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handoutMasterIdLst>
    <p:handoutMasterId r:id="rId172"/>
  </p:handoutMasterIdLst>
  <p:sldIdLst>
    <p:sldId id="822" r:id="rId2"/>
    <p:sldId id="879" r:id="rId3"/>
    <p:sldId id="880" r:id="rId4"/>
    <p:sldId id="1370" r:id="rId5"/>
    <p:sldId id="881" r:id="rId6"/>
    <p:sldId id="882" r:id="rId7"/>
    <p:sldId id="1367" r:id="rId8"/>
    <p:sldId id="1368" r:id="rId9"/>
    <p:sldId id="1458" r:id="rId10"/>
    <p:sldId id="1372" r:id="rId11"/>
    <p:sldId id="1530" r:id="rId12"/>
    <p:sldId id="1371" r:id="rId13"/>
    <p:sldId id="884" r:id="rId14"/>
    <p:sldId id="1467" r:id="rId15"/>
    <p:sldId id="1503" r:id="rId16"/>
    <p:sldId id="1502" r:id="rId17"/>
    <p:sldId id="1482" r:id="rId18"/>
    <p:sldId id="972" r:id="rId19"/>
    <p:sldId id="1466" r:id="rId20"/>
    <p:sldId id="1464" r:id="rId21"/>
    <p:sldId id="1465" r:id="rId22"/>
    <p:sldId id="1414" r:id="rId23"/>
    <p:sldId id="1476" r:id="rId24"/>
    <p:sldId id="1477" r:id="rId25"/>
    <p:sldId id="1410" r:id="rId26"/>
    <p:sldId id="1536" r:id="rId27"/>
    <p:sldId id="1537" r:id="rId28"/>
    <p:sldId id="1415" r:id="rId29"/>
    <p:sldId id="1449" r:id="rId30"/>
    <p:sldId id="1412" r:id="rId31"/>
    <p:sldId id="1413" r:id="rId32"/>
    <p:sldId id="1417" r:id="rId33"/>
    <p:sldId id="1535" r:id="rId34"/>
    <p:sldId id="1380" r:id="rId35"/>
    <p:sldId id="1470" r:id="rId36"/>
    <p:sldId id="1495" r:id="rId37"/>
    <p:sldId id="1421" r:id="rId38"/>
    <p:sldId id="1384" r:id="rId39"/>
    <p:sldId id="1382" r:id="rId40"/>
    <p:sldId id="1406" r:id="rId41"/>
    <p:sldId id="1392" r:id="rId42"/>
    <p:sldId id="1389" r:id="rId43"/>
    <p:sldId id="1390" r:id="rId44"/>
    <p:sldId id="1534" r:id="rId45"/>
    <p:sldId id="1394" r:id="rId46"/>
    <p:sldId id="1395" r:id="rId47"/>
    <p:sldId id="1475" r:id="rId48"/>
    <p:sldId id="1396" r:id="rId49"/>
    <p:sldId id="1474" r:id="rId50"/>
    <p:sldId id="1441" r:id="rId51"/>
    <p:sldId id="1440" r:id="rId52"/>
    <p:sldId id="1442" r:id="rId53"/>
    <p:sldId id="1538" r:id="rId54"/>
    <p:sldId id="1539" r:id="rId55"/>
    <p:sldId id="1500" r:id="rId56"/>
    <p:sldId id="1407" r:id="rId57"/>
    <p:sldId id="1403" r:id="rId58"/>
    <p:sldId id="1481" r:id="rId59"/>
    <p:sldId id="1423" r:id="rId60"/>
    <p:sldId id="1485" r:id="rId61"/>
    <p:sldId id="1426" r:id="rId62"/>
    <p:sldId id="1493" r:id="rId63"/>
    <p:sldId id="1499" r:id="rId64"/>
    <p:sldId id="1505" r:id="rId65"/>
    <p:sldId id="1506" r:id="rId66"/>
    <p:sldId id="1507" r:id="rId67"/>
    <p:sldId id="1508" r:id="rId68"/>
    <p:sldId id="1509" r:id="rId69"/>
    <p:sldId id="1510" r:id="rId70"/>
    <p:sldId id="1511" r:id="rId71"/>
    <p:sldId id="1512" r:id="rId72"/>
    <p:sldId id="1513" r:id="rId73"/>
    <p:sldId id="1514" r:id="rId74"/>
    <p:sldId id="1515" r:id="rId75"/>
    <p:sldId id="1516" r:id="rId76"/>
    <p:sldId id="1517" r:id="rId77"/>
    <p:sldId id="1518" r:id="rId78"/>
    <p:sldId id="1519" r:id="rId79"/>
    <p:sldId id="1520" r:id="rId80"/>
    <p:sldId id="1521" r:id="rId81"/>
    <p:sldId id="1522" r:id="rId82"/>
    <p:sldId id="1523" r:id="rId83"/>
    <p:sldId id="1524" r:id="rId84"/>
    <p:sldId id="1525" r:id="rId85"/>
    <p:sldId id="1526" r:id="rId86"/>
    <p:sldId id="1527" r:id="rId87"/>
    <p:sldId id="1528" r:id="rId88"/>
    <p:sldId id="1529" r:id="rId89"/>
    <p:sldId id="1492" r:id="rId90"/>
    <p:sldId id="1383" r:id="rId91"/>
    <p:sldId id="1501" r:id="rId92"/>
    <p:sldId id="1430" r:id="rId93"/>
    <p:sldId id="1431" r:id="rId94"/>
    <p:sldId id="1433" r:id="rId95"/>
    <p:sldId id="1443" r:id="rId96"/>
    <p:sldId id="1434" r:id="rId97"/>
    <p:sldId id="1435" r:id="rId98"/>
    <p:sldId id="1422" r:id="rId99"/>
    <p:sldId id="1437" r:id="rId100"/>
    <p:sldId id="1438" r:id="rId101"/>
    <p:sldId id="1446" r:id="rId102"/>
    <p:sldId id="1436" r:id="rId103"/>
    <p:sldId id="1444" r:id="rId104"/>
    <p:sldId id="1445" r:id="rId105"/>
    <p:sldId id="1439" r:id="rId106"/>
    <p:sldId id="1451" r:id="rId107"/>
    <p:sldId id="1447" r:id="rId108"/>
    <p:sldId id="1453" r:id="rId109"/>
    <p:sldId id="1452" r:id="rId110"/>
    <p:sldId id="1454" r:id="rId111"/>
    <p:sldId id="1455" r:id="rId112"/>
    <p:sldId id="1486" r:id="rId113"/>
    <p:sldId id="1487" r:id="rId114"/>
    <p:sldId id="1488" r:id="rId115"/>
    <p:sldId id="1489" r:id="rId116"/>
    <p:sldId id="1490" r:id="rId117"/>
    <p:sldId id="1405" r:id="rId118"/>
    <p:sldId id="1388" r:id="rId119"/>
    <p:sldId id="1364" r:id="rId120"/>
    <p:sldId id="1362" r:id="rId121"/>
    <p:sldId id="1103" r:id="rId122"/>
    <p:sldId id="1119" r:id="rId123"/>
    <p:sldId id="1170" r:id="rId124"/>
    <p:sldId id="1176" r:id="rId125"/>
    <p:sldId id="1245" r:id="rId126"/>
    <p:sldId id="1264" r:id="rId127"/>
    <p:sldId id="1310" r:id="rId128"/>
    <p:sldId id="1238" r:id="rId129"/>
    <p:sldId id="1365" r:id="rId130"/>
    <p:sldId id="1401" r:id="rId131"/>
    <p:sldId id="1456" r:id="rId132"/>
    <p:sldId id="1457" r:id="rId133"/>
    <p:sldId id="1461" r:id="rId134"/>
    <p:sldId id="1375" r:id="rId135"/>
    <p:sldId id="1373" r:id="rId136"/>
    <p:sldId id="1374" r:id="rId137"/>
    <p:sldId id="1379" r:id="rId138"/>
    <p:sldId id="1377" r:id="rId139"/>
    <p:sldId id="1386" r:id="rId140"/>
    <p:sldId id="1385" r:id="rId141"/>
    <p:sldId id="1387" r:id="rId142"/>
    <p:sldId id="1472" r:id="rId143"/>
    <p:sldId id="1381" r:id="rId144"/>
    <p:sldId id="1473" r:id="rId145"/>
    <p:sldId id="1369" r:id="rId146"/>
    <p:sldId id="1478" r:id="rId147"/>
    <p:sldId id="1479" r:id="rId148"/>
    <p:sldId id="1480" r:id="rId149"/>
    <p:sldId id="1376" r:id="rId150"/>
    <p:sldId id="1399" r:id="rId151"/>
    <p:sldId id="1400" r:id="rId152"/>
    <p:sldId id="1424" r:id="rId153"/>
    <p:sldId id="1425" r:id="rId154"/>
    <p:sldId id="1498" r:id="rId155"/>
    <p:sldId id="1494" r:id="rId156"/>
    <p:sldId id="885" r:id="rId157"/>
    <p:sldId id="1402" r:id="rId158"/>
    <p:sldId id="1497" r:id="rId159"/>
    <p:sldId id="1471" r:id="rId160"/>
    <p:sldId id="1533" r:id="rId161"/>
    <p:sldId id="1532" r:id="rId162"/>
    <p:sldId id="1418" r:id="rId163"/>
    <p:sldId id="1419" r:id="rId164"/>
    <p:sldId id="1531" r:id="rId165"/>
    <p:sldId id="1416" r:id="rId166"/>
    <p:sldId id="1496" r:id="rId167"/>
    <p:sldId id="1427" r:id="rId168"/>
    <p:sldId id="1428" r:id="rId169"/>
    <p:sldId id="1429"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8989"/>
    <a:srgbClr val="FF3737"/>
    <a:srgbClr val="EBF0F9"/>
    <a:srgbClr val="1396A3"/>
    <a:srgbClr val="5E734E"/>
    <a:srgbClr val="FCDFDC"/>
    <a:srgbClr val="E8FED4"/>
    <a:srgbClr val="850002"/>
    <a:srgbClr val="FBE0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1" autoAdjust="0"/>
    <p:restoredTop sz="94438" autoAdjust="0"/>
  </p:normalViewPr>
  <p:slideViewPr>
    <p:cSldViewPr snapToGrid="0">
      <p:cViewPr varScale="1">
        <p:scale>
          <a:sx n="106" d="100"/>
          <a:sy n="106" d="100"/>
        </p:scale>
        <p:origin x="200" y="1112"/>
      </p:cViewPr>
      <p:guideLst/>
    </p:cSldViewPr>
  </p:slideViewPr>
  <p:notesTextViewPr>
    <p:cViewPr>
      <p:scale>
        <a:sx n="1" d="1"/>
        <a:sy n="1" d="1"/>
      </p:scale>
      <p:origin x="0" y="0"/>
    </p:cViewPr>
  </p:notesTextViewPr>
  <p:sorterViewPr>
    <p:cViewPr>
      <p:scale>
        <a:sx n="187" d="100"/>
        <a:sy n="187" d="100"/>
      </p:scale>
      <p:origin x="0" y="0"/>
    </p:cViewPr>
  </p:sorterViewPr>
  <p:notesViewPr>
    <p:cSldViewPr snapToGrid="0">
      <p:cViewPr varScale="1">
        <p:scale>
          <a:sx n="144" d="100"/>
          <a:sy n="144" d="100"/>
        </p:scale>
        <p:origin x="4374"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48872-489A-4850-BA60-F9D2F92194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14DC5C72-0BB1-4C25-AED9-0F90166320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16CAC9-9E6E-46BD-B2BC-444C476726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919C5-5C3D-4441-932C-1F6D5F82EBA5}" type="slidenum">
              <a:rPr lang="en-US" smtClean="0"/>
              <a:t>‹#›</a:t>
            </a:fld>
            <a:endParaRPr lang="en-US"/>
          </a:p>
        </p:txBody>
      </p:sp>
    </p:spTree>
    <p:extLst>
      <p:ext uri="{BB962C8B-B14F-4D97-AF65-F5344CB8AC3E}">
        <p14:creationId xmlns:p14="http://schemas.microsoft.com/office/powerpoint/2010/main" val="1169775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0B348-AD2B-4A10-BE8F-CB230ED56129}" type="datetimeFigureOut">
              <a:rPr lang="en-US" smtClean="0"/>
              <a:t>10/17/23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12767-FFB8-4DC7-B26A-052444C18754}" type="slidenum">
              <a:rPr lang="en-US" smtClean="0"/>
              <a:t>‹#›</a:t>
            </a:fld>
            <a:endParaRPr lang="en-US"/>
          </a:p>
        </p:txBody>
      </p:sp>
    </p:spTree>
    <p:extLst>
      <p:ext uri="{BB962C8B-B14F-4D97-AF65-F5344CB8AC3E}">
        <p14:creationId xmlns:p14="http://schemas.microsoft.com/office/powerpoint/2010/main" val="358409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a:t>
            </a:fld>
            <a:endParaRPr lang="en-US" dirty="0"/>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algn="l"/>
            <a:endParaRPr lang="en-US" sz="20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7081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p>
        </p:txBody>
      </p:sp>
    </p:spTree>
    <p:extLst>
      <p:ext uri="{BB962C8B-B14F-4D97-AF65-F5344CB8AC3E}">
        <p14:creationId xmlns:p14="http://schemas.microsoft.com/office/powerpoint/2010/main" val="10890916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err="1">
                <a:latin typeface="Corbel" panose="020B0503020204020204" pitchFamily="34" charset="0"/>
                <a:cs typeface="Cordia New" panose="020B0502040204020203" pitchFamily="34" charset="-34"/>
              </a:rPr>
              <a:t>Matplolib</a:t>
            </a:r>
            <a:r>
              <a:rPr lang="en-US" sz="1200" dirty="0">
                <a:latin typeface="Corbel" panose="020B0503020204020204" pitchFamily="34" charset="0"/>
                <a:cs typeface="Cordia New" panose="020B0502040204020203" pitchFamily="34" charset="-34"/>
              </a:rPr>
              <a:t> is  a Python plotting library, inspired by MATLAB, meaning that the terms used (Axis, Figure, Plots) will be similar to those used in MATLAB.</a:t>
            </a:r>
          </a:p>
          <a:p>
            <a:pPr algn="l"/>
            <a:endParaRPr lang="en-US" sz="1200" dirty="0">
              <a:latin typeface="Corbel" panose="020B0503020204020204" pitchFamily="34" charset="0"/>
              <a:cs typeface="Cordia New" panose="020B0502040204020203" pitchFamily="34" charset="-34"/>
            </a:endParaRPr>
          </a:p>
          <a:p>
            <a:pPr algn="l"/>
            <a:r>
              <a:rPr lang="en-US" sz="1200" dirty="0" err="1">
                <a:latin typeface="Corbel" panose="020B0503020204020204" pitchFamily="34" charset="0"/>
                <a:cs typeface="Cordia New" panose="020B0502040204020203" pitchFamily="34" charset="-34"/>
              </a:rPr>
              <a:t>PyPlot</a:t>
            </a:r>
            <a:r>
              <a:rPr lang="en-US" sz="1200" dirty="0">
                <a:latin typeface="Corbel" panose="020B0503020204020204" pitchFamily="34" charset="0"/>
                <a:cs typeface="Cordia New" panose="020B0502040204020203" pitchFamily="34" charset="-34"/>
              </a:rPr>
              <a:t> is a shell-like interface to Matplotlib, to make it easier to use for people who are used to MATLAB.</a:t>
            </a:r>
          </a:p>
        </p:txBody>
      </p:sp>
    </p:spTree>
    <p:extLst>
      <p:ext uri="{BB962C8B-B14F-4D97-AF65-F5344CB8AC3E}">
        <p14:creationId xmlns:p14="http://schemas.microsoft.com/office/powerpoint/2010/main" val="42551040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8566981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0055413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375554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419029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The mode is the value that occurs most frequently in a column (e.g., 3, 2, 17, 19, 3, 15 </a:t>
            </a:r>
            <a:r>
              <a:rPr lang="en-US" sz="1200" dirty="0">
                <a:latin typeface="Corbel" panose="020B0503020204020204" pitchFamily="34" charset="0"/>
                <a:cs typeface="Cordia New" panose="020B0502040204020203" pitchFamily="34" charset="-34"/>
                <a:sym typeface="Wingdings" panose="05000000000000000000" pitchFamily="2" charset="2"/>
              </a:rPr>
              <a:t> mode is 3)</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3019581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551465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ctr"/>
            <a:endParaRPr lang="en-US" sz="1200" dirty="0"/>
          </a:p>
        </p:txBody>
      </p:sp>
    </p:spTree>
    <p:extLst>
      <p:ext uri="{BB962C8B-B14F-4D97-AF65-F5344CB8AC3E}">
        <p14:creationId xmlns:p14="http://schemas.microsoft.com/office/powerpoint/2010/main" val="28867081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5781210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77585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b="0" i="0" dirty="0">
                <a:solidFill>
                  <a:srgbClr val="D1D5DB"/>
                </a:solidFill>
                <a:effectLst/>
                <a:latin typeface="Söhne"/>
              </a:rPr>
              <a:t>Developed by Apple, AMD, Nvidia and others, OpenCL was released in 2008 to simplify parallel programming of a diverse set of GPU accelerator chips. </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231364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120</a:t>
            </a:fld>
            <a:endParaRPr lang="en-US"/>
          </a:p>
        </p:txBody>
      </p:sp>
    </p:spTree>
    <p:extLst>
      <p:ext uri="{BB962C8B-B14F-4D97-AF65-F5344CB8AC3E}">
        <p14:creationId xmlns:p14="http://schemas.microsoft.com/office/powerpoint/2010/main" val="1940988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121</a:t>
            </a:fld>
            <a:endParaRPr lang="en-US"/>
          </a:p>
        </p:txBody>
      </p:sp>
    </p:spTree>
    <p:extLst>
      <p:ext uri="{BB962C8B-B14F-4D97-AF65-F5344CB8AC3E}">
        <p14:creationId xmlns:p14="http://schemas.microsoft.com/office/powerpoint/2010/main" val="13423123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a:t>
            </a:r>
          </a:p>
        </p:txBody>
      </p:sp>
      <p:sp>
        <p:nvSpPr>
          <p:cNvPr id="4" name="Slide Number Placeholder 3"/>
          <p:cNvSpPr>
            <a:spLocks noGrp="1"/>
          </p:cNvSpPr>
          <p:nvPr>
            <p:ph type="sldNum" sz="quarter" idx="5"/>
          </p:nvPr>
        </p:nvSpPr>
        <p:spPr/>
        <p:txBody>
          <a:bodyPr/>
          <a:lstStyle/>
          <a:p>
            <a:fld id="{65412767-FFB8-4DC7-B26A-052444C18754}" type="slidenum">
              <a:rPr lang="en-US" smtClean="0"/>
              <a:t>122</a:t>
            </a:fld>
            <a:endParaRPr lang="en-US"/>
          </a:p>
        </p:txBody>
      </p:sp>
    </p:spTree>
    <p:extLst>
      <p:ext uri="{BB962C8B-B14F-4D97-AF65-F5344CB8AC3E}">
        <p14:creationId xmlns:p14="http://schemas.microsoft.com/office/powerpoint/2010/main" val="9140714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We use class-level methods when:</a:t>
            </a:r>
          </a:p>
          <a:p>
            <a:pPr marL="514350" indent="-514350">
              <a:buAutoNum type="arabicPeriod"/>
            </a:pPr>
            <a:r>
              <a:rPr lang="en-US" sz="3200" dirty="0"/>
              <a:t>A method only accesses class-level variables and thus doesn't need access to member variables</a:t>
            </a:r>
          </a:p>
          <a:p>
            <a:pPr marL="514350" indent="-514350">
              <a:buAutoNum type="arabicPeriod"/>
            </a:pPr>
            <a:r>
              <a:rPr lang="en-US" sz="3200" dirty="0"/>
              <a:t>When we're defining utility functions, e.g., a math class with sqrt(), exp(), </a:t>
            </a:r>
            <a:r>
              <a:rPr lang="en-US" sz="3200" dirty="0" err="1"/>
              <a:t>etc</a:t>
            </a:r>
            <a:r>
              <a:rPr lang="en-US" sz="3200" dirty="0"/>
              <a:t>:</a:t>
            </a:r>
          </a:p>
          <a:p>
            <a:pPr marL="0" indent="0">
              <a:buNone/>
            </a:pPr>
            <a:endParaRPr lang="en-US" sz="3200" dirty="0"/>
          </a:p>
          <a:p>
            <a:pPr marL="0" indent="0">
              <a:buNone/>
            </a:pPr>
            <a:r>
              <a:rPr lang="en-US" sz="3200" dirty="0"/>
              <a:t>class </a:t>
            </a:r>
            <a:r>
              <a:rPr lang="en-US" sz="3200" dirty="0" err="1"/>
              <a:t>MathLibrary</a:t>
            </a:r>
            <a:r>
              <a:rPr lang="en-US" sz="3200" dirty="0"/>
              <a:t> {</a:t>
            </a:r>
          </a:p>
          <a:p>
            <a:pPr marL="0" indent="0">
              <a:buNone/>
            </a:pPr>
            <a:r>
              <a:rPr lang="en-US" sz="3200" dirty="0"/>
              <a:t>   static double sqrt(double x); // doesn't need access to member variables</a:t>
            </a:r>
          </a:p>
          <a:p>
            <a:pPr marL="0" indent="0">
              <a:buNone/>
            </a:pPr>
            <a:r>
              <a:rPr lang="en-US" sz="3200" dirty="0"/>
              <a:t>   static double exp(double x);  // ditto!</a:t>
            </a:r>
          </a:p>
          <a:p>
            <a:pPr marL="0" indent="0">
              <a:buNone/>
            </a:pPr>
            <a:r>
              <a:rPr lang="en-US" sz="3200" dirty="0"/>
              <a:t>}; </a:t>
            </a:r>
          </a:p>
        </p:txBody>
      </p:sp>
    </p:spTree>
    <p:extLst>
      <p:ext uri="{BB962C8B-B14F-4D97-AF65-F5344CB8AC3E}">
        <p14:creationId xmlns:p14="http://schemas.microsoft.com/office/powerpoint/2010/main" val="5450135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Inheritance is the process of defining a new class D (aka, a derived class) by </a:t>
            </a:r>
            <a:br>
              <a:rPr lang="en-US" sz="1800" dirty="0">
                <a:latin typeface="+mj-lt"/>
                <a:cs typeface="Times New Roman" pitchFamily="18" charset="0"/>
              </a:rPr>
            </a:br>
            <a:r>
              <a:rPr lang="en-US" sz="1800" dirty="0">
                <a:latin typeface="+mj-lt"/>
                <a:cs typeface="Times New Roman" pitchFamily="18" charset="0"/>
              </a:rPr>
              <a:t>(a) inheriting 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another (base) class B, or</a:t>
            </a:r>
            <a:br>
              <a:rPr lang="en-US" sz="1800" dirty="0">
                <a:latin typeface="+mj-lt"/>
                <a:cs typeface="Times New Roman" pitchFamily="18" charset="0"/>
              </a:rPr>
            </a:br>
            <a:r>
              <a:rPr lang="en-US" sz="1800" dirty="0">
                <a:latin typeface="+mj-lt"/>
                <a:cs typeface="Times New Roman" pitchFamily="18" charset="0"/>
              </a:rPr>
              <a:t>(b) inheriting an interface B and adding { code } to support all of its functions.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The </a:t>
            </a:r>
            <a:r>
              <a:rPr lang="en-US" sz="1800" dirty="0">
                <a:solidFill>
                  <a:srgbClr val="FF0000"/>
                </a:solidFill>
                <a:latin typeface="+mj-lt"/>
                <a:cs typeface="Times New Roman" pitchFamily="18" charset="0"/>
              </a:rPr>
              <a:t>implementation</a:t>
            </a:r>
            <a:r>
              <a:rPr lang="en-US" sz="1800" dirty="0">
                <a:latin typeface="+mj-lt"/>
                <a:cs typeface="Times New Roman" pitchFamily="18" charset="0"/>
              </a:rPr>
              <a:t> of a class includes its </a:t>
            </a:r>
            <a:r>
              <a:rPr lang="en-US" sz="1800" dirty="0">
                <a:solidFill>
                  <a:srgbClr val="0070C0"/>
                </a:solidFill>
                <a:latin typeface="+mj-lt"/>
                <a:cs typeface="Times New Roman" pitchFamily="18" charset="0"/>
              </a:rPr>
              <a:t>methods and their { code }</a:t>
            </a:r>
            <a:r>
              <a:rPr lang="en-US" sz="1800" dirty="0">
                <a:latin typeface="+mj-lt"/>
                <a:cs typeface="Times New Roman" pitchFamily="18" charset="0"/>
              </a:rPr>
              <a:t>, as well as the </a:t>
            </a:r>
            <a:r>
              <a:rPr lang="en-US" sz="1800" dirty="0">
                <a:solidFill>
                  <a:srgbClr val="0070C0"/>
                </a:solidFill>
                <a:latin typeface="+mj-lt"/>
                <a:cs typeface="Times New Roman" pitchFamily="18" charset="0"/>
              </a:rPr>
              <a:t>fields/member variables</a:t>
            </a:r>
            <a:r>
              <a:rPr lang="en-US" sz="1800" dirty="0">
                <a:latin typeface="+mj-lt"/>
                <a:cs typeface="Times New Roman" pitchFamily="18" charset="0"/>
              </a:rPr>
              <a:t> that define the object's attributes.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the process of defining a new class D (aka, a derived class) based on a previously-defined class B (aka, a base class)...</a:t>
            </a:r>
          </a:p>
          <a:p>
            <a:pPr algn="l"/>
            <a:endParaRPr lang="en-US" sz="1800" dirty="0">
              <a:latin typeface="+mj-lt"/>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cs typeface="Times New Roman" pitchFamily="18" charset="0"/>
              </a:rPr>
              <a:t>Inheritance is also the process of defining a new class C and indicating that it promises to implement all the functions specified in an interface.</a:t>
            </a:r>
          </a:p>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125</a:t>
            </a:fld>
            <a:endParaRPr lang="en-US"/>
          </a:p>
        </p:txBody>
      </p:sp>
    </p:spTree>
    <p:extLst>
      <p:ext uri="{BB962C8B-B14F-4D97-AF65-F5344CB8AC3E}">
        <p14:creationId xmlns:p14="http://schemas.microsoft.com/office/powerpoint/2010/main" val="11279755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F08F9-1D3C-4901-A7C9-3C07E89BA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r>
              <a:rPr lang="en-US" sz="3200" dirty="0"/>
              <a:t>Can an interface inherit from another interface? Yes! As long as the derived interface is a superset of the base interface, you can do this in most/all languages.</a:t>
            </a:r>
          </a:p>
          <a:p>
            <a:endParaRPr lang="en-US" sz="3200" dirty="0"/>
          </a:p>
          <a:p>
            <a:r>
              <a:rPr lang="en-US" sz="3200" dirty="0"/>
              <a:t>If a class does not implement all of the methods in an interface, it becomes an abstract class and cannot be used to instantiate objects. You'd need to define a subclass of that class and implement all of the methods in the interface to use it to instantiate objects.</a:t>
            </a:r>
          </a:p>
        </p:txBody>
      </p:sp>
    </p:spTree>
    <p:extLst>
      <p:ext uri="{BB962C8B-B14F-4D97-AF65-F5344CB8AC3E}">
        <p14:creationId xmlns:p14="http://schemas.microsoft.com/office/powerpoint/2010/main" val="290723028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128</a:t>
            </a:fld>
            <a:endParaRPr lang="en-US"/>
          </a:p>
        </p:txBody>
      </p:sp>
    </p:spTree>
    <p:extLst>
      <p:ext uri="{BB962C8B-B14F-4D97-AF65-F5344CB8AC3E}">
        <p14:creationId xmlns:p14="http://schemas.microsoft.com/office/powerpoint/2010/main" val="39748718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130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1880039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133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Unlike C++, which uses { brackets } to define blocks, Python uses indentation and blank lines!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Python also does away with semicolons – each line is a separate statement.</a:t>
            </a:r>
          </a:p>
          <a:p>
            <a:pPr algn="l"/>
            <a:endParaRPr lang="en-US" sz="1200" dirty="0"/>
          </a:p>
        </p:txBody>
      </p:sp>
    </p:spTree>
    <p:extLst>
      <p:ext uri="{BB962C8B-B14F-4D97-AF65-F5344CB8AC3E}">
        <p14:creationId xmlns:p14="http://schemas.microsoft.com/office/powerpoint/2010/main" val="538830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134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006477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600" dirty="0">
                <a:latin typeface="Corbel" panose="020B0503020204020204" pitchFamily="34" charset="0"/>
                <a:cs typeface="Cordia New" panose="020B0502040204020203" pitchFamily="34" charset="-34"/>
              </a:rPr>
              <a:t>From Guido:</a:t>
            </a:r>
          </a:p>
          <a:p>
            <a:pPr algn="l"/>
            <a:endParaRPr lang="en-US" sz="1600" dirty="0">
              <a:latin typeface="Corbel" panose="020B0503020204020204" pitchFamily="34" charset="0"/>
              <a:cs typeface="Cordia New" panose="020B0502040204020203" pitchFamily="34" charset="-34"/>
            </a:endParaRPr>
          </a:p>
          <a:p>
            <a:pPr algn="l"/>
            <a:r>
              <a:rPr lang="en-US" sz="1600" dirty="0">
                <a:latin typeface="Corbel" panose="020B0503020204020204" pitchFamily="34" charset="0"/>
                <a:cs typeface="Cordia New" panose="020B0502040204020203" pitchFamily="34" charset="-34"/>
              </a:rPr>
              <a:t>"Normally, a function definition is an executable statement that simply sets a variable in the current namespace referencing the function object (the variable name is the function name). Thus, rather than coming up with an entirely different approach for handling classes, it made sense to me to simply interpret the class body as a series of statements that were executed in a new namespace. The dictionary of this namespace would then be captured and used to initialize the class dictionary and create a class object. Underneath the covers, the specific approach taken is to turn the class body into an anonymous function that executes all of the statements in the class body and then returns the resulting dictionary of local variables. This dictionary is then passed to a helper function that creates a class object. Finally, this class object is then stored in a variable in the surrounding scope, whose name is the class name. Users are often surprised to learn that any sequence of valid Python statements can appear in a class body. This capability was really just a straightforward extension of my desire to keep the syntax simple as well as not artificially limiting what might possibly be useful.</a:t>
            </a:r>
          </a:p>
          <a:p>
            <a:pPr algn="l"/>
            <a:endParaRPr lang="en-US" sz="1600" dirty="0">
              <a:latin typeface="Corbel" panose="020B0503020204020204" pitchFamily="34" charset="0"/>
              <a:cs typeface="Cordia New" panose="020B0502040204020203" pitchFamily="34" charset="-34"/>
            </a:endParaRPr>
          </a:p>
          <a:p>
            <a:pPr algn="l"/>
            <a:r>
              <a:rPr lang="en-US" sz="1600" dirty="0">
                <a:latin typeface="Corbel" panose="020B0503020204020204" pitchFamily="34" charset="0"/>
                <a:cs typeface="Cordia New" panose="020B0502040204020203" pitchFamily="34" charset="-34"/>
              </a:rPr>
              <a:t>A final detail is the class instantiation (instance creation) syntax. Many languages, like C++ and Java, use a special operator, “new”, to create new class instances. In C++ this may be defensible since class names have a rather special status in the parser, but in Python this is not the case. I quickly realized that, since Python’s parser doesn’t care what kind of object you call, making the class object itself callable was the right, “minimal” solution, requiring no new syntax. I may have been ahead of my time here---today, factory functions are often the preferred pattern for instance creation, and what I had done was simply to turn each class into its own factory."</a:t>
            </a:r>
          </a:p>
        </p:txBody>
      </p:sp>
    </p:spTree>
    <p:extLst>
      <p:ext uri="{BB962C8B-B14F-4D97-AF65-F5344CB8AC3E}">
        <p14:creationId xmlns:p14="http://schemas.microsoft.com/office/powerpoint/2010/main" val="21602706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135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9008900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136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9246115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137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1597414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138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9270140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139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8620686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12866821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5962012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080527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2261626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Unlike C++, which uses { brackets } to define blocks, Python uses indentation and blank lines!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Python also does away with semicolons – each line is a separate statement.</a:t>
            </a:r>
          </a:p>
          <a:p>
            <a:pPr algn="l"/>
            <a:endParaRPr lang="en-US" sz="1200" dirty="0"/>
          </a:p>
        </p:txBody>
      </p:sp>
    </p:spTree>
    <p:extLst>
      <p:ext uri="{BB962C8B-B14F-4D97-AF65-F5344CB8AC3E}">
        <p14:creationId xmlns:p14="http://schemas.microsoft.com/office/powerpoint/2010/main" val="319197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Private methods are hidden through the process of name mangling.  But if you know how python mangles a function name you can call </a:t>
            </a:r>
            <a:r>
              <a:rPr lang="en-US" sz="1200">
                <a:latin typeface="Corbel" panose="020B0503020204020204" pitchFamily="34" charset="0"/>
                <a:cs typeface="Cordia New" panose="020B0502040204020203" pitchFamily="34" charset="-34"/>
              </a:rPr>
              <a:t>it externally!</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47676412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0493863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2005142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8591540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6116942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1390921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9549561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Zip pseudocode: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rbel" panose="020B0503020204020204" pitchFamily="34" charset="0"/>
              <a:cs typeface="Cordia New" panose="020B0502040204020203" pitchFamily="34" charset="-34"/>
            </a:endParaRPr>
          </a:p>
          <a:p>
            <a:r>
              <a:rPr lang="en-US" sz="1200" dirty="0">
                <a:latin typeface="Consolas" panose="020B0609020204030204" pitchFamily="49" charset="0"/>
              </a:rPr>
              <a:t>def zip(</a:t>
            </a:r>
            <a:r>
              <a:rPr lang="en-US" sz="1200" dirty="0" err="1">
                <a:latin typeface="Consolas" panose="020B0609020204030204" pitchFamily="49" charset="0"/>
              </a:rPr>
              <a:t>x,y</a:t>
            </a:r>
            <a:r>
              <a:rPr lang="en-US" sz="1200" dirty="0">
                <a:latin typeface="Consolas" panose="020B0609020204030204" pitchFamily="49" charset="0"/>
              </a:rPr>
              <a:t>):</a:t>
            </a:r>
          </a:p>
          <a:p>
            <a:r>
              <a:rPr lang="en-US" sz="1200" dirty="0">
                <a:latin typeface="Consolas" panose="020B0609020204030204" pitchFamily="49" charset="0"/>
              </a:rPr>
              <a:t>  n = min(</a:t>
            </a:r>
            <a:r>
              <a:rPr lang="en-US" sz="1200" dirty="0" err="1">
                <a:latin typeface="Consolas" panose="020B0609020204030204" pitchFamily="49" charset="0"/>
              </a:rPr>
              <a:t>len</a:t>
            </a:r>
            <a:r>
              <a:rPr lang="en-US" sz="1200" dirty="0">
                <a:latin typeface="Consolas" panose="020B0609020204030204" pitchFamily="49" charset="0"/>
              </a:rPr>
              <a:t>(x),</a:t>
            </a:r>
            <a:r>
              <a:rPr lang="en-US" sz="1200" dirty="0" err="1">
                <a:latin typeface="Consolas" panose="020B0609020204030204" pitchFamily="49" charset="0"/>
              </a:rPr>
              <a:t>len</a:t>
            </a:r>
            <a:r>
              <a:rPr lang="en-US" sz="1200" dirty="0">
                <a:latin typeface="Consolas" panose="020B0609020204030204" pitchFamily="49" charset="0"/>
              </a:rPr>
              <a:t>(y))</a:t>
            </a:r>
          </a:p>
          <a:p>
            <a:r>
              <a:rPr lang="en-US" sz="1200" dirty="0">
                <a:latin typeface="Consolas" panose="020B0609020204030204" pitchFamily="49" charset="0"/>
              </a:rPr>
              <a:t>  output = []</a:t>
            </a:r>
          </a:p>
          <a:p>
            <a:r>
              <a:rPr lang="en-US" sz="1200" dirty="0">
                <a:latin typeface="Consolas" panose="020B0609020204030204" pitchFamily="49" charset="0"/>
              </a:rPr>
              <a:t>  for </a:t>
            </a:r>
            <a:r>
              <a:rPr lang="en-US" sz="1200" dirty="0" err="1">
                <a:latin typeface="Consolas" panose="020B0609020204030204" pitchFamily="49" charset="0"/>
              </a:rPr>
              <a:t>i</a:t>
            </a:r>
            <a:r>
              <a:rPr lang="en-US" sz="1200" dirty="0">
                <a:latin typeface="Consolas" panose="020B0609020204030204" pitchFamily="49" charset="0"/>
              </a:rPr>
              <a:t> in range(n):</a:t>
            </a:r>
          </a:p>
          <a:p>
            <a:r>
              <a:rPr lang="en-US" sz="1200" dirty="0">
                <a:latin typeface="Consolas" panose="020B0609020204030204" pitchFamily="49" charset="0"/>
              </a:rPr>
              <a:t>    pair = (x[</a:t>
            </a:r>
            <a:r>
              <a:rPr lang="en-US" sz="1200" dirty="0" err="1">
                <a:latin typeface="Consolas" panose="020B0609020204030204" pitchFamily="49" charset="0"/>
              </a:rPr>
              <a:t>i</a:t>
            </a:r>
            <a:r>
              <a:rPr lang="en-US" sz="1200" dirty="0">
                <a:latin typeface="Consolas" panose="020B0609020204030204" pitchFamily="49" charset="0"/>
              </a:rPr>
              <a:t>],y[</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output.append</a:t>
            </a:r>
            <a:r>
              <a:rPr lang="en-US" sz="1200" dirty="0">
                <a:latin typeface="Consolas" panose="020B0609020204030204" pitchFamily="49" charset="0"/>
              </a:rPr>
              <a:t>(pair)</a:t>
            </a:r>
          </a:p>
          <a:p>
            <a:r>
              <a:rPr lang="en-US" sz="1200" dirty="0">
                <a:latin typeface="Consolas" panose="020B0609020204030204" pitchFamily="49" charset="0"/>
              </a:rPr>
              <a:t>  return output</a:t>
            </a:r>
          </a:p>
          <a:p>
            <a:endParaRPr lang="en-US" sz="1200"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5929668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1653398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709275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031187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77620067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p>
        </p:txBody>
      </p:sp>
    </p:spTree>
    <p:extLst>
      <p:ext uri="{BB962C8B-B14F-4D97-AF65-F5344CB8AC3E}">
        <p14:creationId xmlns:p14="http://schemas.microsoft.com/office/powerpoint/2010/main" val="277262390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Unlike C++, which uses { brackets } to define blocks, Python uses indentation and blank lines!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Python also does away with semicolons – each line is a separate statement.</a:t>
            </a:r>
          </a:p>
          <a:p>
            <a:pPr algn="l"/>
            <a:endParaRPr lang="en-US" sz="1200" dirty="0"/>
          </a:p>
        </p:txBody>
      </p:sp>
    </p:spTree>
    <p:extLst>
      <p:ext uri="{BB962C8B-B14F-4D97-AF65-F5344CB8AC3E}">
        <p14:creationId xmlns:p14="http://schemas.microsoft.com/office/powerpoint/2010/main" val="232678449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Arbitrary precision integers are implemented as a dynamic array of 32-bit integers, where each integer holds what's called a digit.  The digit isn't a base-10 digit like a value from 0-9, but a base-2^30 digit, e.g., a value between and 0 and 2^30.  The array can grow to any size.  Operations like addition can add each "digit" just like you learned in grade school.  But operations like multiplication use more advanced algorithms to speed up the operations from N^2 to n*log(n).</a:t>
            </a:r>
          </a:p>
          <a:p>
            <a:pPr algn="l"/>
            <a:endParaRPr lang="en-US" sz="1200" dirty="0">
              <a:latin typeface="Corbel" panose="020B0503020204020204" pitchFamily="34" charset="0"/>
              <a:cs typeface="Cordia New" panose="020B0502040204020203" pitchFamily="34" charset="-34"/>
            </a:endParaRPr>
          </a:p>
          <a:p>
            <a:pPr algn="l"/>
            <a:endParaRPr lang="en-US" sz="1200" dirty="0">
              <a:latin typeface="Corbel" panose="020B0503020204020204" pitchFamily="34" charset="0"/>
              <a:cs typeface="Cordia New" panose="020B0502040204020203" pitchFamily="34" charset="-34"/>
            </a:endParaRPr>
          </a:p>
          <a:p>
            <a:pPr algn="l"/>
            <a:endParaRPr lang="en-US" sz="1200" dirty="0">
              <a:latin typeface="Corbel" panose="020B0503020204020204" pitchFamily="34" charset="0"/>
              <a:cs typeface="Cordia New" panose="020B0502040204020203" pitchFamily="34" charset="-34"/>
            </a:endParaRPr>
          </a:p>
          <a:p>
            <a:pPr algn="l"/>
            <a:endParaRPr lang="en-US" sz="1200" dirty="0">
              <a:latin typeface="Corbel" panose="020B0503020204020204" pitchFamily="34" charset="0"/>
              <a:cs typeface="Cordia New" panose="020B0502040204020203" pitchFamily="34" charset="-34"/>
            </a:endParaRPr>
          </a:p>
          <a:p>
            <a:pPr algn="l"/>
            <a:endParaRPr lang="en-US" sz="1200" dirty="0">
              <a:latin typeface="Corbel" panose="020B0503020204020204" pitchFamily="34" charset="0"/>
              <a:cs typeface="Cordia New" panose="020B0502040204020203" pitchFamily="34" charset="-34"/>
            </a:endParaRP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8802583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4455999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778598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09690378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0054889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6200703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40561548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143754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7339727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27269510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7619627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Here's the pseudocode for map:</a:t>
            </a:r>
          </a:p>
          <a:p>
            <a:pPr algn="l"/>
            <a:endParaRPr lang="en-US" sz="1200" dirty="0">
              <a:latin typeface="Corbel" panose="020B0503020204020204" pitchFamily="34" charset="0"/>
              <a:cs typeface="Cordia New" panose="020B0502040204020203" pitchFamily="34" charset="-34"/>
            </a:endParaRPr>
          </a:p>
          <a:p>
            <a:r>
              <a:rPr lang="en-US" sz="1200" dirty="0">
                <a:latin typeface="Consolas" panose="020B0609020204030204" pitchFamily="49" charset="0"/>
              </a:rPr>
              <a:t>class Mapper:</a:t>
            </a:r>
          </a:p>
          <a:p>
            <a:r>
              <a:rPr lang="en-US" sz="1200" dirty="0">
                <a:latin typeface="Consolas" panose="020B0609020204030204" pitchFamily="49" charset="0"/>
              </a:rPr>
              <a:t> def __</a:t>
            </a:r>
            <a:r>
              <a:rPr lang="en-US" sz="1200" dirty="0" err="1">
                <a:latin typeface="Consolas" panose="020B0609020204030204" pitchFamily="49" charset="0"/>
              </a:rPr>
              <a:t>init</a:t>
            </a:r>
            <a:r>
              <a:rPr lang="en-US" sz="1200" dirty="0">
                <a:latin typeface="Consolas" panose="020B0609020204030204" pitchFamily="49" charset="0"/>
              </a:rPr>
              <a:t>__(self, f, </a:t>
            </a:r>
            <a:r>
              <a:rPr lang="en-US" sz="1200" dirty="0" err="1">
                <a:latin typeface="Consolas" panose="020B0609020204030204" pitchFamily="49" charset="0"/>
              </a:rPr>
              <a:t>lst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self.f</a:t>
            </a:r>
            <a:r>
              <a:rPr lang="en-US" sz="1200" dirty="0">
                <a:latin typeface="Consolas" panose="020B0609020204030204" pitchFamily="49" charset="0"/>
              </a:rPr>
              <a:t> = f</a:t>
            </a:r>
          </a:p>
          <a:p>
            <a:r>
              <a:rPr lang="en-US" sz="1200" dirty="0">
                <a:latin typeface="Consolas" panose="020B0609020204030204" pitchFamily="49" charset="0"/>
              </a:rPr>
              <a:t>   </a:t>
            </a:r>
            <a:r>
              <a:rPr lang="en-US" sz="1200" dirty="0" err="1">
                <a:latin typeface="Consolas" panose="020B0609020204030204" pitchFamily="49" charset="0"/>
              </a:rPr>
              <a:t>self.lst</a:t>
            </a:r>
            <a:r>
              <a:rPr lang="en-US" sz="1200" dirty="0">
                <a:latin typeface="Consolas" panose="020B0609020204030204" pitchFamily="49" charset="0"/>
              </a:rPr>
              <a:t> = </a:t>
            </a:r>
            <a:r>
              <a:rPr lang="en-US" sz="1200" dirty="0" err="1">
                <a:latin typeface="Consolas" panose="020B0609020204030204" pitchFamily="49" charset="0"/>
              </a:rPr>
              <a:t>lst</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self.pos</a:t>
            </a:r>
            <a:r>
              <a:rPr lang="en-US" sz="1200" dirty="0">
                <a:latin typeface="Consolas" panose="020B0609020204030204" pitchFamily="49" charset="0"/>
              </a:rPr>
              <a:t> = 0</a:t>
            </a:r>
          </a:p>
          <a:p>
            <a:endParaRPr lang="en-US" sz="1200" dirty="0">
              <a:latin typeface="Consolas" panose="020B0609020204030204" pitchFamily="49" charset="0"/>
            </a:endParaRPr>
          </a:p>
          <a:p>
            <a:r>
              <a:rPr lang="en-US" sz="1200" dirty="0">
                <a:latin typeface="Consolas" panose="020B0609020204030204" pitchFamily="49" charset="0"/>
              </a:rPr>
              <a:t> def </a:t>
            </a:r>
            <a:r>
              <a:rPr lang="en-US" sz="1200" dirty="0" err="1">
                <a:latin typeface="Consolas" panose="020B0609020204030204" pitchFamily="49" charset="0"/>
              </a:rPr>
              <a:t>any_more</a:t>
            </a:r>
            <a:r>
              <a:rPr lang="en-US" sz="1200" dirty="0">
                <a:latin typeface="Consolas" panose="020B0609020204030204" pitchFamily="49" charset="0"/>
              </a:rPr>
              <a:t>(self):</a:t>
            </a:r>
          </a:p>
          <a:p>
            <a:r>
              <a:rPr lang="en-US" sz="1200" dirty="0">
                <a:latin typeface="Consolas" panose="020B0609020204030204" pitchFamily="49" charset="0"/>
              </a:rPr>
              <a:t>   return </a:t>
            </a:r>
            <a:r>
              <a:rPr lang="en-US" sz="1200" dirty="0" err="1">
                <a:latin typeface="Consolas" panose="020B0609020204030204" pitchFamily="49" charset="0"/>
              </a:rPr>
              <a:t>self.pos</a:t>
            </a:r>
            <a:r>
              <a:rPr lang="en-US" sz="1200" dirty="0">
                <a:latin typeface="Consolas" panose="020B0609020204030204" pitchFamily="49" charset="0"/>
              </a:rPr>
              <a:t> &lt; </a:t>
            </a:r>
            <a:r>
              <a:rPr lang="en-US" sz="1200" dirty="0" err="1">
                <a:latin typeface="Consolas" panose="020B0609020204030204" pitchFamily="49" charset="0"/>
              </a:rPr>
              <a:t>len</a:t>
            </a:r>
            <a:r>
              <a:rPr lang="en-US" sz="1200" dirty="0">
                <a:latin typeface="Consolas" panose="020B0609020204030204" pitchFamily="49" charset="0"/>
              </a:rPr>
              <a:t>(</a:t>
            </a:r>
            <a:r>
              <a:rPr lang="en-US" sz="1200" dirty="0" err="1">
                <a:latin typeface="Consolas" panose="020B0609020204030204" pitchFamily="49" charset="0"/>
              </a:rPr>
              <a:t>self.lst</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def </a:t>
            </a:r>
            <a:r>
              <a:rPr lang="en-US" sz="1200" dirty="0" err="1">
                <a:latin typeface="Consolas" panose="020B0609020204030204" pitchFamily="49" charset="0"/>
              </a:rPr>
              <a:t>get_next</a:t>
            </a:r>
            <a:r>
              <a:rPr lang="en-US" sz="1200" dirty="0">
                <a:latin typeface="Consolas" panose="020B0609020204030204" pitchFamily="49" charset="0"/>
              </a:rPr>
              <a:t>(self):</a:t>
            </a:r>
          </a:p>
          <a:p>
            <a:r>
              <a:rPr lang="en-US" sz="1200" dirty="0">
                <a:latin typeface="Consolas" panose="020B0609020204030204" pitchFamily="49" charset="0"/>
              </a:rPr>
              <a:t>   result = </a:t>
            </a:r>
            <a:r>
              <a:rPr lang="en-US" sz="1200" dirty="0" err="1">
                <a:latin typeface="Consolas" panose="020B0609020204030204" pitchFamily="49" charset="0"/>
              </a:rPr>
              <a:t>self.f</a:t>
            </a:r>
            <a:r>
              <a:rPr lang="en-US" sz="1200" dirty="0">
                <a:latin typeface="Consolas" panose="020B0609020204030204" pitchFamily="49" charset="0"/>
              </a:rPr>
              <a:t>(</a:t>
            </a:r>
            <a:r>
              <a:rPr lang="en-US" sz="1200" dirty="0" err="1">
                <a:latin typeface="Consolas" panose="020B0609020204030204" pitchFamily="49" charset="0"/>
              </a:rPr>
              <a:t>self.lst</a:t>
            </a:r>
            <a:r>
              <a:rPr lang="en-US" sz="1200" dirty="0">
                <a:latin typeface="Consolas" panose="020B0609020204030204" pitchFamily="49" charset="0"/>
              </a:rPr>
              <a:t>[</a:t>
            </a:r>
            <a:r>
              <a:rPr lang="en-US" sz="1200" dirty="0" err="1">
                <a:latin typeface="Consolas" panose="020B0609020204030204" pitchFamily="49" charset="0"/>
              </a:rPr>
              <a:t>self.pos</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self.pos</a:t>
            </a:r>
            <a:r>
              <a:rPr lang="en-US" sz="1200" dirty="0">
                <a:latin typeface="Consolas" panose="020B0609020204030204" pitchFamily="49" charset="0"/>
              </a:rPr>
              <a:t> += 1</a:t>
            </a:r>
          </a:p>
          <a:p>
            <a:r>
              <a:rPr lang="en-US" sz="1200" dirty="0">
                <a:latin typeface="Consolas" panose="020B0609020204030204" pitchFamily="49" charset="0"/>
              </a:rPr>
              <a:t>   return result</a:t>
            </a:r>
          </a:p>
          <a:p>
            <a:endParaRPr lang="en-US" sz="1200" dirty="0">
              <a:latin typeface="Consolas" panose="020B0609020204030204" pitchFamily="49" charset="0"/>
            </a:endParaRPr>
          </a:p>
          <a:p>
            <a:r>
              <a:rPr lang="en-US" sz="1200" dirty="0">
                <a:latin typeface="Consolas" panose="020B0609020204030204" pitchFamily="49" charset="0"/>
              </a:rPr>
              <a:t>def map(f, </a:t>
            </a:r>
            <a:r>
              <a:rPr lang="en-US" sz="1200" dirty="0" err="1">
                <a:latin typeface="Consolas" panose="020B0609020204030204" pitchFamily="49" charset="0"/>
              </a:rPr>
              <a:t>lst</a:t>
            </a:r>
            <a:r>
              <a:rPr lang="en-US" sz="1200" dirty="0">
                <a:latin typeface="Consolas" panose="020B0609020204030204" pitchFamily="49" charset="0"/>
              </a:rPr>
              <a:t>):</a:t>
            </a:r>
          </a:p>
          <a:p>
            <a:r>
              <a:rPr lang="en-US" sz="1200" dirty="0">
                <a:latin typeface="Consolas" panose="020B0609020204030204" pitchFamily="49" charset="0"/>
              </a:rPr>
              <a:t>  return Mapper(f, </a:t>
            </a:r>
            <a:r>
              <a:rPr lang="en-US" sz="1200" dirty="0" err="1">
                <a:latin typeface="Consolas" panose="020B0609020204030204" pitchFamily="49" charset="0"/>
              </a:rPr>
              <a:t>lst</a:t>
            </a:r>
            <a:r>
              <a:rPr lang="en-US" sz="1200" dirty="0">
                <a:latin typeface="Consolas" panose="020B0609020204030204" pitchFamily="49" charset="0"/>
              </a:rPr>
              <a:t>)</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0942562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7808113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3890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78596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562771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372848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48019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a:t>
            </a:fld>
            <a:endParaRPr lang="en-US"/>
          </a:p>
        </p:txBody>
      </p:sp>
    </p:spTree>
    <p:extLst>
      <p:ext uri="{BB962C8B-B14F-4D97-AF65-F5344CB8AC3E}">
        <p14:creationId xmlns:p14="http://schemas.microsoft.com/office/powerpoint/2010/main" val="4274097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6929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010744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https://docs.python.org/3.6/reference/datamodel.html#object.__del__</a:t>
            </a:r>
          </a:p>
          <a:p>
            <a:pPr algn="l"/>
            <a:r>
              <a:rPr lang="en-US" sz="1200" dirty="0">
                <a:latin typeface="Corbel" panose="020B0503020204020204" pitchFamily="34" charset="0"/>
                <a:cs typeface="Cordia New" panose="020B0502040204020203" pitchFamily="34" charset="-34"/>
              </a:rPr>
              <a:t>If a base class has a __del__() method, the derived class’s __del__() method, if any, must explicitly call it to ensure proper deletion of the base class part of the instance.</a:t>
            </a:r>
          </a:p>
        </p:txBody>
      </p:sp>
    </p:spTree>
    <p:extLst>
      <p:ext uri="{BB962C8B-B14F-4D97-AF65-F5344CB8AC3E}">
        <p14:creationId xmlns:p14="http://schemas.microsoft.com/office/powerpoint/2010/main" val="1106352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72059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has different notions of object equality:</a:t>
            </a:r>
          </a:p>
          <a:p>
            <a:pPr marL="228600" indent="-228600" algn="l">
              <a:buAutoNum type="arabicPeriod"/>
            </a:pPr>
            <a:r>
              <a:rPr lang="en-US" sz="1200" dirty="0">
                <a:latin typeface="Corbel" panose="020B0503020204020204" pitchFamily="34" charset="0"/>
                <a:cs typeface="Cordia New" panose="020B0502040204020203" pitchFamily="34" charset="-34"/>
              </a:rPr>
              <a:t>Do two objects have the same logical value (e.g., two circle objects with the same radius)</a:t>
            </a:r>
          </a:p>
          <a:p>
            <a:pPr marL="228600" indent="-228600" algn="l">
              <a:buAutoNum type="arabicPeriod"/>
            </a:pPr>
            <a:r>
              <a:rPr lang="en-US" sz="1200" dirty="0">
                <a:latin typeface="Corbel" panose="020B0503020204020204" pitchFamily="34" charset="0"/>
                <a:cs typeface="Cordia New" panose="020B0502040204020203" pitchFamily="34" charset="-34"/>
              </a:rPr>
              <a:t>Are two variables (object references) referring to the same exact object in memory </a:t>
            </a:r>
          </a:p>
          <a:p>
            <a:pPr marL="228600" indent="-228600" algn="l">
              <a:buAutoNum type="arabicPeriod"/>
            </a:pPr>
            <a:endParaRPr lang="en-US" sz="1200" dirty="0">
              <a:latin typeface="Corbel" panose="020B0503020204020204" pitchFamily="34" charset="0"/>
              <a:cs typeface="Cordia New" panose="020B0502040204020203" pitchFamily="34" charset="-34"/>
            </a:endParaRPr>
          </a:p>
          <a:p>
            <a:pPr marL="0" indent="0" algn="l">
              <a:buNone/>
            </a:pPr>
            <a:r>
              <a:rPr lang="en-US" sz="1200" dirty="0">
                <a:latin typeface="Corbel" panose="020B0503020204020204" pitchFamily="34" charset="0"/>
                <a:cs typeface="Cordia New" panose="020B0502040204020203" pitchFamily="34" charset="-34"/>
              </a:rPr>
              <a:t>You use different operators to test for each of these conditions.</a:t>
            </a:r>
          </a:p>
        </p:txBody>
      </p:sp>
    </p:spTree>
    <p:extLst>
      <p:ext uri="{BB962C8B-B14F-4D97-AF65-F5344CB8AC3E}">
        <p14:creationId xmlns:p14="http://schemas.microsoft.com/office/powerpoint/2010/main" val="18023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You can think of id(x) as the same as &amp;x in C++. It's essentially giving you the address of the object.</a:t>
            </a:r>
          </a:p>
        </p:txBody>
      </p:sp>
    </p:spTree>
    <p:extLst>
      <p:ext uri="{BB962C8B-B14F-4D97-AF65-F5344CB8AC3E}">
        <p14:creationId xmlns:p14="http://schemas.microsoft.com/office/powerpoint/2010/main" val="2277667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57055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None is not really like </a:t>
            </a:r>
            <a:r>
              <a:rPr lang="en-US" sz="1200" dirty="0" err="1">
                <a:latin typeface="Corbel" panose="020B0503020204020204" pitchFamily="34" charset="0"/>
                <a:cs typeface="Cordia New" panose="020B0502040204020203" pitchFamily="34" charset="-34"/>
              </a:rPr>
              <a:t>nullptr</a:t>
            </a:r>
            <a:r>
              <a:rPr lang="en-US" sz="1200" dirty="0">
                <a:latin typeface="Corbel" panose="020B0503020204020204" pitchFamily="34" charset="0"/>
                <a:cs typeface="Cordia New" panose="020B0502040204020203" pitchFamily="34" charset="-34"/>
              </a:rPr>
              <a:t>. None is actually a "singleton" object that represents "nothing". By singleton, we mean that there's only one None object in a python program. So:</a:t>
            </a:r>
          </a:p>
          <a:p>
            <a:pPr algn="l"/>
            <a:endParaRPr lang="en-US" sz="1200" dirty="0">
              <a:latin typeface="Corbel" panose="020B0503020204020204" pitchFamily="34" charset="0"/>
              <a:cs typeface="Cordia New" panose="020B0502040204020203" pitchFamily="34" charset="-34"/>
            </a:endParaRPr>
          </a:p>
          <a:p>
            <a:pPr algn="l"/>
            <a:r>
              <a:rPr lang="en-US" sz="1200" dirty="0">
                <a:latin typeface="Corbel" panose="020B0503020204020204" pitchFamily="34" charset="0"/>
                <a:cs typeface="Cordia New" panose="020B0502040204020203" pitchFamily="34" charset="-34"/>
              </a:rPr>
              <a:t>a = None</a:t>
            </a:r>
          </a:p>
          <a:p>
            <a:pPr algn="l"/>
            <a:r>
              <a:rPr lang="en-US" sz="1200" dirty="0">
                <a:latin typeface="Corbel" panose="020B0503020204020204" pitchFamily="34" charset="0"/>
                <a:cs typeface="Cordia New" panose="020B0502040204020203" pitchFamily="34" charset="-34"/>
              </a:rPr>
              <a:t>b = None</a:t>
            </a:r>
          </a:p>
          <a:p>
            <a:pPr algn="l"/>
            <a:endParaRPr lang="en-US" sz="1200" dirty="0">
              <a:latin typeface="Corbel" panose="020B0503020204020204" pitchFamily="34" charset="0"/>
              <a:cs typeface="Cordia New" panose="020B0502040204020203" pitchFamily="34" charset="-34"/>
            </a:endParaRPr>
          </a:p>
          <a:p>
            <a:pPr algn="l"/>
            <a:r>
              <a:rPr lang="en-US" sz="1200" dirty="0">
                <a:latin typeface="Corbel" panose="020B0503020204020204" pitchFamily="34" charset="0"/>
                <a:cs typeface="Cordia New" panose="020B0502040204020203" pitchFamily="34" charset="-34"/>
              </a:rPr>
              <a:t>Above, both a and b refer to the same None object!</a:t>
            </a:r>
          </a:p>
        </p:txBody>
      </p:sp>
    </p:spTree>
    <p:extLst>
      <p:ext uri="{BB962C8B-B14F-4D97-AF65-F5344CB8AC3E}">
        <p14:creationId xmlns:p14="http://schemas.microsoft.com/office/powerpoint/2010/main" val="3916342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971259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37367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t>Unlike many other languages, there's technically no required main() function required in Python!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Why? The Python interpreter just runs each file from top-to-bottom - if it sees a statement, it runs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It's customary to have a main function(), but you have to call it explicitly to make it run! It won't just run because you've defined it.</a:t>
            </a:r>
          </a:p>
          <a:p>
            <a:pPr algn="l"/>
            <a:endParaRPr lang="en-US" sz="1200" dirty="0"/>
          </a:p>
        </p:txBody>
      </p:sp>
    </p:spTree>
    <p:extLst>
      <p:ext uri="{BB962C8B-B14F-4D97-AF65-F5344CB8AC3E}">
        <p14:creationId xmlns:p14="http://schemas.microsoft.com/office/powerpoint/2010/main" val="2911016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07639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845527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099099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332112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Python sets are implemented with hash tables!</a:t>
            </a:r>
          </a:p>
        </p:txBody>
      </p:sp>
    </p:spTree>
    <p:extLst>
      <p:ext uri="{BB962C8B-B14F-4D97-AF65-F5344CB8AC3E}">
        <p14:creationId xmlns:p14="http://schemas.microsoft.com/office/powerpoint/2010/main" val="11035448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The set is built upon a hash table.</a:t>
            </a:r>
          </a:p>
          <a:p>
            <a:pPr algn="l"/>
            <a:r>
              <a:rPr lang="en-US" sz="1200" dirty="0">
                <a:latin typeface="Corbel" panose="020B0503020204020204" pitchFamily="34" charset="0"/>
                <a:cs typeface="Cordia New" panose="020B0502040204020203" pitchFamily="34" charset="-34"/>
              </a:rPr>
              <a:t>in/not-in: O(1)</a:t>
            </a:r>
          </a:p>
          <a:p>
            <a:pPr algn="l"/>
            <a:r>
              <a:rPr lang="en-US" sz="1200" dirty="0">
                <a:latin typeface="Corbel" panose="020B0503020204020204" pitchFamily="34" charset="0"/>
                <a:cs typeface="Cordia New" panose="020B0502040204020203" pitchFamily="34" charset="-34"/>
              </a:rPr>
              <a:t>Intersection: The runtime complexity of the set. intersection() method on a set with n elements and a set argument with m elements is O(min(</a:t>
            </a:r>
            <a:r>
              <a:rPr lang="en-US" sz="1200" dirty="0" err="1">
                <a:latin typeface="Corbel" panose="020B0503020204020204" pitchFamily="34" charset="0"/>
                <a:cs typeface="Cordia New" panose="020B0502040204020203" pitchFamily="34" charset="-34"/>
              </a:rPr>
              <a:t>len</a:t>
            </a:r>
            <a:r>
              <a:rPr lang="en-US" sz="1200" dirty="0">
                <a:latin typeface="Corbel" panose="020B0503020204020204" pitchFamily="34" charset="0"/>
                <a:cs typeface="Cordia New" panose="020B0502040204020203" pitchFamily="34" charset="-34"/>
              </a:rPr>
              <a:t>(n), </a:t>
            </a:r>
            <a:r>
              <a:rPr lang="en-US" sz="1200" dirty="0" err="1">
                <a:latin typeface="Corbel" panose="020B0503020204020204" pitchFamily="34" charset="0"/>
                <a:cs typeface="Cordia New" panose="020B0502040204020203" pitchFamily="34" charset="-34"/>
              </a:rPr>
              <a:t>len</a:t>
            </a:r>
            <a:r>
              <a:rPr lang="en-US" sz="1200" dirty="0">
                <a:latin typeface="Corbel" panose="020B0503020204020204" pitchFamily="34" charset="0"/>
                <a:cs typeface="Cordia New" panose="020B0502040204020203" pitchFamily="34" charset="-34"/>
              </a:rPr>
              <a:t>(m))) because you need to check for the smaller set whether each of its elements is a member of the larger set.</a:t>
            </a:r>
          </a:p>
          <a:p>
            <a:pPr algn="l"/>
            <a:r>
              <a:rPr lang="en-US" sz="1200" dirty="0">
                <a:latin typeface="Corbel" panose="020B0503020204020204" pitchFamily="34" charset="0"/>
                <a:cs typeface="Cordia New" panose="020B0502040204020203" pitchFamily="34" charset="-34"/>
              </a:rPr>
              <a:t>union: O(</a:t>
            </a:r>
            <a:r>
              <a:rPr lang="en-US" sz="1200" dirty="0" err="1">
                <a:latin typeface="Corbel" panose="020B0503020204020204" pitchFamily="34" charset="0"/>
                <a:cs typeface="Cordia New" panose="020B0502040204020203" pitchFamily="34" charset="-34"/>
              </a:rPr>
              <a:t>len</a:t>
            </a:r>
            <a:r>
              <a:rPr lang="en-US" sz="1200" dirty="0">
                <a:latin typeface="Corbel" panose="020B0503020204020204" pitchFamily="34" charset="0"/>
                <a:cs typeface="Cordia New" panose="020B0502040204020203" pitchFamily="34" charset="-34"/>
              </a:rPr>
              <a:t>(s)+</a:t>
            </a:r>
            <a:r>
              <a:rPr lang="en-US" sz="1200" dirty="0" err="1">
                <a:latin typeface="Corbel" panose="020B0503020204020204" pitchFamily="34" charset="0"/>
                <a:cs typeface="Cordia New" panose="020B0502040204020203" pitchFamily="34" charset="-34"/>
              </a:rPr>
              <a:t>len</a:t>
            </a:r>
            <a:r>
              <a:rPr lang="en-US" sz="1200" dirty="0">
                <a:latin typeface="Corbel" panose="020B0503020204020204" pitchFamily="34" charset="0"/>
                <a:cs typeface="Cordia New" panose="020B0502040204020203" pitchFamily="34" charset="-34"/>
              </a:rPr>
              <a:t>(t))</a:t>
            </a:r>
          </a:p>
          <a:p>
            <a:pPr algn="l"/>
            <a:r>
              <a:rPr lang="en-US" sz="1200" dirty="0">
                <a:latin typeface="Corbel" panose="020B0503020204020204" pitchFamily="34" charset="0"/>
                <a:cs typeface="Cordia New" panose="020B0502040204020203" pitchFamily="34" charset="-34"/>
              </a:rPr>
              <a:t>difference of s-t: O(s)  because you have to look up each item in s within t, and any items not found in t are kept. We don't need to look up every item in t!</a:t>
            </a:r>
          </a:p>
          <a:p>
            <a:pPr algn="l"/>
            <a:endParaRPr lang="en-US" sz="1200" dirty="0">
              <a:latin typeface="Corbel" panose="020B0503020204020204" pitchFamily="34" charset="0"/>
              <a:cs typeface="Cordia New" panose="020B0502040204020203" pitchFamily="34" charset="-34"/>
            </a:endParaRP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502928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659889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325691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790914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10043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166025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811578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709665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919168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Why the extra comma in the tuples: </a:t>
            </a:r>
            <a:r>
              <a:rPr lang="en-US" sz="1800" dirty="0" err="1"/>
              <a:t>args</a:t>
            </a:r>
            <a:r>
              <a:rPr lang="en-US" sz="1800" dirty="0"/>
              <a:t> = (1000000000,)?  Because if we just use parentheses and a number, e.g., </a:t>
            </a:r>
            <a:r>
              <a:rPr lang="en-US" sz="1800" dirty="0" err="1"/>
              <a:t>args</a:t>
            </a:r>
            <a:r>
              <a:rPr lang="en-US" sz="1800" dirty="0"/>
              <a:t> = (100000) then Python can't tell this is a tuple, and things its a regular numeric expression.  So adding a trailing comma before the closing parenthesis tells Python this is indeed a tuple.</a:t>
            </a:r>
          </a:p>
        </p:txBody>
      </p:sp>
      <p:sp>
        <p:nvSpPr>
          <p:cNvPr id="4" name="Slide Number Placeholder 3"/>
          <p:cNvSpPr>
            <a:spLocks noGrp="1"/>
          </p:cNvSpPr>
          <p:nvPr>
            <p:ph type="sldNum" sz="quarter" idx="5"/>
          </p:nvPr>
        </p:nvSpPr>
        <p:spPr/>
        <p:txBody>
          <a:bodyPr/>
          <a:lstStyle/>
          <a:p>
            <a:fld id="{65412767-FFB8-4DC7-B26A-052444C18754}" type="slidenum">
              <a:rPr lang="en-US" smtClean="0"/>
              <a:t>53</a:t>
            </a:fld>
            <a:endParaRPr lang="en-US"/>
          </a:p>
        </p:txBody>
      </p:sp>
    </p:spTree>
    <p:extLst>
      <p:ext uri="{BB962C8B-B14F-4D97-AF65-F5344CB8AC3E}">
        <p14:creationId xmlns:p14="http://schemas.microsoft.com/office/powerpoint/2010/main" val="2509130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54</a:t>
            </a:fld>
            <a:endParaRPr lang="en-US"/>
          </a:p>
        </p:txBody>
      </p:sp>
    </p:spTree>
    <p:extLst>
      <p:ext uri="{BB962C8B-B14F-4D97-AF65-F5344CB8AC3E}">
        <p14:creationId xmlns:p14="http://schemas.microsoft.com/office/powerpoint/2010/main" val="4071206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183401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723254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250945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500151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55844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8366119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825189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5420757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241150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096631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5623650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file objects track:  whether the file was opened for reading or writing/modification, the position of a cursor in the file where the next data should be read/written to, whether the file should be accessed as a text file or a binary file,  etc.</a:t>
            </a:r>
          </a:p>
        </p:txBody>
      </p:sp>
    </p:spTree>
    <p:extLst>
      <p:ext uri="{BB962C8B-B14F-4D97-AF65-F5344CB8AC3E}">
        <p14:creationId xmlns:p14="http://schemas.microsoft.com/office/powerpoint/2010/main" val="12556637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955005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2137362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8721413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69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556364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a:t>
            </a:fld>
            <a:endParaRPr lang="en-US"/>
          </a:p>
        </p:txBody>
      </p:sp>
    </p:spTree>
    <p:extLst>
      <p:ext uri="{BB962C8B-B14F-4D97-AF65-F5344CB8AC3E}">
        <p14:creationId xmlns:p14="http://schemas.microsoft.com/office/powerpoint/2010/main" val="1772767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JSON originated with JavaScript, but is now a standard across all languages for data interchange.</a:t>
            </a:r>
          </a:p>
        </p:txBody>
      </p:sp>
    </p:spTree>
    <p:extLst>
      <p:ext uri="{BB962C8B-B14F-4D97-AF65-F5344CB8AC3E}">
        <p14:creationId xmlns:p14="http://schemas.microsoft.com/office/powerpoint/2010/main" val="30568116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6916307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255308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307493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For this to work for HTTPS, you need to ensure that python has SSL certificates installed, so it can verify the identity of the websites you connect to.  To install these certificates on OSX, go to the folder where Python is installed  and</a:t>
            </a:r>
            <a:r>
              <a:rPr lang="en-US" dirty="0"/>
              <a:t> double click on 'Install </a:t>
            </a:r>
            <a:r>
              <a:rPr lang="en-US" dirty="0" err="1"/>
              <a:t>Certificates.command</a:t>
            </a:r>
            <a:r>
              <a:rPr lang="en-US" dirty="0"/>
              <a:t>' before running this code.</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8639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5050955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Imperial units are in </a:t>
            </a:r>
            <a:r>
              <a:rPr lang="en-US" sz="1200" dirty="0" err="1">
                <a:latin typeface="Corbel" panose="020B0503020204020204" pitchFamily="34" charset="0"/>
                <a:cs typeface="Cordia New" panose="020B0502040204020203" pitchFamily="34" charset="-34"/>
              </a:rPr>
              <a:t>fahrenheit</a:t>
            </a:r>
            <a:r>
              <a:rPr lang="en-US" sz="1200" dirty="0">
                <a:latin typeface="Corbel" panose="020B0503020204020204" pitchFamily="34" charset="0"/>
                <a:cs typeface="Cordia New" panose="020B0502040204020203" pitchFamily="34" charset="-34"/>
              </a:rPr>
              <a:t> </a:t>
            </a:r>
          </a:p>
        </p:txBody>
      </p:sp>
    </p:spTree>
    <p:extLst>
      <p:ext uri="{BB962C8B-B14F-4D97-AF65-F5344CB8AC3E}">
        <p14:creationId xmlns:p14="http://schemas.microsoft.com/office/powerpoint/2010/main" val="31101884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7278144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01753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79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196118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a:t>
            </a:fld>
            <a:endParaRPr lang="en-US"/>
          </a:p>
        </p:txBody>
      </p:sp>
    </p:spTree>
    <p:extLst>
      <p:ext uri="{BB962C8B-B14F-4D97-AF65-F5344CB8AC3E}">
        <p14:creationId xmlns:p14="http://schemas.microsoft.com/office/powerpoint/2010/main" val="33998540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5998603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2774839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err="1">
                <a:latin typeface="Corbel" panose="020B0503020204020204" pitchFamily="34" charset="0"/>
                <a:cs typeface="Cordia New" panose="020B0502040204020203" pitchFamily="34" charset="-34"/>
              </a:rPr>
              <a:t>Matplolib</a:t>
            </a:r>
            <a:r>
              <a:rPr lang="en-US" sz="1200" dirty="0">
                <a:latin typeface="Corbel" panose="020B0503020204020204" pitchFamily="34" charset="0"/>
                <a:cs typeface="Cordia New" panose="020B0502040204020203" pitchFamily="34" charset="-34"/>
              </a:rPr>
              <a:t> is  a Python plotting library, inspired by MATLAB, meaning that the terms used (Axis, Figure, Plots) will be similar to those used in MATLAB.</a:t>
            </a:r>
          </a:p>
          <a:p>
            <a:pPr algn="l"/>
            <a:endParaRPr lang="en-US" sz="1200" dirty="0">
              <a:latin typeface="Corbel" panose="020B0503020204020204" pitchFamily="34" charset="0"/>
              <a:cs typeface="Cordia New" panose="020B0502040204020203" pitchFamily="34" charset="-34"/>
            </a:endParaRPr>
          </a:p>
          <a:p>
            <a:pPr algn="l"/>
            <a:r>
              <a:rPr lang="en-US" sz="1200" dirty="0" err="1">
                <a:latin typeface="Corbel" panose="020B0503020204020204" pitchFamily="34" charset="0"/>
                <a:cs typeface="Cordia New" panose="020B0502040204020203" pitchFamily="34" charset="-34"/>
              </a:rPr>
              <a:t>PyPlot</a:t>
            </a:r>
            <a:r>
              <a:rPr lang="en-US" sz="1200" dirty="0">
                <a:latin typeface="Corbel" panose="020B0503020204020204" pitchFamily="34" charset="0"/>
                <a:cs typeface="Cordia New" panose="020B0502040204020203" pitchFamily="34" charset="-34"/>
              </a:rPr>
              <a:t> is a shell-like interface to Matplotlib, to make it easier to use for people who are used to MATLAB.</a:t>
            </a:r>
          </a:p>
        </p:txBody>
      </p:sp>
    </p:spTree>
    <p:extLst>
      <p:ext uri="{BB962C8B-B14F-4D97-AF65-F5344CB8AC3E}">
        <p14:creationId xmlns:p14="http://schemas.microsoft.com/office/powerpoint/2010/main" val="6840049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9852258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1705950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5344999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4887126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The mode is the value that occurs most frequently in a column (e.g., 3, 2, 17, 19, 3, 15 </a:t>
            </a:r>
            <a:r>
              <a:rPr lang="en-US" sz="1200" dirty="0">
                <a:latin typeface="Corbel" panose="020B0503020204020204" pitchFamily="34" charset="0"/>
                <a:cs typeface="Cordia New" panose="020B0502040204020203" pitchFamily="34" charset="-34"/>
                <a:sym typeface="Wingdings" panose="05000000000000000000" pitchFamily="2" charset="2"/>
              </a:rPr>
              <a:t> mode is 3)</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8169102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4201944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811183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a:t>
            </a:fld>
            <a:endParaRPr lang="en-US"/>
          </a:p>
        </p:txBody>
      </p:sp>
    </p:spTree>
    <p:extLst>
      <p:ext uri="{BB962C8B-B14F-4D97-AF65-F5344CB8AC3E}">
        <p14:creationId xmlns:p14="http://schemas.microsoft.com/office/powerpoint/2010/main" val="40336576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Compilation of code that uses the boost libraries is quite difficult and there are lots of command line options. Here's what worked for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g++  -I/</a:t>
            </a:r>
            <a:r>
              <a:rPr lang="en-US" sz="1800" dirty="0" err="1">
                <a:solidFill>
                  <a:srgbClr val="000000"/>
                </a:solidFill>
                <a:latin typeface="Consolas" panose="020B0609020204030204" pitchFamily="49" charset="0"/>
              </a:rPr>
              <a:t>usr</a:t>
            </a:r>
            <a:r>
              <a:rPr lang="en-US" sz="1800" dirty="0">
                <a:solidFill>
                  <a:srgbClr val="000000"/>
                </a:solidFill>
                <a:latin typeface="Consolas" panose="020B0609020204030204" pitchFamily="49" charset="0"/>
              </a:rPr>
              <a:t>/include/python3.9 -</a:t>
            </a:r>
            <a:r>
              <a:rPr lang="en-US" sz="1800" dirty="0" err="1">
                <a:solidFill>
                  <a:srgbClr val="000000"/>
                </a:solidFill>
                <a:latin typeface="Consolas" panose="020B0609020204030204" pitchFamily="49" charset="0"/>
              </a:rPr>
              <a:t>fpic</a:t>
            </a:r>
            <a:r>
              <a:rPr lang="en-US" sz="1800" dirty="0">
                <a:solidFill>
                  <a:srgbClr val="000000"/>
                </a:solidFill>
                <a:latin typeface="Consolas" panose="020B0609020204030204" pitchFamily="49" charset="0"/>
              </a:rPr>
              <a:t>  shapes.cpp -shared `python3.9-config --</a:t>
            </a:r>
            <a:r>
              <a:rPr lang="en-US" sz="1800" dirty="0" err="1">
                <a:solidFill>
                  <a:srgbClr val="000000"/>
                </a:solidFill>
                <a:latin typeface="Consolas" panose="020B0609020204030204" pitchFamily="49" charset="0"/>
              </a:rPr>
              <a:t>ldflags</a:t>
            </a:r>
            <a:r>
              <a:rPr lang="en-US" sz="1800" dirty="0">
                <a:solidFill>
                  <a:srgbClr val="000000"/>
                </a:solidFill>
                <a:latin typeface="Consolas" panose="020B0609020204030204" pitchFamily="49" charset="0"/>
              </a:rPr>
              <a:t>` -lboost_python39 -lpython3.9 -o shapes.so</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9581195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6077713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3132489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file objects track:  whether the file was opened for reading or writing/modification, the position of a cursor in the file where the next data should be read/written to, whether the file should be accessed as a text file or a binary file,  etc.</a:t>
            </a:r>
          </a:p>
        </p:txBody>
      </p:sp>
    </p:spTree>
    <p:extLst>
      <p:ext uri="{BB962C8B-B14F-4D97-AF65-F5344CB8AC3E}">
        <p14:creationId xmlns:p14="http://schemas.microsoft.com/office/powerpoint/2010/main" val="6588271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3781750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2635591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8273508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703334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JSON originated with JavaScript, but is now a standard across all languages for data interchange.</a:t>
            </a:r>
          </a:p>
        </p:txBody>
      </p:sp>
    </p:spTree>
    <p:extLst>
      <p:ext uri="{BB962C8B-B14F-4D97-AF65-F5344CB8AC3E}">
        <p14:creationId xmlns:p14="http://schemas.microsoft.com/office/powerpoint/2010/main" val="19275656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99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56450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CA3323"/>
                </a:solidFill>
                <a:latin typeface="Consolas-Bold"/>
              </a:rPr>
              <a:t>error: </a:t>
            </a:r>
            <a:r>
              <a:rPr lang="en-US" sz="1800" b="1" dirty="0">
                <a:solidFill>
                  <a:srgbClr val="000000"/>
                </a:solidFill>
                <a:latin typeface="Consolas-Bold"/>
              </a:rPr>
              <a:t>use of undeclared identifier 'goodie'</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a:t>
            </a:fld>
            <a:endParaRPr lang="en-US"/>
          </a:p>
        </p:txBody>
      </p:sp>
    </p:spTree>
    <p:extLst>
      <p:ext uri="{BB962C8B-B14F-4D97-AF65-F5344CB8AC3E}">
        <p14:creationId xmlns:p14="http://schemas.microsoft.com/office/powerpoint/2010/main" val="12216574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7395031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4102798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For this to work for HTTPS, you need to ensure that python has SSL certificates installed, so it can verify the identity of the websites you connect to.  To install these certificates on OSX, go to the folder where Python is installed  and</a:t>
            </a:r>
            <a:r>
              <a:rPr lang="en-US" dirty="0"/>
              <a:t> double click on 'Install </a:t>
            </a:r>
            <a:r>
              <a:rPr lang="en-US" dirty="0" err="1"/>
              <a:t>Certificates.command</a:t>
            </a:r>
            <a:r>
              <a:rPr lang="en-US" dirty="0"/>
              <a:t>' before running this code.</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3811842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7358232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rbel" panose="020B0503020204020204" pitchFamily="34" charset="0"/>
                <a:cs typeface="Cordia New" panose="020B0502040204020203" pitchFamily="34" charset="-34"/>
              </a:rPr>
              <a:t>Imperial units are in </a:t>
            </a:r>
            <a:r>
              <a:rPr lang="en-US" sz="1200" dirty="0" err="1">
                <a:latin typeface="Corbel" panose="020B0503020204020204" pitchFamily="34" charset="0"/>
                <a:cs typeface="Cordia New" panose="020B0502040204020203" pitchFamily="34" charset="-34"/>
              </a:rPr>
              <a:t>fahrenheit</a:t>
            </a:r>
            <a:r>
              <a:rPr lang="en-US" sz="1200" dirty="0">
                <a:latin typeface="Corbel" panose="020B0503020204020204" pitchFamily="34" charset="0"/>
                <a:cs typeface="Cordia New" panose="020B0502040204020203" pitchFamily="34" charset="-34"/>
              </a:rPr>
              <a:t> </a:t>
            </a:r>
          </a:p>
        </p:txBody>
      </p:sp>
    </p:spTree>
    <p:extLst>
      <p:ext uri="{BB962C8B-B14F-4D97-AF65-F5344CB8AC3E}">
        <p14:creationId xmlns:p14="http://schemas.microsoft.com/office/powerpoint/2010/main" val="41095432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4659908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214147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037872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4870764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432443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009B12-4724-4E53-AC09-195AA1C30BAA}"/>
              </a:ext>
            </a:extLst>
          </p:cNvPr>
          <p:cNvSpPr>
            <a:spLocks noGrp="1"/>
          </p:cNvSpPr>
          <p:nvPr>
            <p:ph type="dt" sz="half" idx="10"/>
          </p:nvPr>
        </p:nvSpPr>
        <p:spPr/>
        <p:txBody>
          <a:bodyPr/>
          <a:lstStyle>
            <a:lvl1pPr>
              <a:defRPr>
                <a:latin typeface="Corbel" panose="020B0503020204020204" pitchFamily="34" charset="0"/>
              </a:defRPr>
            </a:lvl1pPr>
          </a:lstStyle>
          <a:p>
            <a:fld id="{2BEEC7AB-7A25-40F3-B146-D1404138209E}" type="datetimeFigureOut">
              <a:rPr lang="en-US" smtClean="0"/>
              <a:pPr/>
              <a:t>10/17/23</a:t>
            </a:fld>
            <a:endParaRPr lang="en-US" dirty="0"/>
          </a:p>
        </p:txBody>
      </p:sp>
      <p:sp>
        <p:nvSpPr>
          <p:cNvPr id="5" name="Footer Placeholder 4">
            <a:extLst>
              <a:ext uri="{FF2B5EF4-FFF2-40B4-BE49-F238E27FC236}">
                <a16:creationId xmlns:a16="http://schemas.microsoft.com/office/drawing/2014/main" id="{C5076144-EF62-48F3-8142-5201CECC5EC0}"/>
              </a:ext>
            </a:extLst>
          </p:cNvPr>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AE51D784-7BA8-4193-9450-263D93B399C2}"/>
              </a:ext>
            </a:extLst>
          </p:cNvPr>
          <p:cNvSpPr>
            <a:spLocks noGrp="1"/>
          </p:cNvSpPr>
          <p:nvPr>
            <p:ph type="sldNum" sz="quarter" idx="12"/>
          </p:nvPr>
        </p:nvSpPr>
        <p:spPr/>
        <p:txBody>
          <a:bodyPr/>
          <a:lstStyle>
            <a:lvl1pPr>
              <a:defRPr>
                <a:latin typeface="Corbel" panose="020B0503020204020204" pitchFamily="34" charset="0"/>
              </a:defRPr>
            </a:lvl1pPr>
          </a:lstStyle>
          <a:p>
            <a:fld id="{1DF0338A-096D-4D6F-9EEF-F909D46D18D3}" type="slidenum">
              <a:rPr lang="en-US" smtClean="0"/>
              <a:pPr/>
              <a:t>‹#›</a:t>
            </a:fld>
            <a:endParaRPr lang="en-US"/>
          </a:p>
        </p:txBody>
      </p:sp>
      <p:sp>
        <p:nvSpPr>
          <p:cNvPr id="7" name="Title Placeholder 1">
            <a:extLst>
              <a:ext uri="{FF2B5EF4-FFF2-40B4-BE49-F238E27FC236}">
                <a16:creationId xmlns:a16="http://schemas.microsoft.com/office/drawing/2014/main" id="{21620851-8BC1-47F2-A7C8-7297A5C914B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66033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1143000"/>
          </a:xfrm>
        </p:spPr>
        <p:txBody>
          <a:bodyPr/>
          <a:lstStyle/>
          <a:p>
            <a:r>
              <a:rPr lang="en-US" dirty="0"/>
              <a:t>Click to edit Master title style</a:t>
            </a:r>
          </a:p>
        </p:txBody>
      </p:sp>
      <p:sp>
        <p:nvSpPr>
          <p:cNvPr id="3" name="Text Placeholder 2"/>
          <p:cNvSpPr>
            <a:spLocks noGrp="1"/>
          </p:cNvSpPr>
          <p:nvPr>
            <p:ph type="body" sz="half" idx="1"/>
          </p:nvPr>
        </p:nvSpPr>
        <p:spPr>
          <a:xfrm>
            <a:off x="914400" y="1981200"/>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a:prstGeom prst="rect">
            <a:avLst/>
          </a:prstGeo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989667" y="-53975"/>
            <a:ext cx="2540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364498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76D2EA2-16EE-4980-97D8-C0465ACFA85B}" type="slidenum">
              <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419918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B316C21-5644-4E4F-8D27-516DC98CD9A7}" type="slidenum">
              <a:rPr lang="en-US"/>
              <a:pPr/>
              <a:t>‹#›</a:t>
            </a:fld>
            <a:endParaRPr lang="en-US"/>
          </a:p>
        </p:txBody>
      </p:sp>
    </p:spTree>
    <p:extLst>
      <p:ext uri="{BB962C8B-B14F-4D97-AF65-F5344CB8AC3E}">
        <p14:creationId xmlns:p14="http://schemas.microsoft.com/office/powerpoint/2010/main" val="3801406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B3FBA4-5215-4CF9-B29A-5990532078D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5BF7D5-5FB4-43CB-B73D-5DCB2F2419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A464B7-548C-4683-BB64-FC5004669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rbel" panose="020B0503020204020204" pitchFamily="34" charset="0"/>
              </a:defRPr>
            </a:lvl1pPr>
          </a:lstStyle>
          <a:p>
            <a:fld id="{2BEEC7AB-7A25-40F3-B146-D1404138209E}" type="datetimeFigureOut">
              <a:rPr lang="en-US" smtClean="0"/>
              <a:pPr/>
              <a:t>10/17/23</a:t>
            </a:fld>
            <a:endParaRPr lang="en-US" dirty="0"/>
          </a:p>
        </p:txBody>
      </p:sp>
      <p:sp>
        <p:nvSpPr>
          <p:cNvPr id="5" name="Footer Placeholder 4">
            <a:extLst>
              <a:ext uri="{FF2B5EF4-FFF2-40B4-BE49-F238E27FC236}">
                <a16:creationId xmlns:a16="http://schemas.microsoft.com/office/drawing/2014/main" id="{170B2FAE-F1E3-42A7-B0D7-A472C2780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92F0E1F1-6D93-401F-A0B3-159454903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1DF0338A-096D-4D6F-9EEF-F909D46D18D3}" type="slidenum">
              <a:rPr lang="en-US" smtClean="0"/>
              <a:pPr/>
              <a:t>‹#›</a:t>
            </a:fld>
            <a:endParaRPr lang="en-US"/>
          </a:p>
        </p:txBody>
      </p:sp>
    </p:spTree>
    <p:extLst>
      <p:ext uri="{BB962C8B-B14F-4D97-AF65-F5344CB8AC3E}">
        <p14:creationId xmlns:p14="http://schemas.microsoft.com/office/powerpoint/2010/main" val="2048027234"/>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Lst>
  <p:txStyles>
    <p:title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1.png"/><Relationship Id="rId4" Type="http://schemas.openxmlformats.org/officeDocument/2006/relationships/image" Target="../media/image60.gif"/></Relationships>
</file>

<file path=ppt/slides/_rels/slide1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gif"/><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1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Q1sXeUHBHgk?start=9&amp;feature=oembe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gif"/></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gif"/></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17.png"/><Relationship Id="rId4" Type="http://schemas.openxmlformats.org/officeDocument/2006/relationships/image" Target="../media/image14.png"/></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1" y="3118843"/>
            <a:ext cx="11411205" cy="1107996"/>
          </a:xfrm>
          <a:prstGeom prst="rect">
            <a:avLst/>
          </a:prstGeom>
          <a:noFill/>
        </p:spPr>
        <p:txBody>
          <a:bodyPr wrap="square" rtlCol="0">
            <a:spAutoFit/>
          </a:bodyPr>
          <a:lstStyle/>
          <a:p>
            <a:pPr algn="ctr"/>
            <a:r>
              <a:rPr lang="en-US" sz="6600" b="1" dirty="0"/>
              <a:t>Python-palooza</a:t>
            </a:r>
          </a:p>
        </p:txBody>
      </p:sp>
      <p:sp>
        <p:nvSpPr>
          <p:cNvPr id="5" name="TextBox 4">
            <a:extLst>
              <a:ext uri="{FF2B5EF4-FFF2-40B4-BE49-F238E27FC236}">
                <a16:creationId xmlns:a16="http://schemas.microsoft.com/office/drawing/2014/main" id="{CD10D5F7-3355-49E9-B5A8-C8A5F5EC3FA7}"/>
              </a:ext>
            </a:extLst>
          </p:cNvPr>
          <p:cNvSpPr txBox="1"/>
          <p:nvPr/>
        </p:nvSpPr>
        <p:spPr>
          <a:xfrm>
            <a:off x="2893328" y="4976601"/>
            <a:ext cx="6299224" cy="1575851"/>
          </a:xfrm>
          <a:prstGeom prst="rect">
            <a:avLst/>
          </a:prstGeom>
          <a:solidFill>
            <a:srgbClr val="0070C0"/>
          </a:solidFill>
        </p:spPr>
        <p:txBody>
          <a:bodyPr wrap="square">
            <a:noAutofit/>
          </a:bodyPr>
          <a:lstStyle/>
          <a:p>
            <a:pPr algn="ctr"/>
            <a:endParaRPr lang="en-US" sz="2400" dirty="0">
              <a:solidFill>
                <a:schemeClr val="bg1"/>
              </a:solidFill>
              <a:latin typeface="+mj-lt"/>
              <a:cs typeface="Times New Roman" pitchFamily="18" charset="0"/>
            </a:endParaRPr>
          </a:p>
          <a:p>
            <a:pPr algn="ctr"/>
            <a:r>
              <a:rPr lang="en-US" sz="2400" dirty="0">
                <a:solidFill>
                  <a:schemeClr val="bg1"/>
                </a:solidFill>
                <a:latin typeface="+mj-lt"/>
                <a:cs typeface="Times New Roman" pitchFamily="18" charset="0"/>
              </a:rPr>
              <a:t>Understand Python well enough to write moderately complex programs and read code</a:t>
            </a:r>
            <a:endParaRPr lang="en-US" sz="2400" dirty="0">
              <a:solidFill>
                <a:schemeClr val="bg1"/>
              </a:solidFill>
            </a:endParaRPr>
          </a:p>
        </p:txBody>
      </p:sp>
      <p:sp>
        <p:nvSpPr>
          <p:cNvPr id="8" name="TextBox 7">
            <a:extLst>
              <a:ext uri="{FF2B5EF4-FFF2-40B4-BE49-F238E27FC236}">
                <a16:creationId xmlns:a16="http://schemas.microsoft.com/office/drawing/2014/main" id="{3D753A51-BE82-4883-987F-D6E6DE417D70}"/>
              </a:ext>
            </a:extLst>
          </p:cNvPr>
          <p:cNvSpPr txBox="1"/>
          <p:nvPr/>
        </p:nvSpPr>
        <p:spPr>
          <a:xfrm>
            <a:off x="2911322" y="4337785"/>
            <a:ext cx="6097464" cy="523220"/>
          </a:xfrm>
          <a:prstGeom prst="rect">
            <a:avLst/>
          </a:prstGeom>
          <a:noFill/>
        </p:spPr>
        <p:txBody>
          <a:bodyPr wrap="square">
            <a:spAutoFit/>
          </a:bodyPr>
          <a:lstStyle/>
          <a:p>
            <a:pPr algn="ctr"/>
            <a:r>
              <a:rPr lang="en-US" sz="2800" dirty="0">
                <a:solidFill>
                  <a:srgbClr val="000000"/>
                </a:solidFill>
                <a:latin typeface="Menlo-Regular"/>
              </a:rPr>
              <a:t>Our objective:</a:t>
            </a:r>
            <a:endParaRPr lang="en-US" sz="2800" dirty="0"/>
          </a:p>
        </p:txBody>
      </p:sp>
      <p:pic>
        <p:nvPicPr>
          <p:cNvPr id="4" name="Picture 3">
            <a:extLst>
              <a:ext uri="{FF2B5EF4-FFF2-40B4-BE49-F238E27FC236}">
                <a16:creationId xmlns:a16="http://schemas.microsoft.com/office/drawing/2014/main" id="{37DA6A52-B6D0-4911-9713-BD9D5176C1B0}"/>
              </a:ext>
            </a:extLst>
          </p:cNvPr>
          <p:cNvPicPr>
            <a:picLocks noChangeAspect="1"/>
          </p:cNvPicPr>
          <p:nvPr/>
        </p:nvPicPr>
        <p:blipFill rotWithShape="1">
          <a:blip r:embed="rId3"/>
          <a:srcRect t="1330"/>
          <a:stretch/>
        </p:blipFill>
        <p:spPr>
          <a:xfrm>
            <a:off x="4677710" y="434340"/>
            <a:ext cx="2787890" cy="2750820"/>
          </a:xfrm>
          <a:prstGeom prst="rect">
            <a:avLst/>
          </a:prstGeom>
        </p:spPr>
      </p:pic>
    </p:spTree>
    <p:extLst>
      <p:ext uri="{BB962C8B-B14F-4D97-AF65-F5344CB8AC3E}">
        <p14:creationId xmlns:p14="http://schemas.microsoft.com/office/powerpoint/2010/main" val="247364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1B70326-6C45-4090-97F3-5734D1104460}"/>
              </a:ext>
            </a:extLst>
          </p:cNvPr>
          <p:cNvGrpSpPr/>
          <p:nvPr/>
        </p:nvGrpSpPr>
        <p:grpSpPr>
          <a:xfrm>
            <a:off x="1756385" y="788356"/>
            <a:ext cx="8916136" cy="846739"/>
            <a:chOff x="4190012" y="411315"/>
            <a:chExt cx="8916136" cy="846739"/>
          </a:xfrm>
        </p:grpSpPr>
        <p:sp>
          <p:nvSpPr>
            <p:cNvPr id="39" name="TextBox 38">
              <a:extLst>
                <a:ext uri="{FF2B5EF4-FFF2-40B4-BE49-F238E27FC236}">
                  <a16:creationId xmlns:a16="http://schemas.microsoft.com/office/drawing/2014/main" id="{7826F9D3-9A03-44E9-A73D-2F2BF734C3C9}"/>
                </a:ext>
              </a:extLst>
            </p:cNvPr>
            <p:cNvSpPr txBox="1"/>
            <p:nvPr/>
          </p:nvSpPr>
          <p:spPr>
            <a:xfrm>
              <a:off x="4663565" y="427057"/>
              <a:ext cx="8442583" cy="830997"/>
            </a:xfrm>
            <a:prstGeom prst="rect">
              <a:avLst/>
            </a:prstGeom>
            <a:noFill/>
          </p:spPr>
          <p:txBody>
            <a:bodyPr wrap="square">
              <a:spAutoFit/>
            </a:bodyPr>
            <a:lstStyle/>
            <a:p>
              <a:pPr algn="ctr"/>
              <a:r>
                <a:rPr lang="en-US" sz="2400" dirty="0"/>
                <a:t>Challenge: What can we infer about the flow of execution in Python based on the following program and its output?</a:t>
              </a:r>
            </a:p>
          </p:txBody>
        </p:sp>
        <p:pic>
          <p:nvPicPr>
            <p:cNvPr id="41" name="Picture 40" descr="Shape&#10;&#10;Description automatically generated with low confidence">
              <a:extLst>
                <a:ext uri="{FF2B5EF4-FFF2-40B4-BE49-F238E27FC236}">
                  <a16:creationId xmlns:a16="http://schemas.microsoft.com/office/drawing/2014/main" id="{A20DDA9B-AD44-4F7F-BDCC-484ADC21B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012" y="411315"/>
              <a:ext cx="846739" cy="846739"/>
            </a:xfrm>
            <a:prstGeom prst="rect">
              <a:avLst/>
            </a:prstGeom>
            <a:ln>
              <a:noFill/>
            </a:ln>
            <a:effectLst>
              <a:outerShdw blurRad="292100" dist="139700" dir="2700000" algn="tl" rotWithShape="0">
                <a:srgbClr val="333333">
                  <a:alpha val="65000"/>
                </a:srgbClr>
              </a:outerShdw>
            </a:effectLst>
          </p:spPr>
        </p:pic>
      </p:grpSp>
      <p:sp>
        <p:nvSpPr>
          <p:cNvPr id="42" name="Rectangle 41">
            <a:extLst>
              <a:ext uri="{FF2B5EF4-FFF2-40B4-BE49-F238E27FC236}">
                <a16:creationId xmlns:a16="http://schemas.microsoft.com/office/drawing/2014/main" id="{E885DB8D-4010-43DA-B1B1-7EBF738D67A3}"/>
              </a:ext>
            </a:extLst>
          </p:cNvPr>
          <p:cNvSpPr/>
          <p:nvPr/>
        </p:nvSpPr>
        <p:spPr>
          <a:xfrm>
            <a:off x="3374811" y="1943692"/>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3" name="Rectangle 42">
            <a:extLst>
              <a:ext uri="{FF2B5EF4-FFF2-40B4-BE49-F238E27FC236}">
                <a16:creationId xmlns:a16="http://schemas.microsoft.com/office/drawing/2014/main" id="{C8C4DDEE-D238-4193-86DE-7766DD3816C4}"/>
              </a:ext>
            </a:extLst>
          </p:cNvPr>
          <p:cNvSpPr/>
          <p:nvPr/>
        </p:nvSpPr>
        <p:spPr>
          <a:xfrm>
            <a:off x="3373799" y="1950164"/>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85070E08-C591-4176-8A3E-13FD8440ACD8}"/>
              </a:ext>
            </a:extLst>
          </p:cNvPr>
          <p:cNvGrpSpPr/>
          <p:nvPr/>
        </p:nvGrpSpPr>
        <p:grpSpPr>
          <a:xfrm>
            <a:off x="6094369" y="3000020"/>
            <a:ext cx="5843179" cy="3743806"/>
            <a:chOff x="2355321" y="2404301"/>
            <a:chExt cx="7465687" cy="4119592"/>
          </a:xfrm>
        </p:grpSpPr>
        <p:grpSp>
          <p:nvGrpSpPr>
            <p:cNvPr id="31" name="Group 30">
              <a:extLst>
                <a:ext uri="{FF2B5EF4-FFF2-40B4-BE49-F238E27FC236}">
                  <a16:creationId xmlns:a16="http://schemas.microsoft.com/office/drawing/2014/main" id="{B3C8CD6C-425A-43F6-A2E2-BFE1627EAA10}"/>
                </a:ext>
              </a:extLst>
            </p:cNvPr>
            <p:cNvGrpSpPr/>
            <p:nvPr/>
          </p:nvGrpSpPr>
          <p:grpSpPr>
            <a:xfrm>
              <a:off x="2355321" y="2404301"/>
              <a:ext cx="7465687" cy="4119592"/>
              <a:chOff x="1748606" y="3880498"/>
              <a:chExt cx="4347395" cy="2877143"/>
            </a:xfrm>
          </p:grpSpPr>
          <p:grpSp>
            <p:nvGrpSpPr>
              <p:cNvPr id="33" name="Group 32">
                <a:extLst>
                  <a:ext uri="{FF2B5EF4-FFF2-40B4-BE49-F238E27FC236}">
                    <a16:creationId xmlns:a16="http://schemas.microsoft.com/office/drawing/2014/main" id="{509A16B9-84E0-4A2C-80CD-B62820F543D2}"/>
                  </a:ext>
                </a:extLst>
              </p:cNvPr>
              <p:cNvGrpSpPr/>
              <p:nvPr/>
            </p:nvGrpSpPr>
            <p:grpSpPr>
              <a:xfrm>
                <a:off x="1748900" y="3880498"/>
                <a:ext cx="4347101" cy="2877143"/>
                <a:chOff x="3072962" y="1263460"/>
                <a:chExt cx="5994838" cy="4294379"/>
              </a:xfrm>
            </p:grpSpPr>
            <p:pic>
              <p:nvPicPr>
                <p:cNvPr id="35" name="Picture 34">
                  <a:extLst>
                    <a:ext uri="{FF2B5EF4-FFF2-40B4-BE49-F238E27FC236}">
                      <a16:creationId xmlns:a16="http://schemas.microsoft.com/office/drawing/2014/main" id="{CDA1119C-1863-46B2-B268-884BA78322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36" name="Rectangle 35">
                  <a:extLst>
                    <a:ext uri="{FF2B5EF4-FFF2-40B4-BE49-F238E27FC236}">
                      <a16:creationId xmlns:a16="http://schemas.microsoft.com/office/drawing/2014/main" id="{7C6E8670-0300-4FD1-B30D-B1C9A59D8E07}"/>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4" name="TextBox 33">
                <a:extLst>
                  <a:ext uri="{FF2B5EF4-FFF2-40B4-BE49-F238E27FC236}">
                    <a16:creationId xmlns:a16="http://schemas.microsoft.com/office/drawing/2014/main" id="{EE3A0A1E-6A93-4B88-9886-FD4D530E88FF}"/>
                  </a:ext>
                </a:extLst>
              </p:cNvPr>
              <p:cNvSpPr txBox="1"/>
              <p:nvPr/>
            </p:nvSpPr>
            <p:spPr>
              <a:xfrm>
                <a:off x="1748606" y="407434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32" name="Rectangle 31">
              <a:extLst>
                <a:ext uri="{FF2B5EF4-FFF2-40B4-BE49-F238E27FC236}">
                  <a16:creationId xmlns:a16="http://schemas.microsoft.com/office/drawing/2014/main" id="{B199517A-2A4E-48A3-AA4F-814BAA821D8E}"/>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2079B2AB-6C87-4058-AF9F-F708D036B432}"/>
              </a:ext>
            </a:extLst>
          </p:cNvPr>
          <p:cNvSpPr txBox="1"/>
          <p:nvPr/>
        </p:nvSpPr>
        <p:spPr>
          <a:xfrm>
            <a:off x="7566942" y="3210017"/>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 deltaco.py</a:t>
            </a:r>
          </a:p>
        </p:txBody>
      </p:sp>
      <p:sp>
        <p:nvSpPr>
          <p:cNvPr id="38" name="TextBox 37">
            <a:extLst>
              <a:ext uri="{FF2B5EF4-FFF2-40B4-BE49-F238E27FC236}">
                <a16:creationId xmlns:a16="http://schemas.microsoft.com/office/drawing/2014/main" id="{05DB587A-1D11-488E-A440-E69BD1A4FF3F}"/>
              </a:ext>
            </a:extLst>
          </p:cNvPr>
          <p:cNvSpPr txBox="1"/>
          <p:nvPr/>
        </p:nvSpPr>
        <p:spPr>
          <a:xfrm>
            <a:off x="6106085" y="3525422"/>
            <a:ext cx="6242538" cy="646331"/>
          </a:xfrm>
          <a:prstGeom prst="rect">
            <a:avLst/>
          </a:prstGeom>
          <a:noFill/>
        </p:spPr>
        <p:txBody>
          <a:bodyPr wrap="square">
            <a:spAutoFit/>
          </a:bodyPr>
          <a:lstStyle/>
          <a:p>
            <a:r>
              <a:rPr lang="en-US" sz="1800" dirty="0">
                <a:solidFill>
                  <a:schemeClr val="accent2">
                    <a:lumMod val="20000"/>
                    <a:lumOff val="80000"/>
                  </a:schemeClr>
                </a:solidFill>
                <a:latin typeface="Consolas" panose="020B0609020204030204" pitchFamily="49" charset="0"/>
              </a:rPr>
              <a:t>Hey, Carey</a:t>
            </a:r>
          </a:p>
          <a:p>
            <a:r>
              <a:rPr lang="en-US" dirty="0">
                <a:solidFill>
                  <a:schemeClr val="accent2">
                    <a:lumMod val="20000"/>
                    <a:lumOff val="80000"/>
                  </a:schemeClr>
                </a:solidFill>
                <a:latin typeface="Consolas" panose="020B0609020204030204" pitchFamily="49" charset="0"/>
              </a:rPr>
              <a:t>Let's go to Del Taco!</a:t>
            </a:r>
          </a:p>
        </p:txBody>
      </p:sp>
      <p:grpSp>
        <p:nvGrpSpPr>
          <p:cNvPr id="6" name="Group 5">
            <a:extLst>
              <a:ext uri="{FF2B5EF4-FFF2-40B4-BE49-F238E27FC236}">
                <a16:creationId xmlns:a16="http://schemas.microsoft.com/office/drawing/2014/main" id="{1B2878A8-E2F4-48BF-A983-60E4869B1DE9}"/>
              </a:ext>
            </a:extLst>
          </p:cNvPr>
          <p:cNvGrpSpPr/>
          <p:nvPr/>
        </p:nvGrpSpPr>
        <p:grpSpPr>
          <a:xfrm>
            <a:off x="230650" y="2893103"/>
            <a:ext cx="4880474" cy="3708529"/>
            <a:chOff x="206818" y="2653062"/>
            <a:chExt cx="4880474" cy="3708529"/>
          </a:xfrm>
        </p:grpSpPr>
        <p:sp>
          <p:nvSpPr>
            <p:cNvPr id="9" name="Rectangle 8">
              <a:extLst>
                <a:ext uri="{FF2B5EF4-FFF2-40B4-BE49-F238E27FC236}">
                  <a16:creationId xmlns:a16="http://schemas.microsoft.com/office/drawing/2014/main" id="{C19BC5B7-D56D-4D84-B095-8924E37AA8F9}"/>
                </a:ext>
              </a:extLst>
            </p:cNvPr>
            <p:cNvSpPr/>
            <p:nvPr/>
          </p:nvSpPr>
          <p:spPr>
            <a:xfrm>
              <a:off x="254452" y="2998485"/>
              <a:ext cx="4832840" cy="3363106"/>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9E4C04"/>
                  </a:solidFill>
                  <a:latin typeface="Consolas-Bold"/>
                </a:rPr>
                <a:t>def</a:t>
              </a:r>
              <a:r>
                <a:rPr lang="en-US" sz="1800" b="0" dirty="0">
                  <a:solidFill>
                    <a:srgbClr val="000000"/>
                  </a:solidFill>
                  <a:latin typeface="Consolas" panose="020B0609020204030204" pitchFamily="49" charset="0"/>
                </a:rPr>
                <a:t> </a:t>
              </a:r>
              <a:r>
                <a:rPr lang="en-US" sz="1800" b="0" dirty="0" err="1">
                  <a:solidFill>
                    <a:srgbClr val="1396A3"/>
                  </a:solidFill>
                  <a:latin typeface="Consolas" panose="020B0609020204030204" pitchFamily="49" charset="0"/>
                </a:rPr>
                <a:t>lets_go</a:t>
              </a:r>
              <a:r>
                <a:rPr lang="en-US" sz="1800" b="0" dirty="0">
                  <a:solidFill>
                    <a:srgbClr val="000000"/>
                  </a:solidFill>
                  <a:latin typeface="Consolas" panose="020B0609020204030204" pitchFamily="49" charset="0"/>
                </a:rPr>
                <a:t>(person):</a:t>
              </a:r>
            </a:p>
            <a:p>
              <a:r>
                <a:rPr lang="en-US" sz="1800" b="0" dirty="0">
                  <a:solidFill>
                    <a:srgbClr val="000000"/>
                  </a:solidFill>
                  <a:latin typeface="Consolas" panose="020B0609020204030204" pitchFamily="49" charset="0"/>
                </a:rPr>
                <a:t>  </a:t>
              </a:r>
              <a:r>
                <a:rPr lang="en-US" sz="1800" b="0" dirty="0">
                  <a:solidFill>
                    <a:srgbClr val="1396A3"/>
                  </a:solidFill>
                  <a:latin typeface="Consolas" panose="020B0609020204030204" pitchFamily="49" charset="0"/>
                </a:rPr>
                <a:t>print</a:t>
              </a:r>
              <a:r>
                <a:rPr lang="en-US" sz="1800" b="0" dirty="0">
                  <a:solidFill>
                    <a:srgbClr val="000000"/>
                  </a:solidFill>
                  <a:latin typeface="Consolas" panose="020B0609020204030204" pitchFamily="49" charset="0"/>
                </a:rPr>
                <a:t>(</a:t>
              </a:r>
              <a:r>
                <a:rPr lang="en-US" sz="1800" b="0" dirty="0">
                  <a:solidFill>
                    <a:srgbClr val="850002"/>
                  </a:solidFill>
                  <a:latin typeface="Consolas" panose="020B0609020204030204" pitchFamily="49" charset="0"/>
                </a:rPr>
                <a:t>'Hey, '</a:t>
              </a:r>
              <a:r>
                <a:rPr lang="en-US" sz="1800" b="0" dirty="0">
                  <a:solidFill>
                    <a:srgbClr val="000000"/>
                  </a:solidFill>
                  <a:latin typeface="Consolas" panose="020B0609020204030204" pitchFamily="49" charset="0"/>
                </a:rPr>
                <a:t> + person)</a:t>
              </a:r>
            </a:p>
            <a:p>
              <a:r>
                <a:rPr lang="en-US" sz="1800" b="0" dirty="0">
                  <a:solidFill>
                    <a:srgbClr val="000000"/>
                  </a:solidFill>
                  <a:latin typeface="Consolas" panose="020B0609020204030204" pitchFamily="49" charset="0"/>
                </a:rPr>
                <a:t>  </a:t>
              </a:r>
              <a:r>
                <a:rPr lang="en-US" sz="1800" b="0" dirty="0">
                  <a:solidFill>
                    <a:srgbClr val="1396A3"/>
                  </a:solidFill>
                  <a:latin typeface="Consolas" panose="020B0609020204030204" pitchFamily="49" charset="0"/>
                </a:rPr>
                <a:t>print</a:t>
              </a:r>
              <a:r>
                <a:rPr lang="en-US" sz="1800" b="0" dirty="0">
                  <a:solidFill>
                    <a:srgbClr val="000000"/>
                  </a:solidFill>
                  <a:latin typeface="Consolas" panose="020B0609020204030204" pitchFamily="49" charset="0"/>
                </a:rPr>
                <a:t>(</a:t>
              </a:r>
              <a:r>
                <a:rPr lang="en-US" sz="1800" b="0" dirty="0">
                  <a:solidFill>
                    <a:srgbClr val="850002"/>
                  </a:solidFill>
                  <a:latin typeface="Consolas" panose="020B0609020204030204" pitchFamily="49" charset="0"/>
                </a:rPr>
                <a:t>"Let's go to Del Taco!"</a:t>
              </a:r>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b="0" dirty="0" err="1">
                  <a:solidFill>
                    <a:srgbClr val="000000"/>
                  </a:solidFill>
                  <a:latin typeface="Consolas" panose="020B0609020204030204" pitchFamily="49" charset="0"/>
                </a:rPr>
                <a:t>lets_go</a:t>
              </a:r>
              <a:r>
                <a:rPr lang="en-US" sz="1800" b="0" dirty="0">
                  <a:solidFill>
                    <a:srgbClr val="000000"/>
                  </a:solidFill>
                  <a:latin typeface="Consolas" panose="020B0609020204030204" pitchFamily="49" charset="0"/>
                </a:rPr>
                <a:t>(</a:t>
              </a:r>
              <a:r>
                <a:rPr lang="en-US" sz="1800" b="0" dirty="0">
                  <a:solidFill>
                    <a:srgbClr val="850002"/>
                  </a:solidFill>
                  <a:latin typeface="Consolas" panose="020B0609020204030204" pitchFamily="49" charset="0"/>
                </a:rPr>
                <a:t>'Carey'</a:t>
              </a:r>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b="1" dirty="0">
                  <a:solidFill>
                    <a:srgbClr val="9E4C04"/>
                  </a:solidFill>
                  <a:latin typeface="Consolas-Bold"/>
                </a:rPr>
                <a:t>def</a:t>
              </a:r>
              <a:r>
                <a:rPr lang="en-US" sz="1800" b="0" dirty="0">
                  <a:solidFill>
                    <a:srgbClr val="000000"/>
                  </a:solidFill>
                  <a:latin typeface="Consolas" panose="020B0609020204030204" pitchFamily="49" charset="0"/>
                </a:rPr>
                <a:t> </a:t>
              </a:r>
              <a:r>
                <a:rPr lang="en-US" sz="1800" b="0" dirty="0">
                  <a:solidFill>
                    <a:srgbClr val="1396A3"/>
                  </a:solidFill>
                  <a:latin typeface="Consolas" panose="020B0609020204030204" pitchFamily="49" charset="0"/>
                </a:rPr>
                <a:t>main</a:t>
              </a:r>
              <a:r>
                <a:rPr lang="en-US" sz="1800" b="0" dirty="0">
                  <a:solidFill>
                    <a:srgbClr val="000000"/>
                  </a:solidFill>
                  <a:latin typeface="Consolas" panose="020B0609020204030204" pitchFamily="49" charset="0"/>
                </a:rPr>
                <a:t>():</a:t>
              </a:r>
            </a:p>
            <a:p>
              <a:r>
                <a:rPr lang="en-US" sz="1800" b="0" dirty="0">
                  <a:solidFill>
                    <a:srgbClr val="000000"/>
                  </a:solidFill>
                  <a:latin typeface="Consolas" panose="020B0609020204030204" pitchFamily="49" charset="0"/>
                </a:rPr>
                <a:t>  </a:t>
              </a:r>
              <a:r>
                <a:rPr lang="en-US" sz="1800" b="0" dirty="0">
                  <a:solidFill>
                    <a:srgbClr val="1396A3"/>
                  </a:solidFill>
                  <a:latin typeface="Consolas" panose="020B0609020204030204" pitchFamily="49" charset="0"/>
                </a:rPr>
                <a:t>print</a:t>
              </a:r>
              <a:r>
                <a:rPr lang="en-US" sz="1800" b="0" dirty="0">
                  <a:solidFill>
                    <a:srgbClr val="000000"/>
                  </a:solidFill>
                  <a:latin typeface="Consolas" panose="020B0609020204030204" pitchFamily="49" charset="0"/>
                </a:rPr>
                <a:t>(</a:t>
              </a:r>
              <a:r>
                <a:rPr lang="en-US" sz="1800" b="0" dirty="0">
                  <a:solidFill>
                    <a:srgbClr val="850002"/>
                  </a:solidFill>
                  <a:latin typeface="Consolas" panose="020B0609020204030204" pitchFamily="49" charset="0"/>
                </a:rPr>
                <a:t>'Oh crap, now I have gas!'</a:t>
              </a:r>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b="0" dirty="0">
                  <a:solidFill>
                    <a:srgbClr val="1396A3"/>
                  </a:solidFill>
                  <a:latin typeface="Consolas" panose="020B0609020204030204" pitchFamily="49" charset="0"/>
                </a:rPr>
                <a:t>print</a:t>
              </a:r>
              <a:r>
                <a:rPr lang="en-US" sz="1800" b="0" dirty="0">
                  <a:solidFill>
                    <a:srgbClr val="000000"/>
                  </a:solidFill>
                  <a:latin typeface="Consolas" panose="020B0609020204030204" pitchFamily="49" charset="0"/>
                </a:rPr>
                <a:t>(</a:t>
              </a:r>
              <a:r>
                <a:rPr lang="en-US" sz="1800" b="0" dirty="0">
                  <a:solidFill>
                    <a:srgbClr val="850002"/>
                  </a:solidFill>
                  <a:latin typeface="Consolas" panose="020B0609020204030204" pitchFamily="49" charset="0"/>
                </a:rPr>
                <a:t>'Nom nom'</a:t>
              </a:r>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endParaRPr lang="en-US" dirty="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766FF710-91F1-44F8-AD45-9112256BB645}"/>
                </a:ext>
              </a:extLst>
            </p:cNvPr>
            <p:cNvSpPr txBox="1"/>
            <p:nvPr/>
          </p:nvSpPr>
          <p:spPr>
            <a:xfrm>
              <a:off x="206818" y="2653062"/>
              <a:ext cx="1300356" cy="400110"/>
            </a:xfrm>
            <a:prstGeom prst="rect">
              <a:avLst/>
            </a:prstGeom>
            <a:noFill/>
          </p:spPr>
          <p:txBody>
            <a:bodyPr wrap="none" rtlCol="0">
              <a:spAutoFit/>
            </a:bodyPr>
            <a:lstStyle/>
            <a:p>
              <a:r>
                <a:rPr lang="en-US" sz="2000" dirty="0"/>
                <a:t>deltaco.py</a:t>
              </a:r>
            </a:p>
          </p:txBody>
        </p:sp>
      </p:grpSp>
      <p:sp>
        <p:nvSpPr>
          <p:cNvPr id="2" name="TextBox 1">
            <a:extLst>
              <a:ext uri="{FF2B5EF4-FFF2-40B4-BE49-F238E27FC236}">
                <a16:creationId xmlns:a16="http://schemas.microsoft.com/office/drawing/2014/main" id="{08284727-1A3A-4E9F-956C-57CC4F72B5AC}"/>
              </a:ext>
            </a:extLst>
          </p:cNvPr>
          <p:cNvSpPr txBox="1"/>
          <p:nvPr/>
        </p:nvSpPr>
        <p:spPr>
          <a:xfrm>
            <a:off x="254452" y="-26039"/>
            <a:ext cx="11411205" cy="830997"/>
          </a:xfrm>
          <a:prstGeom prst="rect">
            <a:avLst/>
          </a:prstGeom>
          <a:noFill/>
        </p:spPr>
        <p:txBody>
          <a:bodyPr wrap="square" rtlCol="0">
            <a:spAutoFit/>
          </a:bodyPr>
          <a:lstStyle/>
          <a:p>
            <a:pPr algn="ctr"/>
            <a:r>
              <a:rPr lang="en-US" sz="4800" dirty="0"/>
              <a:t>Program Execution</a:t>
            </a:r>
          </a:p>
        </p:txBody>
      </p:sp>
      <p:cxnSp>
        <p:nvCxnSpPr>
          <p:cNvPr id="14" name="Straight Arrow Connector 13">
            <a:extLst>
              <a:ext uri="{FF2B5EF4-FFF2-40B4-BE49-F238E27FC236}">
                <a16:creationId xmlns:a16="http://schemas.microsoft.com/office/drawing/2014/main" id="{11ADCC20-980E-4282-85F7-5D8F3FD76E76}"/>
              </a:ext>
            </a:extLst>
          </p:cNvPr>
          <p:cNvCxnSpPr/>
          <p:nvPr/>
        </p:nvCxnSpPr>
        <p:spPr>
          <a:xfrm>
            <a:off x="33163" y="34101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A959B19-59C7-4405-B4DE-4AA00FD0B546}"/>
              </a:ext>
            </a:extLst>
          </p:cNvPr>
          <p:cNvCxnSpPr/>
          <p:nvPr/>
        </p:nvCxnSpPr>
        <p:spPr>
          <a:xfrm>
            <a:off x="36093" y="45033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C200C6-B11D-403C-8C4E-033F1122CD35}"/>
              </a:ext>
            </a:extLst>
          </p:cNvPr>
          <p:cNvCxnSpPr/>
          <p:nvPr/>
        </p:nvCxnSpPr>
        <p:spPr>
          <a:xfrm>
            <a:off x="39025" y="505142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6A6944-4069-4189-A0D5-76D4CFFEB6E9}"/>
              </a:ext>
            </a:extLst>
          </p:cNvPr>
          <p:cNvCxnSpPr/>
          <p:nvPr/>
        </p:nvCxnSpPr>
        <p:spPr>
          <a:xfrm>
            <a:off x="41955" y="588286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9515B67-5B78-48CD-AE40-6E1B29D2BC4E}"/>
              </a:ext>
            </a:extLst>
          </p:cNvPr>
          <p:cNvSpPr txBox="1"/>
          <p:nvPr/>
        </p:nvSpPr>
        <p:spPr>
          <a:xfrm>
            <a:off x="1603442" y="2004701"/>
            <a:ext cx="8713224"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The Python interpreter runs each file from top-to-bottom - if it sees a statement, it runs it! There is no default main() function that runs!</a:t>
            </a:r>
          </a:p>
        </p:txBody>
      </p:sp>
      <p:sp>
        <p:nvSpPr>
          <p:cNvPr id="22" name="Speech Bubble: Rectangle with Corners Rounded 21">
            <a:extLst>
              <a:ext uri="{FF2B5EF4-FFF2-40B4-BE49-F238E27FC236}">
                <a16:creationId xmlns:a16="http://schemas.microsoft.com/office/drawing/2014/main" id="{D76590A9-86AF-468F-A295-5178DD7D1108}"/>
              </a:ext>
            </a:extLst>
          </p:cNvPr>
          <p:cNvSpPr/>
          <p:nvPr/>
        </p:nvSpPr>
        <p:spPr>
          <a:xfrm>
            <a:off x="5972886" y="3773466"/>
            <a:ext cx="4227501" cy="1065928"/>
          </a:xfrm>
          <a:prstGeom prst="wedgeRoundRectCallout">
            <a:avLst>
              <a:gd name="adj1" fmla="val -122888"/>
              <a:gd name="adj2" fmla="val -827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chemeClr val="accent2">
                    <a:lumMod val="20000"/>
                    <a:lumOff val="80000"/>
                  </a:schemeClr>
                </a:solidFill>
                <a:latin typeface="Corbel" panose="020B0503020204020204" pitchFamily="34" charset="0"/>
              </a:rPr>
              <a:t>def</a:t>
            </a:r>
            <a:r>
              <a:rPr lang="en-US" sz="2000" dirty="0">
                <a:latin typeface="Corbel" panose="020B0503020204020204" pitchFamily="34" charset="0"/>
              </a:rPr>
              <a:t> command defines a new function – the command is interpreted like any other statement!</a:t>
            </a:r>
          </a:p>
        </p:txBody>
      </p:sp>
      <p:sp>
        <p:nvSpPr>
          <p:cNvPr id="45" name="TextBox 44">
            <a:extLst>
              <a:ext uri="{FF2B5EF4-FFF2-40B4-BE49-F238E27FC236}">
                <a16:creationId xmlns:a16="http://schemas.microsoft.com/office/drawing/2014/main" id="{4FF6CEDE-0256-4DF9-9C37-B07D7EEE5FDF}"/>
              </a:ext>
            </a:extLst>
          </p:cNvPr>
          <p:cNvSpPr txBox="1"/>
          <p:nvPr/>
        </p:nvSpPr>
        <p:spPr>
          <a:xfrm>
            <a:off x="6106085" y="4071315"/>
            <a:ext cx="6242538" cy="369332"/>
          </a:xfrm>
          <a:prstGeom prst="rect">
            <a:avLst/>
          </a:prstGeom>
          <a:noFill/>
        </p:spPr>
        <p:txBody>
          <a:bodyPr wrap="square">
            <a:spAutoFit/>
          </a:bodyPr>
          <a:lstStyle/>
          <a:p>
            <a:r>
              <a:rPr lang="en-US" dirty="0">
                <a:solidFill>
                  <a:schemeClr val="accent2">
                    <a:lumMod val="20000"/>
                    <a:lumOff val="80000"/>
                  </a:schemeClr>
                </a:solidFill>
                <a:latin typeface="Consolas" panose="020B0609020204030204" pitchFamily="49" charset="0"/>
              </a:rPr>
              <a:t>Nom </a:t>
            </a:r>
            <a:r>
              <a:rPr lang="en-US" dirty="0" err="1">
                <a:solidFill>
                  <a:schemeClr val="accent2">
                    <a:lumMod val="20000"/>
                    <a:lumOff val="80000"/>
                  </a:schemeClr>
                </a:solidFill>
                <a:latin typeface="Consolas" panose="020B0609020204030204" pitchFamily="49" charset="0"/>
              </a:rPr>
              <a:t>nom</a:t>
            </a:r>
            <a:endParaRPr lang="en-US" dirty="0">
              <a:solidFill>
                <a:schemeClr val="accent2">
                  <a:lumMod val="20000"/>
                  <a:lumOff val="80000"/>
                </a:schemeClr>
              </a:solidFill>
              <a:latin typeface="Consolas" panose="020B0609020204030204" pitchFamily="49" charset="0"/>
            </a:endParaRPr>
          </a:p>
        </p:txBody>
      </p:sp>
      <p:sp>
        <p:nvSpPr>
          <p:cNvPr id="23" name="Speech Bubble: Rectangle with Corners Rounded 22">
            <a:extLst>
              <a:ext uri="{FF2B5EF4-FFF2-40B4-BE49-F238E27FC236}">
                <a16:creationId xmlns:a16="http://schemas.microsoft.com/office/drawing/2014/main" id="{70201892-7843-47A3-BB9D-DE2C53C6A4B0}"/>
              </a:ext>
            </a:extLst>
          </p:cNvPr>
          <p:cNvSpPr/>
          <p:nvPr/>
        </p:nvSpPr>
        <p:spPr>
          <a:xfrm>
            <a:off x="4941517" y="4580895"/>
            <a:ext cx="3523697" cy="876419"/>
          </a:xfrm>
          <a:prstGeom prst="wedgeRoundRectCallout">
            <a:avLst>
              <a:gd name="adj1" fmla="val -122897"/>
              <a:gd name="adj2" fmla="val -549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interpreted, this calls our just-defined function!</a:t>
            </a:r>
          </a:p>
        </p:txBody>
      </p:sp>
      <p:sp>
        <p:nvSpPr>
          <p:cNvPr id="27" name="Speech Bubble: Rectangle with Corners Rounded 26">
            <a:extLst>
              <a:ext uri="{FF2B5EF4-FFF2-40B4-BE49-F238E27FC236}">
                <a16:creationId xmlns:a16="http://schemas.microsoft.com/office/drawing/2014/main" id="{E1081FB7-D33C-4C7D-97D9-25B2AB67913A}"/>
              </a:ext>
            </a:extLst>
          </p:cNvPr>
          <p:cNvSpPr/>
          <p:nvPr/>
        </p:nvSpPr>
        <p:spPr>
          <a:xfrm>
            <a:off x="3448119" y="4503371"/>
            <a:ext cx="2239198" cy="685236"/>
          </a:xfrm>
          <a:prstGeom prst="wedgeRoundRectCallout">
            <a:avLst>
              <a:gd name="adj1" fmla="val -123796"/>
              <a:gd name="adj2" fmla="val 300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defines our second  function.</a:t>
            </a:r>
          </a:p>
        </p:txBody>
      </p:sp>
      <p:sp>
        <p:nvSpPr>
          <p:cNvPr id="7" name="Arrow: Down 6">
            <a:extLst>
              <a:ext uri="{FF2B5EF4-FFF2-40B4-BE49-F238E27FC236}">
                <a16:creationId xmlns:a16="http://schemas.microsoft.com/office/drawing/2014/main" id="{A18FC03E-AE44-4697-A4E7-074089A6D3CA}"/>
              </a:ext>
            </a:extLst>
          </p:cNvPr>
          <p:cNvSpPr/>
          <p:nvPr/>
        </p:nvSpPr>
        <p:spPr>
          <a:xfrm>
            <a:off x="4618619" y="3279061"/>
            <a:ext cx="1374343" cy="3363107"/>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8888624-48D6-4A33-95D8-534C4A41DDC7}"/>
              </a:ext>
            </a:extLst>
          </p:cNvPr>
          <p:cNvSpPr/>
          <p:nvPr/>
        </p:nvSpPr>
        <p:spPr>
          <a:xfrm>
            <a:off x="760115" y="121380"/>
            <a:ext cx="4690025" cy="1165679"/>
          </a:xfrm>
          <a:prstGeom prst="rect">
            <a:avLst/>
          </a:prstGeom>
          <a:solidFill>
            <a:srgbClr val="3660AC"/>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Consolas" panose="020B0609020204030204" pitchFamily="49" charset="0"/>
              </a:rPr>
              <a:t>lets_go(person):</a:t>
            </a:r>
          </a:p>
          <a:p>
            <a:r>
              <a:rPr lang="en-US" dirty="0">
                <a:solidFill>
                  <a:srgbClr val="000000"/>
                </a:solidFill>
                <a:latin typeface="Consolas" panose="020B0609020204030204" pitchFamily="49" charset="0"/>
              </a:rPr>
              <a:t>  </a:t>
            </a:r>
            <a:r>
              <a:rPr lang="en-US" b="1" dirty="0">
                <a:solidFill>
                  <a:srgbClr val="32F4F1"/>
                </a:solidFill>
                <a:latin typeface="Consolas-Bold"/>
              </a:rPr>
              <a:t>print</a:t>
            </a:r>
            <a:r>
              <a:rPr lang="en-US" dirty="0">
                <a:solidFill>
                  <a:schemeClr val="bg1"/>
                </a:solidFill>
                <a:latin typeface="Consolas" panose="020B0609020204030204" pitchFamily="49" charset="0"/>
              </a:rPr>
              <a:t>(</a:t>
            </a:r>
            <a:r>
              <a:rPr lang="en-US" dirty="0">
                <a:solidFill>
                  <a:srgbClr val="FB1EFF"/>
                </a:solidFill>
                <a:latin typeface="Consolas" panose="020B0609020204030204" pitchFamily="49" charset="0"/>
              </a:rPr>
              <a:t>'Hey, '</a:t>
            </a:r>
            <a:r>
              <a:rPr lang="en-US"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 person)</a:t>
            </a:r>
          </a:p>
          <a:p>
            <a:r>
              <a:rPr lang="en-US" dirty="0">
                <a:solidFill>
                  <a:srgbClr val="000000"/>
                </a:solidFill>
                <a:latin typeface="Consolas" panose="020B0609020204030204" pitchFamily="49" charset="0"/>
              </a:rPr>
              <a:t>  </a:t>
            </a:r>
            <a:r>
              <a:rPr lang="en-US" b="1" dirty="0">
                <a:solidFill>
                  <a:srgbClr val="32F4F1"/>
                </a:solidFill>
                <a:latin typeface="Consolas-Bold"/>
              </a:rPr>
              <a:t>print</a:t>
            </a:r>
            <a:r>
              <a:rPr lang="en-US" dirty="0">
                <a:solidFill>
                  <a:schemeClr val="bg1"/>
                </a:solidFill>
                <a:latin typeface="Consolas" panose="020B0609020204030204" pitchFamily="49" charset="0"/>
              </a:rPr>
              <a:t>(</a:t>
            </a:r>
            <a:r>
              <a:rPr lang="en-US" dirty="0">
                <a:solidFill>
                  <a:srgbClr val="FB1EFF"/>
                </a:solidFill>
                <a:latin typeface="Consolas" panose="020B0609020204030204" pitchFamily="49" charset="0"/>
              </a:rPr>
              <a:t>"Let's go to Del Taco!"</a:t>
            </a:r>
            <a:r>
              <a:rPr lang="en-US" dirty="0">
                <a:solidFill>
                  <a:schemeClr val="bg1"/>
                </a:solidFill>
                <a:latin typeface="Consolas" panose="020B0609020204030204" pitchFamily="49" charset="0"/>
              </a:rPr>
              <a:t>)</a:t>
            </a:r>
          </a:p>
        </p:txBody>
      </p:sp>
      <p:sp>
        <p:nvSpPr>
          <p:cNvPr id="53" name="Rectangle 52">
            <a:extLst>
              <a:ext uri="{FF2B5EF4-FFF2-40B4-BE49-F238E27FC236}">
                <a16:creationId xmlns:a16="http://schemas.microsoft.com/office/drawing/2014/main" id="{4EA3F2AA-9E70-4E34-B0BF-8AECB70B994F}"/>
              </a:ext>
            </a:extLst>
          </p:cNvPr>
          <p:cNvSpPr/>
          <p:nvPr/>
        </p:nvSpPr>
        <p:spPr>
          <a:xfrm>
            <a:off x="753136" y="1358098"/>
            <a:ext cx="4697005" cy="1165679"/>
          </a:xfrm>
          <a:prstGeom prst="rect">
            <a:avLst/>
          </a:prstGeom>
          <a:solidFill>
            <a:srgbClr val="3660AC"/>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Consolas" panose="020B0609020204030204" pitchFamily="49" charset="0"/>
              </a:rPr>
              <a:t>main():</a:t>
            </a:r>
          </a:p>
          <a:p>
            <a:r>
              <a:rPr lang="en-US" dirty="0">
                <a:solidFill>
                  <a:schemeClr val="bg1"/>
                </a:solidFill>
                <a:latin typeface="Consolas" panose="020B0609020204030204" pitchFamily="49" charset="0"/>
              </a:rPr>
              <a:t>  </a:t>
            </a:r>
            <a:r>
              <a:rPr lang="en-US" b="1" dirty="0">
                <a:solidFill>
                  <a:srgbClr val="32F4F1"/>
                </a:solidFill>
                <a:latin typeface="Consolas-Bold"/>
              </a:rPr>
              <a:t>print</a:t>
            </a:r>
            <a:r>
              <a:rPr lang="en-US" dirty="0">
                <a:solidFill>
                  <a:schemeClr val="bg1"/>
                </a:solidFill>
                <a:latin typeface="Consolas" panose="020B0609020204030204" pitchFamily="49" charset="0"/>
              </a:rPr>
              <a:t>(</a:t>
            </a:r>
            <a:r>
              <a:rPr lang="en-US" dirty="0">
                <a:solidFill>
                  <a:srgbClr val="FB1EFF"/>
                </a:solidFill>
                <a:latin typeface="Consolas" panose="020B0609020204030204" pitchFamily="49" charset="0"/>
              </a:rPr>
              <a:t>'Oh crap, now I have gas!'</a:t>
            </a:r>
            <a:r>
              <a:rPr lang="en-US" dirty="0">
                <a:solidFill>
                  <a:schemeClr val="bg1"/>
                </a:solidFill>
                <a:latin typeface="Consolas" panose="020B0609020204030204" pitchFamily="49" charset="0"/>
              </a:rPr>
              <a:t>)</a:t>
            </a:r>
          </a:p>
          <a:p>
            <a:endParaRPr lang="en-US" dirty="0">
              <a:solidFill>
                <a:schemeClr val="bg1"/>
              </a:solidFill>
              <a:latin typeface="Consolas" panose="020B0609020204030204" pitchFamily="49" charset="0"/>
            </a:endParaRPr>
          </a:p>
        </p:txBody>
      </p:sp>
      <p:cxnSp>
        <p:nvCxnSpPr>
          <p:cNvPr id="50" name="Straight Arrow Connector 49">
            <a:extLst>
              <a:ext uri="{FF2B5EF4-FFF2-40B4-BE49-F238E27FC236}">
                <a16:creationId xmlns:a16="http://schemas.microsoft.com/office/drawing/2014/main" id="{38AF2F91-670C-4CD5-AA12-A9ED12CBD935}"/>
              </a:ext>
            </a:extLst>
          </p:cNvPr>
          <p:cNvCxnSpPr>
            <a:cxnSpLocks/>
          </p:cNvCxnSpPr>
          <p:nvPr/>
        </p:nvCxnSpPr>
        <p:spPr>
          <a:xfrm>
            <a:off x="523550" y="422637"/>
            <a:ext cx="32045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9F64CFE-D712-404B-A5E3-23AC50CB8484}"/>
              </a:ext>
            </a:extLst>
          </p:cNvPr>
          <p:cNvCxnSpPr/>
          <p:nvPr/>
        </p:nvCxnSpPr>
        <p:spPr>
          <a:xfrm>
            <a:off x="760923" y="71406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588110-2429-45B4-A184-35995F94FFC8}"/>
              </a:ext>
            </a:extLst>
          </p:cNvPr>
          <p:cNvCxnSpPr/>
          <p:nvPr/>
        </p:nvCxnSpPr>
        <p:spPr>
          <a:xfrm>
            <a:off x="753136" y="99327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Speech Bubble: Rectangle with Corners Rounded 53">
            <a:extLst>
              <a:ext uri="{FF2B5EF4-FFF2-40B4-BE49-F238E27FC236}">
                <a16:creationId xmlns:a16="http://schemas.microsoft.com/office/drawing/2014/main" id="{4D6C3715-E89B-4741-BCC7-976491E7FC30}"/>
              </a:ext>
            </a:extLst>
          </p:cNvPr>
          <p:cNvSpPr/>
          <p:nvPr/>
        </p:nvSpPr>
        <p:spPr>
          <a:xfrm>
            <a:off x="3541548" y="5568333"/>
            <a:ext cx="3715345" cy="1034449"/>
          </a:xfrm>
          <a:prstGeom prst="wedgeRoundRectCallout">
            <a:avLst>
              <a:gd name="adj1" fmla="val -123796"/>
              <a:gd name="adj2" fmla="val 300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Note that just defining a function, like main(), doesn't cause it to be called!</a:t>
            </a:r>
          </a:p>
        </p:txBody>
      </p:sp>
    </p:spTree>
    <p:extLst>
      <p:ext uri="{BB962C8B-B14F-4D97-AF65-F5344CB8AC3E}">
        <p14:creationId xmlns:p14="http://schemas.microsoft.com/office/powerpoint/2010/main" val="221033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xEl>
                                              <p:pRg st="0" end="0"/>
                                            </p:txEl>
                                          </p:spTgt>
                                        </p:tgtEl>
                                        <p:attrNameLst>
                                          <p:attrName>style.visibility</p:attrName>
                                        </p:attrNameLst>
                                      </p:cBhvr>
                                      <p:to>
                                        <p:strVal val="visible"/>
                                      </p:to>
                                    </p:set>
                                    <p:animEffect transition="in" filter="wipe(left)">
                                      <p:cBhvr>
                                        <p:cTn id="24" dur="500"/>
                                        <p:tgtEl>
                                          <p:spTgt spid="38">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8">
                                            <p:txEl>
                                              <p:pRg st="1" end="1"/>
                                            </p:txEl>
                                          </p:spTgt>
                                        </p:tgtEl>
                                        <p:attrNameLst>
                                          <p:attrName>style.visibility</p:attrName>
                                        </p:attrNameLst>
                                      </p:cBhvr>
                                      <p:to>
                                        <p:strVal val="visible"/>
                                      </p:to>
                                    </p:set>
                                    <p:animEffect transition="in" filter="wipe(left)">
                                      <p:cBhvr>
                                        <p:cTn id="28" dur="500"/>
                                        <p:tgtEl>
                                          <p:spTgt spid="38">
                                            <p:txEl>
                                              <p:pRg st="1" end="1"/>
                                            </p:txEl>
                                          </p:spTgt>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22" presetClass="entr" presetSubtype="8"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90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43"/>
                                        </p:tgtEl>
                                      </p:cBhvr>
                                    </p:animEffect>
                                    <p:set>
                                      <p:cBhvr>
                                        <p:cTn id="47" dur="1" fill="hold">
                                          <p:stCondLst>
                                            <p:cond delay="499"/>
                                          </p:stCondLst>
                                        </p:cTn>
                                        <p:tgtEl>
                                          <p:spTgt spid="4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8">
                                            <p:txEl>
                                              <p:pRg st="0" end="0"/>
                                            </p:txEl>
                                          </p:spTgt>
                                        </p:tgtEl>
                                      </p:cBhvr>
                                    </p:animEffect>
                                    <p:set>
                                      <p:cBhvr>
                                        <p:cTn id="61" dur="1" fill="hold">
                                          <p:stCondLst>
                                            <p:cond delay="499"/>
                                          </p:stCondLst>
                                        </p:cTn>
                                        <p:tgtEl>
                                          <p:spTgt spid="38">
                                            <p:txEl>
                                              <p:pRg st="0" end="0"/>
                                            </p:txEl>
                                          </p:spTgt>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8">
                                            <p:txEl>
                                              <p:pRg st="1" end="1"/>
                                            </p:txEl>
                                          </p:spTgt>
                                        </p:tgtEl>
                                      </p:cBhvr>
                                    </p:animEffect>
                                    <p:set>
                                      <p:cBhvr>
                                        <p:cTn id="64" dur="1" fill="hold">
                                          <p:stCondLst>
                                            <p:cond delay="499"/>
                                          </p:stCondLst>
                                        </p:cTn>
                                        <p:tgtEl>
                                          <p:spTgt spid="38">
                                            <p:txEl>
                                              <p:pRg st="1" end="1"/>
                                            </p:txEl>
                                          </p:spTgt>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7"/>
                                        </p:tgtEl>
                                      </p:cBhvr>
                                    </p:animEffect>
                                    <p:set>
                                      <p:cBhvr>
                                        <p:cTn id="67" dur="1" fill="hold">
                                          <p:stCondLst>
                                            <p:cond delay="499"/>
                                          </p:stCondLst>
                                        </p:cTn>
                                        <p:tgtEl>
                                          <p:spTgt spid="37"/>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45"/>
                                        </p:tgtEl>
                                      </p:cBhvr>
                                    </p:animEffect>
                                    <p:set>
                                      <p:cBhvr>
                                        <p:cTn id="70" dur="1" fill="hold">
                                          <p:stCondLst>
                                            <p:cond delay="499"/>
                                          </p:stCondLst>
                                        </p:cTn>
                                        <p:tgtEl>
                                          <p:spTgt spid="4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2"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down)">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2"/>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down)">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24"/>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50"/>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23"/>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50"/>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47"/>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2" nodeType="clickEffect">
                                  <p:stCondLst>
                                    <p:cond delay="0"/>
                                  </p:stCondLst>
                                  <p:childTnLst>
                                    <p:set>
                                      <p:cBhvr>
                                        <p:cTn id="133" dur="1" fill="hold">
                                          <p:stCondLst>
                                            <p:cond delay="0"/>
                                          </p:stCondLst>
                                        </p:cTn>
                                        <p:tgtEl>
                                          <p:spTgt spid="38">
                                            <p:txEl>
                                              <p:pRg st="0" end="0"/>
                                            </p:txEl>
                                          </p:spTgt>
                                        </p:tgtEl>
                                        <p:attrNameLst>
                                          <p:attrName>style.visibility</p:attrName>
                                        </p:attrNameLst>
                                      </p:cBhvr>
                                      <p:to>
                                        <p:strVal val="visible"/>
                                      </p:to>
                                    </p:set>
                                    <p:animEffect transition="in" filter="wipe(left)">
                                      <p:cBhvr>
                                        <p:cTn id="134" dur="500"/>
                                        <p:tgtEl>
                                          <p:spTgt spid="38">
                                            <p:txEl>
                                              <p:pRg st="0" end="0"/>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47"/>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48"/>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2" nodeType="clickEffect">
                                  <p:stCondLst>
                                    <p:cond delay="0"/>
                                  </p:stCondLst>
                                  <p:childTnLst>
                                    <p:set>
                                      <p:cBhvr>
                                        <p:cTn id="146" dur="1" fill="hold">
                                          <p:stCondLst>
                                            <p:cond delay="0"/>
                                          </p:stCondLst>
                                        </p:cTn>
                                        <p:tgtEl>
                                          <p:spTgt spid="38">
                                            <p:txEl>
                                              <p:pRg st="1" end="1"/>
                                            </p:txEl>
                                          </p:spTgt>
                                        </p:tgtEl>
                                        <p:attrNameLst>
                                          <p:attrName>style.visibility</p:attrName>
                                        </p:attrNameLst>
                                      </p:cBhvr>
                                      <p:to>
                                        <p:strVal val="visible"/>
                                      </p:to>
                                    </p:set>
                                    <p:animEffect transition="in" filter="wipe(left)">
                                      <p:cBhvr>
                                        <p:cTn id="147" dur="500"/>
                                        <p:tgtEl>
                                          <p:spTgt spid="38">
                                            <p:txEl>
                                              <p:pRg st="1" end="1"/>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48"/>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25"/>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grpId="0" nodeType="clickEffect">
                                  <p:stCondLst>
                                    <p:cond delay="0"/>
                                  </p:stCondLst>
                                  <p:childTnLst>
                                    <p:set>
                                      <p:cBhvr>
                                        <p:cTn id="159" dur="1" fill="hold">
                                          <p:stCondLst>
                                            <p:cond delay="0"/>
                                          </p:stCondLst>
                                        </p:cTn>
                                        <p:tgtEl>
                                          <p:spTgt spid="27"/>
                                        </p:tgtEl>
                                        <p:attrNameLst>
                                          <p:attrName>style.visibility</p:attrName>
                                        </p:attrNameLst>
                                      </p:cBhvr>
                                      <p:to>
                                        <p:strVal val="visible"/>
                                      </p:to>
                                    </p:set>
                                    <p:animEffect transition="in" filter="wipe(down)">
                                      <p:cBhvr>
                                        <p:cTn id="160" dur="500"/>
                                        <p:tgtEl>
                                          <p:spTgt spid="2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5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27"/>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25"/>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29"/>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2" nodeType="click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wipe(left)">
                                      <p:cBhvr>
                                        <p:cTn id="181" dur="500"/>
                                        <p:tgtEl>
                                          <p:spTgt spid="45"/>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nodeType="clickEffect">
                                  <p:stCondLst>
                                    <p:cond delay="0"/>
                                  </p:stCondLst>
                                  <p:childTnLst>
                                    <p:set>
                                      <p:cBhvr>
                                        <p:cTn id="185" dur="1" fill="hold">
                                          <p:stCondLst>
                                            <p:cond delay="0"/>
                                          </p:stCondLst>
                                        </p:cTn>
                                        <p:tgtEl>
                                          <p:spTgt spid="29"/>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22" presetClass="entr" presetSubtype="4" fill="hold" grpId="0" nodeType="clickEffect">
                                  <p:stCondLst>
                                    <p:cond delay="0"/>
                                  </p:stCondLst>
                                  <p:childTnLst>
                                    <p:set>
                                      <p:cBhvr>
                                        <p:cTn id="189" dur="1" fill="hold">
                                          <p:stCondLst>
                                            <p:cond delay="0"/>
                                          </p:stCondLst>
                                        </p:cTn>
                                        <p:tgtEl>
                                          <p:spTgt spid="54"/>
                                        </p:tgtEl>
                                        <p:attrNameLst>
                                          <p:attrName>style.visibility</p:attrName>
                                        </p:attrNameLst>
                                      </p:cBhvr>
                                      <p:to>
                                        <p:strVal val="visible"/>
                                      </p:to>
                                    </p:set>
                                    <p:animEffect transition="in" filter="wipe(down)">
                                      <p:cBhvr>
                                        <p:cTn id="190" dur="500"/>
                                        <p:tgtEl>
                                          <p:spTgt spid="54"/>
                                        </p:tgtEl>
                                      </p:cBhvr>
                                    </p:animEffec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54"/>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0" presetClass="exit" presetSubtype="0" fill="hold" grpId="1" nodeType="clickEffect">
                                  <p:stCondLst>
                                    <p:cond delay="0"/>
                                  </p:stCondLst>
                                  <p:childTnLst>
                                    <p:animEffect transition="out" filter="fade">
                                      <p:cBhvr>
                                        <p:cTn id="198" dur="500"/>
                                        <p:tgtEl>
                                          <p:spTgt spid="3"/>
                                        </p:tgtEl>
                                      </p:cBhvr>
                                    </p:animEffect>
                                    <p:set>
                                      <p:cBhvr>
                                        <p:cTn id="199" dur="1" fill="hold">
                                          <p:stCondLst>
                                            <p:cond delay="499"/>
                                          </p:stCondLst>
                                        </p:cTn>
                                        <p:tgtEl>
                                          <p:spTgt spid="3"/>
                                        </p:tgtEl>
                                        <p:attrNameLst>
                                          <p:attrName>style.visibility</p:attrName>
                                        </p:attrNameLst>
                                      </p:cBhvr>
                                      <p:to>
                                        <p:strVal val="hidden"/>
                                      </p:to>
                                    </p:set>
                                  </p:childTnLst>
                                </p:cTn>
                              </p:par>
                              <p:par>
                                <p:cTn id="200" presetID="10" presetClass="exit" presetSubtype="0" fill="hold" grpId="1" nodeType="withEffect">
                                  <p:stCondLst>
                                    <p:cond delay="0"/>
                                  </p:stCondLst>
                                  <p:childTnLst>
                                    <p:animEffect transition="out" filter="fade">
                                      <p:cBhvr>
                                        <p:cTn id="201" dur="500"/>
                                        <p:tgtEl>
                                          <p:spTgt spid="53"/>
                                        </p:tgtEl>
                                      </p:cBhvr>
                                    </p:animEffect>
                                    <p:set>
                                      <p:cBhvr>
                                        <p:cTn id="202"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37" grpId="0"/>
      <p:bldP spid="37" grpId="1"/>
      <p:bldP spid="37" grpId="2"/>
      <p:bldP spid="38" grpId="0" uiExpand="1" build="p"/>
      <p:bldP spid="38" grpId="1" uiExpand="1" build="allAtOnce"/>
      <p:bldP spid="38" grpId="2" uiExpand="1" build="allAtOnce"/>
      <p:bldP spid="44" grpId="0"/>
      <p:bldP spid="22" grpId="0" animBg="1"/>
      <p:bldP spid="22" grpId="1" animBg="1"/>
      <p:bldP spid="45" grpId="0"/>
      <p:bldP spid="45" grpId="1"/>
      <p:bldP spid="45" grpId="2"/>
      <p:bldP spid="23" grpId="0" animBg="1"/>
      <p:bldP spid="23" grpId="1" animBg="1"/>
      <p:bldP spid="27" grpId="0" animBg="1"/>
      <p:bldP spid="27" grpId="1" animBg="1"/>
      <p:bldP spid="7" grpId="0" animBg="1"/>
      <p:bldP spid="7" grpId="1" animBg="1"/>
      <p:bldP spid="3" grpId="0" animBg="1"/>
      <p:bldP spid="3" grpId="1" animBg="1"/>
      <p:bldP spid="53" grpId="0" animBg="1"/>
      <p:bldP spid="53" grpId="1" animBg="1"/>
      <p:bldP spid="54" grpId="0" animBg="1"/>
      <p:bldP spid="54"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Processing JSON Config Files</a:t>
            </a:r>
          </a:p>
        </p:txBody>
      </p:sp>
      <p:sp>
        <p:nvSpPr>
          <p:cNvPr id="31" name="TextBox 30">
            <a:extLst>
              <a:ext uri="{FF2B5EF4-FFF2-40B4-BE49-F238E27FC236}">
                <a16:creationId xmlns:a16="http://schemas.microsoft.com/office/drawing/2014/main" id="{E5F494B0-83AF-4BE9-8302-6D9D3EE9248E}"/>
              </a:ext>
            </a:extLst>
          </p:cNvPr>
          <p:cNvSpPr txBox="1"/>
          <p:nvPr/>
        </p:nvSpPr>
        <p:spPr>
          <a:xfrm>
            <a:off x="6222724" y="2224994"/>
            <a:ext cx="5704233" cy="4524315"/>
          </a:xfrm>
          <a:prstGeom prst="rect">
            <a:avLst/>
          </a:prstGeom>
          <a:solidFill>
            <a:schemeClr val="accent1">
              <a:lumMod val="20000"/>
              <a:lumOff val="80000"/>
            </a:schemeClr>
          </a:solidFill>
          <a:ln>
            <a:solidFill>
              <a:schemeClr val="tx1"/>
            </a:solidFill>
          </a:ln>
        </p:spPr>
        <p:txBody>
          <a:bodyPr wrap="square">
            <a:spAutoFit/>
          </a:bodyPr>
          <a:lstStyle/>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32" name="TextBox 31">
            <a:extLst>
              <a:ext uri="{FF2B5EF4-FFF2-40B4-BE49-F238E27FC236}">
                <a16:creationId xmlns:a16="http://schemas.microsoft.com/office/drawing/2014/main" id="{C2727C6D-2F75-4047-B4B6-DA36FDD89EC6}"/>
              </a:ext>
            </a:extLst>
          </p:cNvPr>
          <p:cNvSpPr txBox="1"/>
          <p:nvPr/>
        </p:nvSpPr>
        <p:spPr>
          <a:xfrm>
            <a:off x="6232384" y="1576117"/>
            <a:ext cx="5695196"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Loading/Deserializing a JSON File</a:t>
            </a:r>
          </a:p>
        </p:txBody>
      </p:sp>
      <p:grpSp>
        <p:nvGrpSpPr>
          <p:cNvPr id="5" name="Group 4">
            <a:extLst>
              <a:ext uri="{FF2B5EF4-FFF2-40B4-BE49-F238E27FC236}">
                <a16:creationId xmlns:a16="http://schemas.microsoft.com/office/drawing/2014/main" id="{FE95BBF0-350D-4B2A-8471-09D08703B0C7}"/>
              </a:ext>
            </a:extLst>
          </p:cNvPr>
          <p:cNvGrpSpPr/>
          <p:nvPr/>
        </p:nvGrpSpPr>
        <p:grpSpPr>
          <a:xfrm>
            <a:off x="166481" y="961235"/>
            <a:ext cx="10594563" cy="5783021"/>
            <a:chOff x="166481" y="961235"/>
            <a:chExt cx="10594563" cy="5783021"/>
          </a:xfrm>
        </p:grpSpPr>
        <p:sp>
          <p:nvSpPr>
            <p:cNvPr id="3" name="TextBox 2">
              <a:extLst>
                <a:ext uri="{FF2B5EF4-FFF2-40B4-BE49-F238E27FC236}">
                  <a16:creationId xmlns:a16="http://schemas.microsoft.com/office/drawing/2014/main" id="{FC71DCC9-6B18-4BCF-B3C2-4D8D156289CD}"/>
                </a:ext>
              </a:extLst>
            </p:cNvPr>
            <p:cNvSpPr txBox="1"/>
            <p:nvPr/>
          </p:nvSpPr>
          <p:spPr>
            <a:xfrm>
              <a:off x="1430970" y="961235"/>
              <a:ext cx="9330074" cy="400110"/>
            </a:xfrm>
            <a:prstGeom prst="rect">
              <a:avLst/>
            </a:prstGeom>
            <a:noFill/>
          </p:spPr>
          <p:txBody>
            <a:bodyPr wrap="square" rtlCol="0">
              <a:spAutoFit/>
            </a:bodyPr>
            <a:lstStyle/>
            <a:p>
              <a:pPr algn="ctr"/>
              <a:r>
                <a:rPr lang="en-US" sz="2000" dirty="0"/>
                <a:t>Python provides </a:t>
              </a:r>
              <a:r>
                <a:rPr lang="en-US" sz="2000" dirty="0">
                  <a:solidFill>
                    <a:srgbClr val="FF0000"/>
                  </a:solidFill>
                </a:rPr>
                <a:t>built-in support </a:t>
              </a:r>
              <a:r>
                <a:rPr lang="en-US" sz="2000" dirty="0"/>
                <a:t>for </a:t>
              </a:r>
              <a:r>
                <a:rPr lang="en-US" sz="2000" dirty="0">
                  <a:solidFill>
                    <a:srgbClr val="FF0000"/>
                  </a:solidFill>
                </a:rPr>
                <a:t>writing to</a:t>
              </a:r>
              <a:r>
                <a:rPr lang="en-US" sz="2000" dirty="0"/>
                <a:t> and </a:t>
              </a:r>
              <a:r>
                <a:rPr lang="en-US" sz="2000" dirty="0">
                  <a:solidFill>
                    <a:srgbClr val="FF0000"/>
                  </a:solidFill>
                </a:rPr>
                <a:t>reading from </a:t>
              </a:r>
              <a:r>
                <a:rPr lang="en-US" sz="2000" dirty="0"/>
                <a:t>JSON files! </a:t>
              </a:r>
            </a:p>
          </p:txBody>
        </p:sp>
        <p:sp>
          <p:nvSpPr>
            <p:cNvPr id="28" name="TextBox 27">
              <a:extLst>
                <a:ext uri="{FF2B5EF4-FFF2-40B4-BE49-F238E27FC236}">
                  <a16:creationId xmlns:a16="http://schemas.microsoft.com/office/drawing/2014/main" id="{EE4888F1-C234-44E1-BD92-F0829668D6A9}"/>
                </a:ext>
              </a:extLst>
            </p:cNvPr>
            <p:cNvSpPr txBox="1"/>
            <p:nvPr/>
          </p:nvSpPr>
          <p:spPr>
            <a:xfrm>
              <a:off x="176141" y="1571064"/>
              <a:ext cx="5695196"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Creating/Serializing a JSON File</a:t>
              </a:r>
            </a:p>
          </p:txBody>
        </p:sp>
        <p:grpSp>
          <p:nvGrpSpPr>
            <p:cNvPr id="4" name="Group 3">
              <a:extLst>
                <a:ext uri="{FF2B5EF4-FFF2-40B4-BE49-F238E27FC236}">
                  <a16:creationId xmlns:a16="http://schemas.microsoft.com/office/drawing/2014/main" id="{C6140845-B181-4C45-A996-19B8B87FFDC3}"/>
                </a:ext>
              </a:extLst>
            </p:cNvPr>
            <p:cNvGrpSpPr/>
            <p:nvPr/>
          </p:nvGrpSpPr>
          <p:grpSpPr>
            <a:xfrm>
              <a:off x="166481" y="2219941"/>
              <a:ext cx="6226864" cy="4524315"/>
              <a:chOff x="166481" y="2219941"/>
              <a:chExt cx="6226864" cy="4524315"/>
            </a:xfrm>
          </p:grpSpPr>
          <p:sp>
            <p:nvSpPr>
              <p:cNvPr id="26" name="TextBox 25">
                <a:extLst>
                  <a:ext uri="{FF2B5EF4-FFF2-40B4-BE49-F238E27FC236}">
                    <a16:creationId xmlns:a16="http://schemas.microsoft.com/office/drawing/2014/main" id="{E829F36B-7258-48FC-BA0E-99A1BB081EDA}"/>
                  </a:ext>
                </a:extLst>
              </p:cNvPr>
              <p:cNvSpPr txBox="1"/>
              <p:nvPr/>
            </p:nvSpPr>
            <p:spPr>
              <a:xfrm>
                <a:off x="166481" y="2219941"/>
                <a:ext cx="5704233" cy="4524315"/>
              </a:xfrm>
              <a:prstGeom prst="rect">
                <a:avLst/>
              </a:prstGeom>
              <a:solidFill>
                <a:schemeClr val="accent1">
                  <a:lumMod val="20000"/>
                  <a:lumOff val="80000"/>
                </a:schemeClr>
              </a:solidFill>
              <a:ln>
                <a:solidFill>
                  <a:schemeClr val="tx1"/>
                </a:solidFill>
              </a:ln>
            </p:spPr>
            <p:txBody>
              <a:bodyPr wrap="square">
                <a:spAutoFit/>
              </a:bodyPr>
              <a:lstStyle/>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36" name="TextBox 35">
                <a:extLst>
                  <a:ext uri="{FF2B5EF4-FFF2-40B4-BE49-F238E27FC236}">
                    <a16:creationId xmlns:a16="http://schemas.microsoft.com/office/drawing/2014/main" id="{032EEFE8-43D7-4854-B826-2C2AA9B74506}"/>
                  </a:ext>
                </a:extLst>
              </p:cNvPr>
              <p:cNvSpPr txBox="1"/>
              <p:nvPr/>
            </p:nvSpPr>
            <p:spPr>
              <a:xfrm>
                <a:off x="166481" y="6095398"/>
                <a:ext cx="6226864" cy="646331"/>
              </a:xfrm>
              <a:prstGeom prst="rect">
                <a:avLst/>
              </a:prstGeom>
              <a:noFill/>
            </p:spPr>
            <p:txBody>
              <a:bodyPr wrap="square">
                <a:spAutoFit/>
              </a:bodyPr>
              <a:lstStyle/>
              <a:p>
                <a:r>
                  <a:rPr lang="en-US" dirty="0">
                    <a:latin typeface="Consolas" panose="020B0609020204030204" pitchFamily="49" charset="0"/>
                  </a:rPr>
                  <a:t>with open("</a:t>
                </a:r>
                <a:r>
                  <a:rPr lang="en-US" dirty="0" err="1">
                    <a:latin typeface="Consolas" panose="020B0609020204030204" pitchFamily="49" charset="0"/>
                  </a:rPr>
                  <a:t>courses.json</a:t>
                </a:r>
                <a:r>
                  <a:rPr lang="en-US" dirty="0">
                    <a:latin typeface="Consolas" panose="020B0609020204030204" pitchFamily="49" charset="0"/>
                  </a:rPr>
                  <a:t>", </a:t>
                </a:r>
                <a:r>
                  <a:rPr lang="en-US" dirty="0">
                    <a:solidFill>
                      <a:srgbClr val="FF0000"/>
                    </a:solidFill>
                    <a:latin typeface="Consolas" panose="020B0609020204030204" pitchFamily="49" charset="0"/>
                  </a:rPr>
                  <a:t>"w"</a:t>
                </a:r>
                <a:r>
                  <a:rPr lang="en-US" dirty="0">
                    <a:latin typeface="Consolas" panose="020B0609020204030204" pitchFamily="49" charset="0"/>
                  </a:rPr>
                  <a:t>) as </a:t>
                </a:r>
                <a:r>
                  <a:rPr lang="en-US" dirty="0" err="1">
                    <a:latin typeface="Consolas" panose="020B0609020204030204" pitchFamily="49" charset="0"/>
                  </a:rPr>
                  <a:t>file_obj</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009A46"/>
                    </a:solidFill>
                    <a:latin typeface="Consolas" panose="020B0609020204030204" pitchFamily="49" charset="0"/>
                  </a:rPr>
                  <a:t>json</a:t>
                </a:r>
                <a:r>
                  <a:rPr lang="en-US" dirty="0" err="1">
                    <a:latin typeface="Consolas" panose="020B0609020204030204" pitchFamily="49" charset="0"/>
                  </a:rPr>
                  <a:t>.</a:t>
                </a:r>
                <a:r>
                  <a:rPr lang="en-US" dirty="0" err="1">
                    <a:solidFill>
                      <a:srgbClr val="009A46"/>
                    </a:solidFill>
                    <a:latin typeface="Consolas" panose="020B0609020204030204" pitchFamily="49" charset="0"/>
                  </a:rPr>
                  <a:t>dump</a:t>
                </a:r>
                <a:r>
                  <a:rPr lang="en-US" dirty="0">
                    <a:latin typeface="Consolas" panose="020B0609020204030204" pitchFamily="49" charset="0"/>
                  </a:rPr>
                  <a:t>(</a:t>
                </a:r>
                <a:r>
                  <a:rPr lang="en-US" dirty="0" err="1">
                    <a:latin typeface="Consolas" panose="020B0609020204030204" pitchFamily="49" charset="0"/>
                  </a:rPr>
                  <a:t>course_data</a:t>
                </a:r>
                <a:r>
                  <a:rPr lang="en-US" dirty="0">
                    <a:latin typeface="Consolas" panose="020B0609020204030204" pitchFamily="49" charset="0"/>
                  </a:rPr>
                  <a:t>, </a:t>
                </a:r>
                <a:r>
                  <a:rPr lang="en-US" dirty="0" err="1">
                    <a:latin typeface="Consolas" panose="020B0609020204030204" pitchFamily="49" charset="0"/>
                  </a:rPr>
                  <a:t>file_obj</a:t>
                </a:r>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141B3034-901B-4629-BD59-11362271D054}"/>
                  </a:ext>
                </a:extLst>
              </p:cNvPr>
              <p:cNvSpPr txBox="1"/>
              <p:nvPr/>
            </p:nvSpPr>
            <p:spPr>
              <a:xfrm>
                <a:off x="166481" y="2255711"/>
                <a:ext cx="6226864" cy="369332"/>
              </a:xfrm>
              <a:prstGeom prst="rect">
                <a:avLst/>
              </a:prstGeom>
              <a:noFill/>
            </p:spPr>
            <p:txBody>
              <a:bodyPr wrap="square">
                <a:spAutoFit/>
              </a:bodyPr>
              <a:lstStyle/>
              <a:p>
                <a:r>
                  <a:rPr lang="en-US" dirty="0">
                    <a:latin typeface="Consolas" panose="020B0609020204030204" pitchFamily="49" charset="0"/>
                  </a:rPr>
                  <a:t>import </a:t>
                </a:r>
                <a:r>
                  <a:rPr lang="en-US" dirty="0">
                    <a:solidFill>
                      <a:srgbClr val="0070C0"/>
                    </a:solidFill>
                    <a:latin typeface="Consolas" panose="020B0609020204030204" pitchFamily="49" charset="0"/>
                  </a:rPr>
                  <a:t>json</a:t>
                </a:r>
              </a:p>
            </p:txBody>
          </p:sp>
        </p:grpSp>
      </p:grpSp>
      <p:sp>
        <p:nvSpPr>
          <p:cNvPr id="29" name="TextBox 28">
            <a:extLst>
              <a:ext uri="{FF2B5EF4-FFF2-40B4-BE49-F238E27FC236}">
                <a16:creationId xmlns:a16="http://schemas.microsoft.com/office/drawing/2014/main" id="{575831D4-7937-438D-8464-C589122F3460}"/>
              </a:ext>
            </a:extLst>
          </p:cNvPr>
          <p:cNvSpPr txBox="1"/>
          <p:nvPr/>
        </p:nvSpPr>
        <p:spPr>
          <a:xfrm>
            <a:off x="6222724" y="2237472"/>
            <a:ext cx="5584963" cy="369332"/>
          </a:xfrm>
          <a:prstGeom prst="rect">
            <a:avLst/>
          </a:prstGeom>
          <a:noFill/>
        </p:spPr>
        <p:txBody>
          <a:bodyPr wrap="square">
            <a:spAutoFit/>
          </a:bodyPr>
          <a:lstStyle/>
          <a:p>
            <a:r>
              <a:rPr lang="en-US" dirty="0">
                <a:latin typeface="Consolas" panose="020B0609020204030204" pitchFamily="49" charset="0"/>
              </a:rPr>
              <a:t>import </a:t>
            </a:r>
            <a:r>
              <a:rPr lang="en-US" dirty="0">
                <a:solidFill>
                  <a:srgbClr val="0070C0"/>
                </a:solidFill>
                <a:latin typeface="Consolas" panose="020B0609020204030204" pitchFamily="49" charset="0"/>
              </a:rPr>
              <a:t>json</a:t>
            </a:r>
          </a:p>
        </p:txBody>
      </p:sp>
      <p:sp>
        <p:nvSpPr>
          <p:cNvPr id="35" name="TextBox 34">
            <a:extLst>
              <a:ext uri="{FF2B5EF4-FFF2-40B4-BE49-F238E27FC236}">
                <a16:creationId xmlns:a16="http://schemas.microsoft.com/office/drawing/2014/main" id="{CD3EBBCD-6D63-4E30-B7EC-033E7DDA9E2E}"/>
              </a:ext>
            </a:extLst>
          </p:cNvPr>
          <p:cNvSpPr txBox="1"/>
          <p:nvPr/>
        </p:nvSpPr>
        <p:spPr>
          <a:xfrm>
            <a:off x="6232384" y="2759375"/>
            <a:ext cx="6097656" cy="646331"/>
          </a:xfrm>
          <a:prstGeom prst="rect">
            <a:avLst/>
          </a:prstGeom>
          <a:noFill/>
        </p:spPr>
        <p:txBody>
          <a:bodyPr wrap="square">
            <a:spAutoFit/>
          </a:bodyPr>
          <a:lstStyle/>
          <a:p>
            <a:r>
              <a:rPr lang="en-US" dirty="0">
                <a:latin typeface="Consolas" panose="020B0609020204030204" pitchFamily="49" charset="0"/>
              </a:rPr>
              <a:t>with open("</a:t>
            </a:r>
            <a:r>
              <a:rPr lang="en-US" dirty="0" err="1">
                <a:latin typeface="Consolas" panose="020B0609020204030204" pitchFamily="49" charset="0"/>
              </a:rPr>
              <a:t>courses.json</a:t>
            </a:r>
            <a:r>
              <a:rPr lang="en-US" dirty="0">
                <a:latin typeface="Consolas" panose="020B0609020204030204" pitchFamily="49" charset="0"/>
              </a:rPr>
              <a:t>", </a:t>
            </a:r>
            <a:r>
              <a:rPr lang="en-US" dirty="0">
                <a:solidFill>
                  <a:srgbClr val="FF0000"/>
                </a:solidFill>
                <a:latin typeface="Consolas" panose="020B0609020204030204" pitchFamily="49" charset="0"/>
              </a:rPr>
              <a:t>"r"</a:t>
            </a:r>
            <a:r>
              <a:rPr lang="en-US" dirty="0">
                <a:latin typeface="Consolas" panose="020B0609020204030204" pitchFamily="49" charset="0"/>
              </a:rPr>
              <a:t>) as </a:t>
            </a:r>
            <a:r>
              <a:rPr lang="en-US" dirty="0" err="1">
                <a:latin typeface="Consolas" panose="020B0609020204030204" pitchFamily="49" charset="0"/>
              </a:rPr>
              <a:t>file_obj</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loaded_data</a:t>
            </a:r>
            <a:r>
              <a:rPr lang="en-US" dirty="0">
                <a:latin typeface="Consolas" panose="020B0609020204030204" pitchFamily="49" charset="0"/>
              </a:rPr>
              <a:t> = </a:t>
            </a:r>
            <a:r>
              <a:rPr lang="en-US" dirty="0" err="1">
                <a:solidFill>
                  <a:srgbClr val="009A46"/>
                </a:solidFill>
                <a:latin typeface="Consolas" panose="020B0609020204030204" pitchFamily="49" charset="0"/>
              </a:rPr>
              <a:t>json</a:t>
            </a:r>
            <a:r>
              <a:rPr lang="en-US" dirty="0" err="1">
                <a:latin typeface="Consolas" panose="020B0609020204030204" pitchFamily="49" charset="0"/>
              </a:rPr>
              <a:t>.</a:t>
            </a:r>
            <a:r>
              <a:rPr lang="en-US" dirty="0" err="1">
                <a:solidFill>
                  <a:srgbClr val="009A46"/>
                </a:solidFill>
                <a:latin typeface="Consolas" panose="020B0609020204030204" pitchFamily="49" charset="0"/>
              </a:rPr>
              <a:t>load</a:t>
            </a:r>
            <a:r>
              <a:rPr lang="en-US" dirty="0">
                <a:latin typeface="Consolas" panose="020B0609020204030204" pitchFamily="49" charset="0"/>
              </a:rPr>
              <a:t>(</a:t>
            </a:r>
            <a:r>
              <a:rPr lang="en-US" dirty="0" err="1">
                <a:latin typeface="Consolas" panose="020B0609020204030204" pitchFamily="49" charset="0"/>
              </a:rPr>
              <a:t>file_obj</a:t>
            </a:r>
            <a:r>
              <a:rPr lang="en-US" dirty="0">
                <a:latin typeface="Consolas" panose="020B0609020204030204" pitchFamily="49" charset="0"/>
              </a:rPr>
              <a:t>)</a:t>
            </a:r>
          </a:p>
        </p:txBody>
      </p:sp>
      <p:sp>
        <p:nvSpPr>
          <p:cNvPr id="37" name="TextBox 36">
            <a:extLst>
              <a:ext uri="{FF2B5EF4-FFF2-40B4-BE49-F238E27FC236}">
                <a16:creationId xmlns:a16="http://schemas.microsoft.com/office/drawing/2014/main" id="{7D88B1D6-40D4-4A05-8632-5AB88269ED55}"/>
              </a:ext>
            </a:extLst>
          </p:cNvPr>
          <p:cNvSpPr txBox="1"/>
          <p:nvPr/>
        </p:nvSpPr>
        <p:spPr>
          <a:xfrm>
            <a:off x="6232384" y="3574071"/>
            <a:ext cx="6167230" cy="1477328"/>
          </a:xfrm>
          <a:prstGeom prst="rect">
            <a:avLst/>
          </a:prstGeom>
          <a:noFill/>
        </p:spPr>
        <p:txBody>
          <a:bodyPr wrap="square">
            <a:spAutoFit/>
          </a:bodyPr>
          <a:lstStyle/>
          <a:p>
            <a:r>
              <a:rPr lang="en-US" dirty="0">
                <a:latin typeface="Consolas" panose="020B0609020204030204" pitchFamily="49" charset="0"/>
              </a:rPr>
              <a:t>print(</a:t>
            </a:r>
            <a:r>
              <a:rPr lang="en-US" dirty="0" err="1">
                <a:latin typeface="Consolas" panose="020B0609020204030204" pitchFamily="49" charset="0"/>
              </a:rPr>
              <a:t>loaded_data</a:t>
            </a:r>
            <a:r>
              <a:rPr lang="en-US" dirty="0">
                <a:latin typeface="Consolas" panose="020B0609020204030204" pitchFamily="49" charset="0"/>
              </a:rPr>
              <a:t>["quarter"])</a:t>
            </a:r>
          </a:p>
          <a:p>
            <a:r>
              <a:rPr lang="en-US" dirty="0">
                <a:latin typeface="Consolas" panose="020B0609020204030204" pitchFamily="49" charset="0"/>
              </a:rPr>
              <a:t>    # prints: fall</a:t>
            </a:r>
          </a:p>
          <a:p>
            <a:endParaRPr lang="en-US" dirty="0">
              <a:latin typeface="Consolas" panose="020B0609020204030204" pitchFamily="49" charset="0"/>
            </a:endParaRPr>
          </a:p>
          <a:p>
            <a:r>
              <a:rPr lang="en-US" dirty="0">
                <a:latin typeface="Consolas" panose="020B0609020204030204" pitchFamily="49" charset="0"/>
              </a:rPr>
              <a:t>print(</a:t>
            </a:r>
            <a:r>
              <a:rPr lang="en-US" dirty="0" err="1">
                <a:latin typeface="Consolas" panose="020B0609020204030204" pitchFamily="49" charset="0"/>
              </a:rPr>
              <a:t>loaded_data</a:t>
            </a:r>
            <a:r>
              <a:rPr lang="en-US" dirty="0">
                <a:latin typeface="Consolas" panose="020B0609020204030204" pitchFamily="49" charset="0"/>
              </a:rPr>
              <a:t>["courses"][1]["name"])</a:t>
            </a:r>
          </a:p>
          <a:p>
            <a:r>
              <a:rPr lang="en-US" dirty="0">
                <a:latin typeface="Consolas" panose="020B0609020204030204" pitchFamily="49" charset="0"/>
              </a:rPr>
              <a:t>    # prints: CS32</a:t>
            </a:r>
          </a:p>
        </p:txBody>
      </p:sp>
      <p:sp>
        <p:nvSpPr>
          <p:cNvPr id="47" name="Speech Bubble: Rectangle with Corners Rounded 46">
            <a:extLst>
              <a:ext uri="{FF2B5EF4-FFF2-40B4-BE49-F238E27FC236}">
                <a16:creationId xmlns:a16="http://schemas.microsoft.com/office/drawing/2014/main" id="{BB3D7C4C-8510-4EF2-9D3F-144E815FCE10}"/>
              </a:ext>
            </a:extLst>
          </p:cNvPr>
          <p:cNvSpPr/>
          <p:nvPr/>
        </p:nvSpPr>
        <p:spPr>
          <a:xfrm>
            <a:off x="6502443" y="5219764"/>
            <a:ext cx="3805727" cy="1011899"/>
          </a:xfrm>
          <a:prstGeom prst="wedgeRoundRectCallout">
            <a:avLst>
              <a:gd name="adj1" fmla="val -49995"/>
              <a:gd name="adj2" fmla="val -266571"/>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start by opening the desired JSON file for reading.</a:t>
            </a:r>
          </a:p>
        </p:txBody>
      </p:sp>
      <p:sp>
        <p:nvSpPr>
          <p:cNvPr id="48" name="Speech Bubble: Rectangle with Corners Rounded 47">
            <a:extLst>
              <a:ext uri="{FF2B5EF4-FFF2-40B4-BE49-F238E27FC236}">
                <a16:creationId xmlns:a16="http://schemas.microsoft.com/office/drawing/2014/main" id="{F8DB7E3E-3F41-450F-BFD1-153898D53D5D}"/>
              </a:ext>
            </a:extLst>
          </p:cNvPr>
          <p:cNvSpPr/>
          <p:nvPr/>
        </p:nvSpPr>
        <p:spPr>
          <a:xfrm>
            <a:off x="8207827" y="4121300"/>
            <a:ext cx="3805727" cy="1011899"/>
          </a:xfrm>
          <a:prstGeom prst="wedgeRoundRectCallout">
            <a:avLst>
              <a:gd name="adj1" fmla="val -31452"/>
              <a:gd name="adj2" fmla="val -128077"/>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use the json module's load function to load the JSON data from the file.</a:t>
            </a:r>
          </a:p>
        </p:txBody>
      </p:sp>
      <p:sp>
        <p:nvSpPr>
          <p:cNvPr id="49" name="Speech Bubble: Rectangle with Corners Rounded 48">
            <a:extLst>
              <a:ext uri="{FF2B5EF4-FFF2-40B4-BE49-F238E27FC236}">
                <a16:creationId xmlns:a16="http://schemas.microsoft.com/office/drawing/2014/main" id="{D1A5CC3F-B93D-4468-8107-693795DED5F4}"/>
              </a:ext>
            </a:extLst>
          </p:cNvPr>
          <p:cNvSpPr/>
          <p:nvPr/>
        </p:nvSpPr>
        <p:spPr>
          <a:xfrm>
            <a:off x="8015178" y="4761396"/>
            <a:ext cx="3805727" cy="1011899"/>
          </a:xfrm>
          <a:prstGeom prst="wedgeRoundRectCallout">
            <a:avLst>
              <a:gd name="adj1" fmla="val -48336"/>
              <a:gd name="adj2" fmla="val -115866"/>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data is loaded as a Python dictionary, which we can query!</a:t>
            </a:r>
          </a:p>
        </p:txBody>
      </p:sp>
      <p:sp>
        <p:nvSpPr>
          <p:cNvPr id="50" name="TextBox 49">
            <a:extLst>
              <a:ext uri="{FF2B5EF4-FFF2-40B4-BE49-F238E27FC236}">
                <a16:creationId xmlns:a16="http://schemas.microsoft.com/office/drawing/2014/main" id="{583A8E3D-5AC6-4735-AF0A-BC8AB879A1A0}"/>
              </a:ext>
            </a:extLst>
          </p:cNvPr>
          <p:cNvSpPr txBox="1"/>
          <p:nvPr/>
        </p:nvSpPr>
        <p:spPr>
          <a:xfrm>
            <a:off x="166481" y="2687871"/>
            <a:ext cx="5425502" cy="3139321"/>
          </a:xfrm>
          <a:prstGeom prst="rect">
            <a:avLst/>
          </a:prstGeom>
          <a:noFill/>
        </p:spPr>
        <p:txBody>
          <a:bodyPr wrap="square">
            <a:spAutoFit/>
          </a:bodyPr>
          <a:lstStyle/>
          <a:p>
            <a:r>
              <a:rPr lang="en-US" dirty="0" err="1">
                <a:latin typeface="Consolas" panose="020B0609020204030204" pitchFamily="49" charset="0"/>
              </a:rPr>
              <a:t>course_data</a:t>
            </a:r>
            <a:r>
              <a:rPr lang="en-US" dirty="0">
                <a:latin typeface="Consolas" panose="020B0609020204030204" pitchFamily="49" charset="0"/>
              </a:rPr>
              <a:t> = {</a:t>
            </a:r>
          </a:p>
          <a:p>
            <a:r>
              <a:rPr lang="en-US" dirty="0">
                <a:latin typeface="Consolas" panose="020B0609020204030204" pitchFamily="49" charset="0"/>
              </a:rPr>
              <a:t>    "courses":  </a:t>
            </a:r>
          </a:p>
          <a:p>
            <a:r>
              <a:rPr lang="en-US" dirty="0">
                <a:latin typeface="Consolas" panose="020B0609020204030204" pitchFamily="49" charset="0"/>
              </a:rPr>
              <a:t>    [ { "name": "CS31", "Units": 4,</a:t>
            </a:r>
          </a:p>
          <a:p>
            <a:r>
              <a:rPr lang="en-US" dirty="0">
                <a:latin typeface="Consolas" panose="020B0609020204030204" pitchFamily="49" charset="0"/>
              </a:rPr>
              <a:t>        "enrollment": "113/250"},</a:t>
            </a:r>
          </a:p>
          <a:p>
            <a:r>
              <a:rPr lang="en-US" dirty="0">
                <a:latin typeface="Consolas" panose="020B0609020204030204" pitchFamily="49" charset="0"/>
              </a:rPr>
              <a:t>      { "name": "CS32", "Units": 4,</a:t>
            </a:r>
          </a:p>
          <a:p>
            <a:r>
              <a:rPr lang="en-US" dirty="0">
                <a:latin typeface="Consolas" panose="020B0609020204030204" pitchFamily="49" charset="0"/>
              </a:rPr>
              <a:t>        "enrollment": "180/200"},</a:t>
            </a:r>
          </a:p>
          <a:p>
            <a:r>
              <a:rPr lang="en-US" dirty="0">
                <a:latin typeface="Consolas" panose="020B0609020204030204" pitchFamily="49" charset="0"/>
              </a:rPr>
              <a:t>      { "name": "CS131", "Units": 4,</a:t>
            </a:r>
          </a:p>
          <a:p>
            <a:r>
              <a:rPr lang="en-US" dirty="0">
                <a:latin typeface="Consolas" panose="020B0609020204030204" pitchFamily="49" charset="0"/>
              </a:rPr>
              <a:t>        "enrollment": "5/200"}  </a:t>
            </a:r>
          </a:p>
          <a:p>
            <a:r>
              <a:rPr lang="en-US" dirty="0">
                <a:latin typeface="Consolas" panose="020B0609020204030204" pitchFamily="49" charset="0"/>
              </a:rPr>
              <a:t>    ],</a:t>
            </a:r>
          </a:p>
          <a:p>
            <a:r>
              <a:rPr lang="en-US" dirty="0">
                <a:latin typeface="Consolas" panose="020B0609020204030204" pitchFamily="49" charset="0"/>
              </a:rPr>
              <a:t>    "quarter": "fall"</a:t>
            </a:r>
          </a:p>
          <a:p>
            <a:r>
              <a:rPr lang="en-US" dirty="0">
                <a:latin typeface="Consolas" panose="020B0609020204030204" pitchFamily="49" charset="0"/>
              </a:rPr>
              <a:t>}</a:t>
            </a:r>
          </a:p>
        </p:txBody>
      </p:sp>
    </p:spTree>
    <p:extLst>
      <p:ext uri="{BB962C8B-B14F-4D97-AF65-F5344CB8AC3E}">
        <p14:creationId xmlns:p14="http://schemas.microsoft.com/office/powerpoint/2010/main" val="182277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
                                            <p:txEl>
                                              <p:pRg st="0" end="0"/>
                                            </p:txEl>
                                          </p:spTgt>
                                        </p:tgtEl>
                                        <p:attrNameLst>
                                          <p:attrName>style.visibility</p:attrName>
                                        </p:attrNameLst>
                                      </p:cBhvr>
                                      <p:to>
                                        <p:strVal val="visible"/>
                                      </p:to>
                                    </p:set>
                                    <p:animEffect transition="in" filter="wipe(left)">
                                      <p:cBhvr>
                                        <p:cTn id="25" dur="500"/>
                                        <p:tgtEl>
                                          <p:spTgt spid="3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4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down)">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
                                            <p:txEl>
                                              <p:pRg st="1" end="1"/>
                                            </p:txEl>
                                          </p:spTgt>
                                        </p:tgtEl>
                                        <p:attrNameLst>
                                          <p:attrName>style.visibility</p:attrName>
                                        </p:attrNameLst>
                                      </p:cBhvr>
                                      <p:to>
                                        <p:strVal val="visible"/>
                                      </p:to>
                                    </p:set>
                                    <p:animEffect transition="in" filter="wipe(left)">
                                      <p:cBhvr>
                                        <p:cTn id="39" dur="500"/>
                                        <p:tgtEl>
                                          <p:spTgt spid="3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4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down)">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7">
                                            <p:txEl>
                                              <p:pRg st="0" end="0"/>
                                            </p:txEl>
                                          </p:spTgt>
                                        </p:tgtEl>
                                        <p:attrNameLst>
                                          <p:attrName>style.visibility</p:attrName>
                                        </p:attrNameLst>
                                      </p:cBhvr>
                                      <p:to>
                                        <p:strVal val="visible"/>
                                      </p:to>
                                    </p:set>
                                    <p:animEffect transition="in" filter="wipe(left)">
                                      <p:cBhvr>
                                        <p:cTn id="53" dur="500"/>
                                        <p:tgtEl>
                                          <p:spTgt spid="3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7">
                                            <p:txEl>
                                              <p:pRg st="1" end="1"/>
                                            </p:txEl>
                                          </p:spTgt>
                                        </p:tgtEl>
                                        <p:attrNameLst>
                                          <p:attrName>style.visibility</p:attrName>
                                        </p:attrNameLst>
                                      </p:cBhvr>
                                      <p:to>
                                        <p:strVal val="visible"/>
                                      </p:to>
                                    </p:set>
                                    <p:animEffect transition="in" filter="wipe(left)">
                                      <p:cBhvr>
                                        <p:cTn id="58" dur="500"/>
                                        <p:tgtEl>
                                          <p:spTgt spid="3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1.45833E-6 4.44444E-6 L -0.43229 0.175 " pathEditMode="relative" rAng="0" ptsTypes="AA">
                                      <p:cBhvr>
                                        <p:cTn id="62" dur="2000" fill="hold"/>
                                        <p:tgtEl>
                                          <p:spTgt spid="49"/>
                                        </p:tgtEl>
                                        <p:attrNameLst>
                                          <p:attrName>ppt_x</p:attrName>
                                          <p:attrName>ppt_y</p:attrName>
                                        </p:attrNameLst>
                                      </p:cBhvr>
                                      <p:rCtr x="-21615" y="8750"/>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7">
                                            <p:txEl>
                                              <p:pRg st="3" end="3"/>
                                            </p:txEl>
                                          </p:spTgt>
                                        </p:tgtEl>
                                        <p:attrNameLst>
                                          <p:attrName>style.visibility</p:attrName>
                                        </p:attrNameLst>
                                      </p:cBhvr>
                                      <p:to>
                                        <p:strVal val="visible"/>
                                      </p:to>
                                    </p:set>
                                    <p:animEffect transition="in" filter="wipe(left)">
                                      <p:cBhvr>
                                        <p:cTn id="71" dur="500"/>
                                        <p:tgtEl>
                                          <p:spTgt spid="37">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7">
                                            <p:txEl>
                                              <p:pRg st="4" end="4"/>
                                            </p:txEl>
                                          </p:spTgt>
                                        </p:tgtEl>
                                        <p:attrNameLst>
                                          <p:attrName>style.visibility</p:attrName>
                                        </p:attrNameLst>
                                      </p:cBhvr>
                                      <p:to>
                                        <p:strVal val="visible"/>
                                      </p:to>
                                    </p:set>
                                    <p:animEffect transition="in" filter="wipe(left)">
                                      <p:cBhvr>
                                        <p:cTn id="76"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29" grpId="0"/>
      <p:bldP spid="35" grpId="0" uiExpand="1" build="p"/>
      <p:bldP spid="37" grpId="0" uiExpand="1" build="p"/>
      <p:bldP spid="47" grpId="0" animBg="1"/>
      <p:bldP spid="47" grpId="1" animBg="1"/>
      <p:bldP spid="48" grpId="0" animBg="1"/>
      <p:bldP spid="48" grpId="1" animBg="1"/>
      <p:bldP spid="49" grpId="0" animBg="1"/>
      <p:bldP spid="49" grpId="1" animBg="1"/>
      <p:bldP spid="49" grpId="2"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Processing JSON Config Strings</a:t>
            </a:r>
          </a:p>
        </p:txBody>
      </p:sp>
      <p:grpSp>
        <p:nvGrpSpPr>
          <p:cNvPr id="5" name="Group 4">
            <a:extLst>
              <a:ext uri="{FF2B5EF4-FFF2-40B4-BE49-F238E27FC236}">
                <a16:creationId xmlns:a16="http://schemas.microsoft.com/office/drawing/2014/main" id="{FE95BBF0-350D-4B2A-8471-09D08703B0C7}"/>
              </a:ext>
            </a:extLst>
          </p:cNvPr>
          <p:cNvGrpSpPr/>
          <p:nvPr/>
        </p:nvGrpSpPr>
        <p:grpSpPr>
          <a:xfrm>
            <a:off x="2736751" y="1562218"/>
            <a:ext cx="6856921" cy="4893666"/>
            <a:chOff x="166481" y="1571064"/>
            <a:chExt cx="10086404" cy="4893666"/>
          </a:xfrm>
        </p:grpSpPr>
        <p:sp>
          <p:nvSpPr>
            <p:cNvPr id="28" name="TextBox 27">
              <a:extLst>
                <a:ext uri="{FF2B5EF4-FFF2-40B4-BE49-F238E27FC236}">
                  <a16:creationId xmlns:a16="http://schemas.microsoft.com/office/drawing/2014/main" id="{EE4888F1-C234-44E1-BD92-F0829668D6A9}"/>
                </a:ext>
              </a:extLst>
            </p:cNvPr>
            <p:cNvSpPr txBox="1"/>
            <p:nvPr/>
          </p:nvSpPr>
          <p:spPr>
            <a:xfrm>
              <a:off x="176141" y="1571064"/>
              <a:ext cx="10076744"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Processing a JSON String</a:t>
              </a:r>
            </a:p>
          </p:txBody>
        </p:sp>
        <p:grpSp>
          <p:nvGrpSpPr>
            <p:cNvPr id="4" name="Group 3">
              <a:extLst>
                <a:ext uri="{FF2B5EF4-FFF2-40B4-BE49-F238E27FC236}">
                  <a16:creationId xmlns:a16="http://schemas.microsoft.com/office/drawing/2014/main" id="{C6140845-B181-4C45-A996-19B8B87FFDC3}"/>
                </a:ext>
              </a:extLst>
            </p:cNvPr>
            <p:cNvGrpSpPr/>
            <p:nvPr/>
          </p:nvGrpSpPr>
          <p:grpSpPr>
            <a:xfrm>
              <a:off x="166481" y="2219941"/>
              <a:ext cx="10076745" cy="4244789"/>
              <a:chOff x="166481" y="2219941"/>
              <a:chExt cx="10076745" cy="4244789"/>
            </a:xfrm>
          </p:grpSpPr>
          <p:sp>
            <p:nvSpPr>
              <p:cNvPr id="26" name="TextBox 25">
                <a:extLst>
                  <a:ext uri="{FF2B5EF4-FFF2-40B4-BE49-F238E27FC236}">
                    <a16:creationId xmlns:a16="http://schemas.microsoft.com/office/drawing/2014/main" id="{E829F36B-7258-48FC-BA0E-99A1BB081EDA}"/>
                  </a:ext>
                </a:extLst>
              </p:cNvPr>
              <p:cNvSpPr txBox="1"/>
              <p:nvPr/>
            </p:nvSpPr>
            <p:spPr>
              <a:xfrm>
                <a:off x="166481" y="2219941"/>
                <a:ext cx="10076745" cy="2308324"/>
              </a:xfrm>
              <a:prstGeom prst="rect">
                <a:avLst/>
              </a:prstGeom>
              <a:solidFill>
                <a:schemeClr val="accent1">
                  <a:lumMod val="20000"/>
                  <a:lumOff val="80000"/>
                </a:schemeClr>
              </a:solidFill>
              <a:ln>
                <a:solidFill>
                  <a:schemeClr val="tx1"/>
                </a:solidFill>
              </a:ln>
            </p:spPr>
            <p:txBody>
              <a:bodyPr wrap="square">
                <a:spAutoFit/>
              </a:bodyPr>
              <a:lstStyle/>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36" name="TextBox 35">
                <a:extLst>
                  <a:ext uri="{FF2B5EF4-FFF2-40B4-BE49-F238E27FC236}">
                    <a16:creationId xmlns:a16="http://schemas.microsoft.com/office/drawing/2014/main" id="{032EEFE8-43D7-4854-B826-2C2AA9B74506}"/>
                  </a:ext>
                </a:extLst>
              </p:cNvPr>
              <p:cNvSpPr txBox="1"/>
              <p:nvPr/>
            </p:nvSpPr>
            <p:spPr>
              <a:xfrm>
                <a:off x="166481" y="6095398"/>
                <a:ext cx="6226864" cy="369332"/>
              </a:xfrm>
              <a:prstGeom prst="rect">
                <a:avLst/>
              </a:prstGeom>
              <a:noFill/>
            </p:spPr>
            <p:txBody>
              <a:bodyPr wrap="square">
                <a:spAutoFit/>
              </a:bodyPr>
              <a:lstStyle/>
              <a:p>
                <a:endParaRPr lang="en-US" dirty="0">
                  <a:latin typeface="Consolas" panose="020B0609020204030204" pitchFamily="49" charset="0"/>
                </a:endParaRPr>
              </a:p>
            </p:txBody>
          </p:sp>
        </p:grpSp>
      </p:grpSp>
      <p:sp>
        <p:nvSpPr>
          <p:cNvPr id="50" name="TextBox 49">
            <a:extLst>
              <a:ext uri="{FF2B5EF4-FFF2-40B4-BE49-F238E27FC236}">
                <a16:creationId xmlns:a16="http://schemas.microsoft.com/office/drawing/2014/main" id="{583A8E3D-5AC6-4735-AF0A-BC8AB879A1A0}"/>
              </a:ext>
            </a:extLst>
          </p:cNvPr>
          <p:cNvSpPr txBox="1"/>
          <p:nvPr/>
        </p:nvSpPr>
        <p:spPr>
          <a:xfrm>
            <a:off x="2735082" y="2223298"/>
            <a:ext cx="6955592" cy="2031325"/>
          </a:xfrm>
          <a:prstGeom prst="rect">
            <a:avLst/>
          </a:prstGeom>
          <a:noFill/>
        </p:spPr>
        <p:txBody>
          <a:bodyPr wrap="square">
            <a:spAutoFit/>
          </a:bodyPr>
          <a:lstStyle/>
          <a:p>
            <a:r>
              <a:rPr lang="en-US" dirty="0">
                <a:latin typeface="Consolas" panose="020B0609020204030204" pitchFamily="49" charset="0"/>
              </a:rPr>
              <a:t>import json</a:t>
            </a:r>
          </a:p>
          <a:p>
            <a:endParaRPr lang="en-US" dirty="0">
              <a:latin typeface="Consolas" panose="020B0609020204030204" pitchFamily="49" charset="0"/>
            </a:endParaRPr>
          </a:p>
          <a:p>
            <a:r>
              <a:rPr lang="en-US" dirty="0" err="1">
                <a:latin typeface="Consolas" panose="020B0609020204030204" pitchFamily="49" charset="0"/>
              </a:rPr>
              <a:t>json_str</a:t>
            </a:r>
            <a:r>
              <a:rPr lang="en-US" dirty="0">
                <a:latin typeface="Consolas" panose="020B0609020204030204" pitchFamily="49" charset="0"/>
              </a:rPr>
              <a:t> = </a:t>
            </a:r>
            <a:r>
              <a:rPr lang="en-US" dirty="0" err="1">
                <a:latin typeface="Consolas" panose="020B0609020204030204" pitchFamily="49" charset="0"/>
              </a:rPr>
              <a:t>get_json_weather_data</a:t>
            </a:r>
            <a:r>
              <a:rPr lang="en-US" dirty="0">
                <a:latin typeface="Consolas" panose="020B0609020204030204" pitchFamily="49" charset="0"/>
              </a:rPr>
              <a:t>('90024') </a:t>
            </a:r>
          </a:p>
          <a:p>
            <a:endParaRPr lang="en-US" dirty="0">
              <a:latin typeface="Consolas" panose="020B0609020204030204" pitchFamily="49" charset="0"/>
            </a:endParaRPr>
          </a:p>
          <a:p>
            <a:r>
              <a:rPr lang="en-US" dirty="0" err="1">
                <a:latin typeface="Consolas" panose="020B0609020204030204" pitchFamily="49" charset="0"/>
              </a:rPr>
              <a:t>dict</a:t>
            </a:r>
            <a:r>
              <a:rPr lang="en-US" dirty="0">
                <a:latin typeface="Consolas" panose="020B0609020204030204" pitchFamily="49" charset="0"/>
              </a:rPr>
              <a:t> = </a:t>
            </a:r>
            <a:r>
              <a:rPr lang="en-US" dirty="0" err="1">
                <a:latin typeface="Consolas" panose="020B0609020204030204" pitchFamily="49" charset="0"/>
              </a:rPr>
              <a:t>json.loads</a:t>
            </a:r>
            <a:r>
              <a:rPr lang="en-US" dirty="0">
                <a:latin typeface="Consolas" panose="020B0609020204030204" pitchFamily="49" charset="0"/>
              </a:rPr>
              <a:t>(</a:t>
            </a:r>
            <a:r>
              <a:rPr lang="en-US" dirty="0" err="1">
                <a:latin typeface="Consolas" panose="020B0609020204030204" pitchFamily="49" charset="0"/>
              </a:rPr>
              <a:t>json_str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print(</a:t>
            </a:r>
            <a:r>
              <a:rPr lang="en-US" dirty="0" err="1">
                <a:latin typeface="Consolas" panose="020B0609020204030204" pitchFamily="49" charset="0"/>
              </a:rPr>
              <a:t>f'The</a:t>
            </a:r>
            <a:r>
              <a:rPr lang="en-US" dirty="0">
                <a:latin typeface="Consolas" panose="020B0609020204030204" pitchFamily="49" charset="0"/>
              </a:rPr>
              <a:t> temperature is {</a:t>
            </a:r>
            <a:r>
              <a:rPr lang="en-US" dirty="0" err="1">
                <a:latin typeface="Consolas" panose="020B0609020204030204" pitchFamily="49" charset="0"/>
              </a:rPr>
              <a:t>dict</a:t>
            </a:r>
            <a:r>
              <a:rPr lang="en-US" dirty="0">
                <a:latin typeface="Consolas" panose="020B0609020204030204" pitchFamily="49" charset="0"/>
              </a:rPr>
              <a:t>["temp"]} degrees.')</a:t>
            </a:r>
          </a:p>
        </p:txBody>
      </p:sp>
      <p:sp>
        <p:nvSpPr>
          <p:cNvPr id="27" name="TextBox 26">
            <a:extLst>
              <a:ext uri="{FF2B5EF4-FFF2-40B4-BE49-F238E27FC236}">
                <a16:creationId xmlns:a16="http://schemas.microsoft.com/office/drawing/2014/main" id="{BD4EE171-20D9-48C9-84C1-4417D87AE44C}"/>
              </a:ext>
            </a:extLst>
          </p:cNvPr>
          <p:cNvSpPr txBox="1"/>
          <p:nvPr/>
        </p:nvSpPr>
        <p:spPr>
          <a:xfrm>
            <a:off x="1174306" y="971180"/>
            <a:ext cx="9843387" cy="400110"/>
          </a:xfrm>
          <a:prstGeom prst="rect">
            <a:avLst/>
          </a:prstGeom>
          <a:noFill/>
        </p:spPr>
        <p:txBody>
          <a:bodyPr wrap="square" rtlCol="0">
            <a:spAutoFit/>
          </a:bodyPr>
          <a:lstStyle/>
          <a:p>
            <a:pPr algn="ctr"/>
            <a:r>
              <a:rPr lang="en-US" sz="2000" dirty="0"/>
              <a:t>Sometimes we won't read JSON data out of a file, but from another source – like a website.</a:t>
            </a:r>
          </a:p>
        </p:txBody>
      </p:sp>
      <p:sp>
        <p:nvSpPr>
          <p:cNvPr id="30" name="Speech Bubble: Rectangle with Corners Rounded 29">
            <a:extLst>
              <a:ext uri="{FF2B5EF4-FFF2-40B4-BE49-F238E27FC236}">
                <a16:creationId xmlns:a16="http://schemas.microsoft.com/office/drawing/2014/main" id="{FC9453C6-99C2-4FB0-87C0-49EB397BB174}"/>
              </a:ext>
            </a:extLst>
          </p:cNvPr>
          <p:cNvSpPr/>
          <p:nvPr/>
        </p:nvSpPr>
        <p:spPr>
          <a:xfrm>
            <a:off x="7902673" y="4246833"/>
            <a:ext cx="4113180" cy="1011899"/>
          </a:xfrm>
          <a:prstGeom prst="wedgeRoundRectCallout">
            <a:avLst>
              <a:gd name="adj1" fmla="val -83204"/>
              <a:gd name="adj2" fmla="val -164607"/>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example, what if we connected to a website and downloaded weather data in JSON format.</a:t>
            </a:r>
          </a:p>
        </p:txBody>
      </p:sp>
      <p:sp>
        <p:nvSpPr>
          <p:cNvPr id="34" name="Speech Bubble: Rectangle with Corners Rounded 33">
            <a:extLst>
              <a:ext uri="{FF2B5EF4-FFF2-40B4-BE49-F238E27FC236}">
                <a16:creationId xmlns:a16="http://schemas.microsoft.com/office/drawing/2014/main" id="{BF159ACC-1531-4F8F-84CE-337923F26085}"/>
              </a:ext>
            </a:extLst>
          </p:cNvPr>
          <p:cNvSpPr/>
          <p:nvPr/>
        </p:nvSpPr>
        <p:spPr>
          <a:xfrm>
            <a:off x="2368133" y="4519419"/>
            <a:ext cx="4748228" cy="1302337"/>
          </a:xfrm>
          <a:prstGeom prst="wedgeRoundRectCallout">
            <a:avLst>
              <a:gd name="adj1" fmla="val -29604"/>
              <a:gd name="adj2" fmla="val -163355"/>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case, we'll just have a Python</a:t>
            </a:r>
            <a:br>
              <a:rPr lang="en-US" sz="2000" dirty="0">
                <a:latin typeface="Corbel" panose="020B0503020204020204" pitchFamily="34" charset="0"/>
              </a:rPr>
            </a:br>
            <a:r>
              <a:rPr lang="en-US" sz="2000" dirty="0">
                <a:latin typeface="Corbel" panose="020B0503020204020204" pitchFamily="34" charset="0"/>
              </a:rPr>
              <a:t>string containing JSON data, e.g.:</a:t>
            </a:r>
          </a:p>
          <a:p>
            <a:pPr algn="ctr"/>
            <a:endParaRPr lang="en-US" sz="1200" dirty="0">
              <a:latin typeface="Corbel" panose="020B0503020204020204" pitchFamily="34" charset="0"/>
            </a:endParaRPr>
          </a:p>
          <a:p>
            <a:pPr algn="ctr"/>
            <a:r>
              <a:rPr lang="en-US" sz="2000" dirty="0">
                <a:latin typeface="Consolas" panose="020B0609020204030204" pitchFamily="49" charset="0"/>
              </a:rPr>
              <a:t>'{"temp":78.91, "humidity":68}'</a:t>
            </a:r>
            <a:endParaRPr lang="en-US" sz="2000" dirty="0">
              <a:latin typeface="Corbel" panose="020B0503020204020204" pitchFamily="34" charset="0"/>
            </a:endParaRPr>
          </a:p>
        </p:txBody>
      </p:sp>
      <p:sp>
        <p:nvSpPr>
          <p:cNvPr id="33" name="Speech Bubble: Rectangle with Corners Rounded 32">
            <a:extLst>
              <a:ext uri="{FF2B5EF4-FFF2-40B4-BE49-F238E27FC236}">
                <a16:creationId xmlns:a16="http://schemas.microsoft.com/office/drawing/2014/main" id="{5F3BC446-B285-4D42-8F00-5E4BEDAB225A}"/>
              </a:ext>
            </a:extLst>
          </p:cNvPr>
          <p:cNvSpPr/>
          <p:nvPr/>
        </p:nvSpPr>
        <p:spPr>
          <a:xfrm>
            <a:off x="3687545" y="5106631"/>
            <a:ext cx="3749553" cy="1113069"/>
          </a:xfrm>
          <a:prstGeom prst="wedgeRoundRectCallout">
            <a:avLst>
              <a:gd name="adj1" fmla="val -26771"/>
              <a:gd name="adj2" fmla="val -186367"/>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use the </a:t>
            </a:r>
            <a:r>
              <a:rPr lang="en-US" sz="2000" dirty="0" err="1">
                <a:solidFill>
                  <a:schemeClr val="accent4">
                    <a:lumMod val="40000"/>
                    <a:lumOff val="60000"/>
                  </a:schemeClr>
                </a:solidFill>
                <a:latin typeface="Corbel" panose="020B0503020204020204" pitchFamily="34" charset="0"/>
              </a:rPr>
              <a:t>json.loads</a:t>
            </a:r>
            <a:r>
              <a:rPr lang="en-US" sz="2000" dirty="0">
                <a:solidFill>
                  <a:schemeClr val="accent4">
                    <a:lumMod val="40000"/>
                    <a:lumOff val="60000"/>
                  </a:schemeClr>
                </a:solidFill>
                <a:latin typeface="Corbel" panose="020B0503020204020204" pitchFamily="34" charset="0"/>
              </a:rPr>
              <a:t> </a:t>
            </a:r>
            <a:r>
              <a:rPr lang="en-US" sz="2000" dirty="0">
                <a:latin typeface="Corbel" panose="020B0503020204020204" pitchFamily="34" charset="0"/>
              </a:rPr>
              <a:t>(load string) function to convert the JSON string into a dictionary.</a:t>
            </a:r>
          </a:p>
        </p:txBody>
      </p:sp>
      <p:sp>
        <p:nvSpPr>
          <p:cNvPr id="39" name="Speech Bubble: Rectangle with Corners Rounded 38">
            <a:extLst>
              <a:ext uri="{FF2B5EF4-FFF2-40B4-BE49-F238E27FC236}">
                <a16:creationId xmlns:a16="http://schemas.microsoft.com/office/drawing/2014/main" id="{CEDE03FF-AF0D-4E1D-B56E-2A4D3188FDE2}"/>
              </a:ext>
            </a:extLst>
          </p:cNvPr>
          <p:cNvSpPr/>
          <p:nvPr/>
        </p:nvSpPr>
        <p:spPr>
          <a:xfrm>
            <a:off x="5941120" y="5631187"/>
            <a:ext cx="3749553" cy="1113069"/>
          </a:xfrm>
          <a:prstGeom prst="wedgeRoundRectCallout">
            <a:avLst>
              <a:gd name="adj1" fmla="val -32997"/>
              <a:gd name="adj2" fmla="val -181123"/>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can retrieve values from the dictionary as before.</a:t>
            </a:r>
          </a:p>
        </p:txBody>
      </p:sp>
    </p:spTree>
    <p:extLst>
      <p:ext uri="{BB962C8B-B14F-4D97-AF65-F5344CB8AC3E}">
        <p14:creationId xmlns:p14="http://schemas.microsoft.com/office/powerpoint/2010/main" val="31157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0">
                                            <p:txEl>
                                              <p:pRg st="0" end="0"/>
                                            </p:txEl>
                                          </p:spTgt>
                                        </p:tgtEl>
                                        <p:attrNameLst>
                                          <p:attrName>style.visibility</p:attrName>
                                        </p:attrNameLst>
                                      </p:cBhvr>
                                      <p:to>
                                        <p:strVal val="visible"/>
                                      </p:to>
                                    </p:set>
                                    <p:animEffect transition="in" filter="wipe(left)">
                                      <p:cBhvr>
                                        <p:cTn id="15" dur="500"/>
                                        <p:tgtEl>
                                          <p:spTgt spid="5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0">
                                            <p:txEl>
                                              <p:pRg st="2" end="2"/>
                                            </p:txEl>
                                          </p:spTgt>
                                        </p:tgtEl>
                                        <p:attrNameLst>
                                          <p:attrName>style.visibility</p:attrName>
                                        </p:attrNameLst>
                                      </p:cBhvr>
                                      <p:to>
                                        <p:strVal val="visible"/>
                                      </p:to>
                                    </p:set>
                                    <p:animEffect transition="in" filter="wipe(left)">
                                      <p:cBhvr>
                                        <p:cTn id="25" dur="500"/>
                                        <p:tgtEl>
                                          <p:spTgt spid="5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down)">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0">
                                            <p:txEl>
                                              <p:pRg st="4" end="4"/>
                                            </p:txEl>
                                          </p:spTgt>
                                        </p:tgtEl>
                                        <p:attrNameLst>
                                          <p:attrName>style.visibility</p:attrName>
                                        </p:attrNameLst>
                                      </p:cBhvr>
                                      <p:to>
                                        <p:strVal val="visible"/>
                                      </p:to>
                                    </p:set>
                                    <p:animEffect transition="in" filter="wipe(left)">
                                      <p:cBhvr>
                                        <p:cTn id="46" dur="500"/>
                                        <p:tgtEl>
                                          <p:spTgt spid="50">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0">
                                            <p:txEl>
                                              <p:pRg st="6" end="6"/>
                                            </p:txEl>
                                          </p:spTgt>
                                        </p:tgtEl>
                                        <p:attrNameLst>
                                          <p:attrName>style.visibility</p:attrName>
                                        </p:attrNameLst>
                                      </p:cBhvr>
                                      <p:to>
                                        <p:strVal val="visible"/>
                                      </p:to>
                                    </p:set>
                                    <p:animEffect transition="in" filter="wipe(left)">
                                      <p:cBhvr>
                                        <p:cTn id="60" dur="500"/>
                                        <p:tgtEl>
                                          <p:spTgt spid="50">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27" grpId="0"/>
      <p:bldP spid="30" grpId="0" animBg="1"/>
      <p:bldP spid="30" grpId="1" animBg="1"/>
      <p:bldP spid="34" grpId="0" animBg="1"/>
      <p:bldP spid="34" grpId="1" animBg="1"/>
      <p:bldP spid="33" grpId="0" animBg="1"/>
      <p:bldP spid="33" grpId="1" animBg="1"/>
      <p:bldP spid="39" grpId="0" animBg="1"/>
      <p:bldP spid="39"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21FD2EA-FACE-453D-8FF0-96B074D15BC3}"/>
              </a:ext>
            </a:extLst>
          </p:cNvPr>
          <p:cNvPicPr>
            <a:picLocks noChangeAspect="1"/>
          </p:cNvPicPr>
          <p:nvPr/>
        </p:nvPicPr>
        <p:blipFill>
          <a:blip r:embed="rId3"/>
          <a:stretch>
            <a:fillRect/>
          </a:stretch>
        </p:blipFill>
        <p:spPr>
          <a:xfrm>
            <a:off x="57554" y="70057"/>
            <a:ext cx="1693423" cy="1128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8" name="TextBox 27">
            <a:extLst>
              <a:ext uri="{FF2B5EF4-FFF2-40B4-BE49-F238E27FC236}">
                <a16:creationId xmlns:a16="http://schemas.microsoft.com/office/drawing/2014/main" id="{0202DF50-175E-4515-8E97-790DD2E0E135}"/>
              </a:ext>
            </a:extLst>
          </p:cNvPr>
          <p:cNvSpPr txBox="1"/>
          <p:nvPr/>
        </p:nvSpPr>
        <p:spPr>
          <a:xfrm>
            <a:off x="-4415141" y="-1590103"/>
            <a:ext cx="5024336" cy="1938992"/>
          </a:xfrm>
          <a:prstGeom prst="rect">
            <a:avLst/>
          </a:prstGeom>
          <a:noFill/>
        </p:spPr>
        <p:txBody>
          <a:bodyPr wrap="square">
            <a:spAutoFit/>
          </a:bodyPr>
          <a:lstStyle/>
          <a:p>
            <a:r>
              <a:rPr lang="en-US" sz="1000" dirty="0"/>
              <a:t>&lt;!doctype html&gt;&lt;html </a:t>
            </a:r>
            <a:r>
              <a:rPr lang="en-US" sz="1000" dirty="0" err="1"/>
              <a:t>itemscope</a:t>
            </a:r>
            <a:r>
              <a:rPr lang="en-US" sz="1000" dirty="0"/>
              <a:t>="" </a:t>
            </a:r>
            <a:r>
              <a:rPr lang="en-US" sz="1000" dirty="0" err="1"/>
              <a:t>itemtype</a:t>
            </a:r>
            <a:r>
              <a:rPr lang="en-US" sz="1000" dirty="0"/>
              <a:t>="http://schema.org/</a:t>
            </a:r>
            <a:r>
              <a:rPr lang="en-US" sz="1000" dirty="0" err="1"/>
              <a:t>SearchResultsPage</a:t>
            </a:r>
            <a:r>
              <a:rPr lang="en-US" sz="1000" dirty="0"/>
              <a:t>" lang="</a:t>
            </a:r>
            <a:r>
              <a:rPr lang="en-US" sz="1000" dirty="0" err="1"/>
              <a:t>en</a:t>
            </a:r>
            <a:r>
              <a:rPr lang="en-US" sz="1000" dirty="0"/>
              <a:t>"&gt;&lt;head&gt;&lt;meta charset="UTF-8"&gt;&lt;meta content="dark" name="color-scheme"&gt;&lt;meta content="origin" name="referrer"&gt;&lt;meta content="/images/branding/</a:t>
            </a:r>
            <a:r>
              <a:rPr lang="en-US" sz="1000" dirty="0" err="1"/>
              <a:t>googleg</a:t>
            </a:r>
            <a:r>
              <a:rPr lang="en-US" sz="1000" dirty="0"/>
              <a:t>/1x/googleg_standard_color_128dp.png" itemprop="image"&gt;&lt;title&gt;silly </a:t>
            </a:r>
            <a:r>
              <a:rPr lang="en-US" sz="1000" dirty="0" err="1"/>
              <a:t>ucla</a:t>
            </a:r>
            <a:r>
              <a:rPr lang="en-US" sz="1000" dirty="0"/>
              <a:t> professors - Google Search&lt;/title&gt;&lt;script nonce="OwkzLyN1vbXz8zVbTyNVJQ"&gt;(function(){var b=window. </a:t>
            </a:r>
            <a:r>
              <a:rPr lang="en-US" sz="1000" dirty="0" err="1"/>
              <a:t>addEventListener</a:t>
            </a:r>
            <a:r>
              <a:rPr lang="en-US" sz="1000" dirty="0"/>
              <a:t> ;</a:t>
            </a:r>
            <a:r>
              <a:rPr lang="en-US" sz="1000" dirty="0" err="1"/>
              <a:t>window.addEventListener</a:t>
            </a:r>
            <a:r>
              <a:rPr lang="en-US" sz="1000" dirty="0"/>
              <a:t>=function(</a:t>
            </a:r>
            <a:r>
              <a:rPr lang="en-US" sz="1000" dirty="0" err="1"/>
              <a:t>a,c,d</a:t>
            </a:r>
            <a:r>
              <a:rPr lang="en-US" sz="1000" dirty="0"/>
              <a:t>) {"unload"!==a&amp;&amp;b(</a:t>
            </a:r>
            <a:r>
              <a:rPr lang="en-US" sz="1000" dirty="0" err="1"/>
              <a:t>a,c,d</a:t>
            </a:r>
            <a:r>
              <a:rPr lang="en-US" sz="1000" dirty="0"/>
              <a:t>)};}). call(this);(function(){</a:t>
            </a:r>
            <a:r>
              <a:rPr lang="en-US" sz="1000" dirty="0" err="1"/>
              <a:t>window.google</a:t>
            </a:r>
            <a:r>
              <a:rPr lang="en-US" sz="1000" dirty="0"/>
              <a:t>={kEI:'IRqhYp7HKIrDkPIPnMyp6A0',kEXPI:'31',u:'22bdd498',kBL:'vLTk'};google.sn='web';</a:t>
            </a:r>
            <a:r>
              <a:rPr lang="en-US" sz="1000" dirty="0" err="1"/>
              <a:t>google.kHL</a:t>
            </a:r>
            <a:r>
              <a:rPr lang="en-US" sz="1000" dirty="0"/>
              <a:t>='</a:t>
            </a:r>
            <a:r>
              <a:rPr lang="en-US" sz="1000" dirty="0" err="1"/>
              <a:t>en</a:t>
            </a:r>
            <a:r>
              <a:rPr lang="en-US" sz="1000" dirty="0"/>
              <a:t>';})();(function(){</a:t>
            </a:r>
          </a:p>
          <a:p>
            <a:r>
              <a:rPr lang="en-US" sz="1000" dirty="0"/>
              <a:t>var f=this||</a:t>
            </a:r>
            <a:r>
              <a:rPr lang="en-US" sz="1000" dirty="0" err="1"/>
              <a:t>self;var</a:t>
            </a:r>
            <a:r>
              <a:rPr lang="en-US" sz="1000" dirty="0"/>
              <a:t> </a:t>
            </a:r>
            <a:r>
              <a:rPr lang="en-US" sz="1000" dirty="0" err="1"/>
              <a:t>h,k</a:t>
            </a:r>
            <a:r>
              <a:rPr lang="en-US" sz="1000" dirty="0"/>
              <a:t>=[];function l(a){for(var </a:t>
            </a:r>
            <a:r>
              <a:rPr lang="en-US" sz="1000" dirty="0" err="1"/>
              <a:t>b;a</a:t>
            </a:r>
            <a:r>
              <a:rPr lang="en-US" sz="1000" dirty="0"/>
              <a:t>&amp;&amp;(!</a:t>
            </a:r>
            <a:r>
              <a:rPr lang="en-US" sz="1000" dirty="0" err="1"/>
              <a:t>a.getAttribute</a:t>
            </a:r>
            <a:r>
              <a:rPr lang="en-US" sz="1000" dirty="0"/>
              <a:t>|| !(b=</a:t>
            </a:r>
            <a:r>
              <a:rPr lang="en-US" sz="1000" dirty="0" err="1"/>
              <a:t>a.getAttribute</a:t>
            </a:r>
            <a:r>
              <a:rPr lang="en-US" sz="1000" dirty="0"/>
              <a:t>("</a:t>
            </a:r>
            <a:r>
              <a:rPr lang="en-US" sz="1000" dirty="0" err="1"/>
              <a:t>eid</a:t>
            </a:r>
            <a:r>
              <a:rPr lang="en-US" sz="1000" dirty="0"/>
              <a:t>")));)a=</a:t>
            </a:r>
            <a:r>
              <a:rPr lang="en-US" sz="1000" dirty="0" err="1"/>
              <a:t>a.parentNode;return</a:t>
            </a:r>
            <a:r>
              <a:rPr lang="en-US" sz="1000" dirty="0"/>
              <a:t> b||h}function m(a){for(var b=</a:t>
            </a:r>
            <a:r>
              <a:rPr lang="en-US" sz="1000" dirty="0" err="1"/>
              <a:t>null;a</a:t>
            </a:r>
            <a:r>
              <a:rPr lang="en-US" sz="1000" dirty="0"/>
              <a:t>&amp;&amp;(!</a:t>
            </a:r>
            <a:r>
              <a:rPr lang="en-US" sz="1000" dirty="0" err="1"/>
              <a:t>a.getAttribute</a:t>
            </a:r>
            <a:r>
              <a:rPr lang="en-US" sz="1000" dirty="0"/>
              <a:t>||!(b=</a:t>
            </a:r>
            <a:r>
              <a:rPr lang="en-US" sz="1000" dirty="0" err="1"/>
              <a:t>a.getAttribute</a:t>
            </a:r>
            <a:r>
              <a:rPr lang="en-US" sz="1000" dirty="0"/>
              <a:t>("</a:t>
            </a:r>
            <a:r>
              <a:rPr lang="en-US" sz="1000" dirty="0" err="1"/>
              <a:t>leid</a:t>
            </a:r>
            <a:r>
              <a:rPr lang="en-US" sz="1000" dirty="0"/>
              <a:t>")));)a=</a:t>
            </a:r>
            <a:r>
              <a:rPr lang="en-US" sz="1000" dirty="0" err="1"/>
              <a:t>a.parentNode;return</a:t>
            </a:r>
            <a:r>
              <a:rPr lang="en-US" sz="1000" dirty="0"/>
              <a:t> b}</a:t>
            </a:r>
          </a:p>
        </p:txBody>
      </p:sp>
      <p:sp>
        <p:nvSpPr>
          <p:cNvPr id="2" name="TextBox 1">
            <a:extLst>
              <a:ext uri="{FF2B5EF4-FFF2-40B4-BE49-F238E27FC236}">
                <a16:creationId xmlns:a16="http://schemas.microsoft.com/office/drawing/2014/main" id="{08284727-1A3A-4E9F-956C-57CC4F72B5AC}"/>
              </a:ext>
            </a:extLst>
          </p:cNvPr>
          <p:cNvSpPr txBox="1"/>
          <p:nvPr/>
        </p:nvSpPr>
        <p:spPr>
          <a:xfrm>
            <a:off x="1750977" y="113744"/>
            <a:ext cx="10383468" cy="707886"/>
          </a:xfrm>
          <a:prstGeom prst="rect">
            <a:avLst/>
          </a:prstGeom>
          <a:noFill/>
        </p:spPr>
        <p:txBody>
          <a:bodyPr wrap="square" rtlCol="0">
            <a:spAutoFit/>
          </a:bodyPr>
          <a:lstStyle/>
          <a:p>
            <a:pPr algn="ctr"/>
            <a:r>
              <a:rPr lang="en-US" sz="4000" dirty="0"/>
              <a:t>Practical Python: Connecting to Websites</a:t>
            </a:r>
          </a:p>
        </p:txBody>
      </p:sp>
      <p:pic>
        <p:nvPicPr>
          <p:cNvPr id="6" name="Picture 5">
            <a:extLst>
              <a:ext uri="{FF2B5EF4-FFF2-40B4-BE49-F238E27FC236}">
                <a16:creationId xmlns:a16="http://schemas.microsoft.com/office/drawing/2014/main" id="{9A1F0185-BEEB-4198-86EC-8BAD4EDB30F3}"/>
              </a:ext>
            </a:extLst>
          </p:cNvPr>
          <p:cNvPicPr>
            <a:picLocks noChangeAspect="1"/>
          </p:cNvPicPr>
          <p:nvPr/>
        </p:nvPicPr>
        <p:blipFill>
          <a:blip r:embed="rId4"/>
          <a:stretch>
            <a:fillRect/>
          </a:stretch>
        </p:blipFill>
        <p:spPr>
          <a:xfrm>
            <a:off x="5693823" y="2539897"/>
            <a:ext cx="6302408" cy="4204359"/>
          </a:xfrm>
          <a:prstGeom prst="rect">
            <a:avLst/>
          </a:prstGeom>
        </p:spPr>
      </p:pic>
      <p:sp>
        <p:nvSpPr>
          <p:cNvPr id="13" name="Rectangle 12">
            <a:extLst>
              <a:ext uri="{FF2B5EF4-FFF2-40B4-BE49-F238E27FC236}">
                <a16:creationId xmlns:a16="http://schemas.microsoft.com/office/drawing/2014/main" id="{FF97C10E-9067-4E05-B01B-45EC40874A79}"/>
              </a:ext>
            </a:extLst>
          </p:cNvPr>
          <p:cNvSpPr/>
          <p:nvPr/>
        </p:nvSpPr>
        <p:spPr>
          <a:xfrm>
            <a:off x="6753022" y="4785660"/>
            <a:ext cx="1439693" cy="204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E7BC4D8-5A3B-489D-A136-27A98D948FBE}"/>
              </a:ext>
            </a:extLst>
          </p:cNvPr>
          <p:cNvCxnSpPr/>
          <p:nvPr/>
        </p:nvCxnSpPr>
        <p:spPr>
          <a:xfrm flipH="1" flipV="1">
            <a:off x="11723857" y="6410801"/>
            <a:ext cx="184825" cy="2237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CE03707-D3C8-4789-ACDF-6B9CC0C7893F}"/>
              </a:ext>
            </a:extLst>
          </p:cNvPr>
          <p:cNvPicPr>
            <a:picLocks noChangeAspect="1"/>
          </p:cNvPicPr>
          <p:nvPr/>
        </p:nvPicPr>
        <p:blipFill>
          <a:blip r:embed="rId5"/>
          <a:stretch>
            <a:fillRect/>
          </a:stretch>
        </p:blipFill>
        <p:spPr>
          <a:xfrm>
            <a:off x="6889210" y="2539897"/>
            <a:ext cx="4000500" cy="447675"/>
          </a:xfrm>
          <a:prstGeom prst="rect">
            <a:avLst/>
          </a:prstGeom>
        </p:spPr>
      </p:pic>
      <p:sp>
        <p:nvSpPr>
          <p:cNvPr id="18" name="Rectangle 17">
            <a:extLst>
              <a:ext uri="{FF2B5EF4-FFF2-40B4-BE49-F238E27FC236}">
                <a16:creationId xmlns:a16="http://schemas.microsoft.com/office/drawing/2014/main" id="{A9C67E56-1254-4AC2-AEB1-24A05FD9551E}"/>
              </a:ext>
            </a:extLst>
          </p:cNvPr>
          <p:cNvSpPr/>
          <p:nvPr/>
        </p:nvSpPr>
        <p:spPr>
          <a:xfrm>
            <a:off x="8578580" y="2661284"/>
            <a:ext cx="1916349" cy="189194"/>
          </a:xfrm>
          <a:prstGeom prst="rect">
            <a:avLst/>
          </a:prstGeom>
          <a:solidFill>
            <a:srgbClr val="3334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3D87F5-3D5E-4A87-8698-C936850722E9}"/>
              </a:ext>
            </a:extLst>
          </p:cNvPr>
          <p:cNvSpPr txBox="1"/>
          <p:nvPr/>
        </p:nvSpPr>
        <p:spPr>
          <a:xfrm>
            <a:off x="5586920" y="2170565"/>
            <a:ext cx="6605080" cy="369332"/>
          </a:xfrm>
          <a:prstGeom prst="rect">
            <a:avLst/>
          </a:prstGeom>
          <a:noFill/>
        </p:spPr>
        <p:txBody>
          <a:bodyPr wrap="square">
            <a:spAutoFit/>
          </a:bodyPr>
          <a:lstStyle/>
          <a:p>
            <a:pPr algn="ctr"/>
            <a:r>
              <a:rPr lang="en-US" dirty="0">
                <a:solidFill>
                  <a:srgbClr val="FF0000"/>
                </a:solidFill>
              </a:rPr>
              <a:t>https://</a:t>
            </a:r>
            <a:r>
              <a:rPr lang="en-US" dirty="0">
                <a:solidFill>
                  <a:srgbClr val="0070C0"/>
                </a:solidFill>
              </a:rPr>
              <a:t>www.google.com</a:t>
            </a:r>
            <a:r>
              <a:rPr lang="en-US" dirty="0">
                <a:solidFill>
                  <a:schemeClr val="accent4">
                    <a:lumMod val="50000"/>
                  </a:schemeClr>
                </a:solidFill>
              </a:rPr>
              <a:t>/search</a:t>
            </a:r>
            <a:r>
              <a:rPr lang="en-US" dirty="0">
                <a:solidFill>
                  <a:srgbClr val="009A46"/>
                </a:solidFill>
              </a:rPr>
              <a:t>?q=silly+ucla+professors</a:t>
            </a:r>
          </a:p>
        </p:txBody>
      </p:sp>
      <p:pic>
        <p:nvPicPr>
          <p:cNvPr id="32" name="Picture 31">
            <a:extLst>
              <a:ext uri="{FF2B5EF4-FFF2-40B4-BE49-F238E27FC236}">
                <a16:creationId xmlns:a16="http://schemas.microsoft.com/office/drawing/2014/main" id="{33285333-C3D5-407B-9865-CEF3EE62525C}"/>
              </a:ext>
            </a:extLst>
          </p:cNvPr>
          <p:cNvPicPr>
            <a:picLocks noChangeAspect="1"/>
          </p:cNvPicPr>
          <p:nvPr/>
        </p:nvPicPr>
        <p:blipFill rotWithShape="1">
          <a:blip r:embed="rId6"/>
          <a:srcRect b="12276"/>
          <a:stretch/>
        </p:blipFill>
        <p:spPr>
          <a:xfrm>
            <a:off x="5693823" y="2987573"/>
            <a:ext cx="6302408" cy="3756684"/>
          </a:xfrm>
          <a:prstGeom prst="rect">
            <a:avLst/>
          </a:prstGeom>
        </p:spPr>
      </p:pic>
      <p:sp>
        <p:nvSpPr>
          <p:cNvPr id="33" name="TextBox 32">
            <a:extLst>
              <a:ext uri="{FF2B5EF4-FFF2-40B4-BE49-F238E27FC236}">
                <a16:creationId xmlns:a16="http://schemas.microsoft.com/office/drawing/2014/main" id="{B395B684-C7C1-435D-87B0-FE5CAB8D4E77}"/>
              </a:ext>
            </a:extLst>
          </p:cNvPr>
          <p:cNvSpPr txBox="1"/>
          <p:nvPr/>
        </p:nvSpPr>
        <p:spPr>
          <a:xfrm>
            <a:off x="467932" y="2884042"/>
            <a:ext cx="4794732" cy="1015663"/>
          </a:xfrm>
          <a:prstGeom prst="rect">
            <a:avLst/>
          </a:prstGeom>
          <a:noFill/>
        </p:spPr>
        <p:txBody>
          <a:bodyPr wrap="square" rtlCol="0">
            <a:spAutoFit/>
          </a:bodyPr>
          <a:lstStyle/>
          <a:p>
            <a:pPr algn="ctr"/>
            <a:r>
              <a:rPr lang="en-US" sz="2000" dirty="0"/>
              <a:t>In about 11 lines of Python code, you can make a program that connects to a URL and downloads the webpage!</a:t>
            </a:r>
          </a:p>
        </p:txBody>
      </p:sp>
      <p:sp>
        <p:nvSpPr>
          <p:cNvPr id="34" name="TextBox 33">
            <a:extLst>
              <a:ext uri="{FF2B5EF4-FFF2-40B4-BE49-F238E27FC236}">
                <a16:creationId xmlns:a16="http://schemas.microsoft.com/office/drawing/2014/main" id="{A9C88C98-9B22-47F9-A515-CB6A8BFC117E}"/>
              </a:ext>
            </a:extLst>
          </p:cNvPr>
          <p:cNvSpPr txBox="1"/>
          <p:nvPr/>
        </p:nvSpPr>
        <p:spPr>
          <a:xfrm>
            <a:off x="369492" y="4358083"/>
            <a:ext cx="4794732" cy="707886"/>
          </a:xfrm>
          <a:prstGeom prst="rect">
            <a:avLst/>
          </a:prstGeom>
          <a:noFill/>
        </p:spPr>
        <p:txBody>
          <a:bodyPr wrap="square" rtlCol="0">
            <a:spAutoFit/>
          </a:bodyPr>
          <a:lstStyle/>
          <a:p>
            <a:pPr algn="ctr"/>
            <a:r>
              <a:rPr lang="en-US" sz="2000" dirty="0"/>
              <a:t>Let's start by seeing what a web request looks like in a browser...</a:t>
            </a:r>
          </a:p>
        </p:txBody>
      </p:sp>
      <p:sp>
        <p:nvSpPr>
          <p:cNvPr id="36" name="Speech Bubble: Rectangle with Corners Rounded 35">
            <a:extLst>
              <a:ext uri="{FF2B5EF4-FFF2-40B4-BE49-F238E27FC236}">
                <a16:creationId xmlns:a16="http://schemas.microsoft.com/office/drawing/2014/main" id="{337EE9B7-BA78-4FCF-BB5E-1FCEC6B5FFC0}"/>
              </a:ext>
            </a:extLst>
          </p:cNvPr>
          <p:cNvSpPr/>
          <p:nvPr/>
        </p:nvSpPr>
        <p:spPr>
          <a:xfrm>
            <a:off x="4225450" y="727928"/>
            <a:ext cx="4113180" cy="1011899"/>
          </a:xfrm>
          <a:prstGeom prst="wedgeRoundRectCallout">
            <a:avLst>
              <a:gd name="adj1" fmla="val 67446"/>
              <a:gd name="adj2" fmla="val 98797"/>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URL consists of a </a:t>
            </a:r>
            <a:r>
              <a:rPr lang="en-US" sz="2000" dirty="0">
                <a:solidFill>
                  <a:srgbClr val="FFC4C1"/>
                </a:solidFill>
                <a:latin typeface="Corbel" panose="020B0503020204020204" pitchFamily="34" charset="0"/>
              </a:rPr>
              <a:t>scheme</a:t>
            </a:r>
            <a:r>
              <a:rPr lang="en-US" sz="2000" dirty="0">
                <a:latin typeface="Corbel" panose="020B0503020204020204" pitchFamily="34" charset="0"/>
              </a:rPr>
              <a:t>, a </a:t>
            </a:r>
            <a:r>
              <a:rPr lang="en-US" sz="2000" dirty="0">
                <a:solidFill>
                  <a:schemeClr val="accent5">
                    <a:lumMod val="40000"/>
                    <a:lumOff val="60000"/>
                  </a:schemeClr>
                </a:solidFill>
                <a:latin typeface="Corbel" panose="020B0503020204020204" pitchFamily="34" charset="0"/>
              </a:rPr>
              <a:t>domain</a:t>
            </a:r>
            <a:r>
              <a:rPr lang="en-US" sz="2000" dirty="0">
                <a:latin typeface="Corbel" panose="020B0503020204020204" pitchFamily="34" charset="0"/>
              </a:rPr>
              <a:t>, a </a:t>
            </a:r>
            <a:r>
              <a:rPr lang="en-US" sz="2000" dirty="0">
                <a:solidFill>
                  <a:schemeClr val="accent4">
                    <a:lumMod val="40000"/>
                    <a:lumOff val="60000"/>
                  </a:schemeClr>
                </a:solidFill>
                <a:latin typeface="Corbel" panose="020B0503020204020204" pitchFamily="34" charset="0"/>
              </a:rPr>
              <a:t>path</a:t>
            </a:r>
            <a:r>
              <a:rPr lang="en-US" sz="2000" dirty="0">
                <a:latin typeface="Corbel" panose="020B0503020204020204" pitchFamily="34" charset="0"/>
              </a:rPr>
              <a:t>, and a </a:t>
            </a:r>
            <a:r>
              <a:rPr lang="en-US" sz="2000" dirty="0">
                <a:solidFill>
                  <a:schemeClr val="accent6">
                    <a:lumMod val="40000"/>
                    <a:lumOff val="60000"/>
                  </a:schemeClr>
                </a:solidFill>
                <a:latin typeface="Corbel" panose="020B0503020204020204" pitchFamily="34" charset="0"/>
              </a:rPr>
              <a:t>query string</a:t>
            </a:r>
            <a:r>
              <a:rPr lang="en-US" sz="2000" dirty="0">
                <a:latin typeface="Corbel" panose="020B0503020204020204" pitchFamily="34" charset="0"/>
              </a:rPr>
              <a:t>.</a:t>
            </a:r>
          </a:p>
        </p:txBody>
      </p:sp>
      <p:sp>
        <p:nvSpPr>
          <p:cNvPr id="37" name="Speech Bubble: Rectangle with Corners Rounded 36">
            <a:extLst>
              <a:ext uri="{FF2B5EF4-FFF2-40B4-BE49-F238E27FC236}">
                <a16:creationId xmlns:a16="http://schemas.microsoft.com/office/drawing/2014/main" id="{D20F3F49-9244-4995-97D8-780AA25D0859}"/>
              </a:ext>
            </a:extLst>
          </p:cNvPr>
          <p:cNvSpPr/>
          <p:nvPr/>
        </p:nvSpPr>
        <p:spPr>
          <a:xfrm>
            <a:off x="1258161" y="1751835"/>
            <a:ext cx="4113180" cy="1011899"/>
          </a:xfrm>
          <a:prstGeom prst="wedgeRoundRectCallout">
            <a:avLst>
              <a:gd name="adj1" fmla="val -71616"/>
              <a:gd name="adj2" fmla="val -136729"/>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Typically the response will be an HTML page, but it's often JSON too!</a:t>
            </a:r>
          </a:p>
        </p:txBody>
      </p:sp>
      <p:sp>
        <p:nvSpPr>
          <p:cNvPr id="38" name="TextBox 37">
            <a:extLst>
              <a:ext uri="{FF2B5EF4-FFF2-40B4-BE49-F238E27FC236}">
                <a16:creationId xmlns:a16="http://schemas.microsoft.com/office/drawing/2014/main" id="{29F80013-1033-42E7-A3D5-761D3C212725}"/>
              </a:ext>
            </a:extLst>
          </p:cNvPr>
          <p:cNvSpPr txBox="1"/>
          <p:nvPr/>
        </p:nvSpPr>
        <p:spPr>
          <a:xfrm>
            <a:off x="467932" y="5422186"/>
            <a:ext cx="4794732" cy="400110"/>
          </a:xfrm>
          <a:prstGeom prst="rect">
            <a:avLst/>
          </a:prstGeom>
          <a:noFill/>
        </p:spPr>
        <p:txBody>
          <a:bodyPr wrap="square" rtlCol="0">
            <a:spAutoFit/>
          </a:bodyPr>
          <a:lstStyle/>
          <a:p>
            <a:pPr algn="ctr"/>
            <a:r>
              <a:rPr lang="en-US" sz="2000" dirty="0"/>
              <a:t>OK, now let's see it in Python!</a:t>
            </a:r>
          </a:p>
        </p:txBody>
      </p:sp>
    </p:spTree>
    <p:extLst>
      <p:ext uri="{BB962C8B-B14F-4D97-AF65-F5344CB8AC3E}">
        <p14:creationId xmlns:p14="http://schemas.microsoft.com/office/powerpoint/2010/main" val="51482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4.07407E-6 L -0.40807 -0.22037 " pathEditMode="relative" rAng="0" ptsTypes="AA">
                                      <p:cBhvr>
                                        <p:cTn id="30" dur="2000" fill="hold"/>
                                        <p:tgtEl>
                                          <p:spTgt spid="8"/>
                                        </p:tgtEl>
                                        <p:attrNameLst>
                                          <p:attrName>ppt_x</p:attrName>
                                          <p:attrName>ppt_y</p:attrName>
                                        </p:attrNameLst>
                                      </p:cBhvr>
                                      <p:rCtr x="-20404" y="-11019"/>
                                    </p:animMotion>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nodeType="clickEffect">
                                  <p:stCondLst>
                                    <p:cond delay="0"/>
                                  </p:stCondLst>
                                  <p:childTnLst>
                                    <p:animEffect transition="out" filter="fade">
                                      <p:cBhvr>
                                        <p:cTn id="34" dur="500" tmFilter="0, 0; .2, .5; .8, .5; 1, 0"/>
                                        <p:tgtEl>
                                          <p:spTgt spid="8"/>
                                        </p:tgtEl>
                                      </p:cBhvr>
                                    </p:animEffect>
                                    <p:animScale>
                                      <p:cBhvr>
                                        <p:cTn id="35" dur="250" autoRev="1" fill="hold"/>
                                        <p:tgtEl>
                                          <p:spTgt spid="8"/>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2" presetClass="exit" presetSubtype="8" fill="hold" grpId="1" nodeType="clickEffect">
                                  <p:stCondLst>
                                    <p:cond delay="0"/>
                                  </p:stCondLst>
                                  <p:childTnLst>
                                    <p:animEffect transition="out" filter="wipe(left)">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3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path" presetSubtype="0" fill="hold" grpId="1" nodeType="clickEffect">
                                  <p:stCondLst>
                                    <p:cond delay="0"/>
                                  </p:stCondLst>
                                  <p:childTnLst>
                                    <p:animMotion origin="layout" path="M 3.54167E-6 2.96296E-6 L -0.6573 -0.26019 " pathEditMode="relative" rAng="0" ptsTypes="AA">
                                      <p:cBhvr>
                                        <p:cTn id="61" dur="4000" fill="hold"/>
                                        <p:tgtEl>
                                          <p:spTgt spid="26"/>
                                        </p:tgtEl>
                                        <p:attrNameLst>
                                          <p:attrName>ppt_x</p:attrName>
                                          <p:attrName>ppt_y</p:attrName>
                                        </p:attrNameLst>
                                      </p:cBhvr>
                                      <p:rCtr x="-32865" y="-13009"/>
                                    </p:animMotion>
                                  </p:childTnLst>
                                </p:cTn>
                              </p:par>
                              <p:par>
                                <p:cTn id="62" presetID="6" presetClass="emph" presetSubtype="0" fill="hold" grpId="2" nodeType="withEffect">
                                  <p:stCondLst>
                                    <p:cond delay="0"/>
                                  </p:stCondLst>
                                  <p:childTnLst>
                                    <p:animScale>
                                      <p:cBhvr>
                                        <p:cTn id="63" dur="4000" fill="hold"/>
                                        <p:tgtEl>
                                          <p:spTgt spid="26"/>
                                        </p:tgtEl>
                                      </p:cBhvr>
                                      <p:by x="30000" y="30000"/>
                                    </p:animScale>
                                  </p:childTnLst>
                                </p:cTn>
                              </p:par>
                              <p:par>
                                <p:cTn id="64" presetID="6" presetClass="emph" presetSubtype="0" fill="hold" grpId="2" nodeType="withEffect">
                                  <p:stCondLst>
                                    <p:cond delay="0"/>
                                  </p:stCondLst>
                                  <p:childTnLst>
                                    <p:animScale>
                                      <p:cBhvr>
                                        <p:cTn id="65" dur="100" fill="hold"/>
                                        <p:tgtEl>
                                          <p:spTgt spid="28"/>
                                        </p:tgtEl>
                                      </p:cBhvr>
                                      <p:by x="30000" y="30000"/>
                                    </p:animScale>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down)">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fill="hold" grpId="0" nodeType="clickEffect">
                                  <p:stCondLst>
                                    <p:cond delay="0"/>
                                  </p:stCondLst>
                                  <p:childTnLst>
                                    <p:animMotion origin="layout" path="M -4.16667E-7 -7.40741E-7 L 0.88607 0.70463 " pathEditMode="relative" rAng="0" ptsTypes="AA">
                                      <p:cBhvr>
                                        <p:cTn id="78" dur="6000" fill="hold"/>
                                        <p:tgtEl>
                                          <p:spTgt spid="28"/>
                                        </p:tgtEl>
                                        <p:attrNameLst>
                                          <p:attrName>ppt_x</p:attrName>
                                          <p:attrName>ppt_y</p:attrName>
                                        </p:attrNameLst>
                                      </p:cBhvr>
                                      <p:rCtr x="44297" y="35231"/>
                                    </p:animMotion>
                                  </p:childTnLst>
                                </p:cTn>
                              </p:par>
                              <p:par>
                                <p:cTn id="79" presetID="6" presetClass="emph" presetSubtype="0" fill="hold" grpId="1" nodeType="withEffect">
                                  <p:stCondLst>
                                    <p:cond delay="0"/>
                                  </p:stCondLst>
                                  <p:childTnLst>
                                    <p:animScale>
                                      <p:cBhvr>
                                        <p:cTn id="80" dur="6000" fill="hold"/>
                                        <p:tgtEl>
                                          <p:spTgt spid="28"/>
                                        </p:tgtEl>
                                      </p:cBhvr>
                                      <p:by x="333000" y="333000"/>
                                    </p:animScale>
                                  </p:childTnLst>
                                </p:cTn>
                              </p:par>
                            </p:childTnLst>
                          </p:cTn>
                        </p:par>
                        <p:par>
                          <p:cTn id="81" fill="hold">
                            <p:stCondLst>
                              <p:cond delay="6000"/>
                            </p:stCondLst>
                            <p:childTnLst>
                              <p:par>
                                <p:cTn id="82" presetID="22" presetClass="entr" presetSubtype="1"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8" grpId="2"/>
      <p:bldP spid="13" grpId="0" animBg="1"/>
      <p:bldP spid="13" grpId="1" animBg="1"/>
      <p:bldP spid="18" grpId="0" animBg="1"/>
      <p:bldP spid="18" grpId="1" animBg="1"/>
      <p:bldP spid="26" grpId="0"/>
      <p:bldP spid="26" grpId="1"/>
      <p:bldP spid="26" grpId="2"/>
      <p:bldP spid="33" grpId="0"/>
      <p:bldP spid="34" grpId="0"/>
      <p:bldP spid="36" grpId="0" animBg="1"/>
      <p:bldP spid="36" grpId="1" animBg="1"/>
      <p:bldP spid="37" grpId="0" animBg="1"/>
      <p:bldP spid="37" grpId="1" animBg="1"/>
      <p:bldP spid="3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1468876" y="113744"/>
            <a:ext cx="11411205" cy="707886"/>
          </a:xfrm>
          <a:prstGeom prst="rect">
            <a:avLst/>
          </a:prstGeom>
          <a:noFill/>
        </p:spPr>
        <p:txBody>
          <a:bodyPr wrap="square" rtlCol="0">
            <a:spAutoFit/>
          </a:bodyPr>
          <a:lstStyle/>
          <a:p>
            <a:pPr algn="ctr"/>
            <a:r>
              <a:rPr lang="en-US" sz="4000" dirty="0"/>
              <a:t>Practical Python: Connecting to Websites</a:t>
            </a:r>
          </a:p>
        </p:txBody>
      </p:sp>
      <p:sp>
        <p:nvSpPr>
          <p:cNvPr id="21" name="TextBox 20">
            <a:extLst>
              <a:ext uri="{FF2B5EF4-FFF2-40B4-BE49-F238E27FC236}">
                <a16:creationId xmlns:a16="http://schemas.microsoft.com/office/drawing/2014/main" id="{50059EF5-3434-4E51-8167-7C7F40EEC6AA}"/>
              </a:ext>
            </a:extLst>
          </p:cNvPr>
          <p:cNvSpPr txBox="1"/>
          <p:nvPr/>
        </p:nvSpPr>
        <p:spPr>
          <a:xfrm>
            <a:off x="136185" y="1713904"/>
            <a:ext cx="6001965" cy="3970318"/>
          </a:xfrm>
          <a:prstGeom prst="rect">
            <a:avLst/>
          </a:prstGeom>
          <a:solidFill>
            <a:schemeClr val="accent5">
              <a:lumMod val="20000"/>
              <a:lumOff val="80000"/>
            </a:schemeClr>
          </a:solidFill>
          <a:ln>
            <a:solidFill>
              <a:schemeClr val="tx1"/>
            </a:solidFill>
          </a:ln>
        </p:spPr>
        <p:txBody>
          <a:bodyPr wrap="square">
            <a:spAutoFit/>
          </a:bodyPr>
          <a:lstStyle/>
          <a:p>
            <a:r>
              <a:rPr lang="en-US" dirty="0">
                <a:latin typeface="Consolas" panose="020B0609020204030204" pitchFamily="49" charset="0"/>
              </a:rPr>
              <a:t>import </a:t>
            </a:r>
            <a:r>
              <a:rPr lang="en-US" dirty="0" err="1">
                <a:latin typeface="Consolas" panose="020B0609020204030204" pitchFamily="49" charset="0"/>
              </a:rPr>
              <a:t>urllib.request</a:t>
            </a:r>
            <a:endParaRPr lang="en-US" dirty="0">
              <a:latin typeface="Consolas" panose="020B0609020204030204" pitchFamily="49" charset="0"/>
            </a:endParaRPr>
          </a:p>
          <a:p>
            <a:r>
              <a:rPr lang="en-US" dirty="0">
                <a:latin typeface="Consolas" panose="020B0609020204030204" pitchFamily="49" charset="0"/>
              </a:rPr>
              <a:t>import </a:t>
            </a:r>
            <a:r>
              <a:rPr lang="en-US" dirty="0" err="1">
                <a:latin typeface="Consolas" panose="020B0609020204030204" pitchFamily="49" charset="0"/>
              </a:rPr>
              <a:t>urllib.parse</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get_web_data</a:t>
            </a:r>
            <a:r>
              <a:rPr lang="en-US" dirty="0">
                <a:latin typeface="Consolas" panose="020B0609020204030204" pitchFamily="49" charset="0"/>
              </a:rPr>
              <a:t>(</a:t>
            </a:r>
            <a:r>
              <a:rPr lang="en-US" dirty="0" err="1">
                <a:latin typeface="Consolas" panose="020B0609020204030204" pitchFamily="49" charset="0"/>
              </a:rPr>
              <a:t>base_url</a:t>
            </a:r>
            <a:r>
              <a:rPr lang="en-US" dirty="0">
                <a:latin typeface="Consolas" panose="020B0609020204030204" pitchFamily="49" charset="0"/>
              </a:rPr>
              <a:t>, params = None):</a:t>
            </a:r>
          </a:p>
          <a:p>
            <a:r>
              <a:rPr lang="en-US" dirty="0">
                <a:latin typeface="Consolas" panose="020B0609020204030204" pitchFamily="49" charset="0"/>
              </a:rPr>
              <a:t>  if params is None:</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r>
              <a:rPr lang="en-US" dirty="0" err="1">
                <a:latin typeface="Consolas" panose="020B0609020204030204" pitchFamily="49" charset="0"/>
              </a:rPr>
              <a:t>base_url</a:t>
            </a:r>
            <a:endParaRPr lang="en-US" dirty="0">
              <a:latin typeface="Consolas" panose="020B0609020204030204" pitchFamily="49" charset="0"/>
            </a:endParaRPr>
          </a:p>
          <a:p>
            <a:r>
              <a:rPr lang="en-US" dirty="0">
                <a:latin typeface="Consolas" panose="020B0609020204030204" pitchFamily="49" charset="0"/>
              </a:rPr>
              <a:t>  else:</a:t>
            </a:r>
          </a:p>
          <a:p>
            <a:r>
              <a:rPr lang="en-US" dirty="0">
                <a:latin typeface="Consolas" panose="020B0609020204030204" pitchFamily="49" charset="0"/>
              </a:rPr>
              <a:t>    </a:t>
            </a:r>
            <a:r>
              <a:rPr lang="en-US" dirty="0" err="1">
                <a:latin typeface="Consolas" panose="020B0609020204030204" pitchFamily="49" charset="0"/>
              </a:rPr>
              <a:t>param_str</a:t>
            </a:r>
            <a:r>
              <a:rPr lang="en-US" dirty="0">
                <a:latin typeface="Consolas" panose="020B0609020204030204" pitchFamily="49" charset="0"/>
              </a:rPr>
              <a:t> = </a:t>
            </a:r>
            <a:r>
              <a:rPr lang="en-US" dirty="0" err="1">
                <a:latin typeface="Consolas" panose="020B0609020204030204" pitchFamily="49" charset="0"/>
              </a:rPr>
              <a:t>urllib.parse.urlencode</a:t>
            </a:r>
            <a:r>
              <a:rPr lang="en-US" dirty="0">
                <a:latin typeface="Consolas" panose="020B0609020204030204" pitchFamily="49" charset="0"/>
              </a:rPr>
              <a:t>(params)</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r>
              <a:rPr lang="en-US" dirty="0" err="1">
                <a:latin typeface="Consolas" panose="020B0609020204030204" pitchFamily="49" charset="0"/>
              </a:rPr>
              <a:t>base_url</a:t>
            </a:r>
            <a:r>
              <a:rPr lang="en-US" dirty="0">
                <a:latin typeface="Consolas" panose="020B0609020204030204" pitchFamily="49" charset="0"/>
              </a:rPr>
              <a:t> + '?' + </a:t>
            </a:r>
            <a:r>
              <a:rPr lang="en-US" dirty="0" err="1">
                <a:latin typeface="Consolas" panose="020B0609020204030204" pitchFamily="49" charset="0"/>
              </a:rPr>
              <a:t>param_str</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req = </a:t>
            </a:r>
            <a:r>
              <a:rPr lang="en-US" dirty="0" err="1">
                <a:latin typeface="Consolas" panose="020B0609020204030204" pitchFamily="49" charset="0"/>
              </a:rPr>
              <a:t>urllib.request.Request</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r>
              <a:rPr lang="en-US" dirty="0">
                <a:latin typeface="Consolas" panose="020B0609020204030204" pitchFamily="49" charset="0"/>
              </a:rPr>
              <a:t>  with</a:t>
            </a:r>
            <a:r>
              <a:rPr lang="en-US" sz="1400" dirty="0">
                <a:latin typeface="Consolas" panose="020B0609020204030204" pitchFamily="49" charset="0"/>
              </a:rPr>
              <a:t> </a:t>
            </a:r>
            <a:r>
              <a:rPr lang="en-US" dirty="0" err="1">
                <a:latin typeface="Consolas" panose="020B0609020204030204" pitchFamily="49" charset="0"/>
              </a:rPr>
              <a:t>urllib.request.urlopen</a:t>
            </a:r>
            <a:r>
              <a:rPr lang="en-US" dirty="0">
                <a:latin typeface="Consolas" panose="020B0609020204030204" pitchFamily="49" charset="0"/>
              </a:rPr>
              <a:t>(req)</a:t>
            </a:r>
            <a:r>
              <a:rPr lang="en-US" sz="1400" dirty="0">
                <a:latin typeface="Consolas" panose="020B0609020204030204" pitchFamily="49" charset="0"/>
              </a:rPr>
              <a:t> </a:t>
            </a:r>
            <a:r>
              <a:rPr lang="en-US" dirty="0">
                <a:latin typeface="Consolas" panose="020B0609020204030204" pitchFamily="49" charset="0"/>
              </a:rPr>
              <a:t>as</a:t>
            </a:r>
            <a:r>
              <a:rPr lang="en-US" sz="1400" dirty="0">
                <a:latin typeface="Consolas" panose="020B0609020204030204" pitchFamily="49" charset="0"/>
              </a:rPr>
              <a:t> </a:t>
            </a:r>
            <a:r>
              <a:rPr lang="en-US" dirty="0">
                <a:latin typeface="Consolas" panose="020B0609020204030204" pitchFamily="49" charset="0"/>
              </a:rPr>
              <a:t>response:</a:t>
            </a:r>
          </a:p>
          <a:p>
            <a:r>
              <a:rPr lang="en-US" dirty="0">
                <a:latin typeface="Consolas" panose="020B0609020204030204" pitchFamily="49" charset="0"/>
              </a:rPr>
              <a:t>    </a:t>
            </a:r>
            <a:r>
              <a:rPr lang="en-US" dirty="0" err="1">
                <a:latin typeface="Consolas" panose="020B0609020204030204" pitchFamily="49" charset="0"/>
              </a:rPr>
              <a:t>web_page</a:t>
            </a:r>
            <a:r>
              <a:rPr lang="en-US" dirty="0">
                <a:latin typeface="Consolas" panose="020B0609020204030204" pitchFamily="49" charset="0"/>
              </a:rPr>
              <a:t> = </a:t>
            </a:r>
            <a:r>
              <a:rPr lang="en-US" dirty="0" err="1">
                <a:latin typeface="Consolas" panose="020B0609020204030204" pitchFamily="49" charset="0"/>
              </a:rPr>
              <a:t>response.read</a:t>
            </a:r>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web_page</a:t>
            </a:r>
            <a:endParaRPr lang="en-US" dirty="0">
              <a:latin typeface="Consolas" panose="020B0609020204030204" pitchFamily="49" charset="0"/>
            </a:endParaRPr>
          </a:p>
        </p:txBody>
      </p:sp>
      <p:sp>
        <p:nvSpPr>
          <p:cNvPr id="23" name="Speech Bubble: Rectangle with Corners Rounded 22">
            <a:extLst>
              <a:ext uri="{FF2B5EF4-FFF2-40B4-BE49-F238E27FC236}">
                <a16:creationId xmlns:a16="http://schemas.microsoft.com/office/drawing/2014/main" id="{CF75E88D-E7E4-48E9-A2EC-2B7EEF4CF49A}"/>
              </a:ext>
            </a:extLst>
          </p:cNvPr>
          <p:cNvSpPr/>
          <p:nvPr/>
        </p:nvSpPr>
        <p:spPr>
          <a:xfrm>
            <a:off x="4826054" y="1192557"/>
            <a:ext cx="4502767" cy="1173324"/>
          </a:xfrm>
          <a:prstGeom prst="wedgeRoundRectCallout">
            <a:avLst>
              <a:gd name="adj1" fmla="val -105257"/>
              <a:gd name="adj2" fmla="val 2865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start by importing </a:t>
            </a:r>
            <a:r>
              <a:rPr lang="en-US" sz="2000" dirty="0" err="1">
                <a:solidFill>
                  <a:schemeClr val="accent4">
                    <a:lumMod val="40000"/>
                    <a:lumOff val="60000"/>
                  </a:schemeClr>
                </a:solidFill>
                <a:latin typeface="Corbel" panose="020B0503020204020204" pitchFamily="34" charset="0"/>
              </a:rPr>
              <a:t>urllib.request</a:t>
            </a:r>
            <a:r>
              <a:rPr lang="en-US" sz="2000" dirty="0">
                <a:solidFill>
                  <a:schemeClr val="accent4">
                    <a:lumMod val="40000"/>
                    <a:lumOff val="60000"/>
                  </a:schemeClr>
                </a:solidFill>
                <a:latin typeface="Corbel" panose="020B0503020204020204" pitchFamily="34" charset="0"/>
              </a:rPr>
              <a:t> </a:t>
            </a:r>
            <a:r>
              <a:rPr lang="en-US" sz="2000" dirty="0">
                <a:latin typeface="Corbel" panose="020B0503020204020204" pitchFamily="34" charset="0"/>
              </a:rPr>
              <a:t>and </a:t>
            </a:r>
            <a:r>
              <a:rPr lang="en-US" sz="2000" dirty="0" err="1">
                <a:solidFill>
                  <a:schemeClr val="accent4">
                    <a:lumMod val="40000"/>
                    <a:lumOff val="60000"/>
                  </a:schemeClr>
                </a:solidFill>
                <a:latin typeface="Corbel" panose="020B0503020204020204" pitchFamily="34" charset="0"/>
              </a:rPr>
              <a:t>urllib.parse</a:t>
            </a:r>
            <a:r>
              <a:rPr lang="en-US" sz="2000" dirty="0">
                <a:latin typeface="Corbel" panose="020B0503020204020204" pitchFamily="34" charset="0"/>
              </a:rPr>
              <a:t>, python modules that enable us to construct a web request. </a:t>
            </a:r>
          </a:p>
        </p:txBody>
      </p:sp>
      <p:sp>
        <p:nvSpPr>
          <p:cNvPr id="5" name="TextBox 4">
            <a:extLst>
              <a:ext uri="{FF2B5EF4-FFF2-40B4-BE49-F238E27FC236}">
                <a16:creationId xmlns:a16="http://schemas.microsoft.com/office/drawing/2014/main" id="{28C9E93D-2CF4-467C-AAE3-0A93283B8299}"/>
              </a:ext>
            </a:extLst>
          </p:cNvPr>
          <p:cNvSpPr txBox="1"/>
          <p:nvPr/>
        </p:nvSpPr>
        <p:spPr>
          <a:xfrm>
            <a:off x="113122" y="1342978"/>
            <a:ext cx="960519" cy="400110"/>
          </a:xfrm>
          <a:prstGeom prst="rect">
            <a:avLst/>
          </a:prstGeom>
          <a:noFill/>
        </p:spPr>
        <p:txBody>
          <a:bodyPr wrap="none" rtlCol="0">
            <a:spAutoFit/>
          </a:bodyPr>
          <a:lstStyle/>
          <a:p>
            <a:pPr algn="ctr"/>
            <a:r>
              <a:rPr lang="en-US" sz="2000" dirty="0"/>
              <a:t>web.py</a:t>
            </a:r>
          </a:p>
        </p:txBody>
      </p:sp>
      <p:sp>
        <p:nvSpPr>
          <p:cNvPr id="24" name="Speech Bubble: Rectangle with Corners Rounded 23">
            <a:extLst>
              <a:ext uri="{FF2B5EF4-FFF2-40B4-BE49-F238E27FC236}">
                <a16:creationId xmlns:a16="http://schemas.microsoft.com/office/drawing/2014/main" id="{9150FD6E-9CA5-4E20-9484-4B3254BF3CE9}"/>
              </a:ext>
            </a:extLst>
          </p:cNvPr>
          <p:cNvSpPr/>
          <p:nvPr/>
        </p:nvSpPr>
        <p:spPr>
          <a:xfrm>
            <a:off x="6213867" y="2580370"/>
            <a:ext cx="4502767" cy="1173324"/>
          </a:xfrm>
          <a:prstGeom prst="wedgeRoundRectCallout">
            <a:avLst>
              <a:gd name="adj1" fmla="val -77604"/>
              <a:gd name="adj2" fmla="val -2689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Next let's define a function that can retrieve a webpage or JSON payload.</a:t>
            </a:r>
          </a:p>
        </p:txBody>
      </p:sp>
      <p:sp>
        <p:nvSpPr>
          <p:cNvPr id="25" name="Speech Bubble: Rectangle with Corners Rounded 24">
            <a:extLst>
              <a:ext uri="{FF2B5EF4-FFF2-40B4-BE49-F238E27FC236}">
                <a16:creationId xmlns:a16="http://schemas.microsoft.com/office/drawing/2014/main" id="{4988E59E-7C84-43F4-92BA-87DFA8CD8C16}"/>
              </a:ext>
            </a:extLst>
          </p:cNvPr>
          <p:cNvSpPr/>
          <p:nvPr/>
        </p:nvSpPr>
        <p:spPr>
          <a:xfrm>
            <a:off x="555040" y="24481"/>
            <a:ext cx="4502767" cy="1209247"/>
          </a:xfrm>
          <a:prstGeom prst="wedgeRoundRectCallout">
            <a:avLst>
              <a:gd name="adj1" fmla="val -1559"/>
              <a:gd name="adj2" fmla="val 17042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base_url</a:t>
            </a:r>
            <a:r>
              <a:rPr lang="en-US" sz="2000" dirty="0">
                <a:latin typeface="Corbel" panose="020B0503020204020204" pitchFamily="34" charset="0"/>
              </a:rPr>
              <a:t> includes the </a:t>
            </a:r>
            <a:r>
              <a:rPr lang="en-US" sz="2000" dirty="0">
                <a:solidFill>
                  <a:srgbClr val="FFC4C1"/>
                </a:solidFill>
                <a:latin typeface="Corbel" panose="020B0503020204020204" pitchFamily="34" charset="0"/>
              </a:rPr>
              <a:t>scheme</a:t>
            </a:r>
            <a:r>
              <a:rPr lang="en-US" sz="2000" dirty="0">
                <a:latin typeface="Corbel" panose="020B0503020204020204" pitchFamily="34" charset="0"/>
              </a:rPr>
              <a:t>, </a:t>
            </a:r>
            <a:r>
              <a:rPr lang="en-US" sz="2000" dirty="0">
                <a:solidFill>
                  <a:schemeClr val="accent5">
                    <a:lumMod val="40000"/>
                    <a:lumOff val="60000"/>
                  </a:schemeClr>
                </a:solidFill>
                <a:latin typeface="Corbel" panose="020B0503020204020204" pitchFamily="34" charset="0"/>
              </a:rPr>
              <a:t>domain</a:t>
            </a:r>
            <a:r>
              <a:rPr lang="en-US" sz="2000" dirty="0">
                <a:latin typeface="Corbel" panose="020B0503020204020204" pitchFamily="34" charset="0"/>
              </a:rPr>
              <a:t> and </a:t>
            </a:r>
            <a:r>
              <a:rPr lang="en-US" sz="2000" dirty="0">
                <a:solidFill>
                  <a:schemeClr val="accent4">
                    <a:lumMod val="40000"/>
                    <a:lumOff val="60000"/>
                  </a:schemeClr>
                </a:solidFill>
                <a:latin typeface="Corbel" panose="020B0503020204020204" pitchFamily="34" charset="0"/>
              </a:rPr>
              <a:t>path</a:t>
            </a:r>
            <a:r>
              <a:rPr lang="en-US" sz="2000" dirty="0">
                <a:latin typeface="Corbel" panose="020B0503020204020204" pitchFamily="34" charset="0"/>
              </a:rPr>
              <a:t>, e.g.:</a:t>
            </a:r>
          </a:p>
          <a:p>
            <a:pPr algn="ctr"/>
            <a:endParaRPr lang="en-US" sz="1050" dirty="0">
              <a:latin typeface="Corbel" panose="020B0503020204020204" pitchFamily="34" charset="0"/>
            </a:endParaRPr>
          </a:p>
          <a:p>
            <a:pPr algn="ctr"/>
            <a:r>
              <a:rPr lang="en-US" sz="2000" dirty="0">
                <a:solidFill>
                  <a:srgbClr val="FFC4C1"/>
                </a:solidFill>
                <a:latin typeface="Corbel" panose="020B0503020204020204" pitchFamily="34" charset="0"/>
              </a:rPr>
              <a:t>https://</a:t>
            </a:r>
            <a:r>
              <a:rPr lang="en-US" sz="2000" dirty="0">
                <a:solidFill>
                  <a:schemeClr val="accent5">
                    <a:lumMod val="40000"/>
                    <a:lumOff val="60000"/>
                  </a:schemeClr>
                </a:solidFill>
                <a:latin typeface="Corbel" panose="020B0503020204020204" pitchFamily="34" charset="0"/>
              </a:rPr>
              <a:t>www.website.com</a:t>
            </a:r>
            <a:r>
              <a:rPr lang="en-US" sz="2000" dirty="0">
                <a:solidFill>
                  <a:schemeClr val="accent4">
                    <a:lumMod val="40000"/>
                    <a:lumOff val="60000"/>
                  </a:schemeClr>
                </a:solidFill>
                <a:latin typeface="Corbel" panose="020B0503020204020204" pitchFamily="34" charset="0"/>
              </a:rPr>
              <a:t>/login</a:t>
            </a:r>
          </a:p>
        </p:txBody>
      </p:sp>
      <p:sp>
        <p:nvSpPr>
          <p:cNvPr id="27" name="Speech Bubble: Rectangle with Corners Rounded 26">
            <a:extLst>
              <a:ext uri="{FF2B5EF4-FFF2-40B4-BE49-F238E27FC236}">
                <a16:creationId xmlns:a16="http://schemas.microsoft.com/office/drawing/2014/main" id="{9F2F10E0-2B58-4005-9357-E3B389E512C5}"/>
              </a:ext>
            </a:extLst>
          </p:cNvPr>
          <p:cNvSpPr/>
          <p:nvPr/>
        </p:nvSpPr>
        <p:spPr>
          <a:xfrm>
            <a:off x="4107100" y="66988"/>
            <a:ext cx="5002364" cy="1838529"/>
          </a:xfrm>
          <a:prstGeom prst="wedgeRoundRectCallout">
            <a:avLst>
              <a:gd name="adj1" fmla="val -57080"/>
              <a:gd name="adj2" fmla="val 89493"/>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params is a Python dictionary containing key-value pairs for each </a:t>
            </a:r>
            <a:r>
              <a:rPr lang="en-US" sz="2000" dirty="0">
                <a:solidFill>
                  <a:schemeClr val="accent6">
                    <a:lumMod val="40000"/>
                    <a:lumOff val="60000"/>
                  </a:schemeClr>
                </a:solidFill>
                <a:latin typeface="Corbel" panose="020B0503020204020204" pitchFamily="34" charset="0"/>
              </a:rPr>
              <a:t>parameter</a:t>
            </a:r>
            <a:r>
              <a:rPr lang="en-US" sz="2000" dirty="0">
                <a:latin typeface="Corbel" panose="020B0503020204020204" pitchFamily="34" charset="0"/>
              </a:rPr>
              <a:t>, e.g.:</a:t>
            </a:r>
          </a:p>
          <a:p>
            <a:pPr algn="ctr"/>
            <a:endParaRPr lang="en-US" sz="1400" dirty="0">
              <a:latin typeface="Corbel" panose="020B0503020204020204" pitchFamily="34" charset="0"/>
            </a:endParaRPr>
          </a:p>
          <a:p>
            <a:pPr algn="ctr"/>
            <a:r>
              <a:rPr lang="en-US" sz="2000" dirty="0">
                <a:solidFill>
                  <a:schemeClr val="accent6">
                    <a:lumMod val="40000"/>
                    <a:lumOff val="60000"/>
                  </a:schemeClr>
                </a:solidFill>
                <a:latin typeface="Corbel" panose="020B0503020204020204" pitchFamily="34" charset="0"/>
              </a:rPr>
              <a:t>username </a:t>
            </a:r>
            <a:r>
              <a:rPr lang="en-US" sz="2000" dirty="0">
                <a:solidFill>
                  <a:schemeClr val="accent6">
                    <a:lumMod val="40000"/>
                    <a:lumOff val="60000"/>
                  </a:schemeClr>
                </a:solidFill>
                <a:latin typeface="Corbel" panose="020B0503020204020204" pitchFamily="34" charset="0"/>
                <a:sym typeface="Wingdings" panose="05000000000000000000" pitchFamily="2" charset="2"/>
              </a:rPr>
              <a:t> </a:t>
            </a:r>
            <a:r>
              <a:rPr lang="en-US" sz="2000" dirty="0" err="1">
                <a:solidFill>
                  <a:schemeClr val="accent6">
                    <a:lumMod val="40000"/>
                    <a:lumOff val="60000"/>
                  </a:schemeClr>
                </a:solidFill>
                <a:latin typeface="Corbel" panose="020B0503020204020204" pitchFamily="34" charset="0"/>
                <a:sym typeface="Wingdings" panose="05000000000000000000" pitchFamily="2" charset="2"/>
              </a:rPr>
              <a:t>kippy</a:t>
            </a:r>
            <a:endParaRPr lang="en-US" sz="2000" dirty="0">
              <a:solidFill>
                <a:schemeClr val="bg1"/>
              </a:solidFill>
              <a:latin typeface="Corbel" panose="020B0503020204020204" pitchFamily="34" charset="0"/>
              <a:sym typeface="Wingdings" panose="05000000000000000000" pitchFamily="2" charset="2"/>
            </a:endParaRPr>
          </a:p>
          <a:p>
            <a:pPr algn="ctr"/>
            <a:r>
              <a:rPr lang="en-US" sz="2000" dirty="0">
                <a:solidFill>
                  <a:schemeClr val="accent6">
                    <a:lumMod val="40000"/>
                    <a:lumOff val="60000"/>
                  </a:schemeClr>
                </a:solidFill>
                <a:latin typeface="Corbel" panose="020B0503020204020204" pitchFamily="34" charset="0"/>
                <a:sym typeface="Wingdings" panose="05000000000000000000" pitchFamily="2" charset="2"/>
              </a:rPr>
              <a:t>password  fuzzie!123</a:t>
            </a:r>
            <a:endParaRPr lang="en-US" sz="2000" dirty="0">
              <a:solidFill>
                <a:schemeClr val="accent6">
                  <a:lumMod val="40000"/>
                  <a:lumOff val="60000"/>
                </a:schemeClr>
              </a:solidFill>
              <a:latin typeface="Corbel" panose="020B0503020204020204" pitchFamily="34" charset="0"/>
            </a:endParaRPr>
          </a:p>
        </p:txBody>
      </p:sp>
      <p:sp>
        <p:nvSpPr>
          <p:cNvPr id="29" name="Speech Bubble: Rectangle with Corners Rounded 28">
            <a:extLst>
              <a:ext uri="{FF2B5EF4-FFF2-40B4-BE49-F238E27FC236}">
                <a16:creationId xmlns:a16="http://schemas.microsoft.com/office/drawing/2014/main" id="{7E594FAC-7579-4D82-B374-FDB1BAD91687}"/>
              </a:ext>
            </a:extLst>
          </p:cNvPr>
          <p:cNvSpPr/>
          <p:nvPr/>
        </p:nvSpPr>
        <p:spPr>
          <a:xfrm>
            <a:off x="3449591" y="2887228"/>
            <a:ext cx="4502767" cy="1173324"/>
          </a:xfrm>
          <a:prstGeom prst="wedgeRoundRectCallout">
            <a:avLst>
              <a:gd name="adj1" fmla="val -77604"/>
              <a:gd name="adj2" fmla="val -2689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there are no parameters, then we will just send the </a:t>
            </a:r>
            <a:r>
              <a:rPr lang="en-US" sz="2000" dirty="0" err="1">
                <a:latin typeface="Corbel" panose="020B0503020204020204" pitchFamily="34" charset="0"/>
              </a:rPr>
              <a:t>base_url</a:t>
            </a:r>
            <a:r>
              <a:rPr lang="en-US" sz="2000" dirty="0">
                <a:latin typeface="Corbel" panose="020B0503020204020204" pitchFamily="34" charset="0"/>
              </a:rPr>
              <a:t> to the website.</a:t>
            </a:r>
          </a:p>
        </p:txBody>
      </p:sp>
      <p:sp>
        <p:nvSpPr>
          <p:cNvPr id="30" name="Speech Bubble: Rectangle with Corners Rounded 29">
            <a:extLst>
              <a:ext uri="{FF2B5EF4-FFF2-40B4-BE49-F238E27FC236}">
                <a16:creationId xmlns:a16="http://schemas.microsoft.com/office/drawing/2014/main" id="{78C0EB64-6531-467F-B1F7-BE36ED3CBF33}"/>
              </a:ext>
            </a:extLst>
          </p:cNvPr>
          <p:cNvSpPr/>
          <p:nvPr/>
        </p:nvSpPr>
        <p:spPr>
          <a:xfrm>
            <a:off x="6760205" y="1825286"/>
            <a:ext cx="4502767" cy="1731686"/>
          </a:xfrm>
          <a:prstGeom prst="wedgeRoundRectCallout">
            <a:avLst>
              <a:gd name="adj1" fmla="val -106337"/>
              <a:gd name="adj2" fmla="val 60176"/>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there are parameters, we'll convert our dictionary into the proper encoding required by websites, e.g.:</a:t>
            </a:r>
          </a:p>
          <a:p>
            <a:pPr algn="ctr"/>
            <a:endParaRPr lang="en-US" sz="1200" dirty="0">
              <a:latin typeface="Corbel" panose="020B0503020204020204" pitchFamily="34" charset="0"/>
            </a:endParaRPr>
          </a:p>
          <a:p>
            <a:pPr algn="ctr"/>
            <a:r>
              <a:rPr lang="en-US" sz="2000" dirty="0">
                <a:solidFill>
                  <a:schemeClr val="accent6">
                    <a:lumMod val="40000"/>
                    <a:lumOff val="60000"/>
                  </a:schemeClr>
                </a:solidFill>
                <a:latin typeface="Corbel" panose="020B0503020204020204" pitchFamily="34" charset="0"/>
              </a:rPr>
              <a:t>username=</a:t>
            </a:r>
            <a:r>
              <a:rPr lang="en-US" sz="2000" dirty="0" err="1">
                <a:solidFill>
                  <a:schemeClr val="accent6">
                    <a:lumMod val="40000"/>
                    <a:lumOff val="60000"/>
                  </a:schemeClr>
                </a:solidFill>
                <a:latin typeface="Corbel" panose="020B0503020204020204" pitchFamily="34" charset="0"/>
              </a:rPr>
              <a:t>kippy&amp;password</a:t>
            </a:r>
            <a:r>
              <a:rPr lang="en-US" sz="2000" dirty="0">
                <a:solidFill>
                  <a:schemeClr val="accent6">
                    <a:lumMod val="40000"/>
                    <a:lumOff val="60000"/>
                  </a:schemeClr>
                </a:solidFill>
                <a:latin typeface="Corbel" panose="020B0503020204020204" pitchFamily="34" charset="0"/>
              </a:rPr>
              <a:t>=fuzzie!123</a:t>
            </a:r>
          </a:p>
        </p:txBody>
      </p:sp>
      <p:sp>
        <p:nvSpPr>
          <p:cNvPr id="39" name="Speech Bubble: Rectangle with Corners Rounded 38">
            <a:extLst>
              <a:ext uri="{FF2B5EF4-FFF2-40B4-BE49-F238E27FC236}">
                <a16:creationId xmlns:a16="http://schemas.microsoft.com/office/drawing/2014/main" id="{1949A170-2B68-4D1D-96DB-083ED40B107E}"/>
              </a:ext>
            </a:extLst>
          </p:cNvPr>
          <p:cNvSpPr/>
          <p:nvPr/>
        </p:nvSpPr>
        <p:spPr>
          <a:xfrm>
            <a:off x="6700336" y="4439623"/>
            <a:ext cx="3508442" cy="1290785"/>
          </a:xfrm>
          <a:prstGeom prst="wedgeRoundRectCallout">
            <a:avLst>
              <a:gd name="adj1" fmla="val -110544"/>
              <a:gd name="adj2" fmla="val -36280"/>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create a special "Request object" from our URL string.</a:t>
            </a:r>
            <a:endParaRPr lang="en-US" sz="2000" dirty="0">
              <a:solidFill>
                <a:schemeClr val="accent6">
                  <a:lumMod val="40000"/>
                  <a:lumOff val="60000"/>
                </a:schemeClr>
              </a:solidFill>
              <a:latin typeface="Corbel" panose="020B0503020204020204" pitchFamily="34" charset="0"/>
            </a:endParaRPr>
          </a:p>
        </p:txBody>
      </p:sp>
      <p:sp>
        <p:nvSpPr>
          <p:cNvPr id="40" name="Speech Bubble: Rectangle with Corners Rounded 39">
            <a:extLst>
              <a:ext uri="{FF2B5EF4-FFF2-40B4-BE49-F238E27FC236}">
                <a16:creationId xmlns:a16="http://schemas.microsoft.com/office/drawing/2014/main" id="{ED068B19-ADCC-4A00-A9DD-AA6AA9A507BC}"/>
              </a:ext>
            </a:extLst>
          </p:cNvPr>
          <p:cNvSpPr/>
          <p:nvPr/>
        </p:nvSpPr>
        <p:spPr>
          <a:xfrm>
            <a:off x="4826054" y="5181781"/>
            <a:ext cx="4288759" cy="1242148"/>
          </a:xfrm>
          <a:prstGeom prst="wedgeRoundRectCallout">
            <a:avLst>
              <a:gd name="adj1" fmla="val -87428"/>
              <a:gd name="adj2" fmla="val -6416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we use the Request object to open a connection to the server identified by the URL.</a:t>
            </a:r>
            <a:endParaRPr lang="en-US" sz="2000" dirty="0">
              <a:solidFill>
                <a:schemeClr val="accent6">
                  <a:lumMod val="40000"/>
                  <a:lumOff val="60000"/>
                </a:schemeClr>
              </a:solidFill>
              <a:latin typeface="Corbel" panose="020B0503020204020204" pitchFamily="34" charset="0"/>
            </a:endParaRPr>
          </a:p>
        </p:txBody>
      </p:sp>
      <p:sp>
        <p:nvSpPr>
          <p:cNvPr id="41" name="Speech Bubble: Rectangle with Corners Rounded 40">
            <a:extLst>
              <a:ext uri="{FF2B5EF4-FFF2-40B4-BE49-F238E27FC236}">
                <a16:creationId xmlns:a16="http://schemas.microsoft.com/office/drawing/2014/main" id="{58E4A5CC-57F8-4262-9BD8-1C54A28D3B1D}"/>
              </a:ext>
            </a:extLst>
          </p:cNvPr>
          <p:cNvSpPr/>
          <p:nvPr/>
        </p:nvSpPr>
        <p:spPr>
          <a:xfrm>
            <a:off x="5271619" y="5324725"/>
            <a:ext cx="3611635" cy="1242148"/>
          </a:xfrm>
          <a:prstGeom prst="wedgeRoundRectCallout">
            <a:avLst>
              <a:gd name="adj1" fmla="val -99974"/>
              <a:gd name="adj2" fmla="val -50850"/>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read the data sent by the website and return it!</a:t>
            </a:r>
            <a:endParaRPr lang="en-US" sz="2000" dirty="0">
              <a:solidFill>
                <a:schemeClr val="accent6">
                  <a:lumMod val="40000"/>
                  <a:lumOff val="60000"/>
                </a:schemeClr>
              </a:solidFill>
              <a:latin typeface="Corbel" panose="020B0503020204020204" pitchFamily="34" charset="0"/>
            </a:endParaRPr>
          </a:p>
        </p:txBody>
      </p:sp>
      <p:sp>
        <p:nvSpPr>
          <p:cNvPr id="31" name="Speech Bubble: Rectangle with Corners Rounded 30">
            <a:extLst>
              <a:ext uri="{FF2B5EF4-FFF2-40B4-BE49-F238E27FC236}">
                <a16:creationId xmlns:a16="http://schemas.microsoft.com/office/drawing/2014/main" id="{C5E2CA67-F5A4-4BCA-9424-55234211B60E}"/>
              </a:ext>
            </a:extLst>
          </p:cNvPr>
          <p:cNvSpPr/>
          <p:nvPr/>
        </p:nvSpPr>
        <p:spPr>
          <a:xfrm>
            <a:off x="3624056" y="4748064"/>
            <a:ext cx="8218859" cy="1173324"/>
          </a:xfrm>
          <a:prstGeom prst="wedgeRoundRectCallout">
            <a:avLst>
              <a:gd name="adj1" fmla="val -68875"/>
              <a:gd name="adj2" fmla="val -95242"/>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then create the full URL From the base URL and the parameters, e.g.:</a:t>
            </a:r>
          </a:p>
          <a:p>
            <a:pPr algn="ctr"/>
            <a:endParaRPr lang="en-US" sz="1100" dirty="0">
              <a:latin typeface="Corbel" panose="020B0503020204020204" pitchFamily="34" charset="0"/>
            </a:endParaRPr>
          </a:p>
          <a:p>
            <a:pPr algn="ctr"/>
            <a:r>
              <a:rPr lang="en-US" sz="2000" dirty="0">
                <a:solidFill>
                  <a:srgbClr val="FFC4C1"/>
                </a:solidFill>
                <a:latin typeface="Corbel" panose="020B0503020204020204" pitchFamily="34" charset="0"/>
              </a:rPr>
              <a:t>https://</a:t>
            </a:r>
            <a:r>
              <a:rPr lang="en-US" sz="2000" dirty="0">
                <a:solidFill>
                  <a:schemeClr val="accent5">
                    <a:lumMod val="40000"/>
                    <a:lumOff val="60000"/>
                  </a:schemeClr>
                </a:solidFill>
                <a:latin typeface="Corbel" panose="020B0503020204020204" pitchFamily="34" charset="0"/>
              </a:rPr>
              <a:t>www.website.com</a:t>
            </a:r>
            <a:r>
              <a:rPr lang="en-US" sz="2000" dirty="0">
                <a:solidFill>
                  <a:schemeClr val="accent4">
                    <a:lumMod val="40000"/>
                    <a:lumOff val="60000"/>
                  </a:schemeClr>
                </a:solidFill>
                <a:latin typeface="Corbel" panose="020B0503020204020204" pitchFamily="34" charset="0"/>
              </a:rPr>
              <a:t>/login</a:t>
            </a:r>
            <a:r>
              <a:rPr lang="en-US" sz="2000" dirty="0">
                <a:solidFill>
                  <a:schemeClr val="accent6">
                    <a:lumMod val="40000"/>
                    <a:lumOff val="60000"/>
                  </a:schemeClr>
                </a:solidFill>
                <a:latin typeface="Corbel" panose="020B0503020204020204" pitchFamily="34" charset="0"/>
              </a:rPr>
              <a:t>?username=kippy&amp;password=fuzzie!123</a:t>
            </a:r>
          </a:p>
        </p:txBody>
      </p:sp>
    </p:spTree>
    <p:extLst>
      <p:ext uri="{BB962C8B-B14F-4D97-AF65-F5344CB8AC3E}">
        <p14:creationId xmlns:p14="http://schemas.microsoft.com/office/powerpoint/2010/main" val="217620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wipe(left)">
                                      <p:cBhvr>
                                        <p:cTn id="18" dur="500"/>
                                        <p:tgtEl>
                                          <p:spTgt spid="2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animEffect transition="in" filter="wipe(left)">
                                      <p:cBhvr>
                                        <p:cTn id="23" dur="500"/>
                                        <p:tgtEl>
                                          <p:spTgt spid="2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xEl>
                                              <p:pRg st="3" end="3"/>
                                            </p:txEl>
                                          </p:spTgt>
                                        </p:tgtEl>
                                        <p:attrNameLst>
                                          <p:attrName>style.visibility</p:attrName>
                                        </p:attrNameLst>
                                      </p:cBhvr>
                                      <p:to>
                                        <p:strVal val="visible"/>
                                      </p:to>
                                    </p:set>
                                    <p:animEffect transition="in" filter="wipe(left)">
                                      <p:cBhvr>
                                        <p:cTn id="37" dur="500"/>
                                        <p:tgtEl>
                                          <p:spTgt spid="2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1">
                                            <p:txEl>
                                              <p:pRg st="4" end="4"/>
                                            </p:txEl>
                                          </p:spTgt>
                                        </p:tgtEl>
                                        <p:attrNameLst>
                                          <p:attrName>style.visibility</p:attrName>
                                        </p:attrNameLst>
                                      </p:cBhvr>
                                      <p:to>
                                        <p:strVal val="visible"/>
                                      </p:to>
                                    </p:set>
                                    <p:animEffect transition="in" filter="wipe(left)">
                                      <p:cBhvr>
                                        <p:cTn id="69" dur="500"/>
                                        <p:tgtEl>
                                          <p:spTgt spid="21">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1">
                                            <p:txEl>
                                              <p:pRg st="5" end="5"/>
                                            </p:txEl>
                                          </p:spTgt>
                                        </p:tgtEl>
                                        <p:attrNameLst>
                                          <p:attrName>style.visibility</p:attrName>
                                        </p:attrNameLst>
                                      </p:cBhvr>
                                      <p:to>
                                        <p:strVal val="visible"/>
                                      </p:to>
                                    </p:set>
                                    <p:animEffect transition="in" filter="wipe(left)">
                                      <p:cBhvr>
                                        <p:cTn id="74" dur="500"/>
                                        <p:tgtEl>
                                          <p:spTgt spid="21">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down)">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1">
                                            <p:txEl>
                                              <p:pRg st="6" end="6"/>
                                            </p:txEl>
                                          </p:spTgt>
                                        </p:tgtEl>
                                        <p:attrNameLst>
                                          <p:attrName>style.visibility</p:attrName>
                                        </p:attrNameLst>
                                      </p:cBhvr>
                                      <p:to>
                                        <p:strVal val="visible"/>
                                      </p:to>
                                    </p:set>
                                    <p:animEffect transition="in" filter="wipe(left)">
                                      <p:cBhvr>
                                        <p:cTn id="88" dur="500"/>
                                        <p:tgtEl>
                                          <p:spTgt spid="21">
                                            <p:txEl>
                                              <p:pRg st="6" end="6"/>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1">
                                            <p:txEl>
                                              <p:pRg st="7" end="7"/>
                                            </p:txEl>
                                          </p:spTgt>
                                        </p:tgtEl>
                                        <p:attrNameLst>
                                          <p:attrName>style.visibility</p:attrName>
                                        </p:attrNameLst>
                                      </p:cBhvr>
                                      <p:to>
                                        <p:strVal val="visible"/>
                                      </p:to>
                                    </p:set>
                                    <p:animEffect transition="in" filter="wipe(left)">
                                      <p:cBhvr>
                                        <p:cTn id="93" dur="500"/>
                                        <p:tgtEl>
                                          <p:spTgt spid="21">
                                            <p:txEl>
                                              <p:pRg st="7" end="7"/>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1">
                                            <p:txEl>
                                              <p:pRg st="8" end="8"/>
                                            </p:txEl>
                                          </p:spTgt>
                                        </p:tgtEl>
                                        <p:attrNameLst>
                                          <p:attrName>style.visibility</p:attrName>
                                        </p:attrNameLst>
                                      </p:cBhvr>
                                      <p:to>
                                        <p:strVal val="visible"/>
                                      </p:to>
                                    </p:set>
                                    <p:animEffect transition="in" filter="wipe(left)">
                                      <p:cBhvr>
                                        <p:cTn id="103" dur="500"/>
                                        <p:tgtEl>
                                          <p:spTgt spid="21">
                                            <p:txEl>
                                              <p:pRg st="8" end="8"/>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31"/>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30"/>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down)">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1">
                                            <p:txEl>
                                              <p:pRg st="10" end="10"/>
                                            </p:txEl>
                                          </p:spTgt>
                                        </p:tgtEl>
                                        <p:attrNameLst>
                                          <p:attrName>style.visibility</p:attrName>
                                        </p:attrNameLst>
                                      </p:cBhvr>
                                      <p:to>
                                        <p:strVal val="visible"/>
                                      </p:to>
                                    </p:set>
                                    <p:animEffect transition="in" filter="wipe(left)">
                                      <p:cBhvr>
                                        <p:cTn id="119" dur="500"/>
                                        <p:tgtEl>
                                          <p:spTgt spid="21">
                                            <p:txEl>
                                              <p:pRg st="10" end="1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39"/>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wipe(down)">
                                      <p:cBhvr>
                                        <p:cTn id="128" dur="500"/>
                                        <p:tgtEl>
                                          <p:spTgt spid="4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1">
                                            <p:txEl>
                                              <p:pRg st="11" end="11"/>
                                            </p:txEl>
                                          </p:spTgt>
                                        </p:tgtEl>
                                        <p:attrNameLst>
                                          <p:attrName>style.visibility</p:attrName>
                                        </p:attrNameLst>
                                      </p:cBhvr>
                                      <p:to>
                                        <p:strVal val="visible"/>
                                      </p:to>
                                    </p:set>
                                    <p:animEffect transition="in" filter="wipe(left)">
                                      <p:cBhvr>
                                        <p:cTn id="133" dur="500"/>
                                        <p:tgtEl>
                                          <p:spTgt spid="21">
                                            <p:txEl>
                                              <p:pRg st="11" end="11"/>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40"/>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41"/>
                                        </p:tgtEl>
                                        <p:attrNameLst>
                                          <p:attrName>style.visibility</p:attrName>
                                        </p:attrNameLst>
                                      </p:cBhvr>
                                      <p:to>
                                        <p:strVal val="visible"/>
                                      </p:to>
                                    </p:set>
                                    <p:animEffect transition="in" filter="wipe(down)">
                                      <p:cBhvr>
                                        <p:cTn id="142" dur="500"/>
                                        <p:tgtEl>
                                          <p:spTgt spid="41"/>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21">
                                            <p:txEl>
                                              <p:pRg st="12" end="12"/>
                                            </p:txEl>
                                          </p:spTgt>
                                        </p:tgtEl>
                                        <p:attrNameLst>
                                          <p:attrName>style.visibility</p:attrName>
                                        </p:attrNameLst>
                                      </p:cBhvr>
                                      <p:to>
                                        <p:strVal val="visible"/>
                                      </p:to>
                                    </p:set>
                                    <p:animEffect transition="in" filter="wipe(left)">
                                      <p:cBhvr>
                                        <p:cTn id="147" dur="500"/>
                                        <p:tgtEl>
                                          <p:spTgt spid="21">
                                            <p:txEl>
                                              <p:pRg st="12" end="12"/>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21">
                                            <p:txEl>
                                              <p:pRg st="13" end="13"/>
                                            </p:txEl>
                                          </p:spTgt>
                                        </p:tgtEl>
                                        <p:attrNameLst>
                                          <p:attrName>style.visibility</p:attrName>
                                        </p:attrNameLst>
                                      </p:cBhvr>
                                      <p:to>
                                        <p:strVal val="visible"/>
                                      </p:to>
                                    </p:set>
                                    <p:animEffect transition="in" filter="wipe(left)">
                                      <p:cBhvr>
                                        <p:cTn id="152" dur="500"/>
                                        <p:tgtEl>
                                          <p:spTgt spid="21">
                                            <p:txEl>
                                              <p:pRg st="13" end="13"/>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P spid="23" grpId="0" animBg="1"/>
      <p:bldP spid="23" grpId="1" animBg="1"/>
      <p:bldP spid="5" grpId="0"/>
      <p:bldP spid="24" grpId="0" animBg="1"/>
      <p:bldP spid="24" grpId="1" animBg="1"/>
      <p:bldP spid="25" grpId="0" animBg="1"/>
      <p:bldP spid="25" grpId="1" animBg="1"/>
      <p:bldP spid="27" grpId="0" animBg="1"/>
      <p:bldP spid="27" grpId="1" animBg="1"/>
      <p:bldP spid="29" grpId="0" animBg="1"/>
      <p:bldP spid="29" grpId="1" animBg="1"/>
      <p:bldP spid="30" grpId="0" animBg="1"/>
      <p:bldP spid="30" grpId="1" animBg="1"/>
      <p:bldP spid="39" grpId="0" animBg="1"/>
      <p:bldP spid="39" grpId="1" animBg="1"/>
      <p:bldP spid="40" grpId="0" animBg="1"/>
      <p:bldP spid="40" grpId="1" animBg="1"/>
      <p:bldP spid="41" grpId="0" animBg="1"/>
      <p:bldP spid="41" grpId="1" animBg="1"/>
      <p:bldP spid="31" grpId="0" animBg="1"/>
      <p:bldP spid="31"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D8339E2-517F-49E9-81F3-C68C67A1EA52}"/>
              </a:ext>
            </a:extLst>
          </p:cNvPr>
          <p:cNvGrpSpPr/>
          <p:nvPr/>
        </p:nvGrpSpPr>
        <p:grpSpPr>
          <a:xfrm>
            <a:off x="113122" y="1342978"/>
            <a:ext cx="6025028" cy="4341244"/>
            <a:chOff x="113122" y="1342978"/>
            <a:chExt cx="6025028" cy="4341244"/>
          </a:xfrm>
        </p:grpSpPr>
        <p:sp>
          <p:nvSpPr>
            <p:cNvPr id="43" name="TextBox 42">
              <a:extLst>
                <a:ext uri="{FF2B5EF4-FFF2-40B4-BE49-F238E27FC236}">
                  <a16:creationId xmlns:a16="http://schemas.microsoft.com/office/drawing/2014/main" id="{D3258DD0-66FA-4ACE-AF1C-D98447ED8F22}"/>
                </a:ext>
              </a:extLst>
            </p:cNvPr>
            <p:cNvSpPr txBox="1"/>
            <p:nvPr/>
          </p:nvSpPr>
          <p:spPr>
            <a:xfrm>
              <a:off x="136185" y="1713904"/>
              <a:ext cx="6001965" cy="3970318"/>
            </a:xfrm>
            <a:prstGeom prst="rect">
              <a:avLst/>
            </a:prstGeom>
            <a:solidFill>
              <a:schemeClr val="accent5">
                <a:lumMod val="20000"/>
                <a:lumOff val="80000"/>
              </a:schemeClr>
            </a:solidFill>
            <a:ln>
              <a:solidFill>
                <a:schemeClr val="tx1"/>
              </a:solidFill>
            </a:ln>
          </p:spPr>
          <p:txBody>
            <a:bodyPr wrap="square">
              <a:spAutoFit/>
            </a:bodyPr>
            <a:lstStyle/>
            <a:p>
              <a:r>
                <a:rPr lang="en-US" dirty="0">
                  <a:latin typeface="Consolas" panose="020B0609020204030204" pitchFamily="49" charset="0"/>
                </a:rPr>
                <a:t>import </a:t>
              </a:r>
              <a:r>
                <a:rPr lang="en-US" dirty="0" err="1">
                  <a:latin typeface="Consolas" panose="020B0609020204030204" pitchFamily="49" charset="0"/>
                </a:rPr>
                <a:t>urllib.request</a:t>
              </a:r>
              <a:endParaRPr lang="en-US" dirty="0">
                <a:latin typeface="Consolas" panose="020B0609020204030204" pitchFamily="49" charset="0"/>
              </a:endParaRPr>
            </a:p>
            <a:p>
              <a:r>
                <a:rPr lang="en-US" dirty="0">
                  <a:latin typeface="Consolas" panose="020B0609020204030204" pitchFamily="49" charset="0"/>
                </a:rPr>
                <a:t>import </a:t>
              </a:r>
              <a:r>
                <a:rPr lang="en-US" dirty="0" err="1">
                  <a:latin typeface="Consolas" panose="020B0609020204030204" pitchFamily="49" charset="0"/>
                </a:rPr>
                <a:t>urllib.parse</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get_web_data</a:t>
              </a:r>
              <a:r>
                <a:rPr lang="en-US" dirty="0">
                  <a:latin typeface="Consolas" panose="020B0609020204030204" pitchFamily="49" charset="0"/>
                </a:rPr>
                <a:t>(</a:t>
              </a:r>
              <a:r>
                <a:rPr lang="en-US" dirty="0" err="1">
                  <a:latin typeface="Consolas" panose="020B0609020204030204" pitchFamily="49" charset="0"/>
                </a:rPr>
                <a:t>base_url</a:t>
              </a:r>
              <a:r>
                <a:rPr lang="en-US" dirty="0">
                  <a:latin typeface="Consolas" panose="020B0609020204030204" pitchFamily="49" charset="0"/>
                </a:rPr>
                <a:t>, params = None):</a:t>
              </a:r>
            </a:p>
            <a:p>
              <a:r>
                <a:rPr lang="en-US" dirty="0">
                  <a:latin typeface="Consolas" panose="020B0609020204030204" pitchFamily="49" charset="0"/>
                </a:rPr>
                <a:t>  if params is None:</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r>
                <a:rPr lang="en-US" dirty="0" err="1">
                  <a:latin typeface="Consolas" panose="020B0609020204030204" pitchFamily="49" charset="0"/>
                </a:rPr>
                <a:t>base_url</a:t>
              </a:r>
              <a:endParaRPr lang="en-US" dirty="0">
                <a:latin typeface="Consolas" panose="020B0609020204030204" pitchFamily="49" charset="0"/>
              </a:endParaRPr>
            </a:p>
            <a:p>
              <a:r>
                <a:rPr lang="en-US" dirty="0">
                  <a:latin typeface="Consolas" panose="020B0609020204030204" pitchFamily="49" charset="0"/>
                </a:rPr>
                <a:t>  else:</a:t>
              </a:r>
            </a:p>
            <a:p>
              <a:r>
                <a:rPr lang="en-US" dirty="0">
                  <a:latin typeface="Consolas" panose="020B0609020204030204" pitchFamily="49" charset="0"/>
                </a:rPr>
                <a:t>    </a:t>
              </a:r>
              <a:r>
                <a:rPr lang="en-US" dirty="0" err="1">
                  <a:latin typeface="Consolas" panose="020B0609020204030204" pitchFamily="49" charset="0"/>
                </a:rPr>
                <a:t>param_str</a:t>
              </a:r>
              <a:r>
                <a:rPr lang="en-US" dirty="0">
                  <a:latin typeface="Consolas" panose="020B0609020204030204" pitchFamily="49" charset="0"/>
                </a:rPr>
                <a:t> = </a:t>
              </a:r>
              <a:r>
                <a:rPr lang="en-US" dirty="0" err="1">
                  <a:latin typeface="Consolas" panose="020B0609020204030204" pitchFamily="49" charset="0"/>
                </a:rPr>
                <a:t>urllib.parse.urlencode</a:t>
              </a:r>
              <a:r>
                <a:rPr lang="en-US" dirty="0">
                  <a:latin typeface="Consolas" panose="020B0609020204030204" pitchFamily="49" charset="0"/>
                </a:rPr>
                <a:t>(params)</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r>
                <a:rPr lang="en-US" dirty="0" err="1">
                  <a:latin typeface="Consolas" panose="020B0609020204030204" pitchFamily="49" charset="0"/>
                </a:rPr>
                <a:t>base_url</a:t>
              </a:r>
              <a:r>
                <a:rPr lang="en-US" dirty="0">
                  <a:latin typeface="Consolas" panose="020B0609020204030204" pitchFamily="49" charset="0"/>
                </a:rPr>
                <a:t> + '?' + </a:t>
              </a:r>
              <a:r>
                <a:rPr lang="en-US" dirty="0" err="1">
                  <a:latin typeface="Consolas" panose="020B0609020204030204" pitchFamily="49" charset="0"/>
                </a:rPr>
                <a:t>param_str</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req = </a:t>
              </a:r>
              <a:r>
                <a:rPr lang="en-US" dirty="0" err="1">
                  <a:latin typeface="Consolas" panose="020B0609020204030204" pitchFamily="49" charset="0"/>
                </a:rPr>
                <a:t>urllib.request.Request</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r>
                <a:rPr lang="en-US" dirty="0">
                  <a:latin typeface="Consolas" panose="020B0609020204030204" pitchFamily="49" charset="0"/>
                </a:rPr>
                <a:t>  with</a:t>
              </a:r>
              <a:r>
                <a:rPr lang="en-US" sz="1400" dirty="0">
                  <a:latin typeface="Consolas" panose="020B0609020204030204" pitchFamily="49" charset="0"/>
                </a:rPr>
                <a:t> </a:t>
              </a:r>
              <a:r>
                <a:rPr lang="en-US" dirty="0" err="1">
                  <a:latin typeface="Consolas" panose="020B0609020204030204" pitchFamily="49" charset="0"/>
                </a:rPr>
                <a:t>urllib.request.urlopen</a:t>
              </a:r>
              <a:r>
                <a:rPr lang="en-US" dirty="0">
                  <a:latin typeface="Consolas" panose="020B0609020204030204" pitchFamily="49" charset="0"/>
                </a:rPr>
                <a:t>(req)</a:t>
              </a:r>
              <a:r>
                <a:rPr lang="en-US" sz="1400" dirty="0">
                  <a:latin typeface="Consolas" panose="020B0609020204030204" pitchFamily="49" charset="0"/>
                </a:rPr>
                <a:t> </a:t>
              </a:r>
              <a:r>
                <a:rPr lang="en-US" dirty="0">
                  <a:latin typeface="Consolas" panose="020B0609020204030204" pitchFamily="49" charset="0"/>
                </a:rPr>
                <a:t>as</a:t>
              </a:r>
              <a:r>
                <a:rPr lang="en-US" sz="1400" dirty="0">
                  <a:latin typeface="Consolas" panose="020B0609020204030204" pitchFamily="49" charset="0"/>
                </a:rPr>
                <a:t> </a:t>
              </a:r>
              <a:r>
                <a:rPr lang="en-US" dirty="0">
                  <a:latin typeface="Consolas" panose="020B0609020204030204" pitchFamily="49" charset="0"/>
                </a:rPr>
                <a:t>response:</a:t>
              </a:r>
            </a:p>
            <a:p>
              <a:r>
                <a:rPr lang="en-US" dirty="0">
                  <a:latin typeface="Consolas" panose="020B0609020204030204" pitchFamily="49" charset="0"/>
                </a:rPr>
                <a:t>    </a:t>
              </a:r>
              <a:r>
                <a:rPr lang="en-US" dirty="0" err="1">
                  <a:latin typeface="Consolas" panose="020B0609020204030204" pitchFamily="49" charset="0"/>
                </a:rPr>
                <a:t>web_page</a:t>
              </a:r>
              <a:r>
                <a:rPr lang="en-US" dirty="0">
                  <a:latin typeface="Consolas" panose="020B0609020204030204" pitchFamily="49" charset="0"/>
                </a:rPr>
                <a:t> = </a:t>
              </a:r>
              <a:r>
                <a:rPr lang="en-US" dirty="0" err="1">
                  <a:latin typeface="Consolas" panose="020B0609020204030204" pitchFamily="49" charset="0"/>
                </a:rPr>
                <a:t>response.read</a:t>
              </a:r>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web_page</a:t>
              </a:r>
              <a:endParaRPr lang="en-US" dirty="0">
                <a:latin typeface="Consolas" panose="020B0609020204030204" pitchFamily="49" charset="0"/>
              </a:endParaRPr>
            </a:p>
          </p:txBody>
        </p:sp>
        <p:sp>
          <p:nvSpPr>
            <p:cNvPr id="44" name="TextBox 43">
              <a:extLst>
                <a:ext uri="{FF2B5EF4-FFF2-40B4-BE49-F238E27FC236}">
                  <a16:creationId xmlns:a16="http://schemas.microsoft.com/office/drawing/2014/main" id="{E53D7332-CD8B-4E69-834F-DC763855730D}"/>
                </a:ext>
              </a:extLst>
            </p:cNvPr>
            <p:cNvSpPr txBox="1"/>
            <p:nvPr/>
          </p:nvSpPr>
          <p:spPr>
            <a:xfrm>
              <a:off x="113122" y="1342978"/>
              <a:ext cx="960519" cy="400110"/>
            </a:xfrm>
            <a:prstGeom prst="rect">
              <a:avLst/>
            </a:prstGeom>
            <a:noFill/>
          </p:spPr>
          <p:txBody>
            <a:bodyPr wrap="none" rtlCol="0">
              <a:spAutoFit/>
            </a:bodyPr>
            <a:lstStyle/>
            <a:p>
              <a:pPr algn="ctr"/>
              <a:r>
                <a:rPr lang="en-US" sz="2000" dirty="0"/>
                <a:t>web.py</a:t>
              </a:r>
            </a:p>
          </p:txBody>
        </p:sp>
      </p:grpSp>
      <p:sp>
        <p:nvSpPr>
          <p:cNvPr id="26" name="TextBox 25">
            <a:extLst>
              <a:ext uri="{FF2B5EF4-FFF2-40B4-BE49-F238E27FC236}">
                <a16:creationId xmlns:a16="http://schemas.microsoft.com/office/drawing/2014/main" id="{9A84ECF4-355D-4823-9BDF-DBCD850E971D}"/>
              </a:ext>
            </a:extLst>
          </p:cNvPr>
          <p:cNvSpPr txBox="1"/>
          <p:nvPr/>
        </p:nvSpPr>
        <p:spPr>
          <a:xfrm>
            <a:off x="1373459" y="811650"/>
            <a:ext cx="4048239" cy="5909310"/>
          </a:xfrm>
          <a:prstGeom prst="rect">
            <a:avLst/>
          </a:prstGeom>
          <a:solidFill>
            <a:schemeClr val="accent3">
              <a:lumMod val="20000"/>
              <a:lumOff val="80000"/>
            </a:schemeClr>
          </a:solidFill>
          <a:ln>
            <a:solidFill>
              <a:schemeClr val="tx1"/>
            </a:solidFill>
          </a:ln>
        </p:spPr>
        <p:txBody>
          <a:bodyPr wrap="square">
            <a:spAutoFit/>
          </a:bodyPr>
          <a:lstStyle/>
          <a:p>
            <a:r>
              <a:rPr lang="en-US" dirty="0"/>
              <a:t>{</a:t>
            </a:r>
          </a:p>
          <a:p>
            <a:r>
              <a:rPr lang="en-US" dirty="0"/>
              <a:t>   ...</a:t>
            </a:r>
          </a:p>
          <a:p>
            <a:r>
              <a:rPr lang="en-US" dirty="0"/>
              <a:t>    "main": </a:t>
            </a:r>
          </a:p>
          <a:p>
            <a:r>
              <a:rPr lang="en-US" dirty="0"/>
              <a:t>   {</a:t>
            </a:r>
          </a:p>
          <a:p>
            <a:r>
              <a:rPr lang="en-US" dirty="0"/>
              <a:t>        "</a:t>
            </a:r>
            <a:r>
              <a:rPr lang="en-US" dirty="0" err="1"/>
              <a:t>feels_like</a:t>
            </a:r>
            <a:r>
              <a:rPr lang="en-US" dirty="0"/>
              <a:t>": 78.91,</a:t>
            </a:r>
          </a:p>
          <a:p>
            <a:r>
              <a:rPr lang="en-US" dirty="0"/>
              <a:t>        "humidity": 68,</a:t>
            </a:r>
          </a:p>
          <a:p>
            <a:r>
              <a:rPr lang="en-US" dirty="0"/>
              <a:t>        "pressure": 1002,</a:t>
            </a:r>
          </a:p>
          <a:p>
            <a:r>
              <a:rPr lang="en-US" dirty="0"/>
              <a:t>        "temp": 78.91,</a:t>
            </a:r>
          </a:p>
          <a:p>
            <a:r>
              <a:rPr lang="en-US" dirty="0"/>
              <a:t>        "</a:t>
            </a:r>
            <a:r>
              <a:rPr lang="en-US" dirty="0" err="1"/>
              <a:t>temp_max</a:t>
            </a:r>
            <a:r>
              <a:rPr lang="en-US" dirty="0"/>
              <a:t>": 103.44,</a:t>
            </a:r>
          </a:p>
          <a:p>
            <a:r>
              <a:rPr lang="en-US" dirty="0"/>
              <a:t>        "</a:t>
            </a:r>
            <a:r>
              <a:rPr lang="en-US" dirty="0" err="1"/>
              <a:t>temp_min</a:t>
            </a:r>
            <a:r>
              <a:rPr lang="en-US" dirty="0"/>
              <a:t>": 62.83</a:t>
            </a:r>
          </a:p>
          <a:p>
            <a:r>
              <a:rPr lang="en-US" dirty="0"/>
              <a:t>    },</a:t>
            </a:r>
          </a:p>
          <a:p>
            <a:r>
              <a:rPr lang="en-US" dirty="0"/>
              <a:t>    "name": "Westwood, Los Angeles",</a:t>
            </a:r>
          </a:p>
          <a:p>
            <a:r>
              <a:rPr lang="en-US" dirty="0"/>
              <a:t>    ...</a:t>
            </a:r>
          </a:p>
          <a:p>
            <a:r>
              <a:rPr lang="en-US" dirty="0"/>
              <a:t>    "weather": [{</a:t>
            </a:r>
          </a:p>
          <a:p>
            <a:r>
              <a:rPr lang="en-US" dirty="0"/>
              <a:t>            "description": "overcast clouds",</a:t>
            </a:r>
          </a:p>
          <a:p>
            <a:r>
              <a:rPr lang="en-US" dirty="0"/>
              <a:t>            "icon": "04d",</a:t>
            </a:r>
          </a:p>
          <a:p>
            <a:r>
              <a:rPr lang="en-US" dirty="0"/>
              <a:t>            "id": 804,</a:t>
            </a:r>
          </a:p>
          <a:p>
            <a:r>
              <a:rPr lang="en-US" dirty="0"/>
              <a:t>            "main": "Clouds"</a:t>
            </a:r>
          </a:p>
          <a:p>
            <a:r>
              <a:rPr lang="en-US" dirty="0"/>
              <a:t>        } ],</a:t>
            </a:r>
          </a:p>
          <a:p>
            <a:r>
              <a:rPr lang="en-US" dirty="0"/>
              <a:t>    ...</a:t>
            </a:r>
          </a:p>
          <a:p>
            <a:r>
              <a:rPr lang="en-US" dirty="0"/>
              <a:t>}</a:t>
            </a:r>
          </a:p>
        </p:txBody>
      </p:sp>
      <p:sp>
        <p:nvSpPr>
          <p:cNvPr id="2" name="TextBox 1">
            <a:extLst>
              <a:ext uri="{FF2B5EF4-FFF2-40B4-BE49-F238E27FC236}">
                <a16:creationId xmlns:a16="http://schemas.microsoft.com/office/drawing/2014/main" id="{08284727-1A3A-4E9F-956C-57CC4F72B5AC}"/>
              </a:ext>
            </a:extLst>
          </p:cNvPr>
          <p:cNvSpPr txBox="1"/>
          <p:nvPr/>
        </p:nvSpPr>
        <p:spPr>
          <a:xfrm>
            <a:off x="1468876" y="113744"/>
            <a:ext cx="11411205" cy="707886"/>
          </a:xfrm>
          <a:prstGeom prst="rect">
            <a:avLst/>
          </a:prstGeom>
          <a:noFill/>
        </p:spPr>
        <p:txBody>
          <a:bodyPr wrap="square" rtlCol="0">
            <a:spAutoFit/>
          </a:bodyPr>
          <a:lstStyle/>
          <a:p>
            <a:pPr algn="ctr"/>
            <a:r>
              <a:rPr lang="en-US" sz="4000" dirty="0"/>
              <a:t>Practical Python: Connecting to Websites</a:t>
            </a:r>
          </a:p>
        </p:txBody>
      </p:sp>
      <p:sp>
        <p:nvSpPr>
          <p:cNvPr id="15" name="TextBox 14">
            <a:extLst>
              <a:ext uri="{FF2B5EF4-FFF2-40B4-BE49-F238E27FC236}">
                <a16:creationId xmlns:a16="http://schemas.microsoft.com/office/drawing/2014/main" id="{03C28AD2-2979-4EC9-B61A-24AA21C63109}"/>
              </a:ext>
            </a:extLst>
          </p:cNvPr>
          <p:cNvSpPr txBox="1"/>
          <p:nvPr/>
        </p:nvSpPr>
        <p:spPr>
          <a:xfrm>
            <a:off x="6409817" y="802288"/>
            <a:ext cx="5482144" cy="830997"/>
          </a:xfrm>
          <a:prstGeom prst="rect">
            <a:avLst/>
          </a:prstGeom>
          <a:noFill/>
        </p:spPr>
        <p:txBody>
          <a:bodyPr wrap="square" rtlCol="0">
            <a:spAutoFit/>
          </a:bodyPr>
          <a:lstStyle/>
          <a:p>
            <a:pPr algn="ctr"/>
            <a:r>
              <a:rPr lang="en-US" sz="2400" dirty="0"/>
              <a:t>OK, let's use our program to retrieve the weather in Westwood in JSON format!</a:t>
            </a:r>
          </a:p>
        </p:txBody>
      </p:sp>
      <p:sp>
        <p:nvSpPr>
          <p:cNvPr id="28" name="TextBox 27">
            <a:extLst>
              <a:ext uri="{FF2B5EF4-FFF2-40B4-BE49-F238E27FC236}">
                <a16:creationId xmlns:a16="http://schemas.microsoft.com/office/drawing/2014/main" id="{73084052-6838-477D-BBDE-24CD1CD1B071}"/>
              </a:ext>
            </a:extLst>
          </p:cNvPr>
          <p:cNvSpPr txBox="1"/>
          <p:nvPr/>
        </p:nvSpPr>
        <p:spPr>
          <a:xfrm>
            <a:off x="6183552" y="1713905"/>
            <a:ext cx="5985752" cy="3970318"/>
          </a:xfrm>
          <a:prstGeom prst="rect">
            <a:avLst/>
          </a:prstGeom>
          <a:solidFill>
            <a:schemeClr val="accent5">
              <a:lumMod val="20000"/>
              <a:lumOff val="80000"/>
            </a:schemeClr>
          </a:solidFill>
          <a:ln>
            <a:solidFill>
              <a:schemeClr val="tx1"/>
            </a:solidFill>
          </a:ln>
        </p:spPr>
        <p:txBody>
          <a:bodyPr wrap="square">
            <a:noAutofit/>
          </a:bodyPr>
          <a:lstStyle/>
          <a:p>
            <a:r>
              <a:rPr lang="en-US" dirty="0">
                <a:latin typeface="Consolas" panose="020B0609020204030204" pitchFamily="49" charset="0"/>
              </a:rPr>
              <a:t>import web</a:t>
            </a:r>
          </a:p>
          <a:p>
            <a:r>
              <a:rPr lang="en-US" dirty="0">
                <a:latin typeface="Consolas" panose="020B0609020204030204" pitchFamily="49" charset="0"/>
              </a:rPr>
              <a:t>import json</a:t>
            </a:r>
          </a:p>
          <a:p>
            <a:endParaRPr lang="en-US" dirty="0">
              <a:latin typeface="Consolas" panose="020B0609020204030204" pitchFamily="49" charset="0"/>
            </a:endParaRPr>
          </a:p>
          <a:p>
            <a:r>
              <a:rPr lang="en-US" sz="1500" dirty="0" err="1">
                <a:latin typeface="Consolas" panose="020B0609020204030204" pitchFamily="49" charset="0"/>
              </a:rPr>
              <a:t>url</a:t>
            </a:r>
            <a:r>
              <a:rPr lang="en-US" sz="1500" dirty="0">
                <a:latin typeface="Consolas" panose="020B0609020204030204" pitchFamily="49" charset="0"/>
              </a:rPr>
              <a:t> = 'https://api.openweathermap.org/data/2.5/weather'</a:t>
            </a:r>
          </a:p>
          <a:p>
            <a:r>
              <a:rPr lang="en-US" dirty="0">
                <a:latin typeface="Consolas" panose="020B0609020204030204" pitchFamily="49" charset="0"/>
              </a:rPr>
              <a:t>params = {'</a:t>
            </a:r>
            <a:r>
              <a:rPr lang="en-US" dirty="0" err="1">
                <a:latin typeface="Consolas" panose="020B0609020204030204" pitchFamily="49" charset="0"/>
              </a:rPr>
              <a:t>lat</a:t>
            </a:r>
            <a:r>
              <a:rPr lang="en-US" dirty="0">
                <a:latin typeface="Consolas" panose="020B0609020204030204" pitchFamily="49" charset="0"/>
              </a:rPr>
              <a:t>' : '34.070020723033025',</a:t>
            </a:r>
          </a:p>
          <a:p>
            <a:r>
              <a:rPr lang="en-US" dirty="0">
                <a:latin typeface="Consolas" panose="020B0609020204030204" pitchFamily="49" charset="0"/>
              </a:rPr>
              <a:t>          '</a:t>
            </a:r>
            <a:r>
              <a:rPr lang="en-US" dirty="0" err="1">
                <a:latin typeface="Consolas" panose="020B0609020204030204" pitchFamily="49" charset="0"/>
              </a:rPr>
              <a:t>lon</a:t>
            </a:r>
            <a:r>
              <a:rPr lang="en-US" dirty="0">
                <a:latin typeface="Consolas" panose="020B0609020204030204" pitchFamily="49" charset="0"/>
              </a:rPr>
              <a:t>' : '-118.44518231567399',</a:t>
            </a:r>
          </a:p>
          <a:p>
            <a:r>
              <a:rPr lang="en-US" dirty="0">
                <a:latin typeface="Consolas" panose="020B0609020204030204" pitchFamily="49" charset="0"/>
              </a:rPr>
              <a:t>          'units' : 'imperial',</a:t>
            </a:r>
          </a:p>
          <a:p>
            <a:r>
              <a:rPr lang="en-US" dirty="0">
                <a:latin typeface="Consolas" panose="020B0609020204030204" pitchFamily="49" charset="0"/>
              </a:rPr>
              <a:t>          '</a:t>
            </a:r>
            <a:r>
              <a:rPr lang="en-US" dirty="0" err="1">
                <a:latin typeface="Consolas" panose="020B0609020204030204" pitchFamily="49" charset="0"/>
              </a:rPr>
              <a:t>appid</a:t>
            </a:r>
            <a:r>
              <a:rPr lang="en-US" dirty="0">
                <a:latin typeface="Consolas" panose="020B0609020204030204" pitchFamily="49" charset="0"/>
              </a:rPr>
              <a:t>' : 'b36f461....86eb0dc50'}</a:t>
            </a:r>
          </a:p>
          <a:p>
            <a:endParaRPr lang="en-US" dirty="0">
              <a:latin typeface="Consolas" panose="020B0609020204030204" pitchFamily="49" charset="0"/>
            </a:endParaRPr>
          </a:p>
          <a:p>
            <a:r>
              <a:rPr lang="en-US" dirty="0" err="1">
                <a:latin typeface="Consolas" panose="020B0609020204030204" pitchFamily="49" charset="0"/>
              </a:rPr>
              <a:t>json_result</a:t>
            </a:r>
            <a:r>
              <a:rPr lang="en-US" dirty="0">
                <a:latin typeface="Consolas" panose="020B0609020204030204" pitchFamily="49" charset="0"/>
              </a:rPr>
              <a:t> = </a:t>
            </a:r>
            <a:r>
              <a:rPr lang="en-US" dirty="0" err="1">
                <a:latin typeface="Consolas" panose="020B0609020204030204" pitchFamily="49" charset="0"/>
              </a:rPr>
              <a:t>web.get_web_data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params)</a:t>
            </a:r>
          </a:p>
          <a:p>
            <a:r>
              <a:rPr lang="en-US" dirty="0" err="1">
                <a:latin typeface="Consolas" panose="020B0609020204030204" pitchFamily="49" charset="0"/>
              </a:rPr>
              <a:t>dict</a:t>
            </a:r>
            <a:r>
              <a:rPr lang="en-US" dirty="0">
                <a:latin typeface="Consolas" panose="020B0609020204030204" pitchFamily="49" charset="0"/>
              </a:rPr>
              <a:t> = </a:t>
            </a:r>
            <a:r>
              <a:rPr lang="en-US" dirty="0" err="1">
                <a:latin typeface="Consolas" panose="020B0609020204030204" pitchFamily="49" charset="0"/>
              </a:rPr>
              <a:t>json.loads</a:t>
            </a:r>
            <a:r>
              <a:rPr lang="en-US" dirty="0">
                <a:latin typeface="Consolas" panose="020B0609020204030204" pitchFamily="49" charset="0"/>
              </a:rPr>
              <a:t>(</a:t>
            </a:r>
            <a:r>
              <a:rPr lang="en-US" dirty="0" err="1">
                <a:latin typeface="Consolas" panose="020B0609020204030204" pitchFamily="49" charset="0"/>
              </a:rPr>
              <a:t>json_result</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temperature = </a:t>
            </a:r>
            <a:r>
              <a:rPr lang="en-US" dirty="0" err="1">
                <a:latin typeface="Consolas" panose="020B0609020204030204" pitchFamily="49" charset="0"/>
              </a:rPr>
              <a:t>dict</a:t>
            </a:r>
            <a:r>
              <a:rPr lang="en-US" dirty="0">
                <a:latin typeface="Consolas" panose="020B0609020204030204" pitchFamily="49" charset="0"/>
              </a:rPr>
              <a:t>['main']['temp']</a:t>
            </a:r>
          </a:p>
          <a:p>
            <a:r>
              <a:rPr lang="en-US" dirty="0">
                <a:latin typeface="Consolas" panose="020B0609020204030204" pitchFamily="49" charset="0"/>
              </a:rPr>
              <a:t>print(</a:t>
            </a:r>
            <a:r>
              <a:rPr lang="en-US" dirty="0" err="1">
                <a:latin typeface="Consolas" panose="020B0609020204030204" pitchFamily="49" charset="0"/>
              </a:rPr>
              <a:t>f'The</a:t>
            </a:r>
            <a:r>
              <a:rPr lang="en-US" dirty="0">
                <a:latin typeface="Consolas" panose="020B0609020204030204" pitchFamily="49" charset="0"/>
              </a:rPr>
              <a:t> temp at UCLA is {temperature}')</a:t>
            </a:r>
          </a:p>
        </p:txBody>
      </p:sp>
      <p:sp>
        <p:nvSpPr>
          <p:cNvPr id="25" name="Speech Bubble: Rectangle with Corners Rounded 24">
            <a:extLst>
              <a:ext uri="{FF2B5EF4-FFF2-40B4-BE49-F238E27FC236}">
                <a16:creationId xmlns:a16="http://schemas.microsoft.com/office/drawing/2014/main" id="{4988E59E-7C84-43F4-92BA-87DFA8CD8C16}"/>
              </a:ext>
            </a:extLst>
          </p:cNvPr>
          <p:cNvSpPr/>
          <p:nvPr/>
        </p:nvSpPr>
        <p:spPr>
          <a:xfrm>
            <a:off x="8813342" y="967291"/>
            <a:ext cx="3330063" cy="894945"/>
          </a:xfrm>
          <a:prstGeom prst="wedgeRoundRectCallout">
            <a:avLst>
              <a:gd name="adj1" fmla="val -87779"/>
              <a:gd name="adj2" fmla="val 5629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we'll import the web module we just created.</a:t>
            </a:r>
            <a:endParaRPr lang="en-US" sz="2000" dirty="0">
              <a:solidFill>
                <a:schemeClr val="accent4">
                  <a:lumMod val="40000"/>
                  <a:lumOff val="60000"/>
                </a:schemeClr>
              </a:solidFill>
              <a:latin typeface="Corbel" panose="020B0503020204020204" pitchFamily="34" charset="0"/>
            </a:endParaRPr>
          </a:p>
        </p:txBody>
      </p:sp>
      <p:sp>
        <p:nvSpPr>
          <p:cNvPr id="33" name="Speech Bubble: Rectangle with Corners Rounded 32">
            <a:extLst>
              <a:ext uri="{FF2B5EF4-FFF2-40B4-BE49-F238E27FC236}">
                <a16:creationId xmlns:a16="http://schemas.microsoft.com/office/drawing/2014/main" id="{3A53A194-77B0-4BD3-B1A5-E760F2049665}"/>
              </a:ext>
            </a:extLst>
          </p:cNvPr>
          <p:cNvSpPr/>
          <p:nvPr/>
        </p:nvSpPr>
        <p:spPr>
          <a:xfrm>
            <a:off x="8112871" y="2768867"/>
            <a:ext cx="4056433" cy="1145639"/>
          </a:xfrm>
          <a:prstGeom prst="wedgeRoundRectCallout">
            <a:avLst>
              <a:gd name="adj1" fmla="val -71241"/>
              <a:gd name="adj2" fmla="val -9451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our website returns weather data in JSON, let's import Python's JSON module too.</a:t>
            </a:r>
            <a:endParaRPr lang="en-US" sz="2000" dirty="0">
              <a:solidFill>
                <a:schemeClr val="accent4">
                  <a:lumMod val="40000"/>
                  <a:lumOff val="60000"/>
                </a:schemeClr>
              </a:solidFill>
              <a:latin typeface="Corbel" panose="020B0503020204020204" pitchFamily="34" charset="0"/>
            </a:endParaRPr>
          </a:p>
        </p:txBody>
      </p:sp>
      <p:sp>
        <p:nvSpPr>
          <p:cNvPr id="34" name="Speech Bubble: Rectangle with Corners Rounded 33">
            <a:extLst>
              <a:ext uri="{FF2B5EF4-FFF2-40B4-BE49-F238E27FC236}">
                <a16:creationId xmlns:a16="http://schemas.microsoft.com/office/drawing/2014/main" id="{B2FCCD23-C1D0-46D8-9757-6E5BFCD42E58}"/>
              </a:ext>
            </a:extLst>
          </p:cNvPr>
          <p:cNvSpPr/>
          <p:nvPr/>
        </p:nvSpPr>
        <p:spPr>
          <a:xfrm>
            <a:off x="8067469" y="3320511"/>
            <a:ext cx="4056433" cy="1145639"/>
          </a:xfrm>
          <a:prstGeom prst="wedgeRoundRectCallout">
            <a:avLst>
              <a:gd name="adj1" fmla="val -41025"/>
              <a:gd name="adj2" fmla="val -92816"/>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get our weather data for free at openweatherdata.org! </a:t>
            </a:r>
            <a:endParaRPr lang="en-US" sz="2000" dirty="0">
              <a:solidFill>
                <a:schemeClr val="accent4">
                  <a:lumMod val="40000"/>
                  <a:lumOff val="60000"/>
                </a:schemeClr>
              </a:solidFill>
              <a:latin typeface="Corbel" panose="020B0503020204020204" pitchFamily="34" charset="0"/>
            </a:endParaRPr>
          </a:p>
        </p:txBody>
      </p:sp>
      <p:sp>
        <p:nvSpPr>
          <p:cNvPr id="35" name="Speech Bubble: Rectangle with Corners Rounded 34">
            <a:extLst>
              <a:ext uri="{FF2B5EF4-FFF2-40B4-BE49-F238E27FC236}">
                <a16:creationId xmlns:a16="http://schemas.microsoft.com/office/drawing/2014/main" id="{63E99CD8-3708-4F47-AC84-8BE75C65D4BA}"/>
              </a:ext>
            </a:extLst>
          </p:cNvPr>
          <p:cNvSpPr/>
          <p:nvPr/>
        </p:nvSpPr>
        <p:spPr>
          <a:xfrm>
            <a:off x="6242502" y="5017794"/>
            <a:ext cx="4056433" cy="1145639"/>
          </a:xfrm>
          <a:prstGeom prst="wedgeRoundRectCallout">
            <a:avLst>
              <a:gd name="adj1" fmla="val -36469"/>
              <a:gd name="adj2" fmla="val -222728"/>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website requires the following parameters to retrieve weather. </a:t>
            </a:r>
            <a:endParaRPr lang="en-US" sz="2000" dirty="0">
              <a:solidFill>
                <a:schemeClr val="accent4">
                  <a:lumMod val="40000"/>
                  <a:lumOff val="60000"/>
                </a:schemeClr>
              </a:solidFill>
              <a:latin typeface="Corbel" panose="020B0503020204020204" pitchFamily="34" charset="0"/>
            </a:endParaRPr>
          </a:p>
        </p:txBody>
      </p:sp>
      <p:sp>
        <p:nvSpPr>
          <p:cNvPr id="36" name="Speech Bubble: Rectangle with Corners Rounded 35">
            <a:extLst>
              <a:ext uri="{FF2B5EF4-FFF2-40B4-BE49-F238E27FC236}">
                <a16:creationId xmlns:a16="http://schemas.microsoft.com/office/drawing/2014/main" id="{B5D2BEDD-EBDE-404F-B487-150E6FE0DCB8}"/>
              </a:ext>
            </a:extLst>
          </p:cNvPr>
          <p:cNvSpPr/>
          <p:nvPr/>
        </p:nvSpPr>
        <p:spPr>
          <a:xfrm>
            <a:off x="4396905" y="5340396"/>
            <a:ext cx="3507260" cy="1145639"/>
          </a:xfrm>
          <a:prstGeom prst="wedgeRoundRectCallout">
            <a:avLst>
              <a:gd name="adj1" fmla="val 56576"/>
              <a:gd name="adj2" fmla="val -124232"/>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use our new function to download the weather data in JSON format.</a:t>
            </a:r>
            <a:endParaRPr lang="en-US" sz="2000" dirty="0">
              <a:solidFill>
                <a:schemeClr val="accent4">
                  <a:lumMod val="40000"/>
                  <a:lumOff val="60000"/>
                </a:schemeClr>
              </a:solidFill>
              <a:latin typeface="Corbel" panose="020B0503020204020204" pitchFamily="34" charset="0"/>
            </a:endParaRPr>
          </a:p>
        </p:txBody>
      </p:sp>
      <p:sp>
        <p:nvSpPr>
          <p:cNvPr id="37" name="Speech Bubble: Rectangle with Corners Rounded 36">
            <a:extLst>
              <a:ext uri="{FF2B5EF4-FFF2-40B4-BE49-F238E27FC236}">
                <a16:creationId xmlns:a16="http://schemas.microsoft.com/office/drawing/2014/main" id="{7D5685DD-C8DA-4476-9292-6DA0C81ACD7A}"/>
              </a:ext>
            </a:extLst>
          </p:cNvPr>
          <p:cNvSpPr/>
          <p:nvPr/>
        </p:nvSpPr>
        <p:spPr>
          <a:xfrm>
            <a:off x="7904164" y="5598617"/>
            <a:ext cx="4265139" cy="1145639"/>
          </a:xfrm>
          <a:prstGeom prst="wedgeRoundRectCallout">
            <a:avLst>
              <a:gd name="adj1" fmla="val -61301"/>
              <a:gd name="adj2" fmla="val -124232"/>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we use the </a:t>
            </a:r>
            <a:r>
              <a:rPr lang="en-US" sz="2000" dirty="0" err="1">
                <a:solidFill>
                  <a:schemeClr val="accent4">
                    <a:lumMod val="40000"/>
                    <a:lumOff val="60000"/>
                  </a:schemeClr>
                </a:solidFill>
                <a:latin typeface="Corbel" panose="020B0503020204020204" pitchFamily="34" charset="0"/>
              </a:rPr>
              <a:t>json.loads</a:t>
            </a:r>
            <a:r>
              <a:rPr lang="en-US" sz="2000" dirty="0">
                <a:solidFill>
                  <a:schemeClr val="accent4">
                    <a:lumMod val="40000"/>
                    <a:lumOff val="60000"/>
                  </a:schemeClr>
                </a:solidFill>
                <a:latin typeface="Corbel" panose="020B0503020204020204" pitchFamily="34" charset="0"/>
              </a:rPr>
              <a:t>() </a:t>
            </a:r>
            <a:r>
              <a:rPr lang="en-US" sz="2000" dirty="0">
                <a:latin typeface="Corbel" panose="020B0503020204020204" pitchFamily="34" charset="0"/>
              </a:rPr>
              <a:t>function to convert the JSON string returned by the website into a dictionary.</a:t>
            </a:r>
            <a:endParaRPr lang="en-US" sz="2000" dirty="0">
              <a:solidFill>
                <a:schemeClr val="accent4">
                  <a:lumMod val="40000"/>
                  <a:lumOff val="60000"/>
                </a:schemeClr>
              </a:solidFill>
              <a:latin typeface="Corbel" panose="020B0503020204020204" pitchFamily="34" charset="0"/>
            </a:endParaRPr>
          </a:p>
        </p:txBody>
      </p:sp>
      <p:sp>
        <p:nvSpPr>
          <p:cNvPr id="38" name="Speech Bubble: Rectangle with Corners Rounded 37">
            <a:extLst>
              <a:ext uri="{FF2B5EF4-FFF2-40B4-BE49-F238E27FC236}">
                <a16:creationId xmlns:a16="http://schemas.microsoft.com/office/drawing/2014/main" id="{C225995B-AA3B-4614-8BD4-F7940181AFF9}"/>
              </a:ext>
            </a:extLst>
          </p:cNvPr>
          <p:cNvSpPr/>
          <p:nvPr/>
        </p:nvSpPr>
        <p:spPr>
          <a:xfrm>
            <a:off x="2376795" y="5663721"/>
            <a:ext cx="3252566" cy="1031895"/>
          </a:xfrm>
          <a:prstGeom prst="wedgeRoundRectCallout">
            <a:avLst>
              <a:gd name="adj1" fmla="val 69612"/>
              <a:gd name="adj2" fmla="val -76682"/>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print out the temp in Fahrenheit!</a:t>
            </a:r>
            <a:endParaRPr lang="en-US" sz="2000" dirty="0">
              <a:solidFill>
                <a:schemeClr val="accent4">
                  <a:lumMod val="40000"/>
                  <a:lumOff val="60000"/>
                </a:schemeClr>
              </a:solidFill>
              <a:latin typeface="Corbel" panose="020B0503020204020204" pitchFamily="34" charset="0"/>
            </a:endParaRPr>
          </a:p>
        </p:txBody>
      </p:sp>
      <p:sp>
        <p:nvSpPr>
          <p:cNvPr id="45" name="Rectangle 44">
            <a:extLst>
              <a:ext uri="{FF2B5EF4-FFF2-40B4-BE49-F238E27FC236}">
                <a16:creationId xmlns:a16="http://schemas.microsoft.com/office/drawing/2014/main" id="{C6B65EFA-0FEB-4B7A-BBAD-A6EA5BFB7684}"/>
              </a:ext>
            </a:extLst>
          </p:cNvPr>
          <p:cNvSpPr/>
          <p:nvPr/>
        </p:nvSpPr>
        <p:spPr>
          <a:xfrm>
            <a:off x="1530309" y="1673158"/>
            <a:ext cx="2584491" cy="2208179"/>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0186ED3-D20F-4DD3-88D8-C21AE5A62D4F}"/>
              </a:ext>
            </a:extLst>
          </p:cNvPr>
          <p:cNvSpPr/>
          <p:nvPr/>
        </p:nvSpPr>
        <p:spPr>
          <a:xfrm>
            <a:off x="2559910" y="2750837"/>
            <a:ext cx="591852" cy="30364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42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8">
                                            <p:bg/>
                                          </p:spTgt>
                                        </p:tgtEl>
                                        <p:attrNameLst>
                                          <p:attrName>style.visibility</p:attrName>
                                        </p:attrNameLst>
                                      </p:cBhvr>
                                      <p:to>
                                        <p:strVal val="visible"/>
                                      </p:to>
                                    </p:set>
                                    <p:animEffect transition="in" filter="wipe(left)">
                                      <p:cBhvr>
                                        <p:cTn id="11" dur="500"/>
                                        <p:tgtEl>
                                          <p:spTgt spid="28">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8">
                                            <p:txEl>
                                              <p:pRg st="0" end="0"/>
                                            </p:txEl>
                                          </p:spTgt>
                                        </p:tgtEl>
                                        <p:attrNameLst>
                                          <p:attrName>style.visibility</p:attrName>
                                        </p:attrNameLst>
                                      </p:cBhvr>
                                      <p:to>
                                        <p:strVal val="visible"/>
                                      </p:to>
                                    </p:set>
                                    <p:animEffect transition="in" filter="wipe(left)">
                                      <p:cBhvr>
                                        <p:cTn id="21" dur="500"/>
                                        <p:tgtEl>
                                          <p:spTgt spid="2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down)">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8">
                                            <p:txEl>
                                              <p:pRg st="1" end="1"/>
                                            </p:txEl>
                                          </p:spTgt>
                                        </p:tgtEl>
                                        <p:attrNameLst>
                                          <p:attrName>style.visibility</p:attrName>
                                        </p:attrNameLst>
                                      </p:cBhvr>
                                      <p:to>
                                        <p:strVal val="visible"/>
                                      </p:to>
                                    </p:set>
                                    <p:animEffect transition="in" filter="wipe(left)">
                                      <p:cBhvr>
                                        <p:cTn id="35" dur="500"/>
                                        <p:tgtEl>
                                          <p:spTgt spid="28">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down)">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8">
                                            <p:txEl>
                                              <p:pRg st="3" end="3"/>
                                            </p:txEl>
                                          </p:spTgt>
                                        </p:tgtEl>
                                        <p:attrNameLst>
                                          <p:attrName>style.visibility</p:attrName>
                                        </p:attrNameLst>
                                      </p:cBhvr>
                                      <p:to>
                                        <p:strVal val="visible"/>
                                      </p:to>
                                    </p:set>
                                    <p:animEffect transition="in" filter="wipe(left)">
                                      <p:cBhvr>
                                        <p:cTn id="49" dur="500"/>
                                        <p:tgtEl>
                                          <p:spTgt spid="28">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3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down)">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
                                            <p:txEl>
                                              <p:pRg st="4" end="4"/>
                                            </p:txEl>
                                          </p:spTgt>
                                        </p:tgtEl>
                                        <p:attrNameLst>
                                          <p:attrName>style.visibility</p:attrName>
                                        </p:attrNameLst>
                                      </p:cBhvr>
                                      <p:to>
                                        <p:strVal val="visible"/>
                                      </p:to>
                                    </p:set>
                                    <p:animEffect transition="in" filter="wipe(left)">
                                      <p:cBhvr>
                                        <p:cTn id="63" dur="500"/>
                                        <p:tgtEl>
                                          <p:spTgt spid="28">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8">
                                            <p:txEl>
                                              <p:pRg st="5" end="5"/>
                                            </p:txEl>
                                          </p:spTgt>
                                        </p:tgtEl>
                                        <p:attrNameLst>
                                          <p:attrName>style.visibility</p:attrName>
                                        </p:attrNameLst>
                                      </p:cBhvr>
                                      <p:to>
                                        <p:strVal val="visible"/>
                                      </p:to>
                                    </p:set>
                                    <p:animEffect transition="in" filter="wipe(left)">
                                      <p:cBhvr>
                                        <p:cTn id="68" dur="500"/>
                                        <p:tgtEl>
                                          <p:spTgt spid="28">
                                            <p:txEl>
                                              <p:pRg st="5" end="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8">
                                            <p:txEl>
                                              <p:pRg st="6" end="6"/>
                                            </p:txEl>
                                          </p:spTgt>
                                        </p:tgtEl>
                                        <p:attrNameLst>
                                          <p:attrName>style.visibility</p:attrName>
                                        </p:attrNameLst>
                                      </p:cBhvr>
                                      <p:to>
                                        <p:strVal val="visible"/>
                                      </p:to>
                                    </p:set>
                                    <p:animEffect transition="in" filter="wipe(left)">
                                      <p:cBhvr>
                                        <p:cTn id="73" dur="500"/>
                                        <p:tgtEl>
                                          <p:spTgt spid="28">
                                            <p:txEl>
                                              <p:pRg st="6" end="6"/>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8">
                                            <p:txEl>
                                              <p:pRg st="7" end="7"/>
                                            </p:txEl>
                                          </p:spTgt>
                                        </p:tgtEl>
                                        <p:attrNameLst>
                                          <p:attrName>style.visibility</p:attrName>
                                        </p:attrNameLst>
                                      </p:cBhvr>
                                      <p:to>
                                        <p:strVal val="visible"/>
                                      </p:to>
                                    </p:set>
                                    <p:animEffect transition="in" filter="wipe(left)">
                                      <p:cBhvr>
                                        <p:cTn id="78" dur="500"/>
                                        <p:tgtEl>
                                          <p:spTgt spid="28">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down)">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8">
                                            <p:txEl>
                                              <p:pRg st="9" end="9"/>
                                            </p:txEl>
                                          </p:spTgt>
                                        </p:tgtEl>
                                        <p:attrNameLst>
                                          <p:attrName>style.visibility</p:attrName>
                                        </p:attrNameLst>
                                      </p:cBhvr>
                                      <p:to>
                                        <p:strVal val="visible"/>
                                      </p:to>
                                    </p:set>
                                    <p:animEffect transition="in" filter="wipe(left)">
                                      <p:cBhvr>
                                        <p:cTn id="92" dur="500"/>
                                        <p:tgtEl>
                                          <p:spTgt spid="28">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down)">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8">
                                            <p:txEl>
                                              <p:pRg st="10" end="10"/>
                                            </p:txEl>
                                          </p:spTgt>
                                        </p:tgtEl>
                                        <p:attrNameLst>
                                          <p:attrName>style.visibility</p:attrName>
                                        </p:attrNameLst>
                                      </p:cBhvr>
                                      <p:to>
                                        <p:strVal val="visible"/>
                                      </p:to>
                                    </p:set>
                                    <p:animEffect transition="in" filter="wipe(left)">
                                      <p:cBhvr>
                                        <p:cTn id="106" dur="500"/>
                                        <p:tgtEl>
                                          <p:spTgt spid="28">
                                            <p:txEl>
                                              <p:pRg st="10" end="1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11"/>
                                        </p:tgtEl>
                                      </p:cBhvr>
                                    </p:animEffect>
                                    <p:set>
                                      <p:cBhvr>
                                        <p:cTn id="111" dur="1" fill="hold">
                                          <p:stCondLst>
                                            <p:cond delay="499"/>
                                          </p:stCondLst>
                                        </p:cTn>
                                        <p:tgtEl>
                                          <p:spTgt spid="11"/>
                                        </p:tgtEl>
                                        <p:attrNameLst>
                                          <p:attrName>style.visibility</p:attrName>
                                        </p:attrNameLst>
                                      </p:cBhvr>
                                      <p:to>
                                        <p:strVal val="hidden"/>
                                      </p:to>
                                    </p:set>
                                  </p:childTnLst>
                                </p:cTn>
                              </p:par>
                              <p:par>
                                <p:cTn id="112" presetID="22" presetClass="entr" presetSubtype="1"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wipe(up)">
                                      <p:cBhvr>
                                        <p:cTn id="114" dur="500"/>
                                        <p:tgtEl>
                                          <p:spTgt spid="26"/>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down)">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28">
                                            <p:txEl>
                                              <p:pRg st="12" end="12"/>
                                            </p:txEl>
                                          </p:spTgt>
                                        </p:tgtEl>
                                        <p:attrNameLst>
                                          <p:attrName>style.visibility</p:attrName>
                                        </p:attrNameLst>
                                      </p:cBhvr>
                                      <p:to>
                                        <p:strVal val="visible"/>
                                      </p:to>
                                    </p:set>
                                    <p:animEffect transition="in" filter="wipe(left)">
                                      <p:cBhvr>
                                        <p:cTn id="128" dur="500"/>
                                        <p:tgtEl>
                                          <p:spTgt spid="28">
                                            <p:txEl>
                                              <p:pRg st="12" end="12"/>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wipe(left)">
                                      <p:cBhvr>
                                        <p:cTn id="133" dur="500"/>
                                        <p:tgtEl>
                                          <p:spTgt spid="45"/>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28">
                                            <p:txEl>
                                              <p:pRg st="13" end="13"/>
                                            </p:txEl>
                                          </p:spTgt>
                                        </p:tgtEl>
                                        <p:attrNameLst>
                                          <p:attrName>style.visibility</p:attrName>
                                        </p:attrNameLst>
                                      </p:cBhvr>
                                      <p:to>
                                        <p:strVal val="visible"/>
                                      </p:to>
                                    </p:set>
                                    <p:animEffect transition="in" filter="wipe(left)">
                                      <p:cBhvr>
                                        <p:cTn id="143" dur="500"/>
                                        <p:tgtEl>
                                          <p:spTgt spid="28">
                                            <p:txEl>
                                              <p:pRg st="13" end="13"/>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grpId="1" nodeType="clickEffect">
                                  <p:stCondLst>
                                    <p:cond delay="0"/>
                                  </p:stCondLst>
                                  <p:childTnLst>
                                    <p:set>
                                      <p:cBhvr>
                                        <p:cTn id="147"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5" grpId="0"/>
      <p:bldP spid="28" grpId="0" uiExpand="1" build="p" animBg="1"/>
      <p:bldP spid="25" grpId="0" animBg="1"/>
      <p:bldP spid="25"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5" grpId="0" animBg="1"/>
      <p:bldP spid="4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CCDB6CA-CC6E-42FA-BF90-F54F29ADEEA4}"/>
              </a:ext>
            </a:extLst>
          </p:cNvPr>
          <p:cNvPicPr>
            <a:picLocks noChangeAspect="1"/>
          </p:cNvPicPr>
          <p:nvPr/>
        </p:nvPicPr>
        <p:blipFill>
          <a:blip r:embed="rId3"/>
          <a:stretch>
            <a:fillRect/>
          </a:stretch>
        </p:blipFill>
        <p:spPr>
          <a:xfrm>
            <a:off x="470957" y="2334232"/>
            <a:ext cx="11334750" cy="2705100"/>
          </a:xfrm>
          <a:prstGeom prst="rect">
            <a:avLst/>
          </a:prstGeom>
        </p:spPr>
      </p:pic>
      <p:grpSp>
        <p:nvGrpSpPr>
          <p:cNvPr id="5" name="Group 4">
            <a:extLst>
              <a:ext uri="{FF2B5EF4-FFF2-40B4-BE49-F238E27FC236}">
                <a16:creationId xmlns:a16="http://schemas.microsoft.com/office/drawing/2014/main" id="{14FBB353-A70D-43EC-8995-661E0ACCCFA6}"/>
              </a:ext>
            </a:extLst>
          </p:cNvPr>
          <p:cNvGrpSpPr/>
          <p:nvPr/>
        </p:nvGrpSpPr>
        <p:grpSpPr>
          <a:xfrm>
            <a:off x="-1146331" y="0"/>
            <a:ext cx="11411205" cy="1196502"/>
            <a:chOff x="254452" y="-130564"/>
            <a:chExt cx="11411205" cy="1196502"/>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a:t>
              </a:r>
            </a:p>
          </p:txBody>
        </p:sp>
        <p:pic>
          <p:nvPicPr>
            <p:cNvPr id="4" name="Picture 3">
              <a:extLst>
                <a:ext uri="{FF2B5EF4-FFF2-40B4-BE49-F238E27FC236}">
                  <a16:creationId xmlns:a16="http://schemas.microsoft.com/office/drawing/2014/main" id="{BE74DCB5-287C-4552-B3F4-3635A0A0019B}"/>
                </a:ext>
              </a:extLst>
            </p:cNvPr>
            <p:cNvPicPr>
              <a:picLocks noChangeAspect="1"/>
            </p:cNvPicPr>
            <p:nvPr/>
          </p:nvPicPr>
          <p:blipFill rotWithShape="1">
            <a:blip r:embed="rId4"/>
            <a:srcRect l="1675" t="5147" r="2066" b="8221"/>
            <a:stretch/>
          </p:blipFill>
          <p:spPr>
            <a:xfrm>
              <a:off x="7996136" y="-130564"/>
              <a:ext cx="3190673" cy="1196502"/>
            </a:xfrm>
            <a:prstGeom prst="rect">
              <a:avLst/>
            </a:prstGeom>
            <a:ln>
              <a:noFill/>
            </a:ln>
          </p:spPr>
        </p:pic>
      </p:grpSp>
      <p:sp>
        <p:nvSpPr>
          <p:cNvPr id="6" name="TextBox 5">
            <a:extLst>
              <a:ext uri="{FF2B5EF4-FFF2-40B4-BE49-F238E27FC236}">
                <a16:creationId xmlns:a16="http://schemas.microsoft.com/office/drawing/2014/main" id="{4AB19835-F026-425A-91AB-FB47F85B287E}"/>
              </a:ext>
            </a:extLst>
          </p:cNvPr>
          <p:cNvSpPr txBox="1"/>
          <p:nvPr/>
        </p:nvSpPr>
        <p:spPr>
          <a:xfrm>
            <a:off x="981195" y="1175301"/>
            <a:ext cx="10435560" cy="461665"/>
          </a:xfrm>
          <a:prstGeom prst="rect">
            <a:avLst/>
          </a:prstGeom>
          <a:noFill/>
        </p:spPr>
        <p:txBody>
          <a:bodyPr wrap="square" rtlCol="0">
            <a:spAutoFit/>
          </a:bodyPr>
          <a:lstStyle/>
          <a:p>
            <a:pPr algn="ctr"/>
            <a:r>
              <a:rPr lang="en-US" sz="2400" dirty="0"/>
              <a:t>Python's </a:t>
            </a:r>
            <a:r>
              <a:rPr lang="en-US" sz="2400" dirty="0">
                <a:solidFill>
                  <a:srgbClr val="FF0000"/>
                </a:solidFill>
              </a:rPr>
              <a:t>pandas</a:t>
            </a:r>
            <a:r>
              <a:rPr lang="en-US" sz="2400" dirty="0"/>
              <a:t> module makes it easy to </a:t>
            </a:r>
            <a:r>
              <a:rPr lang="en-US" sz="2400" dirty="0">
                <a:solidFill>
                  <a:srgbClr val="C00000"/>
                </a:solidFill>
              </a:rPr>
              <a:t>analyze</a:t>
            </a:r>
            <a:r>
              <a:rPr lang="en-US" sz="2400" dirty="0"/>
              <a:t>, </a:t>
            </a:r>
            <a:r>
              <a:rPr lang="en-US" sz="2400" dirty="0">
                <a:solidFill>
                  <a:srgbClr val="0070C0"/>
                </a:solidFill>
              </a:rPr>
              <a:t>plot</a:t>
            </a:r>
            <a:r>
              <a:rPr lang="en-US" sz="2400" dirty="0"/>
              <a:t>, and </a:t>
            </a:r>
            <a:r>
              <a:rPr lang="en-US" sz="2400" dirty="0">
                <a:solidFill>
                  <a:srgbClr val="009A46"/>
                </a:solidFill>
              </a:rPr>
              <a:t>clean</a:t>
            </a:r>
            <a:r>
              <a:rPr lang="en-US" sz="2400" dirty="0"/>
              <a:t> a dataset.</a:t>
            </a:r>
          </a:p>
        </p:txBody>
      </p:sp>
      <p:sp>
        <p:nvSpPr>
          <p:cNvPr id="9" name="Rectangle 8">
            <a:extLst>
              <a:ext uri="{FF2B5EF4-FFF2-40B4-BE49-F238E27FC236}">
                <a16:creationId xmlns:a16="http://schemas.microsoft.com/office/drawing/2014/main" id="{B5774648-3743-4EA1-AB62-83296D407FA1}"/>
              </a:ext>
            </a:extLst>
          </p:cNvPr>
          <p:cNvSpPr/>
          <p:nvPr/>
        </p:nvSpPr>
        <p:spPr>
          <a:xfrm>
            <a:off x="304801" y="5090645"/>
            <a:ext cx="3696512" cy="5155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Analyze</a:t>
            </a:r>
          </a:p>
        </p:txBody>
      </p:sp>
      <p:sp>
        <p:nvSpPr>
          <p:cNvPr id="10" name="Rectangle 9">
            <a:extLst>
              <a:ext uri="{FF2B5EF4-FFF2-40B4-BE49-F238E27FC236}">
                <a16:creationId xmlns:a16="http://schemas.microsoft.com/office/drawing/2014/main" id="{D0B02D4A-54C6-4F22-9845-630DCBD25460}"/>
              </a:ext>
            </a:extLst>
          </p:cNvPr>
          <p:cNvSpPr/>
          <p:nvPr/>
        </p:nvSpPr>
        <p:spPr>
          <a:xfrm>
            <a:off x="4247745" y="5090645"/>
            <a:ext cx="3696512" cy="515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Plot</a:t>
            </a:r>
          </a:p>
        </p:txBody>
      </p:sp>
      <p:sp>
        <p:nvSpPr>
          <p:cNvPr id="11" name="Rectangle 10">
            <a:extLst>
              <a:ext uri="{FF2B5EF4-FFF2-40B4-BE49-F238E27FC236}">
                <a16:creationId xmlns:a16="http://schemas.microsoft.com/office/drawing/2014/main" id="{44005751-EFBB-4420-A841-4D8404BC210A}"/>
              </a:ext>
            </a:extLst>
          </p:cNvPr>
          <p:cNvSpPr/>
          <p:nvPr/>
        </p:nvSpPr>
        <p:spPr>
          <a:xfrm>
            <a:off x="8190689" y="5083468"/>
            <a:ext cx="3696512" cy="515566"/>
          </a:xfrm>
          <a:prstGeom prst="rect">
            <a:avLst/>
          </a:prstGeom>
          <a:solidFill>
            <a:srgbClr val="009A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Clean</a:t>
            </a:r>
          </a:p>
        </p:txBody>
      </p:sp>
      <p:sp>
        <p:nvSpPr>
          <p:cNvPr id="12" name="Rectangle 11">
            <a:extLst>
              <a:ext uri="{FF2B5EF4-FFF2-40B4-BE49-F238E27FC236}">
                <a16:creationId xmlns:a16="http://schemas.microsoft.com/office/drawing/2014/main" id="{7F6478CD-6007-43E9-AAE1-883BB63C8D78}"/>
              </a:ext>
            </a:extLst>
          </p:cNvPr>
          <p:cNvSpPr/>
          <p:nvPr/>
        </p:nvSpPr>
        <p:spPr>
          <a:xfrm>
            <a:off x="304801" y="5599034"/>
            <a:ext cx="3696512" cy="1205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Compute min, max, avg</a:t>
            </a:r>
          </a:p>
          <a:p>
            <a:pPr algn="ctr"/>
            <a:r>
              <a:rPr lang="en-US" sz="2000" dirty="0">
                <a:solidFill>
                  <a:schemeClr val="tx1"/>
                </a:solidFill>
              </a:rPr>
              <a:t>Compute percentiles</a:t>
            </a:r>
          </a:p>
          <a:p>
            <a:pPr algn="ctr"/>
            <a:r>
              <a:rPr lang="en-US" sz="2000" dirty="0">
                <a:solidFill>
                  <a:schemeClr val="tx1"/>
                </a:solidFill>
              </a:rPr>
              <a:t>Identify correlations in the data</a:t>
            </a:r>
          </a:p>
        </p:txBody>
      </p:sp>
      <p:sp>
        <p:nvSpPr>
          <p:cNvPr id="13" name="Rectangle 12">
            <a:extLst>
              <a:ext uri="{FF2B5EF4-FFF2-40B4-BE49-F238E27FC236}">
                <a16:creationId xmlns:a16="http://schemas.microsoft.com/office/drawing/2014/main" id="{6BB3D69B-0495-434D-918B-C9354321ED1F}"/>
              </a:ext>
            </a:extLst>
          </p:cNvPr>
          <p:cNvSpPr/>
          <p:nvPr/>
        </p:nvSpPr>
        <p:spPr>
          <a:xfrm>
            <a:off x="4247744" y="5599034"/>
            <a:ext cx="3696512" cy="1205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Plot data from one or more cols</a:t>
            </a:r>
          </a:p>
          <a:p>
            <a:pPr algn="ctr"/>
            <a:r>
              <a:rPr lang="en-US" sz="2000" dirty="0">
                <a:solidFill>
                  <a:schemeClr val="tx1"/>
                </a:solidFill>
              </a:rPr>
              <a:t>Scatter-plot two columns</a:t>
            </a:r>
          </a:p>
          <a:p>
            <a:pPr algn="ctr"/>
            <a:r>
              <a:rPr lang="en-US" sz="2000" dirty="0">
                <a:solidFill>
                  <a:schemeClr val="tx1"/>
                </a:solidFill>
              </a:rPr>
              <a:t>Plot histograms for a column</a:t>
            </a:r>
          </a:p>
        </p:txBody>
      </p:sp>
      <p:sp>
        <p:nvSpPr>
          <p:cNvPr id="14" name="Rectangle 13">
            <a:extLst>
              <a:ext uri="{FF2B5EF4-FFF2-40B4-BE49-F238E27FC236}">
                <a16:creationId xmlns:a16="http://schemas.microsoft.com/office/drawing/2014/main" id="{CA471729-630B-4350-BC2F-FEAC074A4DC8}"/>
              </a:ext>
            </a:extLst>
          </p:cNvPr>
          <p:cNvSpPr/>
          <p:nvPr/>
        </p:nvSpPr>
        <p:spPr>
          <a:xfrm>
            <a:off x="8190689" y="5599034"/>
            <a:ext cx="3696512" cy="1205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Replace out-of-range values with reasonable replacements</a:t>
            </a:r>
          </a:p>
          <a:p>
            <a:pPr algn="ctr"/>
            <a:r>
              <a:rPr lang="en-US" sz="2000" dirty="0">
                <a:solidFill>
                  <a:schemeClr val="tx1"/>
                </a:solidFill>
              </a:rPr>
              <a:t>Eliminate rows with missing data</a:t>
            </a:r>
          </a:p>
        </p:txBody>
      </p:sp>
      <p:sp>
        <p:nvSpPr>
          <p:cNvPr id="21" name="TextBox 20">
            <a:extLst>
              <a:ext uri="{FF2B5EF4-FFF2-40B4-BE49-F238E27FC236}">
                <a16:creationId xmlns:a16="http://schemas.microsoft.com/office/drawing/2014/main" id="{D94CDBEC-183C-41F2-B278-DD487373CB19}"/>
              </a:ext>
            </a:extLst>
          </p:cNvPr>
          <p:cNvSpPr txBox="1"/>
          <p:nvPr/>
        </p:nvSpPr>
        <p:spPr>
          <a:xfrm>
            <a:off x="-219456" y="1729371"/>
            <a:ext cx="12630912" cy="461665"/>
          </a:xfrm>
          <a:prstGeom prst="rect">
            <a:avLst/>
          </a:prstGeom>
          <a:noFill/>
        </p:spPr>
        <p:txBody>
          <a:bodyPr wrap="square" rtlCol="0">
            <a:spAutoFit/>
          </a:bodyPr>
          <a:lstStyle/>
          <a:p>
            <a:pPr algn="ctr"/>
            <a:r>
              <a:rPr lang="en-US" sz="2400" dirty="0"/>
              <a:t>For example, assume we have a dataset that captures people's study habits and exam grades...</a:t>
            </a:r>
          </a:p>
        </p:txBody>
      </p:sp>
    </p:spTree>
    <p:extLst>
      <p:ext uri="{BB962C8B-B14F-4D97-AF65-F5344CB8AC3E}">
        <p14:creationId xmlns:p14="http://schemas.microsoft.com/office/powerpoint/2010/main" val="314485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P spid="12" grpId="0" animBg="1"/>
      <p:bldP spid="13" grpId="0" animBg="1"/>
      <p:bldP spid="14" grpId="0" animBg="1"/>
      <p:bldP spid="2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1C13E7A-B9F9-4B18-A549-86FD08C706DC}"/>
              </a:ext>
            </a:extLst>
          </p:cNvPr>
          <p:cNvGrpSpPr/>
          <p:nvPr/>
        </p:nvGrpSpPr>
        <p:grpSpPr>
          <a:xfrm>
            <a:off x="1124428" y="2386144"/>
            <a:ext cx="10110183" cy="3242976"/>
            <a:chOff x="1378183" y="1548428"/>
            <a:chExt cx="10110183" cy="3242976"/>
          </a:xfrm>
        </p:grpSpPr>
        <p:sp>
          <p:nvSpPr>
            <p:cNvPr id="9" name="TextBox 8">
              <a:extLst>
                <a:ext uri="{FF2B5EF4-FFF2-40B4-BE49-F238E27FC236}">
                  <a16:creationId xmlns:a16="http://schemas.microsoft.com/office/drawing/2014/main" id="{497860E9-EBC1-434A-90F7-98DF04467715}"/>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10" name="TextBox 9">
              <a:extLst>
                <a:ext uri="{FF2B5EF4-FFF2-40B4-BE49-F238E27FC236}">
                  <a16:creationId xmlns:a16="http://schemas.microsoft.com/office/drawing/2014/main" id="{DBA5F922-4C54-4978-9F7C-A8A9DBC22448}"/>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grpSp>
        <p:nvGrpSpPr>
          <p:cNvPr id="47" name="Group 46">
            <a:extLst>
              <a:ext uri="{FF2B5EF4-FFF2-40B4-BE49-F238E27FC236}">
                <a16:creationId xmlns:a16="http://schemas.microsoft.com/office/drawing/2014/main" id="{18366EF5-052D-49ED-968A-451289DBBADF}"/>
              </a:ext>
            </a:extLst>
          </p:cNvPr>
          <p:cNvGrpSpPr/>
          <p:nvPr/>
        </p:nvGrpSpPr>
        <p:grpSpPr>
          <a:xfrm>
            <a:off x="109852" y="1934000"/>
            <a:ext cx="6971877" cy="4119592"/>
            <a:chOff x="2355826" y="2404301"/>
            <a:chExt cx="7465182" cy="4119592"/>
          </a:xfrm>
        </p:grpSpPr>
        <p:grpSp>
          <p:nvGrpSpPr>
            <p:cNvPr id="53" name="Group 52">
              <a:extLst>
                <a:ext uri="{FF2B5EF4-FFF2-40B4-BE49-F238E27FC236}">
                  <a16:creationId xmlns:a16="http://schemas.microsoft.com/office/drawing/2014/main" id="{A0D5AE91-FB2B-42FE-80E6-B7978771AEBA}"/>
                </a:ext>
              </a:extLst>
            </p:cNvPr>
            <p:cNvGrpSpPr/>
            <p:nvPr/>
          </p:nvGrpSpPr>
          <p:grpSpPr>
            <a:xfrm>
              <a:off x="2355826" y="2404301"/>
              <a:ext cx="7465182" cy="4119592"/>
              <a:chOff x="1748900" y="3880498"/>
              <a:chExt cx="4347101" cy="2877143"/>
            </a:xfrm>
          </p:grpSpPr>
          <p:grpSp>
            <p:nvGrpSpPr>
              <p:cNvPr id="55" name="Group 54">
                <a:extLst>
                  <a:ext uri="{FF2B5EF4-FFF2-40B4-BE49-F238E27FC236}">
                    <a16:creationId xmlns:a16="http://schemas.microsoft.com/office/drawing/2014/main" id="{84EC7553-0096-4F38-BA85-EA1AACA2EAA9}"/>
                  </a:ext>
                </a:extLst>
              </p:cNvPr>
              <p:cNvGrpSpPr/>
              <p:nvPr/>
            </p:nvGrpSpPr>
            <p:grpSpPr>
              <a:xfrm>
                <a:off x="1748900" y="3880498"/>
                <a:ext cx="4347101" cy="2877143"/>
                <a:chOff x="3072962" y="1263460"/>
                <a:chExt cx="5994838" cy="4294379"/>
              </a:xfrm>
            </p:grpSpPr>
            <p:pic>
              <p:nvPicPr>
                <p:cNvPr id="57" name="Picture 56">
                  <a:extLst>
                    <a:ext uri="{FF2B5EF4-FFF2-40B4-BE49-F238E27FC236}">
                      <a16:creationId xmlns:a16="http://schemas.microsoft.com/office/drawing/2014/main" id="{8F56B54A-6F6B-4C16-8820-53F0ED3FDC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58" name="Rectangle 57">
                  <a:extLst>
                    <a:ext uri="{FF2B5EF4-FFF2-40B4-BE49-F238E27FC236}">
                      <a16:creationId xmlns:a16="http://schemas.microsoft.com/office/drawing/2014/main" id="{D8BEBE03-DD1D-47D7-9352-772253284E1A}"/>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56" name="TextBox 55">
                <a:extLst>
                  <a:ext uri="{FF2B5EF4-FFF2-40B4-BE49-F238E27FC236}">
                    <a16:creationId xmlns:a16="http://schemas.microsoft.com/office/drawing/2014/main" id="{525501B7-4875-4A0E-813F-3216F9699A8B}"/>
                  </a:ext>
                </a:extLst>
              </p:cNvPr>
              <p:cNvSpPr txBox="1"/>
              <p:nvPr/>
            </p:nvSpPr>
            <p:spPr>
              <a:xfrm>
                <a:off x="1757982"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54" name="Rectangle 53">
              <a:extLst>
                <a:ext uri="{FF2B5EF4-FFF2-40B4-BE49-F238E27FC236}">
                  <a16:creationId xmlns:a16="http://schemas.microsoft.com/office/drawing/2014/main" id="{DEF8BF93-C0FC-4CEE-AE77-E35112325D95}"/>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572064B-35AD-4EC0-B58A-DAA8948189D8}"/>
              </a:ext>
            </a:extLst>
          </p:cNvPr>
          <p:cNvSpPr txBox="1"/>
          <p:nvPr/>
        </p:nvSpPr>
        <p:spPr>
          <a:xfrm>
            <a:off x="414690" y="939727"/>
            <a:ext cx="11529660" cy="461665"/>
          </a:xfrm>
          <a:prstGeom prst="rect">
            <a:avLst/>
          </a:prstGeom>
          <a:noFill/>
        </p:spPr>
        <p:txBody>
          <a:bodyPr wrap="square" rtlCol="0">
            <a:spAutoFit/>
          </a:bodyPr>
          <a:lstStyle/>
          <a:p>
            <a:pPr algn="ctr"/>
            <a:r>
              <a:rPr lang="en-US" sz="2400" dirty="0"/>
              <a:t>Pandas makes it super-easy to import a dataset from a CSV (comma-separated value) file:</a:t>
            </a: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Loading Data</a:t>
            </a:r>
          </a:p>
        </p:txBody>
      </p:sp>
      <p:sp>
        <p:nvSpPr>
          <p:cNvPr id="20" name="TextBox 19">
            <a:extLst>
              <a:ext uri="{FF2B5EF4-FFF2-40B4-BE49-F238E27FC236}">
                <a16:creationId xmlns:a16="http://schemas.microsoft.com/office/drawing/2014/main" id="{13320456-2908-4583-B6FE-D8D21071F0B6}"/>
              </a:ext>
            </a:extLst>
          </p:cNvPr>
          <p:cNvSpPr txBox="1"/>
          <p:nvPr/>
        </p:nvSpPr>
        <p:spPr>
          <a:xfrm>
            <a:off x="1603854" y="2162916"/>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149780" y="2534743"/>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647452" y="2534743"/>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149780" y="285764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647452" y="2840266"/>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sp>
        <p:nvSpPr>
          <p:cNvPr id="40" name="Speech Bubble: Rectangle with Corners Rounded 39">
            <a:extLst>
              <a:ext uri="{FF2B5EF4-FFF2-40B4-BE49-F238E27FC236}">
                <a16:creationId xmlns:a16="http://schemas.microsoft.com/office/drawing/2014/main" id="{329C624D-0FDD-40EA-A664-582B2509483C}"/>
              </a:ext>
            </a:extLst>
          </p:cNvPr>
          <p:cNvSpPr/>
          <p:nvPr/>
        </p:nvSpPr>
        <p:spPr>
          <a:xfrm>
            <a:off x="3996894" y="4103932"/>
            <a:ext cx="3242725" cy="1266504"/>
          </a:xfrm>
          <a:prstGeom prst="wedgeRoundRectCallout">
            <a:avLst>
              <a:gd name="adj1" fmla="val -97308"/>
              <a:gd name="adj2" fmla="val -1175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here's how we load a CSV file into Pandas.</a:t>
            </a:r>
          </a:p>
        </p:txBody>
      </p:sp>
      <p:sp>
        <p:nvSpPr>
          <p:cNvPr id="41" name="Speech Bubble: Rectangle with Corners Rounded 40">
            <a:extLst>
              <a:ext uri="{FF2B5EF4-FFF2-40B4-BE49-F238E27FC236}">
                <a16:creationId xmlns:a16="http://schemas.microsoft.com/office/drawing/2014/main" id="{5BD32FD9-4EB2-43B1-843F-2635C907E4E8}"/>
              </a:ext>
            </a:extLst>
          </p:cNvPr>
          <p:cNvSpPr/>
          <p:nvPr/>
        </p:nvSpPr>
        <p:spPr>
          <a:xfrm>
            <a:off x="1103276" y="4306598"/>
            <a:ext cx="3944299" cy="1266504"/>
          </a:xfrm>
          <a:prstGeom prst="wedgeRoundRectCallout">
            <a:avLst>
              <a:gd name="adj1" fmla="val -54669"/>
              <a:gd name="adj2" fmla="val -1436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read_csv</a:t>
            </a:r>
            <a:r>
              <a:rPr lang="en-US" sz="2000" dirty="0">
                <a:latin typeface="Corbel" panose="020B0503020204020204" pitchFamily="34" charset="0"/>
              </a:rPr>
              <a:t>() returns a "</a:t>
            </a:r>
            <a:r>
              <a:rPr lang="en-US" sz="2000" dirty="0" err="1">
                <a:latin typeface="Corbel" panose="020B0503020204020204" pitchFamily="34" charset="0"/>
              </a:rPr>
              <a:t>DataFrame</a:t>
            </a:r>
            <a:r>
              <a:rPr lang="en-US" sz="2000" dirty="0">
                <a:latin typeface="Corbel" panose="020B0503020204020204" pitchFamily="34" charset="0"/>
              </a:rPr>
              <a:t>" object which holds the values from your CSV file.</a:t>
            </a:r>
          </a:p>
        </p:txBody>
      </p:sp>
      <p:sp>
        <p:nvSpPr>
          <p:cNvPr id="32" name="Speech Bubble: Rectangle with Corners Rounded 31">
            <a:extLst>
              <a:ext uri="{FF2B5EF4-FFF2-40B4-BE49-F238E27FC236}">
                <a16:creationId xmlns:a16="http://schemas.microsoft.com/office/drawing/2014/main" id="{ECE298C0-4B9A-44AA-97E7-8F2DC5B2C102}"/>
              </a:ext>
            </a:extLst>
          </p:cNvPr>
          <p:cNvSpPr/>
          <p:nvPr/>
        </p:nvSpPr>
        <p:spPr>
          <a:xfrm>
            <a:off x="4660377" y="1662911"/>
            <a:ext cx="3242725" cy="1266504"/>
          </a:xfrm>
          <a:prstGeom prst="wedgeRoundRectCallout">
            <a:avLst>
              <a:gd name="adj1" fmla="val -97308"/>
              <a:gd name="adj2" fmla="val 337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convention is to rename the pandas module "pd" for simplicity.</a:t>
            </a:r>
          </a:p>
        </p:txBody>
      </p:sp>
      <p:sp>
        <p:nvSpPr>
          <p:cNvPr id="59" name="TextBox 58">
            <a:extLst>
              <a:ext uri="{FF2B5EF4-FFF2-40B4-BE49-F238E27FC236}">
                <a16:creationId xmlns:a16="http://schemas.microsoft.com/office/drawing/2014/main" id="{71E216E4-837A-40DC-9526-F4F2373B35B3}"/>
              </a:ext>
            </a:extLst>
          </p:cNvPr>
          <p:cNvSpPr txBox="1"/>
          <p:nvPr/>
        </p:nvSpPr>
        <p:spPr>
          <a:xfrm>
            <a:off x="9958168" y="-1435994"/>
            <a:ext cx="6293794" cy="369332"/>
          </a:xfrm>
          <a:prstGeom prst="rect">
            <a:avLst/>
          </a:prstGeom>
          <a:noFill/>
        </p:spPr>
        <p:txBody>
          <a:bodyPr wrap="square">
            <a:spAutoFit/>
          </a:bodyPr>
          <a:lstStyle/>
          <a:p>
            <a:endParaRPr lang="en-US" dirty="0"/>
          </a:p>
        </p:txBody>
      </p:sp>
      <p:sp>
        <p:nvSpPr>
          <p:cNvPr id="61" name="TextBox 60">
            <a:extLst>
              <a:ext uri="{FF2B5EF4-FFF2-40B4-BE49-F238E27FC236}">
                <a16:creationId xmlns:a16="http://schemas.microsoft.com/office/drawing/2014/main" id="{8C77C97D-4225-416C-B117-B036AED495DB}"/>
              </a:ext>
            </a:extLst>
          </p:cNvPr>
          <p:cNvSpPr txBox="1"/>
          <p:nvPr/>
        </p:nvSpPr>
        <p:spPr>
          <a:xfrm>
            <a:off x="693383" y="1354788"/>
            <a:ext cx="10972274" cy="461665"/>
          </a:xfrm>
          <a:prstGeom prst="rect">
            <a:avLst/>
          </a:prstGeom>
          <a:noFill/>
        </p:spPr>
        <p:txBody>
          <a:bodyPr wrap="square" rtlCol="0">
            <a:spAutoFit/>
          </a:bodyPr>
          <a:lstStyle/>
          <a:p>
            <a:pPr algn="ctr"/>
            <a:r>
              <a:rPr lang="en-US" sz="2400" dirty="0"/>
              <a:t>You can also create a </a:t>
            </a:r>
            <a:r>
              <a:rPr lang="en-US" sz="2400" dirty="0" err="1"/>
              <a:t>DataFrame</a:t>
            </a:r>
            <a:r>
              <a:rPr lang="en-US" sz="2400" dirty="0"/>
              <a:t> from a python dictionary!</a:t>
            </a:r>
          </a:p>
        </p:txBody>
      </p:sp>
      <p:sp>
        <p:nvSpPr>
          <p:cNvPr id="62" name="TextBox 61">
            <a:extLst>
              <a:ext uri="{FF2B5EF4-FFF2-40B4-BE49-F238E27FC236}">
                <a16:creationId xmlns:a16="http://schemas.microsoft.com/office/drawing/2014/main" id="{176CA471-E8F2-419A-A380-363E85CA8BAE}"/>
              </a:ext>
            </a:extLst>
          </p:cNvPr>
          <p:cNvSpPr txBox="1"/>
          <p:nvPr/>
        </p:nvSpPr>
        <p:spPr>
          <a:xfrm>
            <a:off x="149780" y="3148191"/>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63" name="TextBox 62">
            <a:extLst>
              <a:ext uri="{FF2B5EF4-FFF2-40B4-BE49-F238E27FC236}">
                <a16:creationId xmlns:a16="http://schemas.microsoft.com/office/drawing/2014/main" id="{7DC5703F-35FF-439D-B618-8391F0F4F996}"/>
              </a:ext>
            </a:extLst>
          </p:cNvPr>
          <p:cNvSpPr txBox="1"/>
          <p:nvPr/>
        </p:nvSpPr>
        <p:spPr>
          <a:xfrm>
            <a:off x="166309" y="3131752"/>
            <a:ext cx="6298097" cy="1754326"/>
          </a:xfrm>
          <a:prstGeom prst="rect">
            <a:avLst/>
          </a:prstGeom>
          <a:noFill/>
          <a:ln>
            <a:noFill/>
          </a:ln>
        </p:spPr>
        <p:txBody>
          <a:bodyPr wrap="square">
            <a:spAutoFit/>
          </a:bodyPr>
          <a:lstStyle/>
          <a:p>
            <a:r>
              <a:rPr lang="en-US" dirty="0">
                <a:solidFill>
                  <a:srgbClr val="DAE3F3"/>
                </a:solidFill>
                <a:latin typeface="Consolas" panose="020B0609020204030204" pitchFamily="49" charset="0"/>
              </a:rPr>
              <a:t>    data = {</a:t>
            </a:r>
          </a:p>
          <a:p>
            <a:r>
              <a:rPr lang="en-US" dirty="0">
                <a:solidFill>
                  <a:schemeClr val="bg1"/>
                </a:solidFill>
                <a:latin typeface="Consolas" panose="020B0609020204030204" pitchFamily="49" charset="0"/>
              </a:rPr>
              <a:t>...</a:t>
            </a:r>
            <a:r>
              <a:rPr lang="en-US" dirty="0">
                <a:solidFill>
                  <a:srgbClr val="DAE3F3"/>
                </a:solidFill>
                <a:latin typeface="Consolas" panose="020B0609020204030204" pitchFamily="49" charset="0"/>
              </a:rPr>
              <a:t> "</a:t>
            </a:r>
            <a:r>
              <a:rPr lang="en-US" dirty="0" err="1">
                <a:solidFill>
                  <a:srgbClr val="DAE3F3"/>
                </a:solidFill>
                <a:latin typeface="Consolas" panose="020B0609020204030204" pitchFamily="49" charset="0"/>
              </a:rPr>
              <a:t>hws_completed</a:t>
            </a:r>
            <a:r>
              <a:rPr lang="en-US" dirty="0">
                <a:solidFill>
                  <a:srgbClr val="DAE3F3"/>
                </a:solidFill>
                <a:latin typeface="Consolas" panose="020B0609020204030204" pitchFamily="49" charset="0"/>
              </a:rPr>
              <a:t>": [0,8,3,9,7,9,0,2,7],</a:t>
            </a:r>
          </a:p>
          <a:p>
            <a:r>
              <a:rPr lang="en-US" dirty="0">
                <a:solidFill>
                  <a:schemeClr val="bg1"/>
                </a:solidFill>
                <a:latin typeface="Consolas" panose="020B0609020204030204" pitchFamily="49" charset="0"/>
              </a:rPr>
              <a:t>...</a:t>
            </a:r>
            <a:r>
              <a:rPr lang="en-US" dirty="0">
                <a:solidFill>
                  <a:srgbClr val="DAE3F3"/>
                </a:solidFill>
                <a:latin typeface="Consolas" panose="020B0609020204030204" pitchFamily="49" charset="0"/>
              </a:rPr>
              <a:t> "</a:t>
            </a:r>
            <a:r>
              <a:rPr lang="en-US" dirty="0" err="1">
                <a:solidFill>
                  <a:srgbClr val="DAE3F3"/>
                </a:solidFill>
                <a:latin typeface="Consolas" panose="020B0609020204030204" pitchFamily="49" charset="0"/>
              </a:rPr>
              <a:t>hrs_studied</a:t>
            </a:r>
            <a:r>
              <a:rPr lang="en-US" dirty="0">
                <a:solidFill>
                  <a:srgbClr val="DAE3F3"/>
                </a:solidFill>
                <a:latin typeface="Consolas" panose="020B0609020204030204" pitchFamily="49" charset="0"/>
              </a:rPr>
              <a:t>": [0,12,14,10,20,17,5,11,9],</a:t>
            </a:r>
          </a:p>
          <a:p>
            <a:r>
              <a:rPr lang="en-US" dirty="0">
                <a:solidFill>
                  <a:schemeClr val="bg1"/>
                </a:solidFill>
                <a:latin typeface="Consolas" panose="020B0609020204030204" pitchFamily="49" charset="0"/>
              </a:rPr>
              <a:t>... </a:t>
            </a:r>
            <a:r>
              <a:rPr lang="en-US" dirty="0">
                <a:solidFill>
                  <a:srgbClr val="DAE3F3"/>
                </a:solidFill>
                <a:latin typeface="Consolas" panose="020B0609020204030204" pitchFamily="49" charset="0"/>
              </a:rPr>
              <a:t>"</a:t>
            </a:r>
            <a:r>
              <a:rPr lang="en-US" dirty="0" err="1">
                <a:solidFill>
                  <a:srgbClr val="DAE3F3"/>
                </a:solidFill>
                <a:latin typeface="Consolas" panose="020B0609020204030204" pitchFamily="49" charset="0"/>
              </a:rPr>
              <a:t>midterm_scores</a:t>
            </a:r>
            <a:r>
              <a:rPr lang="en-US" dirty="0">
                <a:solidFill>
                  <a:srgbClr val="DAE3F3"/>
                </a:solidFill>
                <a:latin typeface="Consolas" panose="020B0609020204030204" pitchFamily="49" charset="0"/>
              </a:rPr>
              <a:t>": ...</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t>
            </a:r>
            <a:r>
              <a:rPr lang="en-US" dirty="0">
                <a:solidFill>
                  <a:srgbClr val="DAE3F3"/>
                </a:solidFill>
                <a:latin typeface="Consolas" panose="020B0609020204030204" pitchFamily="49" charset="0"/>
              </a:rPr>
              <a:t> }</a:t>
            </a:r>
          </a:p>
          <a:p>
            <a:endParaRPr lang="en-US" sz="1800" dirty="0">
              <a:solidFill>
                <a:srgbClr val="DAE3F3"/>
              </a:solidFill>
              <a:latin typeface="Consolas" panose="020B0609020204030204" pitchFamily="49" charset="0"/>
            </a:endParaRPr>
          </a:p>
        </p:txBody>
      </p:sp>
      <p:sp>
        <p:nvSpPr>
          <p:cNvPr id="64" name="TextBox 63">
            <a:extLst>
              <a:ext uri="{FF2B5EF4-FFF2-40B4-BE49-F238E27FC236}">
                <a16:creationId xmlns:a16="http://schemas.microsoft.com/office/drawing/2014/main" id="{6441FE4A-B33B-435B-A622-213099E9E59B}"/>
              </a:ext>
            </a:extLst>
          </p:cNvPr>
          <p:cNvSpPr txBox="1"/>
          <p:nvPr/>
        </p:nvSpPr>
        <p:spPr>
          <a:xfrm>
            <a:off x="161577" y="459383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65" name="TextBox 64">
            <a:extLst>
              <a:ext uri="{FF2B5EF4-FFF2-40B4-BE49-F238E27FC236}">
                <a16:creationId xmlns:a16="http://schemas.microsoft.com/office/drawing/2014/main" id="{8D6B62D4-C951-45E7-8D34-557B20774B72}"/>
              </a:ext>
            </a:extLst>
          </p:cNvPr>
          <p:cNvSpPr txBox="1"/>
          <p:nvPr/>
        </p:nvSpPr>
        <p:spPr>
          <a:xfrm>
            <a:off x="618203" y="4603161"/>
            <a:ext cx="5335812" cy="369332"/>
          </a:xfrm>
          <a:prstGeom prst="rect">
            <a:avLst/>
          </a:prstGeom>
          <a:noFill/>
          <a:ln>
            <a:noFill/>
          </a:ln>
        </p:spPr>
        <p:txBody>
          <a:bodyPr wrap="square">
            <a:spAutoFit/>
          </a:bodyPr>
          <a:lstStyle/>
          <a:p>
            <a:r>
              <a:rPr lang="en-US" dirty="0" err="1">
                <a:solidFill>
                  <a:srgbClr val="DAE3F3"/>
                </a:solidFill>
                <a:latin typeface="Consolas" panose="020B0609020204030204" pitchFamily="49" charset="0"/>
              </a:rPr>
              <a:t>df_from_dict</a:t>
            </a:r>
            <a:r>
              <a:rPr lang="en-US" dirty="0">
                <a:solidFill>
                  <a:srgbClr val="DAE3F3"/>
                </a:solidFill>
                <a:latin typeface="Consolas" panose="020B0609020204030204" pitchFamily="49" charset="0"/>
              </a:rPr>
              <a:t> = </a:t>
            </a:r>
            <a:r>
              <a:rPr lang="en-US" dirty="0" err="1">
                <a:solidFill>
                  <a:srgbClr val="DAE3F3"/>
                </a:solidFill>
                <a:latin typeface="Consolas" panose="020B0609020204030204" pitchFamily="49" charset="0"/>
              </a:rPr>
              <a:t>pd.DataFrame</a:t>
            </a:r>
            <a:r>
              <a:rPr lang="en-US" dirty="0">
                <a:solidFill>
                  <a:srgbClr val="DAE3F3"/>
                </a:solidFill>
                <a:latin typeface="Consolas" panose="020B0609020204030204" pitchFamily="49" charset="0"/>
              </a:rPr>
              <a:t>(data)</a:t>
            </a:r>
            <a:endParaRPr lang="en-US" sz="1800" dirty="0">
              <a:solidFill>
                <a:srgbClr val="DAE3F3"/>
              </a:solidFill>
              <a:latin typeface="Consolas" panose="020B0609020204030204" pitchFamily="49" charset="0"/>
            </a:endParaRPr>
          </a:p>
        </p:txBody>
      </p:sp>
    </p:spTree>
    <p:extLst>
      <p:ext uri="{BB962C8B-B14F-4D97-AF65-F5344CB8AC3E}">
        <p14:creationId xmlns:p14="http://schemas.microsoft.com/office/powerpoint/2010/main" val="5816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8.33333E-7 7.40741E-7 L 0.49935 7.40741E-7 " pathEditMode="relative" rAng="0" ptsTypes="AA">
                                      <p:cBhvr>
                                        <p:cTn id="14" dur="2000" fill="hold"/>
                                        <p:tgtEl>
                                          <p:spTgt spid="11"/>
                                        </p:tgtEl>
                                        <p:attrNameLst>
                                          <p:attrName>ppt_x</p:attrName>
                                          <p:attrName>ppt_y</p:attrName>
                                        </p:attrNameLst>
                                      </p:cBhvr>
                                      <p:rCtr x="24961"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1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wipe(left)">
                                      <p:cBhvr>
                                        <p:cTn id="28" dur="500"/>
                                        <p:tgtEl>
                                          <p:spTgt spid="2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1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left)">
                                      <p:cBhvr>
                                        <p:cTn id="47" dur="500"/>
                                        <p:tgtEl>
                                          <p:spTgt spid="2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1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down)">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2">
                                            <p:txEl>
                                              <p:pRg st="0" end="0"/>
                                            </p:txEl>
                                          </p:spTgt>
                                        </p:tgtEl>
                                        <p:attrNameLst>
                                          <p:attrName>style.visibility</p:attrName>
                                        </p:attrNameLst>
                                      </p:cBhvr>
                                      <p:to>
                                        <p:strVal val="visible"/>
                                      </p:to>
                                    </p:set>
                                    <p:animEffect transition="in" filter="wipe(left)">
                                      <p:cBhvr>
                                        <p:cTn id="79" dur="500"/>
                                        <p:tgtEl>
                                          <p:spTgt spid="62">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63">
                                            <p:txEl>
                                              <p:pRg st="0" end="0"/>
                                            </p:txEl>
                                          </p:spTgt>
                                        </p:tgtEl>
                                        <p:attrNameLst>
                                          <p:attrName>style.visibility</p:attrName>
                                        </p:attrNameLst>
                                      </p:cBhvr>
                                      <p:to>
                                        <p:strVal val="visible"/>
                                      </p:to>
                                    </p:set>
                                    <p:animEffect transition="in" filter="wipe(left)">
                                      <p:cBhvr>
                                        <p:cTn id="84" dur="1500"/>
                                        <p:tgtEl>
                                          <p:spTgt spid="63">
                                            <p:txEl>
                                              <p:pRg st="0" end="0"/>
                                            </p:txEl>
                                          </p:spTgt>
                                        </p:tgtEl>
                                      </p:cBhvr>
                                    </p:animEffect>
                                  </p:childTnLst>
                                </p:cTn>
                              </p:par>
                            </p:childTnLst>
                          </p:cTn>
                        </p:par>
                        <p:par>
                          <p:cTn id="85" fill="hold">
                            <p:stCondLst>
                              <p:cond delay="1500"/>
                            </p:stCondLst>
                            <p:childTnLst>
                              <p:par>
                                <p:cTn id="86" presetID="22" presetClass="entr" presetSubtype="8" fill="hold" grpId="0" nodeType="afterEffect">
                                  <p:stCondLst>
                                    <p:cond delay="0"/>
                                  </p:stCondLst>
                                  <p:childTnLst>
                                    <p:set>
                                      <p:cBhvr>
                                        <p:cTn id="87" dur="1" fill="hold">
                                          <p:stCondLst>
                                            <p:cond delay="0"/>
                                          </p:stCondLst>
                                        </p:cTn>
                                        <p:tgtEl>
                                          <p:spTgt spid="63">
                                            <p:txEl>
                                              <p:pRg st="1" end="1"/>
                                            </p:txEl>
                                          </p:spTgt>
                                        </p:tgtEl>
                                        <p:attrNameLst>
                                          <p:attrName>style.visibility</p:attrName>
                                        </p:attrNameLst>
                                      </p:cBhvr>
                                      <p:to>
                                        <p:strVal val="visible"/>
                                      </p:to>
                                    </p:set>
                                    <p:animEffect transition="in" filter="wipe(left)">
                                      <p:cBhvr>
                                        <p:cTn id="88" dur="1500"/>
                                        <p:tgtEl>
                                          <p:spTgt spid="63">
                                            <p:txEl>
                                              <p:pRg st="1" end="1"/>
                                            </p:txEl>
                                          </p:spTgt>
                                        </p:tgtEl>
                                      </p:cBhvr>
                                    </p:animEffect>
                                  </p:childTnLst>
                                </p:cTn>
                              </p:par>
                            </p:childTnLst>
                          </p:cTn>
                        </p:par>
                        <p:par>
                          <p:cTn id="89" fill="hold">
                            <p:stCondLst>
                              <p:cond delay="3000"/>
                            </p:stCondLst>
                            <p:childTnLst>
                              <p:par>
                                <p:cTn id="90" presetID="22" presetClass="entr" presetSubtype="8" fill="hold" grpId="0" nodeType="afterEffect">
                                  <p:stCondLst>
                                    <p:cond delay="0"/>
                                  </p:stCondLst>
                                  <p:childTnLst>
                                    <p:set>
                                      <p:cBhvr>
                                        <p:cTn id="91" dur="1" fill="hold">
                                          <p:stCondLst>
                                            <p:cond delay="0"/>
                                          </p:stCondLst>
                                        </p:cTn>
                                        <p:tgtEl>
                                          <p:spTgt spid="63">
                                            <p:txEl>
                                              <p:pRg st="2" end="2"/>
                                            </p:txEl>
                                          </p:spTgt>
                                        </p:tgtEl>
                                        <p:attrNameLst>
                                          <p:attrName>style.visibility</p:attrName>
                                        </p:attrNameLst>
                                      </p:cBhvr>
                                      <p:to>
                                        <p:strVal val="visible"/>
                                      </p:to>
                                    </p:set>
                                    <p:animEffect transition="in" filter="wipe(left)">
                                      <p:cBhvr>
                                        <p:cTn id="92" dur="1500"/>
                                        <p:tgtEl>
                                          <p:spTgt spid="63">
                                            <p:txEl>
                                              <p:pRg st="2" end="2"/>
                                            </p:txEl>
                                          </p:spTgt>
                                        </p:tgtEl>
                                      </p:cBhvr>
                                    </p:animEffect>
                                  </p:childTnLst>
                                </p:cTn>
                              </p:par>
                            </p:childTnLst>
                          </p:cTn>
                        </p:par>
                        <p:par>
                          <p:cTn id="93" fill="hold">
                            <p:stCondLst>
                              <p:cond delay="4500"/>
                            </p:stCondLst>
                            <p:childTnLst>
                              <p:par>
                                <p:cTn id="94" presetID="22" presetClass="entr" presetSubtype="8" fill="hold" grpId="0" nodeType="afterEffect">
                                  <p:stCondLst>
                                    <p:cond delay="0"/>
                                  </p:stCondLst>
                                  <p:childTnLst>
                                    <p:set>
                                      <p:cBhvr>
                                        <p:cTn id="95" dur="1" fill="hold">
                                          <p:stCondLst>
                                            <p:cond delay="0"/>
                                          </p:stCondLst>
                                        </p:cTn>
                                        <p:tgtEl>
                                          <p:spTgt spid="63">
                                            <p:txEl>
                                              <p:pRg st="3" end="3"/>
                                            </p:txEl>
                                          </p:spTgt>
                                        </p:tgtEl>
                                        <p:attrNameLst>
                                          <p:attrName>style.visibility</p:attrName>
                                        </p:attrNameLst>
                                      </p:cBhvr>
                                      <p:to>
                                        <p:strVal val="visible"/>
                                      </p:to>
                                    </p:set>
                                    <p:animEffect transition="in" filter="wipe(left)">
                                      <p:cBhvr>
                                        <p:cTn id="96" dur="1500"/>
                                        <p:tgtEl>
                                          <p:spTgt spid="63">
                                            <p:txEl>
                                              <p:pRg st="3" end="3"/>
                                            </p:txEl>
                                          </p:spTgt>
                                        </p:tgtEl>
                                      </p:cBhvr>
                                    </p:animEffect>
                                  </p:childTnLst>
                                </p:cTn>
                              </p:par>
                            </p:childTnLst>
                          </p:cTn>
                        </p:par>
                        <p:par>
                          <p:cTn id="97" fill="hold">
                            <p:stCondLst>
                              <p:cond delay="6000"/>
                            </p:stCondLst>
                            <p:childTnLst>
                              <p:par>
                                <p:cTn id="98" presetID="22" presetClass="entr" presetSubtype="8" fill="hold" grpId="0" nodeType="afterEffect">
                                  <p:stCondLst>
                                    <p:cond delay="0"/>
                                  </p:stCondLst>
                                  <p:childTnLst>
                                    <p:set>
                                      <p:cBhvr>
                                        <p:cTn id="99" dur="1" fill="hold">
                                          <p:stCondLst>
                                            <p:cond delay="0"/>
                                          </p:stCondLst>
                                        </p:cTn>
                                        <p:tgtEl>
                                          <p:spTgt spid="63">
                                            <p:txEl>
                                              <p:pRg st="4" end="4"/>
                                            </p:txEl>
                                          </p:spTgt>
                                        </p:tgtEl>
                                        <p:attrNameLst>
                                          <p:attrName>style.visibility</p:attrName>
                                        </p:attrNameLst>
                                      </p:cBhvr>
                                      <p:to>
                                        <p:strVal val="visible"/>
                                      </p:to>
                                    </p:set>
                                    <p:animEffect transition="in" filter="wipe(left)">
                                      <p:cBhvr>
                                        <p:cTn id="100" dur="1500"/>
                                        <p:tgtEl>
                                          <p:spTgt spid="63">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64">
                                            <p:txEl>
                                              <p:pRg st="0" end="0"/>
                                            </p:txEl>
                                          </p:spTgt>
                                        </p:tgtEl>
                                        <p:attrNameLst>
                                          <p:attrName>style.visibility</p:attrName>
                                        </p:attrNameLst>
                                      </p:cBhvr>
                                      <p:to>
                                        <p:strVal val="visible"/>
                                      </p:to>
                                    </p:set>
                                    <p:animEffect transition="in" filter="wipe(left)">
                                      <p:cBhvr>
                                        <p:cTn id="105" dur="500"/>
                                        <p:tgtEl>
                                          <p:spTgt spid="64">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left)">
                                      <p:cBhvr>
                                        <p:cTn id="110" dur="1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63">
                                            <p:txEl>
                                              <p:pRg st="0" end="0"/>
                                            </p:txEl>
                                          </p:spTgt>
                                        </p:tgtEl>
                                      </p:cBhvr>
                                    </p:animEffect>
                                    <p:set>
                                      <p:cBhvr>
                                        <p:cTn id="115" dur="1" fill="hold">
                                          <p:stCondLst>
                                            <p:cond delay="499"/>
                                          </p:stCondLst>
                                        </p:cTn>
                                        <p:tgtEl>
                                          <p:spTgt spid="63">
                                            <p:txEl>
                                              <p:pRg st="0" end="0"/>
                                            </p:txEl>
                                          </p:spTgt>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63">
                                            <p:txEl>
                                              <p:pRg st="1" end="1"/>
                                            </p:txEl>
                                          </p:spTgt>
                                        </p:tgtEl>
                                      </p:cBhvr>
                                    </p:animEffect>
                                    <p:set>
                                      <p:cBhvr>
                                        <p:cTn id="118" dur="1" fill="hold">
                                          <p:stCondLst>
                                            <p:cond delay="499"/>
                                          </p:stCondLst>
                                        </p:cTn>
                                        <p:tgtEl>
                                          <p:spTgt spid="63">
                                            <p:txEl>
                                              <p:pRg st="1" end="1"/>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63">
                                            <p:txEl>
                                              <p:pRg st="2" end="2"/>
                                            </p:txEl>
                                          </p:spTgt>
                                        </p:tgtEl>
                                      </p:cBhvr>
                                    </p:animEffect>
                                    <p:set>
                                      <p:cBhvr>
                                        <p:cTn id="121" dur="1" fill="hold">
                                          <p:stCondLst>
                                            <p:cond delay="499"/>
                                          </p:stCondLst>
                                        </p:cTn>
                                        <p:tgtEl>
                                          <p:spTgt spid="63">
                                            <p:txEl>
                                              <p:pRg st="2" end="2"/>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63">
                                            <p:txEl>
                                              <p:pRg st="3" end="3"/>
                                            </p:txEl>
                                          </p:spTgt>
                                        </p:tgtEl>
                                      </p:cBhvr>
                                    </p:animEffect>
                                    <p:set>
                                      <p:cBhvr>
                                        <p:cTn id="124" dur="1" fill="hold">
                                          <p:stCondLst>
                                            <p:cond delay="499"/>
                                          </p:stCondLst>
                                        </p:cTn>
                                        <p:tgtEl>
                                          <p:spTgt spid="63">
                                            <p:txEl>
                                              <p:pRg st="3" end="3"/>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63">
                                            <p:txEl>
                                              <p:pRg st="4" end="4"/>
                                            </p:txEl>
                                          </p:spTgt>
                                        </p:tgtEl>
                                      </p:cBhvr>
                                    </p:animEffect>
                                    <p:set>
                                      <p:cBhvr>
                                        <p:cTn id="127" dur="1" fill="hold">
                                          <p:stCondLst>
                                            <p:cond delay="499"/>
                                          </p:stCondLst>
                                        </p:cTn>
                                        <p:tgtEl>
                                          <p:spTgt spid="63">
                                            <p:txEl>
                                              <p:pRg st="4" end="4"/>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4">
                                            <p:txEl>
                                              <p:pRg st="0" end="0"/>
                                            </p:txEl>
                                          </p:spTgt>
                                        </p:tgtEl>
                                      </p:cBhvr>
                                    </p:animEffect>
                                    <p:set>
                                      <p:cBhvr>
                                        <p:cTn id="130" dur="1" fill="hold">
                                          <p:stCondLst>
                                            <p:cond delay="499"/>
                                          </p:stCondLst>
                                        </p:cTn>
                                        <p:tgtEl>
                                          <p:spTgt spid="64">
                                            <p:txEl>
                                              <p:pRg st="0" end="0"/>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65"/>
                                        </p:tgtEl>
                                      </p:cBhvr>
                                    </p:animEffect>
                                    <p:set>
                                      <p:cBhvr>
                                        <p:cTn id="133"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0" grpId="0"/>
      <p:bldP spid="22" grpId="0" uiExpand="1" build="p"/>
      <p:bldP spid="23" grpId="0"/>
      <p:bldP spid="24" grpId="0" uiExpand="1" build="p"/>
      <p:bldP spid="25" grpId="0"/>
      <p:bldP spid="40" grpId="0" animBg="1"/>
      <p:bldP spid="40" grpId="1" animBg="1"/>
      <p:bldP spid="41" grpId="0" animBg="1"/>
      <p:bldP spid="41" grpId="1" animBg="1"/>
      <p:bldP spid="32" grpId="0" animBg="1"/>
      <p:bldP spid="32" grpId="1" animBg="1"/>
      <p:bldP spid="61" grpId="0"/>
      <p:bldP spid="62" grpId="0" uiExpand="1" build="p"/>
      <p:bldP spid="63" grpId="0" uiExpand="1" build="p"/>
      <p:bldP spid="63" grpId="1" build="allAtOnce"/>
      <p:bldP spid="64" grpId="0" uiExpand="1" build="p"/>
      <p:bldP spid="64" grpId="1" build="allAtOnce"/>
      <p:bldP spid="65" grpId="0"/>
      <p:bldP spid="65"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551A86A0-BFF4-4AAC-AE0C-8C4BEED2F6C5}"/>
              </a:ext>
            </a:extLst>
          </p:cNvPr>
          <p:cNvGrpSpPr/>
          <p:nvPr/>
        </p:nvGrpSpPr>
        <p:grpSpPr>
          <a:xfrm>
            <a:off x="109852" y="1934000"/>
            <a:ext cx="6971877" cy="4119592"/>
            <a:chOff x="109852" y="1934000"/>
            <a:chExt cx="6971877" cy="4119592"/>
          </a:xfrm>
        </p:grpSpPr>
        <p:grpSp>
          <p:nvGrpSpPr>
            <p:cNvPr id="62" name="Group 61">
              <a:extLst>
                <a:ext uri="{FF2B5EF4-FFF2-40B4-BE49-F238E27FC236}">
                  <a16:creationId xmlns:a16="http://schemas.microsoft.com/office/drawing/2014/main" id="{F5E72529-6F43-424E-881C-90AD4A898DCE}"/>
                </a:ext>
              </a:extLst>
            </p:cNvPr>
            <p:cNvGrpSpPr/>
            <p:nvPr/>
          </p:nvGrpSpPr>
          <p:grpSpPr>
            <a:xfrm>
              <a:off x="109852" y="1934000"/>
              <a:ext cx="6971877" cy="4119592"/>
              <a:chOff x="2355826" y="2404301"/>
              <a:chExt cx="7465182" cy="4119592"/>
            </a:xfrm>
          </p:grpSpPr>
          <p:grpSp>
            <p:nvGrpSpPr>
              <p:cNvPr id="63" name="Group 62">
                <a:extLst>
                  <a:ext uri="{FF2B5EF4-FFF2-40B4-BE49-F238E27FC236}">
                    <a16:creationId xmlns:a16="http://schemas.microsoft.com/office/drawing/2014/main" id="{053E25A9-7EF9-4032-8838-72EA74E8E4CD}"/>
                  </a:ext>
                </a:extLst>
              </p:cNvPr>
              <p:cNvGrpSpPr/>
              <p:nvPr/>
            </p:nvGrpSpPr>
            <p:grpSpPr>
              <a:xfrm>
                <a:off x="2355826" y="2404301"/>
                <a:ext cx="7465182" cy="4119592"/>
                <a:chOff x="1748900" y="3880498"/>
                <a:chExt cx="4347101" cy="2877143"/>
              </a:xfrm>
            </p:grpSpPr>
            <p:grpSp>
              <p:nvGrpSpPr>
                <p:cNvPr id="65" name="Group 64">
                  <a:extLst>
                    <a:ext uri="{FF2B5EF4-FFF2-40B4-BE49-F238E27FC236}">
                      <a16:creationId xmlns:a16="http://schemas.microsoft.com/office/drawing/2014/main" id="{D99CD2D5-758E-43DD-B79C-B7EA54B73225}"/>
                    </a:ext>
                  </a:extLst>
                </p:cNvPr>
                <p:cNvGrpSpPr/>
                <p:nvPr/>
              </p:nvGrpSpPr>
              <p:grpSpPr>
                <a:xfrm>
                  <a:off x="1748900" y="3880498"/>
                  <a:ext cx="4347101" cy="2877143"/>
                  <a:chOff x="3072962" y="1263460"/>
                  <a:chExt cx="5994838" cy="4294379"/>
                </a:xfrm>
              </p:grpSpPr>
              <p:pic>
                <p:nvPicPr>
                  <p:cNvPr id="67" name="Picture 66">
                    <a:extLst>
                      <a:ext uri="{FF2B5EF4-FFF2-40B4-BE49-F238E27FC236}">
                        <a16:creationId xmlns:a16="http://schemas.microsoft.com/office/drawing/2014/main" id="{9BC05348-8C05-41CD-BF38-CCA1AFF00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68" name="Rectangle 67">
                    <a:extLst>
                      <a:ext uri="{FF2B5EF4-FFF2-40B4-BE49-F238E27FC236}">
                        <a16:creationId xmlns:a16="http://schemas.microsoft.com/office/drawing/2014/main" id="{6D1088CF-EB4C-43FB-98F0-4504BC59AFCB}"/>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6" name="TextBox 65">
                  <a:extLst>
                    <a:ext uri="{FF2B5EF4-FFF2-40B4-BE49-F238E27FC236}">
                      <a16:creationId xmlns:a16="http://schemas.microsoft.com/office/drawing/2014/main" id="{CFCCBA98-80C6-4263-9287-C29FE69E5CB3}"/>
                    </a:ext>
                  </a:extLst>
                </p:cNvPr>
                <p:cNvSpPr txBox="1"/>
                <p:nvPr/>
              </p:nvSpPr>
              <p:spPr>
                <a:xfrm>
                  <a:off x="1757982"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64" name="Rectangle 63">
                <a:extLst>
                  <a:ext uri="{FF2B5EF4-FFF2-40B4-BE49-F238E27FC236}">
                    <a16:creationId xmlns:a16="http://schemas.microsoft.com/office/drawing/2014/main" id="{82332FCC-944D-4807-A685-C4B3D3544DE7}"/>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B98B6173-8836-4FBC-9B66-10EAD73D85A4}"/>
                </a:ext>
              </a:extLst>
            </p:cNvPr>
            <p:cNvSpPr txBox="1"/>
            <p:nvPr/>
          </p:nvSpPr>
          <p:spPr>
            <a:xfrm>
              <a:off x="1603854" y="2162916"/>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70" name="TextBox 69">
              <a:extLst>
                <a:ext uri="{FF2B5EF4-FFF2-40B4-BE49-F238E27FC236}">
                  <a16:creationId xmlns:a16="http://schemas.microsoft.com/office/drawing/2014/main" id="{9EA8CD51-04AC-43F7-AC69-6F2EB4217116}"/>
                </a:ext>
              </a:extLst>
            </p:cNvPr>
            <p:cNvSpPr txBox="1"/>
            <p:nvPr/>
          </p:nvSpPr>
          <p:spPr>
            <a:xfrm>
              <a:off x="149780" y="2534743"/>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71" name="TextBox 70">
              <a:extLst>
                <a:ext uri="{FF2B5EF4-FFF2-40B4-BE49-F238E27FC236}">
                  <a16:creationId xmlns:a16="http://schemas.microsoft.com/office/drawing/2014/main" id="{2A383053-5DE6-4F19-8254-3BBCD7743A27}"/>
                </a:ext>
              </a:extLst>
            </p:cNvPr>
            <p:cNvSpPr txBox="1"/>
            <p:nvPr/>
          </p:nvSpPr>
          <p:spPr>
            <a:xfrm>
              <a:off x="647452" y="2534743"/>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72" name="TextBox 71">
              <a:extLst>
                <a:ext uri="{FF2B5EF4-FFF2-40B4-BE49-F238E27FC236}">
                  <a16:creationId xmlns:a16="http://schemas.microsoft.com/office/drawing/2014/main" id="{FC8A6A4A-B07C-459E-B526-0EAB4261EEF7}"/>
                </a:ext>
              </a:extLst>
            </p:cNvPr>
            <p:cNvSpPr txBox="1"/>
            <p:nvPr/>
          </p:nvSpPr>
          <p:spPr>
            <a:xfrm>
              <a:off x="149780" y="285764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73" name="TextBox 72">
              <a:extLst>
                <a:ext uri="{FF2B5EF4-FFF2-40B4-BE49-F238E27FC236}">
                  <a16:creationId xmlns:a16="http://schemas.microsoft.com/office/drawing/2014/main" id="{E7C529FC-5008-4F2B-9D2A-E4724B8647F6}"/>
                </a:ext>
              </a:extLst>
            </p:cNvPr>
            <p:cNvSpPr txBox="1"/>
            <p:nvPr/>
          </p:nvSpPr>
          <p:spPr>
            <a:xfrm>
              <a:off x="647452" y="2840266"/>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Loading Data</a:t>
            </a:r>
          </a:p>
        </p:txBody>
      </p:sp>
      <p:sp>
        <p:nvSpPr>
          <p:cNvPr id="42" name="TextBox 41">
            <a:extLst>
              <a:ext uri="{FF2B5EF4-FFF2-40B4-BE49-F238E27FC236}">
                <a16:creationId xmlns:a16="http://schemas.microsoft.com/office/drawing/2014/main" id="{8D60F0B0-3DF3-4890-A6B5-8F7F1E583DFB}"/>
              </a:ext>
            </a:extLst>
          </p:cNvPr>
          <p:cNvSpPr txBox="1"/>
          <p:nvPr/>
        </p:nvSpPr>
        <p:spPr>
          <a:xfrm>
            <a:off x="153405"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651077" y="3143072"/>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print(df)</a:t>
            </a:r>
            <a:endParaRPr lang="en-US" sz="1800" dirty="0">
              <a:solidFill>
                <a:schemeClr val="accent1">
                  <a:lumMod val="20000"/>
                  <a:lumOff val="80000"/>
                </a:schemeClr>
              </a:solidFill>
              <a:latin typeface="Consolas" panose="020B0609020204030204" pitchFamily="49" charset="0"/>
            </a:endParaRPr>
          </a:p>
        </p:txBody>
      </p:sp>
      <p:grpSp>
        <p:nvGrpSpPr>
          <p:cNvPr id="57" name="Group 56">
            <a:extLst>
              <a:ext uri="{FF2B5EF4-FFF2-40B4-BE49-F238E27FC236}">
                <a16:creationId xmlns:a16="http://schemas.microsoft.com/office/drawing/2014/main" id="{454ACF87-D3DF-4DAA-8823-7FA7B6FFBA90}"/>
              </a:ext>
            </a:extLst>
          </p:cNvPr>
          <p:cNvGrpSpPr/>
          <p:nvPr/>
        </p:nvGrpSpPr>
        <p:grpSpPr>
          <a:xfrm>
            <a:off x="256985" y="3563251"/>
            <a:ext cx="6551753" cy="2367884"/>
            <a:chOff x="441899" y="3450429"/>
            <a:chExt cx="6551753" cy="2367884"/>
          </a:xfrm>
        </p:grpSpPr>
        <p:pic>
          <p:nvPicPr>
            <p:cNvPr id="54" name="Picture 53">
              <a:extLst>
                <a:ext uri="{FF2B5EF4-FFF2-40B4-BE49-F238E27FC236}">
                  <a16:creationId xmlns:a16="http://schemas.microsoft.com/office/drawing/2014/main" id="{13E73DE0-3F98-4AFC-83E6-64EC9DD9E111}"/>
                </a:ext>
              </a:extLst>
            </p:cNvPr>
            <p:cNvPicPr>
              <a:picLocks noChangeAspect="1"/>
            </p:cNvPicPr>
            <p:nvPr/>
          </p:nvPicPr>
          <p:blipFill rotWithShape="1">
            <a:blip r:embed="rId4"/>
            <a:srcRect r="54331"/>
            <a:stretch/>
          </p:blipFill>
          <p:spPr>
            <a:xfrm>
              <a:off x="441899" y="3450429"/>
              <a:ext cx="4178739" cy="2367884"/>
            </a:xfrm>
            <a:prstGeom prst="rect">
              <a:avLst/>
            </a:prstGeom>
          </p:spPr>
        </p:pic>
        <p:pic>
          <p:nvPicPr>
            <p:cNvPr id="56" name="Picture 55">
              <a:extLst>
                <a:ext uri="{FF2B5EF4-FFF2-40B4-BE49-F238E27FC236}">
                  <a16:creationId xmlns:a16="http://schemas.microsoft.com/office/drawing/2014/main" id="{4FC9A3FA-355A-4A0E-8434-3D415025D861}"/>
                </a:ext>
              </a:extLst>
            </p:cNvPr>
            <p:cNvPicPr>
              <a:picLocks noChangeAspect="1"/>
            </p:cNvPicPr>
            <p:nvPr/>
          </p:nvPicPr>
          <p:blipFill rotWithShape="1">
            <a:blip r:embed="rId4"/>
            <a:srcRect l="73626"/>
            <a:stretch/>
          </p:blipFill>
          <p:spPr>
            <a:xfrm>
              <a:off x="4580463" y="3450429"/>
              <a:ext cx="2413189" cy="2367884"/>
            </a:xfrm>
            <a:prstGeom prst="rect">
              <a:avLst/>
            </a:prstGeom>
          </p:spPr>
        </p:pic>
      </p:grpSp>
      <p:sp>
        <p:nvSpPr>
          <p:cNvPr id="58" name="TextBox 57">
            <a:extLst>
              <a:ext uri="{FF2B5EF4-FFF2-40B4-BE49-F238E27FC236}">
                <a16:creationId xmlns:a16="http://schemas.microsoft.com/office/drawing/2014/main" id="{4731BB23-D7C3-44C4-804A-81E87F9E44A6}"/>
              </a:ext>
            </a:extLst>
          </p:cNvPr>
          <p:cNvSpPr txBox="1"/>
          <p:nvPr/>
        </p:nvSpPr>
        <p:spPr>
          <a:xfrm>
            <a:off x="938768" y="947235"/>
            <a:ext cx="10481504" cy="461665"/>
          </a:xfrm>
          <a:prstGeom prst="rect">
            <a:avLst/>
          </a:prstGeom>
          <a:noFill/>
        </p:spPr>
        <p:txBody>
          <a:bodyPr wrap="square" rtlCol="0">
            <a:spAutoFit/>
          </a:bodyPr>
          <a:lstStyle/>
          <a:p>
            <a:pPr algn="ctr"/>
            <a:r>
              <a:rPr lang="en-US" sz="2400" dirty="0"/>
              <a:t>Once we load the data, we can make sure it looks valid...</a:t>
            </a:r>
          </a:p>
        </p:txBody>
      </p:sp>
      <p:grpSp>
        <p:nvGrpSpPr>
          <p:cNvPr id="59" name="Group 58">
            <a:extLst>
              <a:ext uri="{FF2B5EF4-FFF2-40B4-BE49-F238E27FC236}">
                <a16:creationId xmlns:a16="http://schemas.microsoft.com/office/drawing/2014/main" id="{B48D1BA5-9013-4E98-8B49-19F6BE94F184}"/>
              </a:ext>
            </a:extLst>
          </p:cNvPr>
          <p:cNvGrpSpPr/>
          <p:nvPr/>
        </p:nvGrpSpPr>
        <p:grpSpPr>
          <a:xfrm>
            <a:off x="7208722" y="2386144"/>
            <a:ext cx="10110183" cy="3242976"/>
            <a:chOff x="1378183" y="1548428"/>
            <a:chExt cx="10110183" cy="3242976"/>
          </a:xfrm>
        </p:grpSpPr>
        <p:sp>
          <p:nvSpPr>
            <p:cNvPr id="60" name="TextBox 59">
              <a:extLst>
                <a:ext uri="{FF2B5EF4-FFF2-40B4-BE49-F238E27FC236}">
                  <a16:creationId xmlns:a16="http://schemas.microsoft.com/office/drawing/2014/main" id="{1ACA84D3-BFEB-4179-90E0-4A23F3F7FC5D}"/>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61" name="TextBox 60">
              <a:extLst>
                <a:ext uri="{FF2B5EF4-FFF2-40B4-BE49-F238E27FC236}">
                  <a16:creationId xmlns:a16="http://schemas.microsoft.com/office/drawing/2014/main" id="{ECCEBC12-FF32-43B8-B2A0-C7BE8F333219}"/>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75" name="Speech Bubble: Rectangle with Corners Rounded 74">
            <a:extLst>
              <a:ext uri="{FF2B5EF4-FFF2-40B4-BE49-F238E27FC236}">
                <a16:creationId xmlns:a16="http://schemas.microsoft.com/office/drawing/2014/main" id="{CDAF7EF2-3978-49E7-9C3B-03EC7850FEA2}"/>
              </a:ext>
            </a:extLst>
          </p:cNvPr>
          <p:cNvSpPr/>
          <p:nvPr/>
        </p:nvSpPr>
        <p:spPr>
          <a:xfrm>
            <a:off x="3924294" y="1680391"/>
            <a:ext cx="3651482" cy="1266504"/>
          </a:xfrm>
          <a:prstGeom prst="wedgeRoundRectCallout">
            <a:avLst>
              <a:gd name="adj1" fmla="val -47511"/>
              <a:gd name="adj2" fmla="val 1044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Pandas will size the data to the window, omitting some rows/columns to make it fit.</a:t>
            </a:r>
          </a:p>
        </p:txBody>
      </p:sp>
      <p:sp>
        <p:nvSpPr>
          <p:cNvPr id="76" name="Speech Bubble: Rectangle with Corners Rounded 75">
            <a:extLst>
              <a:ext uri="{FF2B5EF4-FFF2-40B4-BE49-F238E27FC236}">
                <a16:creationId xmlns:a16="http://schemas.microsoft.com/office/drawing/2014/main" id="{362E7B36-8BCA-418D-968E-10B6E82B7F0A}"/>
              </a:ext>
            </a:extLst>
          </p:cNvPr>
          <p:cNvSpPr/>
          <p:nvPr/>
        </p:nvSpPr>
        <p:spPr>
          <a:xfrm>
            <a:off x="3886874" y="2282816"/>
            <a:ext cx="3651482" cy="1266504"/>
          </a:xfrm>
          <a:prstGeom prst="wedgeRoundRectCallout">
            <a:avLst>
              <a:gd name="adj1" fmla="val -105054"/>
              <a:gd name="adj2" fmla="val 330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you want to get a full dump of the data, you can use:</a:t>
            </a:r>
          </a:p>
          <a:p>
            <a:pPr algn="ctr"/>
            <a:endParaRPr lang="en-US" sz="1100" dirty="0">
              <a:latin typeface="Corbel" panose="020B0503020204020204" pitchFamily="34" charset="0"/>
            </a:endParaRPr>
          </a:p>
          <a:p>
            <a:pPr algn="ctr"/>
            <a:r>
              <a:rPr lang="en-US" sz="2000" dirty="0">
                <a:solidFill>
                  <a:schemeClr val="accent4">
                    <a:lumMod val="20000"/>
                    <a:lumOff val="80000"/>
                  </a:schemeClr>
                </a:solidFill>
                <a:latin typeface="Menlo-Regular"/>
              </a:rPr>
              <a:t>print(</a:t>
            </a:r>
            <a:r>
              <a:rPr lang="en-US" sz="2000" dirty="0" err="1">
                <a:solidFill>
                  <a:schemeClr val="accent4">
                    <a:lumMod val="20000"/>
                    <a:lumOff val="80000"/>
                  </a:schemeClr>
                </a:solidFill>
                <a:latin typeface="Menlo-Regular"/>
              </a:rPr>
              <a:t>df.to_string</a:t>
            </a:r>
            <a:r>
              <a:rPr lang="en-US" sz="2000" dirty="0">
                <a:solidFill>
                  <a:schemeClr val="accent4">
                    <a:lumMod val="20000"/>
                    <a:lumOff val="80000"/>
                  </a:schemeClr>
                </a:solidFill>
                <a:latin typeface="Menlo-Regular"/>
              </a:rPr>
              <a: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3051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1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up)">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down)">
                                      <p:cBhvr>
                                        <p:cTn id="21" dur="500"/>
                                        <p:tgtEl>
                                          <p:spTgt spid="7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down)">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8" grpId="0"/>
      <p:bldP spid="75" grpId="0" animBg="1"/>
      <p:bldP spid="75" grpId="1" animBg="1"/>
      <p:bldP spid="76" grpId="0" animBg="1"/>
      <p:bldP spid="76"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Analyzing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22119"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21928" y="3143072"/>
            <a:ext cx="3592403"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df.describe</a:t>
            </a:r>
            <a:r>
              <a:rPr lang="en-US" dirty="0">
                <a:solidFill>
                  <a:schemeClr val="accent1">
                    <a:lumMod val="20000"/>
                    <a:lumOff val="80000"/>
                  </a:schemeClr>
                </a:solidFill>
                <a:latin typeface="Consolas" panose="020B0609020204030204" pitchFamily="49" charset="0"/>
              </a:rPr>
              <a:t>()</a:t>
            </a:r>
            <a:endParaRPr lang="en-US" sz="1800" dirty="0">
              <a:solidFill>
                <a:schemeClr val="accent1">
                  <a:lumMod val="20000"/>
                  <a:lumOff val="80000"/>
                </a:schemeClr>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254452" y="947235"/>
            <a:ext cx="11850136"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analyze it for you!</a:t>
            </a:r>
          </a:p>
        </p:txBody>
      </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3900685" y="2644668"/>
            <a:ext cx="3101109" cy="859645"/>
          </a:xfrm>
          <a:prstGeom prst="wedgeRoundRectCallout">
            <a:avLst>
              <a:gd name="adj1" fmla="val -95330"/>
              <a:gd name="adj2" fmla="val 307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ask Pandas for a summary of our dataset.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pic>
        <p:nvPicPr>
          <p:cNvPr id="4" name="Picture 3">
            <a:extLst>
              <a:ext uri="{FF2B5EF4-FFF2-40B4-BE49-F238E27FC236}">
                <a16:creationId xmlns:a16="http://schemas.microsoft.com/office/drawing/2014/main" id="{90B9891E-CDC8-4E66-A390-A9A19BC33351}"/>
              </a:ext>
            </a:extLst>
          </p:cNvPr>
          <p:cNvPicPr>
            <a:picLocks noChangeAspect="1"/>
          </p:cNvPicPr>
          <p:nvPr/>
        </p:nvPicPr>
        <p:blipFill rotWithShape="1">
          <a:blip r:embed="rId4"/>
          <a:srcRect r="49205" b="3476"/>
          <a:stretch/>
        </p:blipFill>
        <p:spPr>
          <a:xfrm>
            <a:off x="346701" y="3485181"/>
            <a:ext cx="5701766" cy="2425584"/>
          </a:xfrm>
          <a:prstGeom prst="rect">
            <a:avLst/>
          </a:prstGeom>
        </p:spPr>
      </p:pic>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48" name="Speech Bubble: Rectangle with Corners Rounded 47">
            <a:extLst>
              <a:ext uri="{FF2B5EF4-FFF2-40B4-BE49-F238E27FC236}">
                <a16:creationId xmlns:a16="http://schemas.microsoft.com/office/drawing/2014/main" id="{872CE9A8-2AA9-494F-983B-21E70071B0B6}"/>
              </a:ext>
            </a:extLst>
          </p:cNvPr>
          <p:cNvSpPr/>
          <p:nvPr/>
        </p:nvSpPr>
        <p:spPr>
          <a:xfrm>
            <a:off x="5960054" y="5787946"/>
            <a:ext cx="3101109" cy="1035537"/>
          </a:xfrm>
          <a:prstGeom prst="wedgeRoundRectCallout">
            <a:avLst>
              <a:gd name="adj1" fmla="val -79332"/>
              <a:gd name="adj2" fmla="val -1045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As you can see, Pandas summarizes each column of data for us! </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55342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animEffect transition="in" filter="wipe(left)">
                                      <p:cBhvr>
                                        <p:cTn id="11" dur="500"/>
                                        <p:tgtEl>
                                          <p:spTgt spid="4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1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down)">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P spid="43" grpId="0"/>
      <p:bldP spid="58" grpId="0"/>
      <p:bldP spid="26" grpId="0" animBg="1"/>
      <p:bldP spid="26" grpId="1" animBg="1"/>
      <p:bldP spid="48" grpId="0" animBg="1"/>
      <p:bldP spid="48"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Analyzing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199"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21928" y="3143072"/>
            <a:ext cx="3592403"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df.corr</a:t>
            </a:r>
            <a:r>
              <a:rPr lang="en-US" dirty="0">
                <a:solidFill>
                  <a:schemeClr val="accent1">
                    <a:lumMod val="20000"/>
                    <a:lumOff val="80000"/>
                  </a:schemeClr>
                </a:solidFill>
                <a:latin typeface="Consolas" panose="020B0609020204030204" pitchFamily="49" charset="0"/>
              </a:rPr>
              <a:t>()</a:t>
            </a:r>
            <a:endParaRPr lang="en-US" sz="1800" dirty="0">
              <a:solidFill>
                <a:schemeClr val="accent1">
                  <a:lumMod val="20000"/>
                  <a:lumOff val="80000"/>
                </a:schemeClr>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435771" y="947235"/>
            <a:ext cx="11487498"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analyze it for you!</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grpSp>
        <p:nvGrpSpPr>
          <p:cNvPr id="50" name="Group 49">
            <a:extLst>
              <a:ext uri="{FF2B5EF4-FFF2-40B4-BE49-F238E27FC236}">
                <a16:creationId xmlns:a16="http://schemas.microsoft.com/office/drawing/2014/main" id="{678D2622-DC81-4122-9C0B-BFFC8C0E2420}"/>
              </a:ext>
            </a:extLst>
          </p:cNvPr>
          <p:cNvGrpSpPr/>
          <p:nvPr/>
        </p:nvGrpSpPr>
        <p:grpSpPr>
          <a:xfrm>
            <a:off x="254452" y="3437129"/>
            <a:ext cx="6591622" cy="1723269"/>
            <a:chOff x="254452" y="3437129"/>
            <a:chExt cx="6591622" cy="1723269"/>
          </a:xfrm>
        </p:grpSpPr>
        <p:grpSp>
          <p:nvGrpSpPr>
            <p:cNvPr id="27" name="Group 26">
              <a:extLst>
                <a:ext uri="{FF2B5EF4-FFF2-40B4-BE49-F238E27FC236}">
                  <a16:creationId xmlns:a16="http://schemas.microsoft.com/office/drawing/2014/main" id="{30F425B1-2DE3-4CB9-8FA9-8226DE631A2D}"/>
                </a:ext>
              </a:extLst>
            </p:cNvPr>
            <p:cNvGrpSpPr/>
            <p:nvPr/>
          </p:nvGrpSpPr>
          <p:grpSpPr>
            <a:xfrm>
              <a:off x="254452" y="3437129"/>
              <a:ext cx="6591622" cy="1723269"/>
              <a:chOff x="254452" y="3437129"/>
              <a:chExt cx="6591622" cy="1723269"/>
            </a:xfrm>
          </p:grpSpPr>
          <p:pic>
            <p:nvPicPr>
              <p:cNvPr id="6" name="Picture 5">
                <a:extLst>
                  <a:ext uri="{FF2B5EF4-FFF2-40B4-BE49-F238E27FC236}">
                    <a16:creationId xmlns:a16="http://schemas.microsoft.com/office/drawing/2014/main" id="{6A1C9A5A-D3C4-408F-ACE5-0D7DA9A12382}"/>
                  </a:ext>
                </a:extLst>
              </p:cNvPr>
              <p:cNvPicPr>
                <a:picLocks noChangeAspect="1"/>
              </p:cNvPicPr>
              <p:nvPr/>
            </p:nvPicPr>
            <p:blipFill rotWithShape="1">
              <a:blip r:embed="rId4"/>
              <a:srcRect r="20894" b="1693"/>
              <a:stretch/>
            </p:blipFill>
            <p:spPr>
              <a:xfrm>
                <a:off x="254452" y="3545764"/>
                <a:ext cx="6591622" cy="1614634"/>
              </a:xfrm>
              <a:prstGeom prst="rect">
                <a:avLst/>
              </a:prstGeom>
            </p:spPr>
          </p:pic>
          <p:pic>
            <p:nvPicPr>
              <p:cNvPr id="8" name="Picture 7">
                <a:extLst>
                  <a:ext uri="{FF2B5EF4-FFF2-40B4-BE49-F238E27FC236}">
                    <a16:creationId xmlns:a16="http://schemas.microsoft.com/office/drawing/2014/main" id="{26D58B5F-CD20-44A7-BF78-2067B4DEBEF2}"/>
                  </a:ext>
                </a:extLst>
              </p:cNvPr>
              <p:cNvPicPr>
                <a:picLocks noChangeAspect="1"/>
              </p:cNvPicPr>
              <p:nvPr/>
            </p:nvPicPr>
            <p:blipFill rotWithShape="1">
              <a:blip r:embed="rId5"/>
              <a:srcRect r="7540"/>
              <a:stretch/>
            </p:blipFill>
            <p:spPr>
              <a:xfrm>
                <a:off x="4936538" y="3437129"/>
                <a:ext cx="1909536" cy="1642449"/>
              </a:xfrm>
              <a:prstGeom prst="rect">
                <a:avLst/>
              </a:prstGeom>
            </p:spPr>
          </p:pic>
        </p:grpSp>
        <p:sp>
          <p:nvSpPr>
            <p:cNvPr id="49" name="TextBox 48">
              <a:extLst>
                <a:ext uri="{FF2B5EF4-FFF2-40B4-BE49-F238E27FC236}">
                  <a16:creationId xmlns:a16="http://schemas.microsoft.com/office/drawing/2014/main" id="{15038E30-49E4-4764-8137-354C44E07EFF}"/>
                </a:ext>
              </a:extLst>
            </p:cNvPr>
            <p:cNvSpPr txBox="1"/>
            <p:nvPr/>
          </p:nvSpPr>
          <p:spPr>
            <a:xfrm>
              <a:off x="4741896" y="4090969"/>
              <a:ext cx="386644" cy="400110"/>
            </a:xfrm>
            <a:prstGeom prst="rect">
              <a:avLst/>
            </a:prstGeom>
            <a:noFill/>
          </p:spPr>
          <p:txBody>
            <a:bodyPr wrap="none" rtlCol="0">
              <a:spAutoFit/>
            </a:bodyPr>
            <a:lstStyle/>
            <a:p>
              <a:pPr algn="ctr"/>
              <a:r>
                <a:rPr lang="en-US" sz="2000" dirty="0">
                  <a:solidFill>
                    <a:schemeClr val="bg1"/>
                  </a:solidFill>
                </a:rPr>
                <a:t>...</a:t>
              </a:r>
            </a:p>
          </p:txBody>
        </p:sp>
      </p:gr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3900685" y="2426830"/>
            <a:ext cx="3101109" cy="1077484"/>
          </a:xfrm>
          <a:prstGeom prst="wedgeRoundRectCallout">
            <a:avLst>
              <a:gd name="adj1" fmla="val -112530"/>
              <a:gd name="adj2" fmla="val 335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also ask Pandas to show us correlation between variables!</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48" name="Speech Bubble: Rectangle with Corners Rounded 47">
            <a:extLst>
              <a:ext uri="{FF2B5EF4-FFF2-40B4-BE49-F238E27FC236}">
                <a16:creationId xmlns:a16="http://schemas.microsoft.com/office/drawing/2014/main" id="{872CE9A8-2AA9-494F-983B-21E70071B0B6}"/>
              </a:ext>
            </a:extLst>
          </p:cNvPr>
          <p:cNvSpPr/>
          <p:nvPr/>
        </p:nvSpPr>
        <p:spPr>
          <a:xfrm>
            <a:off x="7091456" y="5346994"/>
            <a:ext cx="4107224" cy="1035537"/>
          </a:xfrm>
          <a:prstGeom prst="wedgeRoundRectCallout">
            <a:avLst>
              <a:gd name="adj1" fmla="val -79332"/>
              <a:gd name="adj2" fmla="val -1045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instance, we see there's a negative correlation with partying and doing well on the final!</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65436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wipe(left)">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1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P spid="43" grpId="0"/>
      <p:bldP spid="26" grpId="0" animBg="1"/>
      <p:bldP spid="26" grpId="1" animBg="1"/>
      <p:bldP spid="48" grpId="0" animBg="1"/>
      <p:bldP spid="4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5070E08-C591-4176-8A3E-13FD8440ACD8}"/>
              </a:ext>
            </a:extLst>
          </p:cNvPr>
          <p:cNvGrpSpPr/>
          <p:nvPr/>
        </p:nvGrpSpPr>
        <p:grpSpPr>
          <a:xfrm>
            <a:off x="6094369" y="2806464"/>
            <a:ext cx="5843179" cy="3743806"/>
            <a:chOff x="2355321" y="2404301"/>
            <a:chExt cx="7465687" cy="4119592"/>
          </a:xfrm>
        </p:grpSpPr>
        <p:grpSp>
          <p:nvGrpSpPr>
            <p:cNvPr id="31" name="Group 30">
              <a:extLst>
                <a:ext uri="{FF2B5EF4-FFF2-40B4-BE49-F238E27FC236}">
                  <a16:creationId xmlns:a16="http://schemas.microsoft.com/office/drawing/2014/main" id="{B3C8CD6C-425A-43F6-A2E2-BFE1627EAA10}"/>
                </a:ext>
              </a:extLst>
            </p:cNvPr>
            <p:cNvGrpSpPr/>
            <p:nvPr/>
          </p:nvGrpSpPr>
          <p:grpSpPr>
            <a:xfrm>
              <a:off x="2355321" y="2404301"/>
              <a:ext cx="7465687" cy="4119592"/>
              <a:chOff x="1748606" y="3880498"/>
              <a:chExt cx="4347395" cy="2877143"/>
            </a:xfrm>
          </p:grpSpPr>
          <p:grpSp>
            <p:nvGrpSpPr>
              <p:cNvPr id="33" name="Group 32">
                <a:extLst>
                  <a:ext uri="{FF2B5EF4-FFF2-40B4-BE49-F238E27FC236}">
                    <a16:creationId xmlns:a16="http://schemas.microsoft.com/office/drawing/2014/main" id="{509A16B9-84E0-4A2C-80CD-B62820F543D2}"/>
                  </a:ext>
                </a:extLst>
              </p:cNvPr>
              <p:cNvGrpSpPr/>
              <p:nvPr/>
            </p:nvGrpSpPr>
            <p:grpSpPr>
              <a:xfrm>
                <a:off x="1748900" y="3880498"/>
                <a:ext cx="4347101" cy="2877143"/>
                <a:chOff x="3072962" y="1263460"/>
                <a:chExt cx="5994838" cy="4294379"/>
              </a:xfrm>
            </p:grpSpPr>
            <p:pic>
              <p:nvPicPr>
                <p:cNvPr id="35" name="Picture 34">
                  <a:extLst>
                    <a:ext uri="{FF2B5EF4-FFF2-40B4-BE49-F238E27FC236}">
                      <a16:creationId xmlns:a16="http://schemas.microsoft.com/office/drawing/2014/main" id="{CDA1119C-1863-46B2-B268-884BA78322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36" name="Rectangle 35">
                  <a:extLst>
                    <a:ext uri="{FF2B5EF4-FFF2-40B4-BE49-F238E27FC236}">
                      <a16:creationId xmlns:a16="http://schemas.microsoft.com/office/drawing/2014/main" id="{7C6E8670-0300-4FD1-B30D-B1C9A59D8E07}"/>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4" name="TextBox 33">
                <a:extLst>
                  <a:ext uri="{FF2B5EF4-FFF2-40B4-BE49-F238E27FC236}">
                    <a16:creationId xmlns:a16="http://schemas.microsoft.com/office/drawing/2014/main" id="{EE3A0A1E-6A93-4B88-9886-FD4D530E88FF}"/>
                  </a:ext>
                </a:extLst>
              </p:cNvPr>
              <p:cNvSpPr txBox="1"/>
              <p:nvPr/>
            </p:nvSpPr>
            <p:spPr>
              <a:xfrm>
                <a:off x="1748606" y="407434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32" name="Rectangle 31">
              <a:extLst>
                <a:ext uri="{FF2B5EF4-FFF2-40B4-BE49-F238E27FC236}">
                  <a16:creationId xmlns:a16="http://schemas.microsoft.com/office/drawing/2014/main" id="{B199517A-2A4E-48A3-AA4F-814BAA821D8E}"/>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2079B2AB-6C87-4058-AF9F-F708D036B432}"/>
              </a:ext>
            </a:extLst>
          </p:cNvPr>
          <p:cNvSpPr txBox="1"/>
          <p:nvPr/>
        </p:nvSpPr>
        <p:spPr>
          <a:xfrm>
            <a:off x="7560268" y="3016461"/>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 deltaco.py</a:t>
            </a:r>
          </a:p>
        </p:txBody>
      </p:sp>
      <p:sp>
        <p:nvSpPr>
          <p:cNvPr id="38" name="TextBox 37">
            <a:extLst>
              <a:ext uri="{FF2B5EF4-FFF2-40B4-BE49-F238E27FC236}">
                <a16:creationId xmlns:a16="http://schemas.microsoft.com/office/drawing/2014/main" id="{05DB587A-1D11-488E-A440-E69BD1A4FF3F}"/>
              </a:ext>
            </a:extLst>
          </p:cNvPr>
          <p:cNvSpPr txBox="1"/>
          <p:nvPr/>
        </p:nvSpPr>
        <p:spPr>
          <a:xfrm>
            <a:off x="6094369" y="3406692"/>
            <a:ext cx="6242538" cy="369332"/>
          </a:xfrm>
          <a:prstGeom prst="rect">
            <a:avLst/>
          </a:prstGeom>
          <a:noFill/>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nvGrpSpPr>
          <p:cNvPr id="6" name="Group 5">
            <a:extLst>
              <a:ext uri="{FF2B5EF4-FFF2-40B4-BE49-F238E27FC236}">
                <a16:creationId xmlns:a16="http://schemas.microsoft.com/office/drawing/2014/main" id="{1B2878A8-E2F4-48BF-A983-60E4869B1DE9}"/>
              </a:ext>
            </a:extLst>
          </p:cNvPr>
          <p:cNvGrpSpPr/>
          <p:nvPr/>
        </p:nvGrpSpPr>
        <p:grpSpPr>
          <a:xfrm>
            <a:off x="506321" y="2455264"/>
            <a:ext cx="4912712" cy="4339330"/>
            <a:chOff x="174580" y="1261878"/>
            <a:chExt cx="4912712" cy="4339330"/>
          </a:xfrm>
        </p:grpSpPr>
        <p:sp>
          <p:nvSpPr>
            <p:cNvPr id="9" name="Rectangle 8">
              <a:extLst>
                <a:ext uri="{FF2B5EF4-FFF2-40B4-BE49-F238E27FC236}">
                  <a16:creationId xmlns:a16="http://schemas.microsoft.com/office/drawing/2014/main" id="{C19BC5B7-D56D-4D84-B095-8924E37AA8F9}"/>
                </a:ext>
              </a:extLst>
            </p:cNvPr>
            <p:cNvSpPr/>
            <p:nvPr/>
          </p:nvSpPr>
          <p:spPr>
            <a:xfrm>
              <a:off x="254452" y="1607420"/>
              <a:ext cx="4832840" cy="3993788"/>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sp>
          <p:nvSpPr>
            <p:cNvPr id="5" name="TextBox 4">
              <a:extLst>
                <a:ext uri="{FF2B5EF4-FFF2-40B4-BE49-F238E27FC236}">
                  <a16:creationId xmlns:a16="http://schemas.microsoft.com/office/drawing/2014/main" id="{766FF710-91F1-44F8-AD45-9112256BB645}"/>
                </a:ext>
              </a:extLst>
            </p:cNvPr>
            <p:cNvSpPr txBox="1"/>
            <p:nvPr/>
          </p:nvSpPr>
          <p:spPr>
            <a:xfrm>
              <a:off x="174580" y="1261878"/>
              <a:ext cx="1300356" cy="400110"/>
            </a:xfrm>
            <a:prstGeom prst="rect">
              <a:avLst/>
            </a:prstGeom>
            <a:noFill/>
          </p:spPr>
          <p:txBody>
            <a:bodyPr wrap="none" rtlCol="0">
              <a:spAutoFit/>
            </a:bodyPr>
            <a:lstStyle/>
            <a:p>
              <a:r>
                <a:rPr lang="en-US" sz="2000" dirty="0"/>
                <a:t>deltaco.py</a:t>
              </a:r>
            </a:p>
          </p:txBody>
        </p:sp>
      </p:grpSp>
      <p:sp>
        <p:nvSpPr>
          <p:cNvPr id="3" name="TextBox 2">
            <a:extLst>
              <a:ext uri="{FF2B5EF4-FFF2-40B4-BE49-F238E27FC236}">
                <a16:creationId xmlns:a16="http://schemas.microsoft.com/office/drawing/2014/main" id="{DB195EAC-5533-4F97-9A3A-6C67678441AD}"/>
              </a:ext>
            </a:extLst>
          </p:cNvPr>
          <p:cNvSpPr txBox="1"/>
          <p:nvPr/>
        </p:nvSpPr>
        <p:spPr>
          <a:xfrm>
            <a:off x="395352" y="1028700"/>
            <a:ext cx="11401296" cy="400110"/>
          </a:xfrm>
          <a:prstGeom prst="rect">
            <a:avLst/>
          </a:prstGeom>
          <a:noFill/>
        </p:spPr>
        <p:txBody>
          <a:bodyPr wrap="square" rtlCol="0">
            <a:spAutoFit/>
          </a:bodyPr>
          <a:lstStyle/>
          <a:p>
            <a:pPr algn="ctr"/>
            <a:r>
              <a:rPr lang="en-US" sz="2000" dirty="0"/>
              <a:t>That said, it IS conventional to have a function called main() in a Python program.</a:t>
            </a:r>
          </a:p>
        </p:txBody>
      </p:sp>
      <p:sp>
        <p:nvSpPr>
          <p:cNvPr id="11" name="TextBox 10">
            <a:extLst>
              <a:ext uri="{FF2B5EF4-FFF2-40B4-BE49-F238E27FC236}">
                <a16:creationId xmlns:a16="http://schemas.microsoft.com/office/drawing/2014/main" id="{399342AD-85EE-4475-93AC-FA5A0583AC1D}"/>
              </a:ext>
            </a:extLst>
          </p:cNvPr>
          <p:cNvSpPr txBox="1"/>
          <p:nvPr/>
        </p:nvSpPr>
        <p:spPr>
          <a:xfrm>
            <a:off x="485717" y="1660644"/>
            <a:ext cx="11401296" cy="400110"/>
          </a:xfrm>
          <a:prstGeom prst="rect">
            <a:avLst/>
          </a:prstGeom>
          <a:noFill/>
        </p:spPr>
        <p:txBody>
          <a:bodyPr wrap="square" rtlCol="0">
            <a:spAutoFit/>
          </a:bodyPr>
          <a:lstStyle/>
          <a:p>
            <a:pPr algn="ctr"/>
            <a:r>
              <a:rPr lang="en-US" sz="2000" dirty="0"/>
              <a:t>Here's how to do so in a </a:t>
            </a:r>
            <a:r>
              <a:rPr lang="en-US" sz="2000" i="1" dirty="0">
                <a:solidFill>
                  <a:srgbClr val="009A46"/>
                </a:solidFill>
              </a:rPr>
              <a:t>Pythonic </a:t>
            </a:r>
            <a:r>
              <a:rPr lang="en-US" sz="2000" dirty="0"/>
              <a:t>way.</a:t>
            </a:r>
          </a:p>
        </p:txBody>
      </p:sp>
      <p:sp>
        <p:nvSpPr>
          <p:cNvPr id="28" name="Speech Bubble: Rectangle with Corners Rounded 27">
            <a:extLst>
              <a:ext uri="{FF2B5EF4-FFF2-40B4-BE49-F238E27FC236}">
                <a16:creationId xmlns:a16="http://schemas.microsoft.com/office/drawing/2014/main" id="{136141E3-F7B6-4620-BA34-9DBD40EF5E1A}"/>
              </a:ext>
            </a:extLst>
          </p:cNvPr>
          <p:cNvSpPr/>
          <p:nvPr/>
        </p:nvSpPr>
        <p:spPr>
          <a:xfrm>
            <a:off x="4656812" y="2225744"/>
            <a:ext cx="3124438" cy="1065928"/>
          </a:xfrm>
          <a:prstGeom prst="wedgeRoundRectCallout">
            <a:avLst>
              <a:gd name="adj1" fmla="val -91383"/>
              <a:gd name="adj2" fmla="val 536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we define all of our other functions/classes...</a:t>
            </a:r>
          </a:p>
        </p:txBody>
      </p:sp>
      <p:sp>
        <p:nvSpPr>
          <p:cNvPr id="39" name="TextBox 38">
            <a:extLst>
              <a:ext uri="{FF2B5EF4-FFF2-40B4-BE49-F238E27FC236}">
                <a16:creationId xmlns:a16="http://schemas.microsoft.com/office/drawing/2014/main" id="{78B47356-70D0-42CC-8C8C-C511AD40B4FB}"/>
              </a:ext>
            </a:extLst>
          </p:cNvPr>
          <p:cNvSpPr txBox="1"/>
          <p:nvPr/>
        </p:nvSpPr>
        <p:spPr>
          <a:xfrm>
            <a:off x="586193" y="2868722"/>
            <a:ext cx="4877130" cy="3970318"/>
          </a:xfrm>
          <a:prstGeom prst="rect">
            <a:avLst/>
          </a:prstGeom>
          <a:noFill/>
        </p:spPr>
        <p:txBody>
          <a:bodyPr wrap="square">
            <a:sp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lets_go</a:t>
            </a:r>
            <a:r>
              <a:rPr lang="en-US" dirty="0">
                <a:solidFill>
                  <a:srgbClr val="000000"/>
                </a:solidFill>
                <a:latin typeface="Consolas" panose="020B0609020204030204" pitchFamily="49" charset="0"/>
              </a:rPr>
              <a:t>(to):</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'Hey, '</a:t>
            </a:r>
            <a:r>
              <a:rPr lang="en-US" dirty="0">
                <a:solidFill>
                  <a:srgbClr val="000000"/>
                </a:solidFill>
                <a:latin typeface="Consolas" panose="020B0609020204030204" pitchFamily="49" charset="0"/>
              </a:rPr>
              <a:t> + to)</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"Let's go to Del Taco!"</a:t>
            </a:r>
            <a:r>
              <a:rPr lang="en-US" dirty="0">
                <a:solidFill>
                  <a:srgbClr val="000000"/>
                </a:solidFill>
                <a:latin typeface="Consolas" panose="020B0609020204030204" pitchFamily="49" charset="0"/>
              </a:rPr>
              <a:t>)</a:t>
            </a:r>
          </a:p>
          <a:p>
            <a:endParaRPr lang="en-US" b="1" dirty="0">
              <a:solidFill>
                <a:srgbClr val="000000"/>
              </a:solidFill>
              <a:latin typeface="Consolas" panose="020B0609020204030204" pitchFamily="49" charset="0"/>
            </a:endParaRPr>
          </a:p>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finish_food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'Oh crap, now I have gas!'</a:t>
            </a:r>
            <a:r>
              <a:rPr lang="en-US" dirty="0">
                <a:solidFill>
                  <a:srgbClr val="000000"/>
                </a:solidFill>
                <a:latin typeface="Consolas" panose="020B0609020204030204" pitchFamily="49" charset="0"/>
              </a:rPr>
              <a:t>)</a:t>
            </a:r>
          </a:p>
          <a:p>
            <a:endParaRPr lang="en-US" b="1" dirty="0">
              <a:solidFill>
                <a:srgbClr val="000000"/>
              </a:solidFill>
              <a:latin typeface="Consolas" panose="020B0609020204030204" pitchFamily="49" charset="0"/>
            </a:endParaRPr>
          </a:p>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main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lets_go</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'Carey'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'Nom nom'</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finish_food</a:t>
            </a:r>
            <a:r>
              <a:rPr lang="en-US" dirty="0">
                <a:solidFill>
                  <a:srgbClr val="000000"/>
                </a:solidFill>
                <a:latin typeface="Consolas" panose="020B0609020204030204" pitchFamily="49" charset="0"/>
              </a:rPr>
              <a:t>()</a:t>
            </a:r>
          </a:p>
          <a:p>
            <a:endParaRPr lang="en-US" b="1" dirty="0">
              <a:solidFill>
                <a:srgbClr val="000000"/>
              </a:solidFill>
              <a:latin typeface="Consolas" panose="020B0609020204030204" pitchFamily="49" charset="0"/>
            </a:endParaRPr>
          </a:p>
          <a:p>
            <a:r>
              <a:rPr lang="en-US" b="1" dirty="0">
                <a:solidFill>
                  <a:srgbClr val="9E4C04"/>
                </a:solidFill>
                <a:latin typeface="Consolas-Bold"/>
              </a:rPr>
              <a:t>if</a:t>
            </a:r>
            <a:r>
              <a:rPr lang="en-US" dirty="0">
                <a:solidFill>
                  <a:srgbClr val="000000"/>
                </a:solidFill>
                <a:latin typeface="Consolas" panose="020B0609020204030204" pitchFamily="49" charset="0"/>
              </a:rPr>
              <a:t> __name__ == </a:t>
            </a:r>
            <a:r>
              <a:rPr lang="en-US" dirty="0">
                <a:solidFill>
                  <a:srgbClr val="850002"/>
                </a:solidFill>
                <a:latin typeface="Consolas" panose="020B0609020204030204" pitchFamily="49" charset="0"/>
              </a:rPr>
              <a:t>"__main__"</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main()</a:t>
            </a:r>
            <a:endParaRPr lang="en-US" dirty="0">
              <a:solidFill>
                <a:schemeClr val="tx1"/>
              </a:solidFill>
              <a:latin typeface="Consolas" panose="020B0609020204030204" pitchFamily="49" charset="0"/>
            </a:endParaRPr>
          </a:p>
        </p:txBody>
      </p:sp>
      <p:sp>
        <p:nvSpPr>
          <p:cNvPr id="41" name="Speech Bubble: Rectangle with Corners Rounded 40">
            <a:extLst>
              <a:ext uri="{FF2B5EF4-FFF2-40B4-BE49-F238E27FC236}">
                <a16:creationId xmlns:a16="http://schemas.microsoft.com/office/drawing/2014/main" id="{0B4F32FF-6890-4739-AF7B-CF2E7CE73679}"/>
              </a:ext>
            </a:extLst>
          </p:cNvPr>
          <p:cNvSpPr/>
          <p:nvPr/>
        </p:nvSpPr>
        <p:spPr>
          <a:xfrm>
            <a:off x="4242839" y="4686057"/>
            <a:ext cx="4391022" cy="1065928"/>
          </a:xfrm>
          <a:prstGeom prst="wedgeRoundRectCallout">
            <a:avLst>
              <a:gd name="adj1" fmla="val -98053"/>
              <a:gd name="adj2" fmla="val -212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define our main function.</a:t>
            </a:r>
          </a:p>
          <a:p>
            <a:pPr algn="ctr"/>
            <a:endParaRPr lang="en-US" sz="1000" dirty="0">
              <a:latin typeface="Corbel" panose="020B0503020204020204" pitchFamily="34" charset="0"/>
            </a:endParaRPr>
          </a:p>
          <a:p>
            <a:pPr algn="ctr"/>
            <a:r>
              <a:rPr lang="en-US" sz="2000" dirty="0">
                <a:latin typeface="Corbel" panose="020B0503020204020204" pitchFamily="34" charset="0"/>
              </a:rPr>
              <a:t>But just defining it won't make it run!</a:t>
            </a:r>
          </a:p>
        </p:txBody>
      </p:sp>
      <p:sp>
        <p:nvSpPr>
          <p:cNvPr id="42" name="Speech Bubble: Rectangle with Corners Rounded 41">
            <a:extLst>
              <a:ext uri="{FF2B5EF4-FFF2-40B4-BE49-F238E27FC236}">
                <a16:creationId xmlns:a16="http://schemas.microsoft.com/office/drawing/2014/main" id="{641917A9-B0E4-4346-A285-85365BF8189C}"/>
              </a:ext>
            </a:extLst>
          </p:cNvPr>
          <p:cNvSpPr/>
          <p:nvPr/>
        </p:nvSpPr>
        <p:spPr>
          <a:xfrm>
            <a:off x="7655770" y="4641421"/>
            <a:ext cx="2814272" cy="951937"/>
          </a:xfrm>
          <a:prstGeom prst="wedgeRoundRectCallout">
            <a:avLst>
              <a:gd name="adj1" fmla="val -51201"/>
              <a:gd name="adj2" fmla="val -1574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As expected – the main function didn't run!</a:t>
            </a:r>
          </a:p>
        </p:txBody>
      </p:sp>
      <p:sp>
        <p:nvSpPr>
          <p:cNvPr id="43" name="Speech Bubble: Rectangle with Corners Rounded 42">
            <a:extLst>
              <a:ext uri="{FF2B5EF4-FFF2-40B4-BE49-F238E27FC236}">
                <a16:creationId xmlns:a16="http://schemas.microsoft.com/office/drawing/2014/main" id="{6C2BC041-725D-4950-8C85-B00F0559507A}"/>
              </a:ext>
            </a:extLst>
          </p:cNvPr>
          <p:cNvSpPr/>
          <p:nvPr/>
        </p:nvSpPr>
        <p:spPr>
          <a:xfrm>
            <a:off x="4012361" y="5139708"/>
            <a:ext cx="4391021" cy="1065928"/>
          </a:xfrm>
          <a:prstGeom prst="wedgeRoundRectCallout">
            <a:avLst>
              <a:gd name="adj1" fmla="val -91383"/>
              <a:gd name="adj2" fmla="val 536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we have to add one more piece of "magic" to the end of the file.</a:t>
            </a:r>
          </a:p>
        </p:txBody>
      </p:sp>
      <p:sp>
        <p:nvSpPr>
          <p:cNvPr id="47" name="TextBox 46">
            <a:extLst>
              <a:ext uri="{FF2B5EF4-FFF2-40B4-BE49-F238E27FC236}">
                <a16:creationId xmlns:a16="http://schemas.microsoft.com/office/drawing/2014/main" id="{A8F6F0A2-CE84-4BF1-AE4C-62A9217B7111}"/>
              </a:ext>
            </a:extLst>
          </p:cNvPr>
          <p:cNvSpPr txBox="1"/>
          <p:nvPr/>
        </p:nvSpPr>
        <p:spPr>
          <a:xfrm>
            <a:off x="6094369" y="3387442"/>
            <a:ext cx="6242538" cy="923330"/>
          </a:xfrm>
          <a:prstGeom prst="rect">
            <a:avLst/>
          </a:prstGeom>
          <a:noFill/>
        </p:spPr>
        <p:txBody>
          <a:bodyPr wrap="square">
            <a:spAutoFit/>
          </a:bodyPr>
          <a:lstStyle/>
          <a:p>
            <a:r>
              <a:rPr lang="en-US" sz="1800" dirty="0">
                <a:solidFill>
                  <a:schemeClr val="accent2">
                    <a:lumMod val="20000"/>
                    <a:lumOff val="80000"/>
                  </a:schemeClr>
                </a:solidFill>
                <a:latin typeface="Consolas" panose="020B0609020204030204" pitchFamily="49" charset="0"/>
              </a:rPr>
              <a:t>Hey, Carey</a:t>
            </a:r>
          </a:p>
          <a:p>
            <a:r>
              <a:rPr lang="en-US" dirty="0">
                <a:solidFill>
                  <a:schemeClr val="accent2">
                    <a:lumMod val="20000"/>
                    <a:lumOff val="80000"/>
                  </a:schemeClr>
                </a:solidFill>
                <a:latin typeface="Consolas" panose="020B0609020204030204" pitchFamily="49" charset="0"/>
              </a:rPr>
              <a:t>Let's go to Del Taco!</a:t>
            </a:r>
          </a:p>
          <a:p>
            <a:r>
              <a:rPr lang="en-US" dirty="0">
                <a:solidFill>
                  <a:schemeClr val="accent2">
                    <a:lumMod val="20000"/>
                    <a:lumOff val="80000"/>
                  </a:schemeClr>
                </a:solidFill>
                <a:latin typeface="Consolas" panose="020B0609020204030204" pitchFamily="49" charset="0"/>
              </a:rPr>
              <a:t>Nom </a:t>
            </a:r>
            <a:r>
              <a:rPr lang="en-US" dirty="0" err="1">
                <a:solidFill>
                  <a:schemeClr val="accent2">
                    <a:lumMod val="20000"/>
                    <a:lumOff val="80000"/>
                  </a:schemeClr>
                </a:solidFill>
                <a:latin typeface="Consolas" panose="020B0609020204030204" pitchFamily="49" charset="0"/>
              </a:rPr>
              <a:t>nom</a:t>
            </a:r>
            <a:r>
              <a:rPr lang="en-US" dirty="0">
                <a:solidFill>
                  <a:schemeClr val="accent2">
                    <a:lumMod val="20000"/>
                    <a:lumOff val="80000"/>
                  </a:schemeClr>
                </a:solidFill>
                <a:latin typeface="Consolas" panose="020B0609020204030204" pitchFamily="49" charset="0"/>
              </a:rPr>
              <a:t> </a:t>
            </a:r>
          </a:p>
        </p:txBody>
      </p:sp>
      <p:sp>
        <p:nvSpPr>
          <p:cNvPr id="48" name="TextBox 47">
            <a:extLst>
              <a:ext uri="{FF2B5EF4-FFF2-40B4-BE49-F238E27FC236}">
                <a16:creationId xmlns:a16="http://schemas.microsoft.com/office/drawing/2014/main" id="{2695D725-972C-4257-9C6F-F9F59B0E116F}"/>
              </a:ext>
            </a:extLst>
          </p:cNvPr>
          <p:cNvSpPr txBox="1"/>
          <p:nvPr/>
        </p:nvSpPr>
        <p:spPr>
          <a:xfrm>
            <a:off x="6094369" y="4242240"/>
            <a:ext cx="6242538" cy="369332"/>
          </a:xfrm>
          <a:prstGeom prst="rect">
            <a:avLst/>
          </a:prstGeom>
          <a:noFill/>
        </p:spPr>
        <p:txBody>
          <a:bodyPr wrap="square">
            <a:spAutoFit/>
          </a:bodyPr>
          <a:lstStyle/>
          <a:p>
            <a:r>
              <a:rPr lang="en-US" dirty="0">
                <a:solidFill>
                  <a:schemeClr val="accent2">
                    <a:lumMod val="20000"/>
                    <a:lumOff val="80000"/>
                  </a:schemeClr>
                </a:solidFill>
                <a:latin typeface="Consolas" panose="020B0609020204030204" pitchFamily="49" charset="0"/>
              </a:rPr>
              <a:t>Oh crap, now I have gas!</a:t>
            </a:r>
          </a:p>
        </p:txBody>
      </p:sp>
      <p:sp>
        <p:nvSpPr>
          <p:cNvPr id="50" name="Speech Bubble: Rectangle with Corners Rounded 49">
            <a:extLst>
              <a:ext uri="{FF2B5EF4-FFF2-40B4-BE49-F238E27FC236}">
                <a16:creationId xmlns:a16="http://schemas.microsoft.com/office/drawing/2014/main" id="{948ADD29-AEFB-4047-B29F-1D4034C00D1D}"/>
              </a:ext>
            </a:extLst>
          </p:cNvPr>
          <p:cNvSpPr/>
          <p:nvPr/>
        </p:nvSpPr>
        <p:spPr>
          <a:xfrm>
            <a:off x="5808178" y="5472738"/>
            <a:ext cx="5188898" cy="1007818"/>
          </a:xfrm>
          <a:prstGeom prst="wedgeRoundRectCallout">
            <a:avLst>
              <a:gd name="adj1" fmla="val -84796"/>
              <a:gd name="adj2" fmla="val 397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check this variable's value and if it's set to </a:t>
            </a:r>
            <a:r>
              <a:rPr lang="en-US" sz="2000" dirty="0">
                <a:solidFill>
                  <a:srgbClr val="FBE0CD"/>
                </a:solidFill>
                <a:latin typeface="Corbel" panose="020B0503020204020204" pitchFamily="34" charset="0"/>
              </a:rPr>
              <a:t>__main__</a:t>
            </a:r>
            <a:r>
              <a:rPr lang="en-US" sz="2000" dirty="0">
                <a:latin typeface="Corbel" panose="020B0503020204020204" pitchFamily="34" charset="0"/>
              </a:rPr>
              <a:t>, run our </a:t>
            </a:r>
            <a:r>
              <a:rPr lang="en-US" sz="2000" dirty="0">
                <a:solidFill>
                  <a:srgbClr val="FBE0CD"/>
                </a:solidFill>
                <a:latin typeface="Corbel" panose="020B0503020204020204" pitchFamily="34" charset="0"/>
              </a:rPr>
              <a:t>main() </a:t>
            </a:r>
            <a:r>
              <a:rPr lang="en-US" sz="2000" dirty="0">
                <a:latin typeface="Corbel" panose="020B0503020204020204" pitchFamily="34" charset="0"/>
              </a:rPr>
              <a:t>function.</a:t>
            </a:r>
          </a:p>
        </p:txBody>
      </p:sp>
      <p:sp>
        <p:nvSpPr>
          <p:cNvPr id="52" name="Speech Bubble: Rectangle with Corners Rounded 51">
            <a:extLst>
              <a:ext uri="{FF2B5EF4-FFF2-40B4-BE49-F238E27FC236}">
                <a16:creationId xmlns:a16="http://schemas.microsoft.com/office/drawing/2014/main" id="{9B6DE9D5-2CE1-49FE-B2A0-CA62E5E52B95}"/>
              </a:ext>
            </a:extLst>
          </p:cNvPr>
          <p:cNvSpPr/>
          <p:nvPr/>
        </p:nvSpPr>
        <p:spPr>
          <a:xfrm>
            <a:off x="9125174" y="1608552"/>
            <a:ext cx="2812373" cy="1065928"/>
          </a:xfrm>
          <a:prstGeom prst="wedgeRoundRectCallout">
            <a:avLst>
              <a:gd name="adj1" fmla="val -78752"/>
              <a:gd name="adj2" fmla="val 843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verify that assumption!</a:t>
            </a:r>
          </a:p>
        </p:txBody>
      </p:sp>
      <p:sp>
        <p:nvSpPr>
          <p:cNvPr id="53" name="Speech Bubble: Rectangle with Corners Rounded 52">
            <a:extLst>
              <a:ext uri="{FF2B5EF4-FFF2-40B4-BE49-F238E27FC236}">
                <a16:creationId xmlns:a16="http://schemas.microsoft.com/office/drawing/2014/main" id="{7B9194FD-19EE-4CA9-BF2D-9BA963EE0CEB}"/>
              </a:ext>
            </a:extLst>
          </p:cNvPr>
          <p:cNvSpPr/>
          <p:nvPr/>
        </p:nvSpPr>
        <p:spPr>
          <a:xfrm>
            <a:off x="8882798" y="1602816"/>
            <a:ext cx="3004215" cy="1065928"/>
          </a:xfrm>
          <a:prstGeom prst="wedgeRoundRectCallout">
            <a:avLst>
              <a:gd name="adj1" fmla="val -54527"/>
              <a:gd name="adj2" fmla="val 870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Any time you launch a Python script from the command line.</a:t>
            </a:r>
          </a:p>
        </p:txBody>
      </p:sp>
      <p:sp>
        <p:nvSpPr>
          <p:cNvPr id="29" name="TextBox 28">
            <a:extLst>
              <a:ext uri="{FF2B5EF4-FFF2-40B4-BE49-F238E27FC236}">
                <a16:creationId xmlns:a16="http://schemas.microsoft.com/office/drawing/2014/main" id="{155BC7E3-BD31-4E0E-9EC0-FE74A5F95DC4}"/>
              </a:ext>
            </a:extLst>
          </p:cNvPr>
          <p:cNvSpPr txBox="1"/>
          <p:nvPr/>
        </p:nvSpPr>
        <p:spPr>
          <a:xfrm>
            <a:off x="254452" y="-26039"/>
            <a:ext cx="11411205" cy="830997"/>
          </a:xfrm>
          <a:prstGeom prst="rect">
            <a:avLst/>
          </a:prstGeom>
          <a:noFill/>
        </p:spPr>
        <p:txBody>
          <a:bodyPr wrap="square" rtlCol="0">
            <a:spAutoFit/>
          </a:bodyPr>
          <a:lstStyle/>
          <a:p>
            <a:pPr algn="ctr"/>
            <a:r>
              <a:rPr lang="en-US" sz="4800" dirty="0"/>
              <a:t>Program Execution</a:t>
            </a:r>
          </a:p>
        </p:txBody>
      </p:sp>
      <p:cxnSp>
        <p:nvCxnSpPr>
          <p:cNvPr id="40" name="Straight Arrow Connector 39">
            <a:extLst>
              <a:ext uri="{FF2B5EF4-FFF2-40B4-BE49-F238E27FC236}">
                <a16:creationId xmlns:a16="http://schemas.microsoft.com/office/drawing/2014/main" id="{E8FB84A4-FCFB-418F-AB07-3BA4EA857D1D}"/>
              </a:ext>
            </a:extLst>
          </p:cNvPr>
          <p:cNvCxnSpPr/>
          <p:nvPr/>
        </p:nvCxnSpPr>
        <p:spPr>
          <a:xfrm>
            <a:off x="353537" y="305644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0E2E25D-04F3-4431-8A1C-F9E325CFEFE4}"/>
              </a:ext>
            </a:extLst>
          </p:cNvPr>
          <p:cNvCxnSpPr/>
          <p:nvPr/>
        </p:nvCxnSpPr>
        <p:spPr>
          <a:xfrm>
            <a:off x="372448" y="415662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367C58-538B-4BFC-B770-B3384AFDB2AA}"/>
              </a:ext>
            </a:extLst>
          </p:cNvPr>
          <p:cNvCxnSpPr/>
          <p:nvPr/>
        </p:nvCxnSpPr>
        <p:spPr>
          <a:xfrm>
            <a:off x="364661" y="49764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FF80D69-0E3B-403B-887B-FB7789A5D68E}"/>
              </a:ext>
            </a:extLst>
          </p:cNvPr>
          <p:cNvCxnSpPr/>
          <p:nvPr/>
        </p:nvCxnSpPr>
        <p:spPr>
          <a:xfrm>
            <a:off x="363548" y="635696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810678D-1737-4C43-8528-8BBF1B1ADC39}"/>
              </a:ext>
            </a:extLst>
          </p:cNvPr>
          <p:cNvCxnSpPr/>
          <p:nvPr/>
        </p:nvCxnSpPr>
        <p:spPr>
          <a:xfrm>
            <a:off x="609390" y="663617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Speech Bubble: Rectangle with Corners Rounded 50">
            <a:extLst>
              <a:ext uri="{FF2B5EF4-FFF2-40B4-BE49-F238E27FC236}">
                <a16:creationId xmlns:a16="http://schemas.microsoft.com/office/drawing/2014/main" id="{5E6F3456-CEEB-466D-8DD7-908068367D5A}"/>
              </a:ext>
            </a:extLst>
          </p:cNvPr>
          <p:cNvSpPr/>
          <p:nvPr/>
        </p:nvSpPr>
        <p:spPr>
          <a:xfrm>
            <a:off x="1944894" y="3401686"/>
            <a:ext cx="3760725" cy="1065928"/>
          </a:xfrm>
          <a:prstGeom prst="wedgeRoundRectCallout">
            <a:avLst>
              <a:gd name="adj1" fmla="val -54527"/>
              <a:gd name="adj2" fmla="val 870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Python assumes we want to run the script's </a:t>
            </a:r>
            <a:r>
              <a:rPr lang="en-US" sz="2000" dirty="0">
                <a:solidFill>
                  <a:srgbClr val="FBE0CD"/>
                </a:solidFill>
                <a:latin typeface="Corbel" panose="020B0503020204020204" pitchFamily="34" charset="0"/>
              </a:rPr>
              <a:t>main() </a:t>
            </a:r>
            <a:r>
              <a:rPr lang="en-US" sz="2000" dirty="0">
                <a:latin typeface="Corbel" panose="020B0503020204020204" pitchFamily="34" charset="0"/>
              </a:rPr>
              <a:t>function.</a:t>
            </a:r>
          </a:p>
        </p:txBody>
      </p:sp>
      <p:grpSp>
        <p:nvGrpSpPr>
          <p:cNvPr id="54" name="Group 53">
            <a:extLst>
              <a:ext uri="{FF2B5EF4-FFF2-40B4-BE49-F238E27FC236}">
                <a16:creationId xmlns:a16="http://schemas.microsoft.com/office/drawing/2014/main" id="{B91A7084-8BCD-4E61-9628-3959B4DBEC02}"/>
              </a:ext>
            </a:extLst>
          </p:cNvPr>
          <p:cNvGrpSpPr/>
          <p:nvPr/>
        </p:nvGrpSpPr>
        <p:grpSpPr>
          <a:xfrm>
            <a:off x="2549193" y="2317669"/>
            <a:ext cx="2778701" cy="400110"/>
            <a:chOff x="9046059" y="4593380"/>
            <a:chExt cx="2778701" cy="400110"/>
          </a:xfrm>
        </p:grpSpPr>
        <p:sp>
          <p:nvSpPr>
            <p:cNvPr id="55" name="TextBox 54">
              <a:extLst>
                <a:ext uri="{FF2B5EF4-FFF2-40B4-BE49-F238E27FC236}">
                  <a16:creationId xmlns:a16="http://schemas.microsoft.com/office/drawing/2014/main" id="{21EE1703-3AAD-4226-99D0-1CD730630F75}"/>
                </a:ext>
              </a:extLst>
            </p:cNvPr>
            <p:cNvSpPr txBox="1"/>
            <p:nvPr/>
          </p:nvSpPr>
          <p:spPr>
            <a:xfrm>
              <a:off x="9046059" y="4593380"/>
              <a:ext cx="1285929" cy="400110"/>
            </a:xfrm>
            <a:prstGeom prst="rect">
              <a:avLst/>
            </a:prstGeom>
            <a:noFill/>
          </p:spPr>
          <p:txBody>
            <a:bodyPr wrap="none" rtlCol="0">
              <a:spAutoFit/>
            </a:bodyPr>
            <a:lstStyle/>
            <a:p>
              <a:pPr algn="ctr"/>
              <a:r>
                <a:rPr lang="en-US" sz="2000" dirty="0"/>
                <a:t>__name__</a:t>
              </a:r>
            </a:p>
          </p:txBody>
        </p:sp>
        <p:sp>
          <p:nvSpPr>
            <p:cNvPr id="56" name="TextBox 55">
              <a:extLst>
                <a:ext uri="{FF2B5EF4-FFF2-40B4-BE49-F238E27FC236}">
                  <a16:creationId xmlns:a16="http://schemas.microsoft.com/office/drawing/2014/main" id="{DC575AAC-50F1-4AED-8105-B8F8B61C5E5E}"/>
                </a:ext>
              </a:extLst>
            </p:cNvPr>
            <p:cNvSpPr txBox="1"/>
            <p:nvPr/>
          </p:nvSpPr>
          <p:spPr>
            <a:xfrm>
              <a:off x="10275601" y="4595897"/>
              <a:ext cx="1549159"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"__main__"</a:t>
              </a:r>
              <a:endParaRPr lang="en-US" dirty="0"/>
            </a:p>
          </p:txBody>
        </p:sp>
      </p:grpSp>
      <p:sp>
        <p:nvSpPr>
          <p:cNvPr id="57" name="Speech Bubble: Rectangle with Corners Rounded 56">
            <a:extLst>
              <a:ext uri="{FF2B5EF4-FFF2-40B4-BE49-F238E27FC236}">
                <a16:creationId xmlns:a16="http://schemas.microsoft.com/office/drawing/2014/main" id="{FBE70DE2-7955-4ED5-B735-B4CE0475C257}"/>
              </a:ext>
            </a:extLst>
          </p:cNvPr>
          <p:cNvSpPr/>
          <p:nvPr/>
        </p:nvSpPr>
        <p:spPr>
          <a:xfrm>
            <a:off x="6743119" y="1766842"/>
            <a:ext cx="4247048" cy="1007818"/>
          </a:xfrm>
          <a:prstGeom prst="wedgeRoundRectCallout">
            <a:avLst>
              <a:gd name="adj1" fmla="val -84176"/>
              <a:gd name="adj2" fmla="val 236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it sets a special variable </a:t>
            </a:r>
            <a:r>
              <a:rPr lang="en-US" sz="2000" dirty="0">
                <a:solidFill>
                  <a:srgbClr val="FBE0CD"/>
                </a:solidFill>
                <a:latin typeface="Corbel" panose="020B0503020204020204" pitchFamily="34" charset="0"/>
              </a:rPr>
              <a:t>__name__ </a:t>
            </a:r>
            <a:r>
              <a:rPr lang="en-US" sz="2000" dirty="0">
                <a:latin typeface="Corbel" panose="020B0503020204020204" pitchFamily="34" charset="0"/>
              </a:rPr>
              <a:t>to </a:t>
            </a:r>
            <a:r>
              <a:rPr lang="en-US" sz="2000" dirty="0">
                <a:solidFill>
                  <a:srgbClr val="FBE0CD"/>
                </a:solidFill>
                <a:latin typeface="Corbel" panose="020B0503020204020204" pitchFamily="34" charset="0"/>
              </a:rPr>
              <a:t>"__main__" </a:t>
            </a:r>
            <a:r>
              <a:rPr lang="en-US" sz="2000" dirty="0">
                <a:latin typeface="Corbel" panose="020B0503020204020204" pitchFamily="34" charset="0"/>
              </a:rPr>
              <a:t>– telling us that we should run our main function.</a:t>
            </a:r>
          </a:p>
        </p:txBody>
      </p:sp>
    </p:spTree>
    <p:extLst>
      <p:ext uri="{BB962C8B-B14F-4D97-AF65-F5344CB8AC3E}">
        <p14:creationId xmlns:p14="http://schemas.microsoft.com/office/powerpoint/2010/main" val="361831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9">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9">
                                            <p:txEl>
                                              <p:pRg st="1" end="1"/>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9">
                                            <p:txEl>
                                              <p:pRg st="4" end="4"/>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left)">
                                      <p:cBhvr>
                                        <p:cTn id="70" dur="1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8">
                                            <p:txEl>
                                              <p:pRg st="0" end="0"/>
                                            </p:txEl>
                                          </p:spTgt>
                                        </p:tgtEl>
                                        <p:attrNameLst>
                                          <p:attrName>style.visibility</p:attrName>
                                        </p:attrNameLst>
                                      </p:cBhvr>
                                      <p:to>
                                        <p:strVal val="visible"/>
                                      </p:to>
                                    </p:set>
                                    <p:animEffect transition="in" filter="wipe(left)">
                                      <p:cBhvr>
                                        <p:cTn id="75" dur="500"/>
                                        <p:tgtEl>
                                          <p:spTgt spid="38">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5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wipe(down)">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4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wipe(down)">
                                      <p:cBhvr>
                                        <p:cTn id="93" dur="500"/>
                                        <p:tgtEl>
                                          <p:spTgt spid="43"/>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9">
                                            <p:txEl>
                                              <p:pRg st="12" end="12"/>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9">
                                            <p:txEl>
                                              <p:pRg st="13" end="13"/>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43"/>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37"/>
                                        </p:tgtEl>
                                      </p:cBhvr>
                                    </p:animEffect>
                                    <p:set>
                                      <p:cBhvr>
                                        <p:cTn id="108" dur="1" fill="hold">
                                          <p:stCondLst>
                                            <p:cond delay="499"/>
                                          </p:stCondLst>
                                        </p:cTn>
                                        <p:tgtEl>
                                          <p:spTgt spid="37"/>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38">
                                            <p:txEl>
                                              <p:pRg st="0" end="0"/>
                                            </p:txEl>
                                          </p:spTgt>
                                        </p:tgtEl>
                                      </p:cBhvr>
                                    </p:animEffect>
                                    <p:set>
                                      <p:cBhvr>
                                        <p:cTn id="111" dur="1" fill="hold">
                                          <p:stCondLst>
                                            <p:cond delay="499"/>
                                          </p:stCondLst>
                                        </p:cTn>
                                        <p:tgtEl>
                                          <p:spTgt spid="38">
                                            <p:txEl>
                                              <p:pRg st="0" end="0"/>
                                            </p:txEl>
                                          </p:spTgt>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wipe(down)">
                                      <p:cBhvr>
                                        <p:cTn id="116" dur="500"/>
                                        <p:tgtEl>
                                          <p:spTgt spid="5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2" nodeType="click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51"/>
                                        </p:tgtEl>
                                        <p:attrNameLst>
                                          <p:attrName>style.visibility</p:attrName>
                                        </p:attrNameLst>
                                      </p:cBhvr>
                                      <p:to>
                                        <p:strVal val="visible"/>
                                      </p:to>
                                    </p:set>
                                    <p:animEffect transition="in" filter="wipe(down)">
                                      <p:cBhvr>
                                        <p:cTn id="126" dur="500"/>
                                        <p:tgtEl>
                                          <p:spTgt spid="51"/>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51"/>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53"/>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wipe(down)">
                                      <p:cBhvr>
                                        <p:cTn id="137" dur="500"/>
                                        <p:tgtEl>
                                          <p:spTgt spid="57"/>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500"/>
                                        <p:tgtEl>
                                          <p:spTgt spid="54"/>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57"/>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00"/>
                                        <p:tgtEl>
                                          <p:spTgt spid="50"/>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50"/>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40"/>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nodeType="clickEffect">
                                  <p:stCondLst>
                                    <p:cond delay="0"/>
                                  </p:stCondLst>
                                  <p:childTnLst>
                                    <p:set>
                                      <p:cBhvr>
                                        <p:cTn id="163" dur="1" fill="hold">
                                          <p:stCondLst>
                                            <p:cond delay="0"/>
                                          </p:stCondLst>
                                        </p:cTn>
                                        <p:tgtEl>
                                          <p:spTgt spid="40"/>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44"/>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nodeType="clickEffect">
                                  <p:stCondLst>
                                    <p:cond delay="0"/>
                                  </p:stCondLst>
                                  <p:childTnLst>
                                    <p:set>
                                      <p:cBhvr>
                                        <p:cTn id="171" dur="1" fill="hold">
                                          <p:stCondLst>
                                            <p:cond delay="0"/>
                                          </p:stCondLst>
                                        </p:cTn>
                                        <p:tgtEl>
                                          <p:spTgt spid="4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45"/>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nodeType="clickEffect">
                                  <p:stCondLst>
                                    <p:cond delay="0"/>
                                  </p:stCondLst>
                                  <p:childTnLst>
                                    <p:set>
                                      <p:cBhvr>
                                        <p:cTn id="179" dur="1" fill="hold">
                                          <p:stCondLst>
                                            <p:cond delay="0"/>
                                          </p:stCondLst>
                                        </p:cTn>
                                        <p:tgtEl>
                                          <p:spTgt spid="45"/>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46"/>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nodeType="clickEffect">
                                  <p:stCondLst>
                                    <p:cond delay="0"/>
                                  </p:stCondLst>
                                  <p:childTnLst>
                                    <p:set>
                                      <p:cBhvr>
                                        <p:cTn id="187" dur="1" fill="hold">
                                          <p:stCondLst>
                                            <p:cond delay="0"/>
                                          </p:stCondLst>
                                        </p:cTn>
                                        <p:tgtEl>
                                          <p:spTgt spid="46"/>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nodeType="clickEffect">
                                  <p:stCondLst>
                                    <p:cond delay="0"/>
                                  </p:stCondLst>
                                  <p:childTnLst>
                                    <p:set>
                                      <p:cBhvr>
                                        <p:cTn id="191" dur="1" fill="hold">
                                          <p:stCondLst>
                                            <p:cond delay="0"/>
                                          </p:stCondLst>
                                        </p:cTn>
                                        <p:tgtEl>
                                          <p:spTgt spid="49"/>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47">
                                            <p:txEl>
                                              <p:pRg st="0" end="0"/>
                                            </p:txEl>
                                          </p:spTgt>
                                        </p:tgtEl>
                                        <p:attrNameLst>
                                          <p:attrName>style.visibility</p:attrName>
                                        </p:attrNameLst>
                                      </p:cBhvr>
                                      <p:to>
                                        <p:strVal val="visible"/>
                                      </p:to>
                                    </p:set>
                                    <p:animEffect transition="in" filter="wipe(left)">
                                      <p:cBhvr>
                                        <p:cTn id="196" dur="500"/>
                                        <p:tgtEl>
                                          <p:spTgt spid="47">
                                            <p:txEl>
                                              <p:pRg st="0" end="0"/>
                                            </p:txEl>
                                          </p:spTgt>
                                        </p:tgtEl>
                                      </p:cBhvr>
                                    </p:animEffect>
                                  </p:childTnLst>
                                </p:cTn>
                              </p:par>
                            </p:childTnLst>
                          </p:cTn>
                        </p:par>
                        <p:par>
                          <p:cTn id="197" fill="hold">
                            <p:stCondLst>
                              <p:cond delay="500"/>
                            </p:stCondLst>
                            <p:childTnLst>
                              <p:par>
                                <p:cTn id="198" presetID="22" presetClass="entr" presetSubtype="8" fill="hold" grpId="0" nodeType="afterEffect">
                                  <p:stCondLst>
                                    <p:cond delay="0"/>
                                  </p:stCondLst>
                                  <p:childTnLst>
                                    <p:set>
                                      <p:cBhvr>
                                        <p:cTn id="199" dur="1" fill="hold">
                                          <p:stCondLst>
                                            <p:cond delay="0"/>
                                          </p:stCondLst>
                                        </p:cTn>
                                        <p:tgtEl>
                                          <p:spTgt spid="47">
                                            <p:txEl>
                                              <p:pRg st="1" end="1"/>
                                            </p:txEl>
                                          </p:spTgt>
                                        </p:tgtEl>
                                        <p:attrNameLst>
                                          <p:attrName>style.visibility</p:attrName>
                                        </p:attrNameLst>
                                      </p:cBhvr>
                                      <p:to>
                                        <p:strVal val="visible"/>
                                      </p:to>
                                    </p:set>
                                    <p:animEffect transition="in" filter="wipe(left)">
                                      <p:cBhvr>
                                        <p:cTn id="200" dur="500"/>
                                        <p:tgtEl>
                                          <p:spTgt spid="47">
                                            <p:txEl>
                                              <p:pRg st="1" end="1"/>
                                            </p:txEl>
                                          </p:spTgt>
                                        </p:tgtEl>
                                      </p:cBhvr>
                                    </p:animEffect>
                                  </p:childTnLst>
                                </p:cTn>
                              </p:par>
                            </p:childTnLst>
                          </p:cTn>
                        </p:par>
                        <p:par>
                          <p:cTn id="201" fill="hold">
                            <p:stCondLst>
                              <p:cond delay="1000"/>
                            </p:stCondLst>
                            <p:childTnLst>
                              <p:par>
                                <p:cTn id="202" presetID="22" presetClass="entr" presetSubtype="8" fill="hold" grpId="0" nodeType="afterEffect">
                                  <p:stCondLst>
                                    <p:cond delay="0"/>
                                  </p:stCondLst>
                                  <p:childTnLst>
                                    <p:set>
                                      <p:cBhvr>
                                        <p:cTn id="203" dur="1" fill="hold">
                                          <p:stCondLst>
                                            <p:cond delay="0"/>
                                          </p:stCondLst>
                                        </p:cTn>
                                        <p:tgtEl>
                                          <p:spTgt spid="47">
                                            <p:txEl>
                                              <p:pRg st="2" end="2"/>
                                            </p:txEl>
                                          </p:spTgt>
                                        </p:tgtEl>
                                        <p:attrNameLst>
                                          <p:attrName>style.visibility</p:attrName>
                                        </p:attrNameLst>
                                      </p:cBhvr>
                                      <p:to>
                                        <p:strVal val="visible"/>
                                      </p:to>
                                    </p:set>
                                    <p:animEffect transition="in" filter="wipe(left)">
                                      <p:cBhvr>
                                        <p:cTn id="204" dur="500"/>
                                        <p:tgtEl>
                                          <p:spTgt spid="47">
                                            <p:txEl>
                                              <p:pRg st="2" end="2"/>
                                            </p:txEl>
                                          </p:spTgt>
                                        </p:tgtEl>
                                      </p:cBhvr>
                                    </p:animEffect>
                                  </p:childTnLst>
                                </p:cTn>
                              </p:par>
                            </p:childTnLst>
                          </p:cTn>
                        </p:par>
                        <p:par>
                          <p:cTn id="205" fill="hold">
                            <p:stCondLst>
                              <p:cond delay="1500"/>
                            </p:stCondLst>
                            <p:childTnLst>
                              <p:par>
                                <p:cTn id="206" presetID="22" presetClass="entr" presetSubtype="8" fill="hold" grpId="0" nodeType="afterEffect">
                                  <p:stCondLst>
                                    <p:cond delay="0"/>
                                  </p:stCondLst>
                                  <p:childTnLst>
                                    <p:set>
                                      <p:cBhvr>
                                        <p:cTn id="207" dur="1" fill="hold">
                                          <p:stCondLst>
                                            <p:cond delay="0"/>
                                          </p:stCondLst>
                                        </p:cTn>
                                        <p:tgtEl>
                                          <p:spTgt spid="48"/>
                                        </p:tgtEl>
                                        <p:attrNameLst>
                                          <p:attrName>style.visibility</p:attrName>
                                        </p:attrNameLst>
                                      </p:cBhvr>
                                      <p:to>
                                        <p:strVal val="visible"/>
                                      </p:to>
                                    </p:set>
                                    <p:animEffect transition="in" filter="wipe(left)">
                                      <p:cBhvr>
                                        <p:cTn id="20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7" grpId="2"/>
      <p:bldP spid="38" grpId="0" uiExpand="1" build="p"/>
      <p:bldP spid="38" grpId="1" build="allAtOnce"/>
      <p:bldP spid="3" grpId="0"/>
      <p:bldP spid="11" grpId="0"/>
      <p:bldP spid="28" grpId="0" animBg="1"/>
      <p:bldP spid="28" grpId="1" animBg="1"/>
      <p:bldP spid="39" grpId="0" uiExpand="1" build="p"/>
      <p:bldP spid="41" grpId="0" animBg="1"/>
      <p:bldP spid="41" grpId="1" animBg="1"/>
      <p:bldP spid="42" grpId="0" animBg="1"/>
      <p:bldP spid="42" grpId="1" animBg="1"/>
      <p:bldP spid="43" grpId="0" animBg="1"/>
      <p:bldP spid="43" grpId="1" animBg="1"/>
      <p:bldP spid="47" grpId="0" uiExpand="1" build="p"/>
      <p:bldP spid="48" grpId="0"/>
      <p:bldP spid="50" grpId="0" animBg="1"/>
      <p:bldP spid="50" grpId="1" animBg="1"/>
      <p:bldP spid="52" grpId="0" animBg="1"/>
      <p:bldP spid="52" grpId="1" animBg="1"/>
      <p:bldP spid="53" grpId="0" animBg="1"/>
      <p:bldP spid="53" grpId="1" animBg="1"/>
      <p:bldP spid="51" grpId="0" animBg="1"/>
      <p:bldP spid="51" grpId="1" animBg="1"/>
      <p:bldP spid="57" grpId="0" animBg="1"/>
      <p:bldP spid="57"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Plotting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30881"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46896" y="3143072"/>
            <a:ext cx="3592403"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import matplotlib</a:t>
            </a:r>
            <a:endParaRPr lang="en-US" sz="1800" dirty="0">
              <a:solidFill>
                <a:srgbClr val="DAE3F3"/>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621792" y="947235"/>
            <a:ext cx="11115456"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plot it as well!</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2" name="TextBox 31">
            <a:extLst>
              <a:ext uri="{FF2B5EF4-FFF2-40B4-BE49-F238E27FC236}">
                <a16:creationId xmlns:a16="http://schemas.microsoft.com/office/drawing/2014/main" id="{12EC8197-63FA-4957-AF43-9D79DF8F4B78}"/>
              </a:ext>
            </a:extLst>
          </p:cNvPr>
          <p:cNvSpPr txBox="1"/>
          <p:nvPr/>
        </p:nvSpPr>
        <p:spPr>
          <a:xfrm>
            <a:off x="205133" y="341617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3" name="TextBox 32">
            <a:extLst>
              <a:ext uri="{FF2B5EF4-FFF2-40B4-BE49-F238E27FC236}">
                <a16:creationId xmlns:a16="http://schemas.microsoft.com/office/drawing/2014/main" id="{61D553C0-D4C4-4DA2-AFD0-2CB0E9B080AA}"/>
              </a:ext>
            </a:extLst>
          </p:cNvPr>
          <p:cNvSpPr txBox="1"/>
          <p:nvPr/>
        </p:nvSpPr>
        <p:spPr>
          <a:xfrm>
            <a:off x="743378" y="3422418"/>
            <a:ext cx="4346680"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a:t>
            </a:r>
            <a:r>
              <a:rPr lang="en-US" dirty="0" err="1">
                <a:solidFill>
                  <a:schemeClr val="accent1">
                    <a:lumMod val="20000"/>
                    <a:lumOff val="80000"/>
                  </a:schemeClr>
                </a:solidFill>
                <a:latin typeface="Consolas" panose="020B0609020204030204" pitchFamily="49" charset="0"/>
              </a:rPr>
              <a:t>matplotlib.pyplot</a:t>
            </a:r>
            <a:r>
              <a:rPr lang="en-US" dirty="0">
                <a:solidFill>
                  <a:schemeClr val="accent1">
                    <a:lumMod val="20000"/>
                    <a:lumOff val="80000"/>
                  </a:schemeClr>
                </a:solidFill>
                <a:latin typeface="Consolas" panose="020B0609020204030204" pitchFamily="49" charset="0"/>
              </a:rPr>
              <a:t> as </a:t>
            </a:r>
            <a:r>
              <a:rPr lang="en-US" dirty="0" err="1">
                <a:solidFill>
                  <a:schemeClr val="accent1">
                    <a:lumMod val="20000"/>
                    <a:lumOff val="80000"/>
                  </a:schemeClr>
                </a:solidFill>
                <a:latin typeface="Consolas" panose="020B0609020204030204" pitchFamily="49" charset="0"/>
              </a:rPr>
              <a:t>plt</a:t>
            </a:r>
            <a:endParaRPr lang="en-US" sz="1800" dirty="0">
              <a:solidFill>
                <a:schemeClr val="accent1">
                  <a:lumMod val="20000"/>
                  <a:lumOff val="80000"/>
                </a:schemeClr>
              </a:solidFill>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1812164" y="5217390"/>
            <a:ext cx="3101109" cy="1077484"/>
          </a:xfrm>
          <a:prstGeom prst="wedgeRoundRectCallout">
            <a:avLst>
              <a:gd name="adj1" fmla="val -65985"/>
              <a:gd name="adj2" fmla="val -1296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generate a plot of all of our columns. </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34" name="TextBox 33">
            <a:extLst>
              <a:ext uri="{FF2B5EF4-FFF2-40B4-BE49-F238E27FC236}">
                <a16:creationId xmlns:a16="http://schemas.microsoft.com/office/drawing/2014/main" id="{0C5AFA7E-7561-4703-A50A-0FD6CC44D185}"/>
              </a:ext>
            </a:extLst>
          </p:cNvPr>
          <p:cNvSpPr txBox="1"/>
          <p:nvPr/>
        </p:nvSpPr>
        <p:spPr>
          <a:xfrm>
            <a:off x="198494" y="371698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5" name="TextBox 34">
            <a:extLst>
              <a:ext uri="{FF2B5EF4-FFF2-40B4-BE49-F238E27FC236}">
                <a16:creationId xmlns:a16="http://schemas.microsoft.com/office/drawing/2014/main" id="{D218619D-2971-4428-B4EF-523D02409775}"/>
              </a:ext>
            </a:extLst>
          </p:cNvPr>
          <p:cNvSpPr txBox="1"/>
          <p:nvPr/>
        </p:nvSpPr>
        <p:spPr>
          <a:xfrm>
            <a:off x="742635" y="3729621"/>
            <a:ext cx="4346680"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df.plot</a:t>
            </a:r>
            <a:r>
              <a:rPr lang="en-US" dirty="0">
                <a:solidFill>
                  <a:schemeClr val="accent1">
                    <a:lumMod val="20000"/>
                    <a:lumOff val="80000"/>
                  </a:schemeClr>
                </a:solidFill>
                <a:latin typeface="Consolas" panose="020B0609020204030204" pitchFamily="49" charset="0"/>
              </a:rPr>
              <a:t>()  # creates a plot</a:t>
            </a:r>
            <a:endParaRPr lang="en-US" sz="1800" dirty="0">
              <a:solidFill>
                <a:schemeClr val="accent1">
                  <a:lumMod val="20000"/>
                  <a:lumOff val="80000"/>
                </a:schemeClr>
              </a:solidFill>
              <a:latin typeface="Consolas" panose="020B0609020204030204" pitchFamily="49" charset="0"/>
            </a:endParaRPr>
          </a:p>
        </p:txBody>
      </p:sp>
      <p:sp>
        <p:nvSpPr>
          <p:cNvPr id="36" name="TextBox 35">
            <a:extLst>
              <a:ext uri="{FF2B5EF4-FFF2-40B4-BE49-F238E27FC236}">
                <a16:creationId xmlns:a16="http://schemas.microsoft.com/office/drawing/2014/main" id="{223167DE-60B4-44BD-BB91-F41B7A8B95C4}"/>
              </a:ext>
            </a:extLst>
          </p:cNvPr>
          <p:cNvSpPr txBox="1"/>
          <p:nvPr/>
        </p:nvSpPr>
        <p:spPr>
          <a:xfrm>
            <a:off x="196488" y="4020399"/>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7" name="TextBox 36">
            <a:extLst>
              <a:ext uri="{FF2B5EF4-FFF2-40B4-BE49-F238E27FC236}">
                <a16:creationId xmlns:a16="http://schemas.microsoft.com/office/drawing/2014/main" id="{B4BAAB5F-CC68-4282-BF99-92AF616EE400}"/>
              </a:ext>
            </a:extLst>
          </p:cNvPr>
          <p:cNvSpPr txBox="1"/>
          <p:nvPr/>
        </p:nvSpPr>
        <p:spPr>
          <a:xfrm>
            <a:off x="740629" y="4033032"/>
            <a:ext cx="4346680"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plt.show</a:t>
            </a:r>
            <a:r>
              <a:rPr lang="en-US" dirty="0">
                <a:solidFill>
                  <a:schemeClr val="accent1">
                    <a:lumMod val="20000"/>
                    <a:lumOff val="80000"/>
                  </a:schemeClr>
                </a:solidFill>
                <a:latin typeface="Consolas" panose="020B0609020204030204" pitchFamily="49" charset="0"/>
              </a:rPr>
              <a:t>() # shows plot on screen</a:t>
            </a:r>
            <a:endParaRPr lang="en-US" sz="1800" dirty="0">
              <a:solidFill>
                <a:schemeClr val="accent1">
                  <a:lumMod val="20000"/>
                  <a:lumOff val="80000"/>
                </a:schemeClr>
              </a:solidFill>
              <a:latin typeface="Consolas" panose="020B0609020204030204" pitchFamily="49" charset="0"/>
            </a:endParaRPr>
          </a:p>
        </p:txBody>
      </p:sp>
      <p:pic>
        <p:nvPicPr>
          <p:cNvPr id="4" name="Picture 3">
            <a:extLst>
              <a:ext uri="{FF2B5EF4-FFF2-40B4-BE49-F238E27FC236}">
                <a16:creationId xmlns:a16="http://schemas.microsoft.com/office/drawing/2014/main" id="{7E108FA0-E8F1-4D36-8817-76028878A0EC}"/>
              </a:ext>
            </a:extLst>
          </p:cNvPr>
          <p:cNvPicPr>
            <a:picLocks noChangeAspect="1"/>
          </p:cNvPicPr>
          <p:nvPr/>
        </p:nvPicPr>
        <p:blipFill>
          <a:blip r:embed="rId4"/>
          <a:stretch>
            <a:fillRect/>
          </a:stretch>
        </p:blipFill>
        <p:spPr>
          <a:xfrm>
            <a:off x="5294083" y="2761054"/>
            <a:ext cx="4312360" cy="3851564"/>
          </a:xfrm>
          <a:prstGeom prst="rect">
            <a:avLst/>
          </a:prstGeom>
        </p:spPr>
      </p:pic>
      <p:sp>
        <p:nvSpPr>
          <p:cNvPr id="38" name="Speech Bubble: Rectangle with Corners Rounded 37">
            <a:extLst>
              <a:ext uri="{FF2B5EF4-FFF2-40B4-BE49-F238E27FC236}">
                <a16:creationId xmlns:a16="http://schemas.microsoft.com/office/drawing/2014/main" id="{75C8AD53-A44C-4A14-BEBA-C40461AECE23}"/>
              </a:ext>
            </a:extLst>
          </p:cNvPr>
          <p:cNvSpPr/>
          <p:nvPr/>
        </p:nvSpPr>
        <p:spPr>
          <a:xfrm>
            <a:off x="3475331" y="1100867"/>
            <a:ext cx="3974932" cy="1361330"/>
          </a:xfrm>
          <a:prstGeom prst="wedgeRoundRectCallout">
            <a:avLst>
              <a:gd name="adj1" fmla="val -78161"/>
              <a:gd name="adj2" fmla="val 1034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lumMod val="20000"/>
                    <a:lumOff val="80000"/>
                  </a:schemeClr>
                </a:solidFill>
                <a:latin typeface="Corbel" panose="020B0503020204020204" pitchFamily="34" charset="0"/>
                <a:cs typeface="Cordia New" panose="020B0502040204020203" pitchFamily="34" charset="-34"/>
              </a:rPr>
              <a:t>matplolib</a:t>
            </a:r>
            <a:r>
              <a:rPr lang="en-US" sz="2000" dirty="0">
                <a:solidFill>
                  <a:schemeClr val="accent2">
                    <a:lumMod val="20000"/>
                    <a:lumOff val="80000"/>
                  </a:schemeClr>
                </a:solidFill>
                <a:latin typeface="Corbel" panose="020B0503020204020204" pitchFamily="34" charset="0"/>
                <a:cs typeface="Cordia New" panose="020B0502040204020203" pitchFamily="34" charset="-34"/>
              </a:rPr>
              <a:t> </a:t>
            </a:r>
            <a:r>
              <a:rPr lang="en-US" sz="2000" dirty="0">
                <a:latin typeface="Corbel" panose="020B0503020204020204" pitchFamily="34" charset="0"/>
                <a:cs typeface="Cordia New" panose="020B0502040204020203" pitchFamily="34" charset="-34"/>
              </a:rPr>
              <a:t>is a Python plotting library, inspired by the MATLAB analytics system.</a:t>
            </a:r>
          </a:p>
        </p:txBody>
      </p:sp>
      <p:sp>
        <p:nvSpPr>
          <p:cNvPr id="39" name="Speech Bubble: Rectangle with Corners Rounded 38">
            <a:extLst>
              <a:ext uri="{FF2B5EF4-FFF2-40B4-BE49-F238E27FC236}">
                <a16:creationId xmlns:a16="http://schemas.microsoft.com/office/drawing/2014/main" id="{771923D1-7A61-4110-A93F-727178835FAF}"/>
              </a:ext>
            </a:extLst>
          </p:cNvPr>
          <p:cNvSpPr/>
          <p:nvPr/>
        </p:nvSpPr>
        <p:spPr>
          <a:xfrm>
            <a:off x="2674461" y="1681310"/>
            <a:ext cx="4658936" cy="1361330"/>
          </a:xfrm>
          <a:prstGeom prst="wedgeRoundRectCallout">
            <a:avLst>
              <a:gd name="adj1" fmla="val -78161"/>
              <a:gd name="adj2" fmla="val 1034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cs typeface="Cordia New" panose="020B0502040204020203" pitchFamily="34" charset="-34"/>
              </a:rPr>
              <a:t>Plotting is done in two phases:</a:t>
            </a:r>
          </a:p>
          <a:p>
            <a:pPr algn="ctr"/>
            <a:endParaRPr lang="en-US" sz="900" dirty="0">
              <a:latin typeface="Corbel" panose="020B0503020204020204" pitchFamily="34" charset="0"/>
              <a:cs typeface="Cordia New" panose="020B0502040204020203" pitchFamily="34" charset="-34"/>
            </a:endParaRPr>
          </a:p>
          <a:p>
            <a:pPr algn="ctr"/>
            <a:r>
              <a:rPr lang="en-US" sz="2000" dirty="0">
                <a:solidFill>
                  <a:schemeClr val="bg1"/>
                </a:solidFill>
                <a:latin typeface="Corbel" panose="020B0503020204020204" pitchFamily="34" charset="0"/>
                <a:cs typeface="Cordia New" panose="020B0502040204020203" pitchFamily="34" charset="-34"/>
              </a:rPr>
              <a:t>First you ask the </a:t>
            </a:r>
            <a:r>
              <a:rPr lang="en-US" sz="2000" dirty="0" err="1">
                <a:solidFill>
                  <a:schemeClr val="bg1"/>
                </a:solidFill>
                <a:latin typeface="Corbel" panose="020B0503020204020204" pitchFamily="34" charset="0"/>
                <a:cs typeface="Cordia New" panose="020B0502040204020203" pitchFamily="34" charset="-34"/>
              </a:rPr>
              <a:t>dataframe</a:t>
            </a:r>
            <a:r>
              <a:rPr lang="en-US" sz="2000" dirty="0">
                <a:solidFill>
                  <a:schemeClr val="bg1"/>
                </a:solidFill>
                <a:latin typeface="Corbel" panose="020B0503020204020204" pitchFamily="34" charset="0"/>
                <a:cs typeface="Cordia New" panose="020B0502040204020203" pitchFamily="34" charset="-34"/>
              </a:rPr>
              <a:t> to </a:t>
            </a:r>
            <a:r>
              <a:rPr lang="en-US" sz="2000" dirty="0">
                <a:solidFill>
                  <a:srgbClr val="FBE0CD"/>
                </a:solidFill>
                <a:latin typeface="Corbel" panose="020B0503020204020204" pitchFamily="34" charset="0"/>
                <a:cs typeface="Cordia New" panose="020B0502040204020203" pitchFamily="34" charset="-34"/>
              </a:rPr>
              <a:t>generate the plot</a:t>
            </a:r>
            <a:r>
              <a:rPr lang="en-US" sz="2000" dirty="0">
                <a:solidFill>
                  <a:schemeClr val="accent2">
                    <a:lumMod val="20000"/>
                    <a:lumOff val="80000"/>
                  </a:schemeClr>
                </a:solidFill>
                <a:latin typeface="Corbel" panose="020B0503020204020204" pitchFamily="34" charset="0"/>
                <a:cs typeface="Cordia New" panose="020B0502040204020203" pitchFamily="34" charset="-34"/>
              </a:rPr>
              <a:t> (but not display it).</a:t>
            </a:r>
          </a:p>
        </p:txBody>
      </p:sp>
      <p:sp>
        <p:nvSpPr>
          <p:cNvPr id="40" name="Speech Bubble: Rectangle with Corners Rounded 39">
            <a:extLst>
              <a:ext uri="{FF2B5EF4-FFF2-40B4-BE49-F238E27FC236}">
                <a16:creationId xmlns:a16="http://schemas.microsoft.com/office/drawing/2014/main" id="{8EBA98B4-845C-434E-94B0-E387F092DBA1}"/>
              </a:ext>
            </a:extLst>
          </p:cNvPr>
          <p:cNvSpPr/>
          <p:nvPr/>
        </p:nvSpPr>
        <p:spPr>
          <a:xfrm>
            <a:off x="2774056" y="4739681"/>
            <a:ext cx="4000861" cy="885137"/>
          </a:xfrm>
          <a:prstGeom prst="wedgeRoundRectCallout">
            <a:avLst>
              <a:gd name="adj1" fmla="val -84213"/>
              <a:gd name="adj2" fmla="val -936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cs typeface="Cordia New" panose="020B0502040204020203" pitchFamily="34" charset="-34"/>
              </a:rPr>
              <a:t>Second, you ask the matplotlib to </a:t>
            </a:r>
            <a:r>
              <a:rPr lang="en-US" sz="2000" dirty="0">
                <a:solidFill>
                  <a:schemeClr val="accent2">
                    <a:lumMod val="20000"/>
                    <a:lumOff val="80000"/>
                  </a:schemeClr>
                </a:solidFill>
                <a:latin typeface="Corbel" panose="020B0503020204020204" pitchFamily="34" charset="0"/>
                <a:cs typeface="Cordia New" panose="020B0502040204020203" pitchFamily="34" charset="-34"/>
              </a:rPr>
              <a:t>display the plot on the screen.</a:t>
            </a:r>
          </a:p>
        </p:txBody>
      </p:sp>
    </p:spTree>
    <p:extLst>
      <p:ext uri="{BB962C8B-B14F-4D97-AF65-F5344CB8AC3E}">
        <p14:creationId xmlns:p14="http://schemas.microsoft.com/office/powerpoint/2010/main" val="314950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animEffect transition="in" filter="wipe(left)">
                                      <p:cBhvr>
                                        <p:cTn id="11" dur="500"/>
                                        <p:tgtEl>
                                          <p:spTgt spid="4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1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2">
                                            <p:txEl>
                                              <p:pRg st="0" end="0"/>
                                            </p:txEl>
                                          </p:spTgt>
                                        </p:tgtEl>
                                        <p:attrNameLst>
                                          <p:attrName>style.visibility</p:attrName>
                                        </p:attrNameLst>
                                      </p:cBhvr>
                                      <p:to>
                                        <p:strVal val="visible"/>
                                      </p:to>
                                    </p:set>
                                    <p:animEffect transition="in" filter="wipe(left)">
                                      <p:cBhvr>
                                        <p:cTn id="26" dur="500"/>
                                        <p:tgtEl>
                                          <p:spTgt spid="3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1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wipe(left)">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1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wipe(left)">
                                      <p:cBhvr>
                                        <p:cTn id="46" dur="500"/>
                                        <p:tgtEl>
                                          <p:spTgt spid="3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1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down)">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3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down)">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500"/>
                                        <p:tgtEl>
                                          <p:spTgt spid="40"/>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40"/>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3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35"/>
                                        </p:tgtEl>
                                      </p:cBhvr>
                                    </p:animEffect>
                                    <p:set>
                                      <p:cBhvr>
                                        <p:cTn id="90" dur="1" fill="hold">
                                          <p:stCondLst>
                                            <p:cond delay="499"/>
                                          </p:stCondLst>
                                        </p:cTn>
                                        <p:tgtEl>
                                          <p:spTgt spid="35"/>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6">
                                            <p:txEl>
                                              <p:pRg st="0" end="0"/>
                                            </p:txEl>
                                          </p:spTgt>
                                        </p:tgtEl>
                                      </p:cBhvr>
                                    </p:animEffect>
                                    <p:set>
                                      <p:cBhvr>
                                        <p:cTn id="93" dur="1" fill="hold">
                                          <p:stCondLst>
                                            <p:cond delay="499"/>
                                          </p:stCondLst>
                                        </p:cTn>
                                        <p:tgtEl>
                                          <p:spTgt spid="36">
                                            <p:txEl>
                                              <p:pRg st="0" end="0"/>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7"/>
                                        </p:tgtEl>
                                      </p:cBhvr>
                                    </p:animEffect>
                                    <p:set>
                                      <p:cBhvr>
                                        <p:cTn id="96"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P spid="43" grpId="0"/>
      <p:bldP spid="58" grpId="0"/>
      <p:bldP spid="32" grpId="0" uiExpand="1" build="p"/>
      <p:bldP spid="33" grpId="0"/>
      <p:bldP spid="26" grpId="0" animBg="1"/>
      <p:bldP spid="26" grpId="1" animBg="1"/>
      <p:bldP spid="34" grpId="0" uiExpand="1" build="p"/>
      <p:bldP spid="35" grpId="0"/>
      <p:bldP spid="35" grpId="1"/>
      <p:bldP spid="36" grpId="0" uiExpand="1" build="p"/>
      <p:bldP spid="36" grpId="1" build="allAtOnce"/>
      <p:bldP spid="37" grpId="0"/>
      <p:bldP spid="37" grpId="1"/>
      <p:bldP spid="38" grpId="0" animBg="1"/>
      <p:bldP spid="38" grpId="1" animBg="1"/>
      <p:bldP spid="39" grpId="0" animBg="1"/>
      <p:bldP spid="39" grpId="1" animBg="1"/>
      <p:bldP spid="40" grpId="0" animBg="1"/>
      <p:bldP spid="40"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Plotting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30881"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46896" y="3143072"/>
            <a:ext cx="3592403"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import matplotlib</a:t>
            </a:r>
            <a:endParaRPr lang="en-US" sz="1800" dirty="0">
              <a:solidFill>
                <a:srgbClr val="DAE3F3"/>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560832" y="947235"/>
            <a:ext cx="11237376"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plot it as well!</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2" name="TextBox 31">
            <a:extLst>
              <a:ext uri="{FF2B5EF4-FFF2-40B4-BE49-F238E27FC236}">
                <a16:creationId xmlns:a16="http://schemas.microsoft.com/office/drawing/2014/main" id="{12EC8197-63FA-4957-AF43-9D79DF8F4B78}"/>
              </a:ext>
            </a:extLst>
          </p:cNvPr>
          <p:cNvSpPr txBox="1"/>
          <p:nvPr/>
        </p:nvSpPr>
        <p:spPr>
          <a:xfrm>
            <a:off x="205133" y="341617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3" name="TextBox 32">
            <a:extLst>
              <a:ext uri="{FF2B5EF4-FFF2-40B4-BE49-F238E27FC236}">
                <a16:creationId xmlns:a16="http://schemas.microsoft.com/office/drawing/2014/main" id="{61D553C0-D4C4-4DA2-AFD0-2CB0E9B080AA}"/>
              </a:ext>
            </a:extLst>
          </p:cNvPr>
          <p:cNvSpPr txBox="1"/>
          <p:nvPr/>
        </p:nvSpPr>
        <p:spPr>
          <a:xfrm>
            <a:off x="743378" y="3422418"/>
            <a:ext cx="4346680"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a:t>
            </a:r>
            <a:r>
              <a:rPr lang="en-US" dirty="0" err="1">
                <a:solidFill>
                  <a:schemeClr val="accent1">
                    <a:lumMod val="20000"/>
                    <a:lumOff val="80000"/>
                  </a:schemeClr>
                </a:solidFill>
                <a:latin typeface="Consolas" panose="020B0609020204030204" pitchFamily="49" charset="0"/>
              </a:rPr>
              <a:t>matplotlib.pyplot</a:t>
            </a:r>
            <a:r>
              <a:rPr lang="en-US" dirty="0">
                <a:solidFill>
                  <a:schemeClr val="accent1">
                    <a:lumMod val="20000"/>
                    <a:lumOff val="80000"/>
                  </a:schemeClr>
                </a:solidFill>
                <a:latin typeface="Consolas" panose="020B0609020204030204" pitchFamily="49" charset="0"/>
              </a:rPr>
              <a:t> as </a:t>
            </a:r>
            <a:r>
              <a:rPr lang="en-US" dirty="0" err="1">
                <a:solidFill>
                  <a:schemeClr val="accent1">
                    <a:lumMod val="20000"/>
                    <a:lumOff val="80000"/>
                  </a:schemeClr>
                </a:solidFill>
                <a:latin typeface="Consolas" panose="020B0609020204030204" pitchFamily="49" charset="0"/>
              </a:rPr>
              <a:t>plt</a:t>
            </a:r>
            <a:endParaRPr lang="en-US" sz="1800" dirty="0">
              <a:solidFill>
                <a:schemeClr val="accent1">
                  <a:lumMod val="20000"/>
                  <a:lumOff val="80000"/>
                </a:schemeClr>
              </a:solidFill>
              <a:latin typeface="Consolas" panose="020B0609020204030204" pitchFamily="49" charset="0"/>
            </a:endParaRPr>
          </a:p>
        </p:txBody>
      </p:sp>
      <p:sp>
        <p:nvSpPr>
          <p:cNvPr id="34" name="TextBox 33">
            <a:extLst>
              <a:ext uri="{FF2B5EF4-FFF2-40B4-BE49-F238E27FC236}">
                <a16:creationId xmlns:a16="http://schemas.microsoft.com/office/drawing/2014/main" id="{0C5AFA7E-7561-4703-A50A-0FD6CC44D185}"/>
              </a:ext>
            </a:extLst>
          </p:cNvPr>
          <p:cNvSpPr txBox="1"/>
          <p:nvPr/>
        </p:nvSpPr>
        <p:spPr>
          <a:xfrm>
            <a:off x="198494" y="371698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1959946" y="5514850"/>
            <a:ext cx="3633546" cy="1077484"/>
          </a:xfrm>
          <a:prstGeom prst="wedgeRoundRectCallout">
            <a:avLst>
              <a:gd name="adj1" fmla="val -65985"/>
              <a:gd name="adj2" fmla="val -1296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how we do a scatter plot comparing hours studied to final exam score!</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38" name="TextBox 37">
            <a:extLst>
              <a:ext uri="{FF2B5EF4-FFF2-40B4-BE49-F238E27FC236}">
                <a16:creationId xmlns:a16="http://schemas.microsoft.com/office/drawing/2014/main" id="{3FBE5783-ACEA-4703-B059-B1EA5F8F14AD}"/>
              </a:ext>
            </a:extLst>
          </p:cNvPr>
          <p:cNvSpPr txBox="1"/>
          <p:nvPr/>
        </p:nvSpPr>
        <p:spPr>
          <a:xfrm>
            <a:off x="241472" y="3709225"/>
            <a:ext cx="6971876" cy="646331"/>
          </a:xfrm>
          <a:prstGeom prst="rect">
            <a:avLst/>
          </a:prstGeom>
          <a:noFill/>
          <a:ln>
            <a:noFill/>
          </a:ln>
        </p:spPr>
        <p:txBody>
          <a:bodyPr wrap="square">
            <a:spAutoFit/>
          </a:bodyPr>
          <a:lstStyle/>
          <a:p>
            <a:r>
              <a:rPr lang="en-US" dirty="0">
                <a:solidFill>
                  <a:srgbClr val="DAE3F3"/>
                </a:solidFill>
                <a:latin typeface="Consolas" panose="020B0609020204030204" pitchFamily="49" charset="0"/>
              </a:rPr>
              <a:t>    </a:t>
            </a:r>
            <a:r>
              <a:rPr lang="en-US" dirty="0" err="1">
                <a:solidFill>
                  <a:srgbClr val="DAE3F3"/>
                </a:solidFill>
                <a:latin typeface="Consolas" panose="020B0609020204030204" pitchFamily="49" charset="0"/>
              </a:rPr>
              <a:t>df.plot</a:t>
            </a:r>
            <a:r>
              <a:rPr lang="en-US" dirty="0">
                <a:solidFill>
                  <a:srgbClr val="DAE3F3"/>
                </a:solidFill>
                <a:latin typeface="Consolas" panose="020B0609020204030204" pitchFamily="49" charset="0"/>
              </a:rPr>
              <a:t>(kind = 'scatter', x = '</a:t>
            </a:r>
            <a:r>
              <a:rPr lang="en-US" dirty="0" err="1">
                <a:solidFill>
                  <a:srgbClr val="DAE3F3"/>
                </a:solidFill>
                <a:latin typeface="Consolas" panose="020B0609020204030204" pitchFamily="49" charset="0"/>
              </a:rPr>
              <a:t>hrs_studied</a:t>
            </a:r>
            <a:r>
              <a:rPr lang="en-US" dirty="0">
                <a:solidFill>
                  <a:srgbClr val="DAE3F3"/>
                </a:solidFill>
                <a:latin typeface="Consolas" panose="020B0609020204030204" pitchFamily="49" charset="0"/>
              </a:rPr>
              <a:t>',</a:t>
            </a:r>
          </a:p>
          <a:p>
            <a:r>
              <a:rPr lang="en-US" dirty="0">
                <a:solidFill>
                  <a:srgbClr val="DAE3F3"/>
                </a:solidFill>
                <a:latin typeface="Consolas" panose="020B0609020204030204" pitchFamily="49" charset="0"/>
              </a:rPr>
              <a:t>...         y = '</a:t>
            </a:r>
            <a:r>
              <a:rPr lang="en-US" dirty="0" err="1">
                <a:solidFill>
                  <a:srgbClr val="DAE3F3"/>
                </a:solidFill>
                <a:latin typeface="Consolas" panose="020B0609020204030204" pitchFamily="49" charset="0"/>
              </a:rPr>
              <a:t>final_exam_score</a:t>
            </a:r>
            <a:r>
              <a:rPr lang="en-US" dirty="0">
                <a:solidFill>
                  <a:srgbClr val="DAE3F3"/>
                </a:solidFill>
                <a:latin typeface="Consolas" panose="020B0609020204030204" pitchFamily="49" charset="0"/>
              </a:rPr>
              <a:t>')</a:t>
            </a:r>
            <a:endParaRPr lang="en-US" sz="1800" dirty="0">
              <a:solidFill>
                <a:srgbClr val="DAE3F3"/>
              </a:solidFill>
              <a:latin typeface="Consolas" panose="020B0609020204030204" pitchFamily="49" charset="0"/>
            </a:endParaRPr>
          </a:p>
        </p:txBody>
      </p:sp>
      <p:sp>
        <p:nvSpPr>
          <p:cNvPr id="39" name="TextBox 38">
            <a:extLst>
              <a:ext uri="{FF2B5EF4-FFF2-40B4-BE49-F238E27FC236}">
                <a16:creationId xmlns:a16="http://schemas.microsoft.com/office/drawing/2014/main" id="{03A1F840-5A3A-4C0A-B87A-F5488AB9192A}"/>
              </a:ext>
            </a:extLst>
          </p:cNvPr>
          <p:cNvSpPr txBox="1"/>
          <p:nvPr/>
        </p:nvSpPr>
        <p:spPr>
          <a:xfrm>
            <a:off x="199166" y="4323345"/>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0" name="TextBox 39">
            <a:extLst>
              <a:ext uri="{FF2B5EF4-FFF2-40B4-BE49-F238E27FC236}">
                <a16:creationId xmlns:a16="http://schemas.microsoft.com/office/drawing/2014/main" id="{AD7A8433-6174-40D7-83BE-8C7C1AACE134}"/>
              </a:ext>
            </a:extLst>
          </p:cNvPr>
          <p:cNvSpPr txBox="1"/>
          <p:nvPr/>
        </p:nvSpPr>
        <p:spPr>
          <a:xfrm>
            <a:off x="743307" y="4335978"/>
            <a:ext cx="4346680"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plt.show</a:t>
            </a:r>
            <a:r>
              <a:rPr lang="en-US" dirty="0">
                <a:solidFill>
                  <a:schemeClr val="accent1">
                    <a:lumMod val="20000"/>
                    <a:lumOff val="80000"/>
                  </a:schemeClr>
                </a:solidFill>
                <a:latin typeface="Consolas" panose="020B0609020204030204" pitchFamily="49" charset="0"/>
              </a:rPr>
              <a:t>() # shows plot on screen</a:t>
            </a:r>
            <a:endParaRPr lang="en-US" sz="1800" dirty="0">
              <a:solidFill>
                <a:schemeClr val="accent1">
                  <a:lumMod val="20000"/>
                  <a:lumOff val="80000"/>
                </a:schemeClr>
              </a:solidFill>
              <a:latin typeface="Consolas" panose="020B0609020204030204" pitchFamily="49" charset="0"/>
            </a:endParaRPr>
          </a:p>
        </p:txBody>
      </p:sp>
      <p:pic>
        <p:nvPicPr>
          <p:cNvPr id="5" name="Picture 4">
            <a:extLst>
              <a:ext uri="{FF2B5EF4-FFF2-40B4-BE49-F238E27FC236}">
                <a16:creationId xmlns:a16="http://schemas.microsoft.com/office/drawing/2014/main" id="{7B9A4A78-BD82-4E39-8D7A-3E9A31FC271E}"/>
              </a:ext>
            </a:extLst>
          </p:cNvPr>
          <p:cNvPicPr>
            <a:picLocks noChangeAspect="1"/>
          </p:cNvPicPr>
          <p:nvPr/>
        </p:nvPicPr>
        <p:blipFill rotWithShape="1">
          <a:blip r:embed="rId4"/>
          <a:srcRect t="522" b="522"/>
          <a:stretch/>
        </p:blipFill>
        <p:spPr>
          <a:xfrm>
            <a:off x="6490602" y="3166908"/>
            <a:ext cx="4132541" cy="3490679"/>
          </a:xfrm>
          <a:prstGeom prst="rect">
            <a:avLst/>
          </a:prstGeom>
        </p:spPr>
      </p:pic>
      <p:grpSp>
        <p:nvGrpSpPr>
          <p:cNvPr id="41" name="Group 40">
            <a:extLst>
              <a:ext uri="{FF2B5EF4-FFF2-40B4-BE49-F238E27FC236}">
                <a16:creationId xmlns:a16="http://schemas.microsoft.com/office/drawing/2014/main" id="{D4FD9461-BE92-4B77-877B-A2F8C5669877}"/>
              </a:ext>
            </a:extLst>
          </p:cNvPr>
          <p:cNvGrpSpPr/>
          <p:nvPr/>
        </p:nvGrpSpPr>
        <p:grpSpPr>
          <a:xfrm>
            <a:off x="7146309" y="50653"/>
            <a:ext cx="4929289" cy="2077008"/>
            <a:chOff x="7212094" y="-7912"/>
            <a:chExt cx="4929289" cy="2077008"/>
          </a:xfrm>
        </p:grpSpPr>
        <p:grpSp>
          <p:nvGrpSpPr>
            <p:cNvPr id="44" name="Group 43">
              <a:extLst>
                <a:ext uri="{FF2B5EF4-FFF2-40B4-BE49-F238E27FC236}">
                  <a16:creationId xmlns:a16="http://schemas.microsoft.com/office/drawing/2014/main" id="{21BF3D3E-D7AA-494E-B1F2-044582AA535C}"/>
                </a:ext>
              </a:extLst>
            </p:cNvPr>
            <p:cNvGrpSpPr/>
            <p:nvPr/>
          </p:nvGrpSpPr>
          <p:grpSpPr>
            <a:xfrm>
              <a:off x="7212094" y="-7912"/>
              <a:ext cx="4924644" cy="2077008"/>
              <a:chOff x="7817274" y="4772008"/>
              <a:chExt cx="4924644" cy="2077008"/>
            </a:xfrm>
          </p:grpSpPr>
          <p:grpSp>
            <p:nvGrpSpPr>
              <p:cNvPr id="47" name="Group 46">
                <a:extLst>
                  <a:ext uri="{FF2B5EF4-FFF2-40B4-BE49-F238E27FC236}">
                    <a16:creationId xmlns:a16="http://schemas.microsoft.com/office/drawing/2014/main" id="{3698312E-F65F-4494-93D0-FC7AB7F944AB}"/>
                  </a:ext>
                </a:extLst>
              </p:cNvPr>
              <p:cNvGrpSpPr/>
              <p:nvPr/>
            </p:nvGrpSpPr>
            <p:grpSpPr>
              <a:xfrm>
                <a:off x="7817274" y="4772008"/>
                <a:ext cx="4924644" cy="2077008"/>
                <a:chOff x="8055815" y="4394470"/>
                <a:chExt cx="4924644" cy="2077008"/>
              </a:xfrm>
            </p:grpSpPr>
            <p:sp>
              <p:nvSpPr>
                <p:cNvPr id="49" name="Rectangle: Rounded Corners 48">
                  <a:extLst>
                    <a:ext uri="{FF2B5EF4-FFF2-40B4-BE49-F238E27FC236}">
                      <a16:creationId xmlns:a16="http://schemas.microsoft.com/office/drawing/2014/main" id="{69460982-A525-4BF1-A5BD-88A420065F04}"/>
                    </a:ext>
                  </a:extLst>
                </p:cNvPr>
                <p:cNvSpPr/>
                <p:nvPr/>
              </p:nvSpPr>
              <p:spPr>
                <a:xfrm>
                  <a:off x="8055815" y="4426226"/>
                  <a:ext cx="4924644"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TextBox 49">
                  <a:extLst>
                    <a:ext uri="{FF2B5EF4-FFF2-40B4-BE49-F238E27FC236}">
                      <a16:creationId xmlns:a16="http://schemas.microsoft.com/office/drawing/2014/main" id="{8D6685E2-4CEC-4CB9-B1FC-EDCDAA4F57AE}"/>
                    </a:ext>
                  </a:extLst>
                </p:cNvPr>
                <p:cNvSpPr txBox="1"/>
                <p:nvPr/>
              </p:nvSpPr>
              <p:spPr>
                <a:xfrm>
                  <a:off x="8163179" y="4394470"/>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48" name="Picture 45" descr="spinhead">
                <a:extLst>
                  <a:ext uri="{FF2B5EF4-FFF2-40B4-BE49-F238E27FC236}">
                    <a16:creationId xmlns:a16="http://schemas.microsoft.com/office/drawing/2014/main" id="{79205A8B-88F7-481A-BE14-A42E3090144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927648" y="515262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0918340E-3DA3-4908-AA3A-61A75E868306}"/>
                </a:ext>
              </a:extLst>
            </p:cNvPr>
            <p:cNvSpPr txBox="1"/>
            <p:nvPr/>
          </p:nvSpPr>
          <p:spPr>
            <a:xfrm>
              <a:off x="8165474" y="449591"/>
              <a:ext cx="3975909" cy="1538883"/>
            </a:xfrm>
            <a:prstGeom prst="rect">
              <a:avLst/>
            </a:prstGeom>
            <a:noFill/>
          </p:spPr>
          <p:txBody>
            <a:bodyPr wrap="square">
              <a:spAutoFit/>
            </a:bodyPr>
            <a:lstStyle/>
            <a:p>
              <a:pPr algn="ctr"/>
              <a:r>
                <a:rPr lang="en-US" sz="2000" dirty="0" err="1">
                  <a:solidFill>
                    <a:schemeClr val="tx1"/>
                  </a:solidFill>
                  <a:latin typeface="Comic Sans MS" panose="030F0702030302020204" pitchFamily="66" charset="0"/>
                </a:rPr>
                <a:t>Hmmmmm</a:t>
              </a:r>
              <a:r>
                <a:rPr lang="en-US" sz="2000" dirty="0">
                  <a:solidFill>
                    <a:schemeClr val="tx1"/>
                  </a:solidFill>
                  <a:latin typeface="Comic Sans MS" panose="030F0702030302020204" pitchFamily="66" charset="0"/>
                </a:rPr>
                <a:t>...</a:t>
              </a:r>
            </a:p>
            <a:p>
              <a:pPr algn="ctr"/>
              <a:endParaRPr lang="en-US" sz="1200" dirty="0">
                <a:latin typeface="Comic Sans MS" panose="030F0702030302020204" pitchFamily="66" charset="0"/>
              </a:endParaRPr>
            </a:p>
            <a:p>
              <a:pPr algn="ctr"/>
              <a:r>
                <a:rPr lang="en-US" sz="2000" dirty="0">
                  <a:solidFill>
                    <a:schemeClr val="tx1"/>
                  </a:solidFill>
                  <a:latin typeface="Comic Sans MS" panose="030F0702030302020204" pitchFamily="66" charset="0"/>
                </a:rPr>
                <a:t>There's a correlation between studying and your final exam grade. Who knew?!?'</a:t>
              </a:r>
            </a:p>
          </p:txBody>
        </p:sp>
      </p:grpSp>
    </p:spTree>
    <p:extLst>
      <p:ext uri="{BB962C8B-B14F-4D97-AF65-F5344CB8AC3E}">
        <p14:creationId xmlns:p14="http://schemas.microsoft.com/office/powerpoint/2010/main" val="39689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Effect transition="in" filter="wipe(left)">
                                      <p:cBhvr>
                                        <p:cTn id="12" dur="1500"/>
                                        <p:tgtEl>
                                          <p:spTgt spid="38">
                                            <p:txEl>
                                              <p:pRg st="0" end="0"/>
                                            </p:txEl>
                                          </p:spTgt>
                                        </p:tgtEl>
                                      </p:cBhvr>
                                    </p:animEffect>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38">
                                            <p:txEl>
                                              <p:pRg st="1" end="1"/>
                                            </p:txEl>
                                          </p:spTgt>
                                        </p:tgtEl>
                                        <p:attrNameLst>
                                          <p:attrName>style.visibility</p:attrName>
                                        </p:attrNameLst>
                                      </p:cBhvr>
                                      <p:to>
                                        <p:strVal val="visible"/>
                                      </p:to>
                                    </p:set>
                                    <p:animEffect transition="in" filter="wipe(left)">
                                      <p:cBhvr>
                                        <p:cTn id="16" dur="1500"/>
                                        <p:tgtEl>
                                          <p:spTgt spid="3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wipe(left)">
                                      <p:cBhvr>
                                        <p:cTn id="21" dur="500"/>
                                        <p:tgtEl>
                                          <p:spTgt spid="3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1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additive="base">
                                        <p:cTn id="40" dur="500" fill="hold"/>
                                        <p:tgtEl>
                                          <p:spTgt spid="41"/>
                                        </p:tgtEl>
                                        <p:attrNameLst>
                                          <p:attrName>ppt_x</p:attrName>
                                        </p:attrNameLst>
                                      </p:cBhvr>
                                      <p:tavLst>
                                        <p:tav tm="0">
                                          <p:val>
                                            <p:strVal val="1+#ppt_w/2"/>
                                          </p:val>
                                        </p:tav>
                                        <p:tav tm="100000">
                                          <p:val>
                                            <p:strVal val="#ppt_x"/>
                                          </p:val>
                                        </p:tav>
                                      </p:tavLst>
                                    </p:anim>
                                    <p:anim calcmode="lin" valueType="num">
                                      <p:cBhvr additive="base">
                                        <p:cTn id="41"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2" fill="hold" nodeType="clickEffect">
                                  <p:stCondLst>
                                    <p:cond delay="0"/>
                                  </p:stCondLst>
                                  <p:childTnLst>
                                    <p:anim calcmode="lin" valueType="num">
                                      <p:cBhvr additive="base">
                                        <p:cTn id="45" dur="500"/>
                                        <p:tgtEl>
                                          <p:spTgt spid="41"/>
                                        </p:tgtEl>
                                        <p:attrNameLst>
                                          <p:attrName>ppt_x</p:attrName>
                                        </p:attrNameLst>
                                      </p:cBhvr>
                                      <p:tavLst>
                                        <p:tav tm="0">
                                          <p:val>
                                            <p:strVal val="ppt_x"/>
                                          </p:val>
                                        </p:tav>
                                        <p:tav tm="100000">
                                          <p:val>
                                            <p:strVal val="1+ppt_w/2"/>
                                          </p:val>
                                        </p:tav>
                                      </p:tavLst>
                                    </p:anim>
                                    <p:anim calcmode="lin" valueType="num">
                                      <p:cBhvr additive="base">
                                        <p:cTn id="46" dur="500"/>
                                        <p:tgtEl>
                                          <p:spTgt spid="41"/>
                                        </p:tgtEl>
                                        <p:attrNameLst>
                                          <p:attrName>ppt_y</p:attrName>
                                        </p:attrNameLst>
                                      </p:cBhvr>
                                      <p:tavLst>
                                        <p:tav tm="0">
                                          <p:val>
                                            <p:strVal val="ppt_y"/>
                                          </p:val>
                                        </p:tav>
                                        <p:tav tm="100000">
                                          <p:val>
                                            <p:strVal val="ppt_y"/>
                                          </p:val>
                                        </p:tav>
                                      </p:tavLst>
                                    </p:anim>
                                    <p:set>
                                      <p:cBhvr>
                                        <p:cTn id="47" dur="1" fill="hold">
                                          <p:stCondLst>
                                            <p:cond delay="499"/>
                                          </p:stCondLst>
                                        </p:cTn>
                                        <p:tgtEl>
                                          <p:spTgt spid="4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38">
                                            <p:txEl>
                                              <p:pRg st="0" end="0"/>
                                            </p:txEl>
                                          </p:spTgt>
                                        </p:tgtEl>
                                      </p:cBhvr>
                                    </p:animEffect>
                                    <p:set>
                                      <p:cBhvr>
                                        <p:cTn id="52" dur="1" fill="hold">
                                          <p:stCondLst>
                                            <p:cond delay="499"/>
                                          </p:stCondLst>
                                        </p:cTn>
                                        <p:tgtEl>
                                          <p:spTgt spid="38">
                                            <p:txEl>
                                              <p:pRg st="0" end="0"/>
                                            </p:tx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8">
                                            <p:txEl>
                                              <p:pRg st="1" end="1"/>
                                            </p:txEl>
                                          </p:spTgt>
                                        </p:tgtEl>
                                      </p:cBhvr>
                                    </p:animEffect>
                                    <p:set>
                                      <p:cBhvr>
                                        <p:cTn id="55" dur="1" fill="hold">
                                          <p:stCondLst>
                                            <p:cond delay="499"/>
                                          </p:stCondLst>
                                        </p:cTn>
                                        <p:tgtEl>
                                          <p:spTgt spid="38">
                                            <p:txEl>
                                              <p:pRg st="1" end="1"/>
                                            </p:txEl>
                                          </p:spTgt>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9">
                                            <p:txEl>
                                              <p:pRg st="0" end="0"/>
                                            </p:txEl>
                                          </p:spTgt>
                                        </p:tgtEl>
                                      </p:cBhvr>
                                    </p:animEffect>
                                    <p:set>
                                      <p:cBhvr>
                                        <p:cTn id="58" dur="1" fill="hold">
                                          <p:stCondLst>
                                            <p:cond delay="499"/>
                                          </p:stCondLst>
                                        </p:cTn>
                                        <p:tgtEl>
                                          <p:spTgt spid="39">
                                            <p:txEl>
                                              <p:pRg st="0" end="0"/>
                                            </p:txEl>
                                          </p:spTgt>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8" grpId="0" uiExpand="1" build="p"/>
      <p:bldP spid="38" grpId="1" build="allAtOnce"/>
      <p:bldP spid="39" grpId="0" uiExpand="1" build="p"/>
      <p:bldP spid="39" grpId="1" build="allAtOnce"/>
      <p:bldP spid="40" grpId="0"/>
      <p:bldP spid="40"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Plotting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30881"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46896" y="3143072"/>
            <a:ext cx="3592403"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import matplotlib</a:t>
            </a:r>
            <a:endParaRPr lang="en-US" sz="1800" dirty="0">
              <a:solidFill>
                <a:srgbClr val="DAE3F3"/>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414690" y="947235"/>
            <a:ext cx="11529660"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plot it as well!</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2" name="TextBox 31">
            <a:extLst>
              <a:ext uri="{FF2B5EF4-FFF2-40B4-BE49-F238E27FC236}">
                <a16:creationId xmlns:a16="http://schemas.microsoft.com/office/drawing/2014/main" id="{12EC8197-63FA-4957-AF43-9D79DF8F4B78}"/>
              </a:ext>
            </a:extLst>
          </p:cNvPr>
          <p:cNvSpPr txBox="1"/>
          <p:nvPr/>
        </p:nvSpPr>
        <p:spPr>
          <a:xfrm>
            <a:off x="205133" y="341617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3" name="TextBox 32">
            <a:extLst>
              <a:ext uri="{FF2B5EF4-FFF2-40B4-BE49-F238E27FC236}">
                <a16:creationId xmlns:a16="http://schemas.microsoft.com/office/drawing/2014/main" id="{61D553C0-D4C4-4DA2-AFD0-2CB0E9B080AA}"/>
              </a:ext>
            </a:extLst>
          </p:cNvPr>
          <p:cNvSpPr txBox="1"/>
          <p:nvPr/>
        </p:nvSpPr>
        <p:spPr>
          <a:xfrm>
            <a:off x="743378" y="3422418"/>
            <a:ext cx="4346680"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a:t>
            </a:r>
            <a:r>
              <a:rPr lang="en-US" dirty="0" err="1">
                <a:solidFill>
                  <a:schemeClr val="accent1">
                    <a:lumMod val="20000"/>
                    <a:lumOff val="80000"/>
                  </a:schemeClr>
                </a:solidFill>
                <a:latin typeface="Consolas" panose="020B0609020204030204" pitchFamily="49" charset="0"/>
              </a:rPr>
              <a:t>matplotlib.pyplot</a:t>
            </a:r>
            <a:r>
              <a:rPr lang="en-US" dirty="0">
                <a:solidFill>
                  <a:schemeClr val="accent1">
                    <a:lumMod val="20000"/>
                    <a:lumOff val="80000"/>
                  </a:schemeClr>
                </a:solidFill>
                <a:latin typeface="Consolas" panose="020B0609020204030204" pitchFamily="49" charset="0"/>
              </a:rPr>
              <a:t> as </a:t>
            </a:r>
            <a:r>
              <a:rPr lang="en-US" dirty="0" err="1">
                <a:solidFill>
                  <a:schemeClr val="accent1">
                    <a:lumMod val="20000"/>
                    <a:lumOff val="80000"/>
                  </a:schemeClr>
                </a:solidFill>
                <a:latin typeface="Consolas" panose="020B0609020204030204" pitchFamily="49" charset="0"/>
              </a:rPr>
              <a:t>plt</a:t>
            </a:r>
            <a:endParaRPr lang="en-US" sz="1800" dirty="0">
              <a:solidFill>
                <a:schemeClr val="accent1">
                  <a:lumMod val="20000"/>
                  <a:lumOff val="80000"/>
                </a:schemeClr>
              </a:solidFill>
              <a:latin typeface="Consolas" panose="020B0609020204030204" pitchFamily="49" charset="0"/>
            </a:endParaRPr>
          </a:p>
        </p:txBody>
      </p:sp>
      <p:sp>
        <p:nvSpPr>
          <p:cNvPr id="34" name="TextBox 33">
            <a:extLst>
              <a:ext uri="{FF2B5EF4-FFF2-40B4-BE49-F238E27FC236}">
                <a16:creationId xmlns:a16="http://schemas.microsoft.com/office/drawing/2014/main" id="{0C5AFA7E-7561-4703-A50A-0FD6CC44D185}"/>
              </a:ext>
            </a:extLst>
          </p:cNvPr>
          <p:cNvSpPr txBox="1"/>
          <p:nvPr/>
        </p:nvSpPr>
        <p:spPr>
          <a:xfrm>
            <a:off x="198494" y="371698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1" name="TextBox 50">
            <a:extLst>
              <a:ext uri="{FF2B5EF4-FFF2-40B4-BE49-F238E27FC236}">
                <a16:creationId xmlns:a16="http://schemas.microsoft.com/office/drawing/2014/main" id="{6485C3AC-FD9E-4B23-B6F8-4306463E103F}"/>
              </a:ext>
            </a:extLst>
          </p:cNvPr>
          <p:cNvSpPr txBox="1"/>
          <p:nvPr/>
        </p:nvSpPr>
        <p:spPr>
          <a:xfrm>
            <a:off x="746760" y="3720124"/>
            <a:ext cx="5690616" cy="369332"/>
          </a:xfrm>
          <a:prstGeom prst="rect">
            <a:avLst/>
          </a:prstGeom>
          <a:noFill/>
        </p:spPr>
        <p:txBody>
          <a:bodyPr wrap="square">
            <a:spAutoFit/>
          </a:bodyPr>
          <a:lstStyle/>
          <a:p>
            <a:r>
              <a:rPr lang="en-US" sz="1800" dirty="0">
                <a:solidFill>
                  <a:schemeClr val="bg1"/>
                </a:solidFill>
                <a:latin typeface="Consolas" panose="020B0609020204030204" pitchFamily="49" charset="0"/>
              </a:rPr>
              <a:t>df["</a:t>
            </a:r>
            <a:r>
              <a:rPr lang="en-US" sz="1800" dirty="0" err="1">
                <a:solidFill>
                  <a:schemeClr val="bg1"/>
                </a:solidFill>
                <a:latin typeface="Consolas" panose="020B0609020204030204" pitchFamily="49" charset="0"/>
              </a:rPr>
              <a:t>midterm_score</a:t>
            </a:r>
            <a:r>
              <a:rPr lang="en-US" sz="1800" dirty="0">
                <a:solidFill>
                  <a:schemeClr val="bg1"/>
                </a:solidFill>
                <a:latin typeface="Consolas" panose="020B0609020204030204" pitchFamily="49" charset="0"/>
              </a:rPr>
              <a:t>"].plot(kind = 'hist')</a:t>
            </a:r>
            <a:endParaRPr lang="en-US" dirty="0">
              <a:solidFill>
                <a:schemeClr val="bg1"/>
              </a:solidFill>
            </a:endParaRPr>
          </a:p>
        </p:txBody>
      </p:sp>
      <p:sp>
        <p:nvSpPr>
          <p:cNvPr id="52" name="TextBox 51">
            <a:extLst>
              <a:ext uri="{FF2B5EF4-FFF2-40B4-BE49-F238E27FC236}">
                <a16:creationId xmlns:a16="http://schemas.microsoft.com/office/drawing/2014/main" id="{53D5869B-8B6E-447C-AEFA-1C4721374E6C}"/>
              </a:ext>
            </a:extLst>
          </p:cNvPr>
          <p:cNvSpPr txBox="1"/>
          <p:nvPr/>
        </p:nvSpPr>
        <p:spPr>
          <a:xfrm>
            <a:off x="197441" y="4000434"/>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3" name="TextBox 52">
            <a:extLst>
              <a:ext uri="{FF2B5EF4-FFF2-40B4-BE49-F238E27FC236}">
                <a16:creationId xmlns:a16="http://schemas.microsoft.com/office/drawing/2014/main" id="{D6555AC9-141A-43F7-AD94-C625055FAF14}"/>
              </a:ext>
            </a:extLst>
          </p:cNvPr>
          <p:cNvSpPr txBox="1"/>
          <p:nvPr/>
        </p:nvSpPr>
        <p:spPr>
          <a:xfrm>
            <a:off x="741582" y="4013067"/>
            <a:ext cx="4346680"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plt.show</a:t>
            </a:r>
            <a:r>
              <a:rPr lang="en-US" dirty="0">
                <a:solidFill>
                  <a:schemeClr val="accent1">
                    <a:lumMod val="20000"/>
                    <a:lumOff val="80000"/>
                  </a:schemeClr>
                </a:solidFill>
                <a:latin typeface="Consolas" panose="020B0609020204030204" pitchFamily="49" charset="0"/>
              </a:rPr>
              <a:t>() # shows plot on screen</a:t>
            </a:r>
            <a:endParaRPr lang="en-US" sz="1800" dirty="0">
              <a:solidFill>
                <a:schemeClr val="accent1">
                  <a:lumMod val="20000"/>
                  <a:lumOff val="80000"/>
                </a:schemeClr>
              </a:solidFill>
              <a:latin typeface="Consolas" panose="020B0609020204030204" pitchFamily="49" charset="0"/>
            </a:endParaRPr>
          </a:p>
        </p:txBody>
      </p:sp>
      <p:pic>
        <p:nvPicPr>
          <p:cNvPr id="54" name="Picture 53">
            <a:extLst>
              <a:ext uri="{FF2B5EF4-FFF2-40B4-BE49-F238E27FC236}">
                <a16:creationId xmlns:a16="http://schemas.microsoft.com/office/drawing/2014/main" id="{B122307A-0907-4ACA-B2F5-590A421E9DA3}"/>
              </a:ext>
            </a:extLst>
          </p:cNvPr>
          <p:cNvPicPr>
            <a:picLocks noChangeAspect="1"/>
          </p:cNvPicPr>
          <p:nvPr/>
        </p:nvPicPr>
        <p:blipFill>
          <a:blip r:embed="rId4"/>
          <a:stretch>
            <a:fillRect/>
          </a:stretch>
        </p:blipFill>
        <p:spPr>
          <a:xfrm>
            <a:off x="6487853" y="3181284"/>
            <a:ext cx="4132541" cy="3531212"/>
          </a:xfrm>
          <a:prstGeom prst="rect">
            <a:avLst/>
          </a:prstGeom>
        </p:spPr>
      </p:pic>
      <p:sp>
        <p:nvSpPr>
          <p:cNvPr id="55" name="Speech Bubble: Rectangle with Corners Rounded 54">
            <a:extLst>
              <a:ext uri="{FF2B5EF4-FFF2-40B4-BE49-F238E27FC236}">
                <a16:creationId xmlns:a16="http://schemas.microsoft.com/office/drawing/2014/main" id="{2472F568-D188-459E-B387-54AFB848F2DA}"/>
              </a:ext>
            </a:extLst>
          </p:cNvPr>
          <p:cNvSpPr/>
          <p:nvPr/>
        </p:nvSpPr>
        <p:spPr>
          <a:xfrm>
            <a:off x="2344587" y="1534119"/>
            <a:ext cx="4261271" cy="1077484"/>
          </a:xfrm>
          <a:prstGeom prst="wedgeRoundRectCallout">
            <a:avLst>
              <a:gd name="adj1" fmla="val -68334"/>
              <a:gd name="adj2" fmla="val 1611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extracts the specified series of values (e.g., </a:t>
            </a:r>
            <a:r>
              <a:rPr lang="en-US" sz="2000" dirty="0" err="1">
                <a:latin typeface="Corbel" panose="020B0503020204020204" pitchFamily="34" charset="0"/>
              </a:rPr>
              <a:t>midterm_score</a:t>
            </a:r>
            <a:r>
              <a:rPr lang="en-US" sz="2000" dirty="0">
                <a:latin typeface="Corbel" panose="020B0503020204020204" pitchFamily="34" charset="0"/>
              </a:rPr>
              <a:t>) from the data frame, then plots it.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1988449" y="5172929"/>
            <a:ext cx="3633546" cy="1077484"/>
          </a:xfrm>
          <a:prstGeom prst="wedgeRoundRectCallout">
            <a:avLst>
              <a:gd name="adj1" fmla="val -65985"/>
              <a:gd name="adj2" fmla="val -1296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how we do a histogram plot for a particular field!</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7432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down)">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animBg="1"/>
      <p:bldP spid="55" grpId="1" animBg="1"/>
      <p:bldP spid="26" grpId="0" animBg="1"/>
      <p:bldP spid="26"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Cleaning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466799"/>
            <a:chOff x="323868" y="1934000"/>
            <a:chExt cx="6524405" cy="4466799"/>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466799"/>
              <a:chOff x="2355826" y="2404301"/>
              <a:chExt cx="7465182" cy="4466799"/>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466799"/>
                <a:chOff x="1748900" y="3880498"/>
                <a:chExt cx="4347101" cy="3119634"/>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3119634"/>
                  <a:chOff x="3072962" y="1263460"/>
                  <a:chExt cx="5994838" cy="4656318"/>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656318"/>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2179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19472"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2179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472"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938768" y="947235"/>
            <a:ext cx="10481504" cy="461665"/>
          </a:xfrm>
          <a:prstGeom prst="rect">
            <a:avLst/>
          </a:prstGeom>
          <a:noFill/>
        </p:spPr>
        <p:txBody>
          <a:bodyPr wrap="square" rtlCol="0">
            <a:spAutoFit/>
          </a:bodyPr>
          <a:lstStyle/>
          <a:p>
            <a:pPr algn="ctr"/>
            <a:r>
              <a:rPr lang="en-US" sz="2400" dirty="0"/>
              <a:t>Sometimes, your data will have gaps or spurious values.</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5" name="TextBox 34">
            <a:extLst>
              <a:ext uri="{FF2B5EF4-FFF2-40B4-BE49-F238E27FC236}">
                <a16:creationId xmlns:a16="http://schemas.microsoft.com/office/drawing/2014/main" id="{18872295-3C4B-43F5-B0C0-B2D34F3B334A}"/>
              </a:ext>
            </a:extLst>
          </p:cNvPr>
          <p:cNvSpPr txBox="1"/>
          <p:nvPr/>
        </p:nvSpPr>
        <p:spPr>
          <a:xfrm>
            <a:off x="7249687" y="2766798"/>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1000</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6" name="Speech Bubble: Rectangle with Corners Rounded 35">
            <a:extLst>
              <a:ext uri="{FF2B5EF4-FFF2-40B4-BE49-F238E27FC236}">
                <a16:creationId xmlns:a16="http://schemas.microsoft.com/office/drawing/2014/main" id="{5C16C6F7-7E30-4A90-9FA2-D098755108C2}"/>
              </a:ext>
            </a:extLst>
          </p:cNvPr>
          <p:cNvSpPr/>
          <p:nvPr/>
        </p:nvSpPr>
        <p:spPr>
          <a:xfrm>
            <a:off x="8754285" y="1851200"/>
            <a:ext cx="2788245" cy="995150"/>
          </a:xfrm>
          <a:prstGeom prst="wedgeRoundRectCallout">
            <a:avLst>
              <a:gd name="adj1" fmla="val -92698"/>
              <a:gd name="adj2" fmla="val 1197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example, we might have missing data...</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37" name="Speech Bubble: Rectangle with Corners Rounded 36">
            <a:extLst>
              <a:ext uri="{FF2B5EF4-FFF2-40B4-BE49-F238E27FC236}">
                <a16:creationId xmlns:a16="http://schemas.microsoft.com/office/drawing/2014/main" id="{4C8C66E7-B253-4214-82A1-0A7BCEE0EEE5}"/>
              </a:ext>
            </a:extLst>
          </p:cNvPr>
          <p:cNvSpPr/>
          <p:nvPr/>
        </p:nvSpPr>
        <p:spPr>
          <a:xfrm>
            <a:off x="3073519" y="3682103"/>
            <a:ext cx="3723397" cy="995150"/>
          </a:xfrm>
          <a:prstGeom prst="wedgeRoundRectCallout">
            <a:avLst>
              <a:gd name="adj1" fmla="val 67490"/>
              <a:gd name="adj2" fmla="val 1160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Or we might have invalid values. Who studies 1000 hours?!?</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41" name="TextBox 40">
            <a:extLst>
              <a:ext uri="{FF2B5EF4-FFF2-40B4-BE49-F238E27FC236}">
                <a16:creationId xmlns:a16="http://schemas.microsoft.com/office/drawing/2014/main" id="{E7DF1BDD-8063-4559-91CB-9094A476AAE9}"/>
              </a:ext>
            </a:extLst>
          </p:cNvPr>
          <p:cNvSpPr txBox="1"/>
          <p:nvPr/>
        </p:nvSpPr>
        <p:spPr>
          <a:xfrm>
            <a:off x="752056" y="3130142"/>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print(df)</a:t>
            </a:r>
            <a:endParaRPr lang="en-US" sz="1800" dirty="0">
              <a:solidFill>
                <a:srgbClr val="DAE3F3"/>
              </a:solidFill>
              <a:latin typeface="Consolas" panose="020B0609020204030204" pitchFamily="49" charset="0"/>
            </a:endParaRPr>
          </a:p>
        </p:txBody>
      </p:sp>
      <p:pic>
        <p:nvPicPr>
          <p:cNvPr id="4" name="Picture 3">
            <a:extLst>
              <a:ext uri="{FF2B5EF4-FFF2-40B4-BE49-F238E27FC236}">
                <a16:creationId xmlns:a16="http://schemas.microsoft.com/office/drawing/2014/main" id="{214C3BDD-9EE8-4BB2-9AEF-80F93399A1C2}"/>
              </a:ext>
            </a:extLst>
          </p:cNvPr>
          <p:cNvPicPr>
            <a:picLocks noChangeAspect="1"/>
          </p:cNvPicPr>
          <p:nvPr/>
        </p:nvPicPr>
        <p:blipFill>
          <a:blip r:embed="rId4"/>
          <a:stretch>
            <a:fillRect/>
          </a:stretch>
        </p:blipFill>
        <p:spPr>
          <a:xfrm>
            <a:off x="314619" y="3500667"/>
            <a:ext cx="5718303" cy="2818628"/>
          </a:xfrm>
          <a:prstGeom prst="rect">
            <a:avLst/>
          </a:prstGeom>
        </p:spPr>
      </p:pic>
      <p:sp>
        <p:nvSpPr>
          <p:cNvPr id="44" name="Speech Bubble: Rectangle with Corners Rounded 43">
            <a:extLst>
              <a:ext uri="{FF2B5EF4-FFF2-40B4-BE49-F238E27FC236}">
                <a16:creationId xmlns:a16="http://schemas.microsoft.com/office/drawing/2014/main" id="{F2AE7089-CF41-4314-A8B4-D3E01FC30E7A}"/>
              </a:ext>
            </a:extLst>
          </p:cNvPr>
          <p:cNvSpPr/>
          <p:nvPr/>
        </p:nvSpPr>
        <p:spPr>
          <a:xfrm>
            <a:off x="4935218" y="2386144"/>
            <a:ext cx="2788245" cy="995150"/>
          </a:xfrm>
          <a:prstGeom prst="wedgeRoundRectCallout">
            <a:avLst>
              <a:gd name="adj1" fmla="val -92698"/>
              <a:gd name="adj2" fmla="val 1197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Pandas will show missing values as </a:t>
            </a:r>
            <a:r>
              <a:rPr lang="en-US" sz="2000" dirty="0" err="1">
                <a:latin typeface="Corbel" panose="020B0503020204020204" pitchFamily="34" charset="0"/>
              </a:rPr>
              <a:t>NaN</a:t>
            </a:r>
            <a:r>
              <a:rPr lang="en-US" sz="2000" dirty="0">
                <a:latin typeface="Corbel" panose="020B0503020204020204" pitchFamily="34" charset="0"/>
              </a:rPr>
              <a:t> (Not a Number).</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7907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1.875E-6 -1.11111E-6 L -0.00039 0.07361 " pathEditMode="relative" rAng="0" ptsTypes="AA">
                                      <p:cBhvr>
                                        <p:cTn id="20" dur="2000" fill="hold"/>
                                        <p:tgtEl>
                                          <p:spTgt spid="36"/>
                                        </p:tgtEl>
                                        <p:attrNameLst>
                                          <p:attrName>ppt_x</p:attrName>
                                          <p:attrName>ppt_y</p:attrName>
                                        </p:attrNameLst>
                                      </p:cBhvr>
                                      <p:rCtr x="-26" y="3681"/>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down)">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2" nodeType="clickEffect">
                                  <p:stCondLst>
                                    <p:cond delay="0"/>
                                  </p:stCondLst>
                                  <p:childTnLst>
                                    <p:animMotion origin="layout" path="M -6.25E-7 -3.7037E-7 L -0.00351 0.0912 " pathEditMode="relative" rAng="0" ptsTypes="AA">
                                      <p:cBhvr>
                                        <p:cTn id="52" dur="2000" fill="hold"/>
                                        <p:tgtEl>
                                          <p:spTgt spid="44"/>
                                        </p:tgtEl>
                                        <p:attrNameLst>
                                          <p:attrName>ppt_x</p:attrName>
                                          <p:attrName>ppt_y</p:attrName>
                                        </p:attrNameLst>
                                      </p:cBhvr>
                                      <p:rCtr x="-182" y="4560"/>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1"/>
                                        </p:tgtEl>
                                      </p:cBhvr>
                                    </p:animEffect>
                                    <p:set>
                                      <p:cBhvr>
                                        <p:cTn id="61" dur="1" fill="hold">
                                          <p:stCondLst>
                                            <p:cond delay="499"/>
                                          </p:stCondLst>
                                        </p:cTn>
                                        <p:tgtEl>
                                          <p:spTgt spid="4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5" grpId="0" animBg="1"/>
      <p:bldP spid="36" grpId="0" animBg="1"/>
      <p:bldP spid="36" grpId="1" animBg="1"/>
      <p:bldP spid="36" grpId="2" animBg="1"/>
      <p:bldP spid="37" grpId="0" animBg="1"/>
      <p:bldP spid="37" grpId="1" animBg="1"/>
      <p:bldP spid="41" grpId="0"/>
      <p:bldP spid="41" grpId="1"/>
      <p:bldP spid="44" grpId="0" animBg="1"/>
      <p:bldP spid="44" grpId="1" animBg="1"/>
      <p:bldP spid="44" grpId="2"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Cleaning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466799"/>
            <a:chOff x="323868" y="1934000"/>
            <a:chExt cx="6524405" cy="4466799"/>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466799"/>
              <a:chOff x="2355826" y="2404301"/>
              <a:chExt cx="7465182" cy="4466799"/>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466799"/>
                <a:chOff x="1748900" y="3880498"/>
                <a:chExt cx="4347101" cy="3119634"/>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3119634"/>
                  <a:chOff x="3072962" y="1263460"/>
                  <a:chExt cx="5994838" cy="4656318"/>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656318"/>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2179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19472"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21799" y="282943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472" y="281206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938768" y="947235"/>
            <a:ext cx="10481504" cy="461665"/>
          </a:xfrm>
          <a:prstGeom prst="rect">
            <a:avLst/>
          </a:prstGeom>
          <a:noFill/>
        </p:spPr>
        <p:txBody>
          <a:bodyPr wrap="square" rtlCol="0">
            <a:spAutoFit/>
          </a:bodyPr>
          <a:lstStyle/>
          <a:p>
            <a:pPr algn="ctr"/>
            <a:r>
              <a:rPr lang="en-US" sz="2400" dirty="0"/>
              <a:t>Pandas makes it easy to drop any row that is missing one or more values!</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5" name="TextBox 34">
            <a:extLst>
              <a:ext uri="{FF2B5EF4-FFF2-40B4-BE49-F238E27FC236}">
                <a16:creationId xmlns:a16="http://schemas.microsoft.com/office/drawing/2014/main" id="{18872295-3C4B-43F5-B0C0-B2D34F3B334A}"/>
              </a:ext>
            </a:extLst>
          </p:cNvPr>
          <p:cNvSpPr txBox="1"/>
          <p:nvPr/>
        </p:nvSpPr>
        <p:spPr>
          <a:xfrm>
            <a:off x="7249687" y="2766798"/>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1000</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41" name="TextBox 40">
            <a:extLst>
              <a:ext uri="{FF2B5EF4-FFF2-40B4-BE49-F238E27FC236}">
                <a16:creationId xmlns:a16="http://schemas.microsoft.com/office/drawing/2014/main" id="{E7DF1BDD-8063-4559-91CB-9094A476AAE9}"/>
              </a:ext>
            </a:extLst>
          </p:cNvPr>
          <p:cNvSpPr txBox="1"/>
          <p:nvPr/>
        </p:nvSpPr>
        <p:spPr>
          <a:xfrm>
            <a:off x="752056" y="3130142"/>
            <a:ext cx="5701765" cy="369332"/>
          </a:xfrm>
          <a:prstGeom prst="rect">
            <a:avLst/>
          </a:prstGeom>
          <a:noFill/>
          <a:ln>
            <a:noFill/>
          </a:ln>
        </p:spPr>
        <p:txBody>
          <a:bodyPr wrap="square">
            <a:spAutoFit/>
          </a:bodyPr>
          <a:lstStyle/>
          <a:p>
            <a:r>
              <a:rPr lang="en-US" dirty="0" err="1">
                <a:solidFill>
                  <a:srgbClr val="DAE3F3"/>
                </a:solidFill>
                <a:latin typeface="Consolas" panose="020B0609020204030204" pitchFamily="49" charset="0"/>
              </a:rPr>
              <a:t>df.dropna</a:t>
            </a:r>
            <a:r>
              <a:rPr lang="en-US" dirty="0">
                <a:solidFill>
                  <a:srgbClr val="DAE3F3"/>
                </a:solidFill>
                <a:latin typeface="Consolas" panose="020B0609020204030204" pitchFamily="49" charset="0"/>
              </a:rPr>
              <a:t>(</a:t>
            </a:r>
            <a:r>
              <a:rPr lang="en-US" dirty="0" err="1">
                <a:solidFill>
                  <a:srgbClr val="DAE3F3"/>
                </a:solidFill>
                <a:latin typeface="Consolas" panose="020B0609020204030204" pitchFamily="49" charset="0"/>
              </a:rPr>
              <a:t>inplace</a:t>
            </a:r>
            <a:r>
              <a:rPr lang="en-US" dirty="0">
                <a:solidFill>
                  <a:srgbClr val="DAE3F3"/>
                </a:solidFill>
                <a:latin typeface="Consolas" panose="020B0609020204030204" pitchFamily="49" charset="0"/>
              </a:rPr>
              <a:t> = True)</a:t>
            </a:r>
            <a:endParaRPr lang="en-US" sz="1800" dirty="0">
              <a:solidFill>
                <a:srgbClr val="DAE3F3"/>
              </a:solidFill>
              <a:latin typeface="Consolas" panose="020B0609020204030204" pitchFamily="49" charset="0"/>
            </a:endParaRPr>
          </a:p>
        </p:txBody>
      </p:sp>
      <p:sp>
        <p:nvSpPr>
          <p:cNvPr id="3" name="Rectangle 2">
            <a:extLst>
              <a:ext uri="{FF2B5EF4-FFF2-40B4-BE49-F238E27FC236}">
                <a16:creationId xmlns:a16="http://schemas.microsoft.com/office/drawing/2014/main" id="{6573D399-1E4C-459C-B69E-67D5030AACED}"/>
              </a:ext>
            </a:extLst>
          </p:cNvPr>
          <p:cNvSpPr/>
          <p:nvPr/>
        </p:nvSpPr>
        <p:spPr>
          <a:xfrm>
            <a:off x="7292785" y="3371850"/>
            <a:ext cx="1679765" cy="262890"/>
          </a:xfrm>
          <a:prstGeom prst="rect">
            <a:avLst/>
          </a:prstGeom>
          <a:solidFill>
            <a:srgbClr val="E7E6E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3200B17-5850-4C97-8123-E1FA6C288D2C}"/>
              </a:ext>
            </a:extLst>
          </p:cNvPr>
          <p:cNvSpPr/>
          <p:nvPr/>
        </p:nvSpPr>
        <p:spPr>
          <a:xfrm>
            <a:off x="7296595" y="3947160"/>
            <a:ext cx="1679765" cy="262890"/>
          </a:xfrm>
          <a:prstGeom prst="rect">
            <a:avLst/>
          </a:prstGeom>
          <a:solidFill>
            <a:srgbClr val="E7E6E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B10D3C3-403B-4362-9F1E-DD331F40CFBC}"/>
              </a:ext>
            </a:extLst>
          </p:cNvPr>
          <p:cNvPicPr>
            <a:picLocks noChangeAspect="1"/>
          </p:cNvPicPr>
          <p:nvPr/>
        </p:nvPicPr>
        <p:blipFill>
          <a:blip r:embed="rId4"/>
          <a:stretch>
            <a:fillRect/>
          </a:stretch>
        </p:blipFill>
        <p:spPr>
          <a:xfrm>
            <a:off x="434021" y="3760064"/>
            <a:ext cx="5701765" cy="2237401"/>
          </a:xfrm>
          <a:prstGeom prst="rect">
            <a:avLst/>
          </a:prstGeom>
        </p:spPr>
      </p:pic>
      <p:sp>
        <p:nvSpPr>
          <p:cNvPr id="34" name="TextBox 33">
            <a:extLst>
              <a:ext uri="{FF2B5EF4-FFF2-40B4-BE49-F238E27FC236}">
                <a16:creationId xmlns:a16="http://schemas.microsoft.com/office/drawing/2014/main" id="{6FC286AA-ECFA-45E5-939A-EB0476E05A79}"/>
              </a:ext>
            </a:extLst>
          </p:cNvPr>
          <p:cNvSpPr txBox="1"/>
          <p:nvPr/>
        </p:nvSpPr>
        <p:spPr>
          <a:xfrm>
            <a:off x="211772" y="3421780"/>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0BE7009F-901F-4323-8032-349685A80CB2}"/>
              </a:ext>
            </a:extLst>
          </p:cNvPr>
          <p:cNvCxnSpPr/>
          <p:nvPr/>
        </p:nvCxnSpPr>
        <p:spPr>
          <a:xfrm flipH="1">
            <a:off x="6035040" y="3211830"/>
            <a:ext cx="1280160" cy="9601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702C63-6CF4-4EDB-BD75-3A0B4F061EC1}"/>
              </a:ext>
            </a:extLst>
          </p:cNvPr>
          <p:cNvCxnSpPr>
            <a:cxnSpLocks/>
          </p:cNvCxnSpPr>
          <p:nvPr/>
        </p:nvCxnSpPr>
        <p:spPr>
          <a:xfrm flipH="1">
            <a:off x="6046470" y="3764280"/>
            <a:ext cx="1249680" cy="6934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5D9919E-602F-40CA-8045-71C5C8C2B0BD}"/>
              </a:ext>
            </a:extLst>
          </p:cNvPr>
          <p:cNvCxnSpPr>
            <a:cxnSpLocks/>
          </p:cNvCxnSpPr>
          <p:nvPr/>
        </p:nvCxnSpPr>
        <p:spPr>
          <a:xfrm flipH="1">
            <a:off x="6035040" y="4305300"/>
            <a:ext cx="1276350" cy="4038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85698AE-2D8A-4757-B0FA-D6370C77ED02}"/>
              </a:ext>
            </a:extLst>
          </p:cNvPr>
          <p:cNvSpPr txBox="1"/>
          <p:nvPr/>
        </p:nvSpPr>
        <p:spPr>
          <a:xfrm>
            <a:off x="752056" y="3408850"/>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print(df)</a:t>
            </a:r>
            <a:endParaRPr lang="en-US" sz="1800" dirty="0">
              <a:solidFill>
                <a:srgbClr val="DAE3F3"/>
              </a:solidFill>
              <a:latin typeface="Consolas" panose="020B0609020204030204" pitchFamily="49" charset="0"/>
            </a:endParaRPr>
          </a:p>
        </p:txBody>
      </p:sp>
      <p:sp>
        <p:nvSpPr>
          <p:cNvPr id="44" name="Speech Bubble: Rectangle with Corners Rounded 43">
            <a:extLst>
              <a:ext uri="{FF2B5EF4-FFF2-40B4-BE49-F238E27FC236}">
                <a16:creationId xmlns:a16="http://schemas.microsoft.com/office/drawing/2014/main" id="{F2AE7089-CF41-4314-A8B4-D3E01FC30E7A}"/>
              </a:ext>
            </a:extLst>
          </p:cNvPr>
          <p:cNvSpPr/>
          <p:nvPr/>
        </p:nvSpPr>
        <p:spPr>
          <a:xfrm>
            <a:off x="2599959" y="4249590"/>
            <a:ext cx="4550130" cy="992082"/>
          </a:xfrm>
          <a:prstGeom prst="wedgeRoundRectCallout">
            <a:avLst>
              <a:gd name="adj1" fmla="val -52150"/>
              <a:gd name="adj2" fmla="val -1316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a:t>
            </a:r>
            <a:r>
              <a:rPr lang="en-US" sz="2000" dirty="0" err="1">
                <a:latin typeface="Corbel" panose="020B0503020204020204" pitchFamily="34" charset="0"/>
              </a:rPr>
              <a:t>inplace</a:t>
            </a:r>
            <a:r>
              <a:rPr lang="en-US" sz="2000" dirty="0">
                <a:latin typeface="Corbel" panose="020B0503020204020204" pitchFamily="34" charset="0"/>
              </a:rPr>
              <a:t> is True, the </a:t>
            </a:r>
            <a:r>
              <a:rPr lang="en-US" sz="2000" dirty="0" err="1">
                <a:latin typeface="Corbel" panose="020B0503020204020204" pitchFamily="34" charset="0"/>
              </a:rPr>
              <a:t>dropna</a:t>
            </a:r>
            <a:r>
              <a:rPr lang="en-US" sz="2000" dirty="0">
                <a:latin typeface="Corbel" panose="020B0503020204020204" pitchFamily="34" charset="0"/>
              </a:rPr>
              <a:t>() method mutates the current data frame to remove all rows with invalid values.</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79466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right)">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right)">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41"/>
                                        </p:tgtEl>
                                      </p:cBhvr>
                                    </p:animEffect>
                                    <p:set>
                                      <p:cBhvr>
                                        <p:cTn id="65" dur="1" fill="hold">
                                          <p:stCondLst>
                                            <p:cond delay="499"/>
                                          </p:stCondLst>
                                        </p:cTn>
                                        <p:tgtEl>
                                          <p:spTgt spid="4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8"/>
                                        </p:tgtEl>
                                      </p:cBhvr>
                                    </p:animEffect>
                                    <p:set>
                                      <p:cBhvr>
                                        <p:cTn id="71" dur="1" fill="hold">
                                          <p:stCondLst>
                                            <p:cond delay="499"/>
                                          </p:stCondLst>
                                        </p:cTn>
                                        <p:tgtEl>
                                          <p:spTgt spid="38"/>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6"/>
                                        </p:tgtEl>
                                      </p:cBhvr>
                                    </p:animEffect>
                                    <p:set>
                                      <p:cBhvr>
                                        <p:cTn id="74" dur="1" fill="hold">
                                          <p:stCondLst>
                                            <p:cond delay="499"/>
                                          </p:stCondLst>
                                        </p:cTn>
                                        <p:tgtEl>
                                          <p:spTgt spid="6"/>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39"/>
                                        </p:tgtEl>
                                      </p:cBhvr>
                                    </p:animEffect>
                                    <p:set>
                                      <p:cBhvr>
                                        <p:cTn id="80" dur="1" fill="hold">
                                          <p:stCondLst>
                                            <p:cond delay="499"/>
                                          </p:stCondLst>
                                        </p:cTn>
                                        <p:tgtEl>
                                          <p:spTgt spid="39"/>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0"/>
                                        </p:tgtEl>
                                      </p:cBhvr>
                                    </p:animEffect>
                                    <p:set>
                                      <p:cBhvr>
                                        <p:cTn id="83" dur="1" fill="hold">
                                          <p:stCondLst>
                                            <p:cond delay="499"/>
                                          </p:stCondLst>
                                        </p:cTn>
                                        <p:tgtEl>
                                          <p:spTgt spid="40"/>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
                                        </p:tgtEl>
                                      </p:cBhvr>
                                    </p:animEffect>
                                    <p:set>
                                      <p:cBhvr>
                                        <p:cTn id="86" dur="1" fill="hold">
                                          <p:stCondLst>
                                            <p:cond delay="499"/>
                                          </p:stCondLst>
                                        </p:cTn>
                                        <p:tgtEl>
                                          <p:spTgt spid="3"/>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32"/>
                                        </p:tgtEl>
                                      </p:cBhvr>
                                    </p:animEffect>
                                    <p:set>
                                      <p:cBhvr>
                                        <p:cTn id="8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41" grpId="0"/>
      <p:bldP spid="41" grpId="1"/>
      <p:bldP spid="3" grpId="0" animBg="1"/>
      <p:bldP spid="3" grpId="1" animBg="1"/>
      <p:bldP spid="32" grpId="0" animBg="1"/>
      <p:bldP spid="32" grpId="1" animBg="1"/>
      <p:bldP spid="34" grpId="0"/>
      <p:bldP spid="34" grpId="1"/>
      <p:bldP spid="38" grpId="0"/>
      <p:bldP spid="38" grpId="1"/>
      <p:bldP spid="44" grpId="0" animBg="1"/>
      <p:bldP spid="44"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Cleaning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810256"/>
            <a:chOff x="323868" y="1934000"/>
            <a:chExt cx="6524405" cy="4466799"/>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466799"/>
              <a:chOff x="2355826" y="2404301"/>
              <a:chExt cx="7465182" cy="4466799"/>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466799"/>
                <a:chOff x="1748900" y="3880498"/>
                <a:chExt cx="4347101" cy="3119634"/>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3119634"/>
                  <a:chOff x="3072962" y="1263460"/>
                  <a:chExt cx="5994838" cy="4656318"/>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656318"/>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2179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19472"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21799" y="281065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472" y="2793282"/>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470780"/>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938768" y="947235"/>
            <a:ext cx="10481504" cy="461665"/>
          </a:xfrm>
          <a:prstGeom prst="rect">
            <a:avLst/>
          </a:prstGeom>
          <a:noFill/>
        </p:spPr>
        <p:txBody>
          <a:bodyPr wrap="square" rtlCol="0">
            <a:spAutoFit/>
          </a:bodyPr>
          <a:lstStyle/>
          <a:p>
            <a:pPr algn="ctr"/>
            <a:r>
              <a:rPr lang="en-US" sz="2400" dirty="0"/>
              <a:t>Or you can replace missing values with some default/average value...</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5" name="TextBox 34">
            <a:extLst>
              <a:ext uri="{FF2B5EF4-FFF2-40B4-BE49-F238E27FC236}">
                <a16:creationId xmlns:a16="http://schemas.microsoft.com/office/drawing/2014/main" id="{18872295-3C4B-43F5-B0C0-B2D34F3B334A}"/>
              </a:ext>
            </a:extLst>
          </p:cNvPr>
          <p:cNvSpPr txBox="1"/>
          <p:nvPr/>
        </p:nvSpPr>
        <p:spPr>
          <a:xfrm>
            <a:off x="7249687" y="2766798"/>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1000</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41" name="TextBox 40">
            <a:extLst>
              <a:ext uri="{FF2B5EF4-FFF2-40B4-BE49-F238E27FC236}">
                <a16:creationId xmlns:a16="http://schemas.microsoft.com/office/drawing/2014/main" id="{E7DF1BDD-8063-4559-91CB-9094A476AAE9}"/>
              </a:ext>
            </a:extLst>
          </p:cNvPr>
          <p:cNvSpPr txBox="1"/>
          <p:nvPr/>
        </p:nvSpPr>
        <p:spPr>
          <a:xfrm>
            <a:off x="752056" y="3492140"/>
            <a:ext cx="6137743"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a:t>
            </a:r>
            <a:r>
              <a:rPr lang="en-US" dirty="0" err="1">
                <a:solidFill>
                  <a:srgbClr val="DAE3F3"/>
                </a:solidFill>
                <a:latin typeface="Consolas" panose="020B0609020204030204" pitchFamily="49" charset="0"/>
              </a:rPr>
              <a:t>hrs_studied</a:t>
            </a:r>
            <a:r>
              <a:rPr lang="en-US" dirty="0">
                <a:solidFill>
                  <a:srgbClr val="DAE3F3"/>
                </a:solidFill>
                <a:latin typeface="Consolas" panose="020B0609020204030204" pitchFamily="49" charset="0"/>
              </a:rPr>
              <a:t>"].</a:t>
            </a:r>
            <a:r>
              <a:rPr lang="en-US" dirty="0" err="1">
                <a:solidFill>
                  <a:srgbClr val="DAE3F3"/>
                </a:solidFill>
                <a:latin typeface="Consolas" panose="020B0609020204030204" pitchFamily="49" charset="0"/>
              </a:rPr>
              <a:t>fillna</a:t>
            </a:r>
            <a:r>
              <a:rPr lang="en-US" dirty="0">
                <a:solidFill>
                  <a:srgbClr val="DAE3F3"/>
                </a:solidFill>
                <a:latin typeface="Consolas" panose="020B0609020204030204" pitchFamily="49" charset="0"/>
              </a:rPr>
              <a:t>(m, </a:t>
            </a:r>
            <a:r>
              <a:rPr lang="en-US" dirty="0" err="1">
                <a:solidFill>
                  <a:srgbClr val="DAE3F3"/>
                </a:solidFill>
                <a:latin typeface="Consolas" panose="020B0609020204030204" pitchFamily="49" charset="0"/>
              </a:rPr>
              <a:t>inplace</a:t>
            </a:r>
            <a:r>
              <a:rPr lang="en-US" dirty="0">
                <a:solidFill>
                  <a:srgbClr val="DAE3F3"/>
                </a:solidFill>
                <a:latin typeface="Consolas" panose="020B0609020204030204" pitchFamily="49" charset="0"/>
              </a:rPr>
              <a:t> = True)</a:t>
            </a:r>
            <a:endParaRPr lang="en-US" sz="1800" dirty="0">
              <a:solidFill>
                <a:srgbClr val="DAE3F3"/>
              </a:solidFill>
              <a:latin typeface="Consolas" panose="020B0609020204030204" pitchFamily="49" charset="0"/>
            </a:endParaRPr>
          </a:p>
        </p:txBody>
      </p:sp>
      <p:sp>
        <p:nvSpPr>
          <p:cNvPr id="34" name="TextBox 33">
            <a:extLst>
              <a:ext uri="{FF2B5EF4-FFF2-40B4-BE49-F238E27FC236}">
                <a16:creationId xmlns:a16="http://schemas.microsoft.com/office/drawing/2014/main" id="{6FC286AA-ECFA-45E5-939A-EB0476E05A79}"/>
              </a:ext>
            </a:extLst>
          </p:cNvPr>
          <p:cNvSpPr txBox="1"/>
          <p:nvPr/>
        </p:nvSpPr>
        <p:spPr>
          <a:xfrm>
            <a:off x="211772" y="378377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8" name="TextBox 37">
            <a:extLst>
              <a:ext uri="{FF2B5EF4-FFF2-40B4-BE49-F238E27FC236}">
                <a16:creationId xmlns:a16="http://schemas.microsoft.com/office/drawing/2014/main" id="{B85698AE-2D8A-4757-B0FA-D6370C77ED02}"/>
              </a:ext>
            </a:extLst>
          </p:cNvPr>
          <p:cNvSpPr txBox="1"/>
          <p:nvPr/>
        </p:nvSpPr>
        <p:spPr>
          <a:xfrm>
            <a:off x="752056" y="3770848"/>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print(df)</a:t>
            </a:r>
            <a:endParaRPr lang="en-US" sz="1800" dirty="0">
              <a:solidFill>
                <a:srgbClr val="DAE3F3"/>
              </a:solidFill>
              <a:latin typeface="Consolas" panose="020B0609020204030204" pitchFamily="49" charset="0"/>
            </a:endParaRPr>
          </a:p>
        </p:txBody>
      </p:sp>
      <p:pic>
        <p:nvPicPr>
          <p:cNvPr id="5" name="Picture 4">
            <a:extLst>
              <a:ext uri="{FF2B5EF4-FFF2-40B4-BE49-F238E27FC236}">
                <a16:creationId xmlns:a16="http://schemas.microsoft.com/office/drawing/2014/main" id="{2F510A0B-F61F-4A3F-8F06-96996BDC85C4}"/>
              </a:ext>
            </a:extLst>
          </p:cNvPr>
          <p:cNvPicPr>
            <a:picLocks noChangeAspect="1"/>
          </p:cNvPicPr>
          <p:nvPr/>
        </p:nvPicPr>
        <p:blipFill rotWithShape="1">
          <a:blip r:embed="rId4"/>
          <a:srcRect b="10853"/>
          <a:stretch/>
        </p:blipFill>
        <p:spPr>
          <a:xfrm>
            <a:off x="441960" y="4130175"/>
            <a:ext cx="5798820" cy="2487795"/>
          </a:xfrm>
          <a:prstGeom prst="rect">
            <a:avLst/>
          </a:prstGeom>
        </p:spPr>
      </p:pic>
      <p:sp>
        <p:nvSpPr>
          <p:cNvPr id="36" name="TextBox 35">
            <a:extLst>
              <a:ext uri="{FF2B5EF4-FFF2-40B4-BE49-F238E27FC236}">
                <a16:creationId xmlns:a16="http://schemas.microsoft.com/office/drawing/2014/main" id="{A866C76F-8AFC-4852-B8A2-61690EF8232B}"/>
              </a:ext>
            </a:extLst>
          </p:cNvPr>
          <p:cNvSpPr txBox="1"/>
          <p:nvPr/>
        </p:nvSpPr>
        <p:spPr>
          <a:xfrm>
            <a:off x="789713" y="3164277"/>
            <a:ext cx="8806814" cy="369332"/>
          </a:xfrm>
          <a:prstGeom prst="rect">
            <a:avLst/>
          </a:prstGeom>
          <a:noFill/>
        </p:spPr>
        <p:txBody>
          <a:bodyPr wrap="square">
            <a:spAutoFit/>
          </a:bodyPr>
          <a:lstStyle/>
          <a:p>
            <a:r>
              <a:rPr lang="en-US" dirty="0">
                <a:solidFill>
                  <a:srgbClr val="DAE3F3"/>
                </a:solidFill>
                <a:latin typeface="Consolas" panose="020B0609020204030204" pitchFamily="49" charset="0"/>
              </a:rPr>
              <a:t>m = df["</a:t>
            </a:r>
            <a:r>
              <a:rPr lang="en-US" dirty="0" err="1">
                <a:solidFill>
                  <a:srgbClr val="DAE3F3"/>
                </a:solidFill>
                <a:latin typeface="Consolas" panose="020B0609020204030204" pitchFamily="49" charset="0"/>
              </a:rPr>
              <a:t>hrs_studied</a:t>
            </a:r>
            <a:r>
              <a:rPr lang="en-US" dirty="0">
                <a:solidFill>
                  <a:srgbClr val="DAE3F3"/>
                </a:solidFill>
                <a:latin typeface="Consolas" panose="020B0609020204030204" pitchFamily="49" charset="0"/>
              </a:rPr>
              <a:t>"].mean()</a:t>
            </a:r>
          </a:p>
        </p:txBody>
      </p:sp>
      <p:sp>
        <p:nvSpPr>
          <p:cNvPr id="37" name="TextBox 36">
            <a:extLst>
              <a:ext uri="{FF2B5EF4-FFF2-40B4-BE49-F238E27FC236}">
                <a16:creationId xmlns:a16="http://schemas.microsoft.com/office/drawing/2014/main" id="{1534A366-F32F-45A3-B786-BA3593DE5F2C}"/>
              </a:ext>
            </a:extLst>
          </p:cNvPr>
          <p:cNvSpPr txBox="1"/>
          <p:nvPr/>
        </p:nvSpPr>
        <p:spPr>
          <a:xfrm>
            <a:off x="216607" y="3179054"/>
            <a:ext cx="738681" cy="397730"/>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4" name="Speech Bubble: Rectangle with Corners Rounded 43">
            <a:extLst>
              <a:ext uri="{FF2B5EF4-FFF2-40B4-BE49-F238E27FC236}">
                <a16:creationId xmlns:a16="http://schemas.microsoft.com/office/drawing/2014/main" id="{F2AE7089-CF41-4314-A8B4-D3E01FC30E7A}"/>
              </a:ext>
            </a:extLst>
          </p:cNvPr>
          <p:cNvSpPr/>
          <p:nvPr/>
        </p:nvSpPr>
        <p:spPr>
          <a:xfrm>
            <a:off x="7538792" y="1408900"/>
            <a:ext cx="4533629" cy="1113638"/>
          </a:xfrm>
          <a:prstGeom prst="wedgeRoundRectCallout">
            <a:avLst>
              <a:gd name="adj1" fmla="val -49103"/>
              <a:gd name="adj2" fmla="val 1333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err="1">
                <a:solidFill>
                  <a:srgbClr val="FBE0CD"/>
                </a:solidFill>
                <a:latin typeface="Corbel" panose="020B0503020204020204" pitchFamily="34" charset="0"/>
              </a:rPr>
              <a:t>fillna</a:t>
            </a:r>
            <a:r>
              <a:rPr lang="en-US" sz="2000" dirty="0">
                <a:solidFill>
                  <a:srgbClr val="FBE0CD"/>
                </a:solidFill>
                <a:latin typeface="Corbel" panose="020B0503020204020204" pitchFamily="34" charset="0"/>
              </a:rPr>
              <a:t>() </a:t>
            </a:r>
            <a:r>
              <a:rPr lang="en-US" sz="2000" dirty="0">
                <a:latin typeface="Corbel" panose="020B0503020204020204" pitchFamily="34" charset="0"/>
              </a:rPr>
              <a:t>method replaces all </a:t>
            </a:r>
            <a:r>
              <a:rPr lang="en-US" sz="2000" dirty="0" err="1">
                <a:solidFill>
                  <a:srgbClr val="FBE0CD"/>
                </a:solidFill>
                <a:latin typeface="Corbel" panose="020B0503020204020204" pitchFamily="34" charset="0"/>
              </a:rPr>
              <a:t>NaN</a:t>
            </a:r>
            <a:r>
              <a:rPr lang="en-US" sz="2000" dirty="0">
                <a:solidFill>
                  <a:srgbClr val="FBE0CD"/>
                </a:solidFill>
                <a:latin typeface="Corbel" panose="020B0503020204020204" pitchFamily="34" charset="0"/>
              </a:rPr>
              <a:t> </a:t>
            </a:r>
            <a:r>
              <a:rPr lang="en-US" sz="2000" dirty="0">
                <a:latin typeface="Corbel" panose="020B0503020204020204" pitchFamily="34" charset="0"/>
              </a:rPr>
              <a:t>values with your chosen value </a:t>
            </a:r>
            <a:br>
              <a:rPr lang="en-US" sz="2000" dirty="0">
                <a:latin typeface="Corbel" panose="020B0503020204020204" pitchFamily="34" charset="0"/>
              </a:rPr>
            </a:br>
            <a:r>
              <a:rPr lang="en-US" sz="2000" dirty="0">
                <a:latin typeface="Corbel" panose="020B0503020204020204" pitchFamily="34" charset="0"/>
              </a:rPr>
              <a:t>(e.g., the </a:t>
            </a:r>
            <a:r>
              <a:rPr lang="en-US" sz="2000" dirty="0">
                <a:solidFill>
                  <a:srgbClr val="FBE0CD"/>
                </a:solidFill>
                <a:latin typeface="Corbel" panose="020B0503020204020204" pitchFamily="34" charset="0"/>
              </a:rPr>
              <a:t>mean</a:t>
            </a:r>
            <a:r>
              <a:rPr lang="en-US" sz="2000" dirty="0">
                <a:latin typeface="Corbel" panose="020B0503020204020204" pitchFamily="34" charset="0"/>
              </a:rPr>
              <a:t>, </a:t>
            </a:r>
            <a:r>
              <a:rPr lang="en-US" sz="2000" dirty="0">
                <a:solidFill>
                  <a:srgbClr val="FBE0CD"/>
                </a:solidFill>
                <a:latin typeface="Corbel" panose="020B0503020204020204" pitchFamily="34" charset="0"/>
              </a:rPr>
              <a:t>median</a:t>
            </a:r>
            <a:r>
              <a:rPr lang="en-US" sz="2000" dirty="0">
                <a:latin typeface="Corbel" panose="020B0503020204020204" pitchFamily="34" charset="0"/>
              </a:rPr>
              <a:t> or </a:t>
            </a:r>
            <a:r>
              <a:rPr lang="en-US" sz="2000" dirty="0">
                <a:solidFill>
                  <a:srgbClr val="FBE0CD"/>
                </a:solidFill>
                <a:latin typeface="Corbel" panose="020B0503020204020204" pitchFamily="34" charset="0"/>
              </a:rPr>
              <a:t>mode</a:t>
            </a:r>
            <a:r>
              <a:rPr lang="en-US" sz="2000" dirty="0">
                <a:latin typeface="Corbel" panose="020B0503020204020204" pitchFamily="34" charset="0"/>
              </a:rPr>
              <a:t> value).</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01008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down)">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2" nodeType="clickEffect">
                                  <p:stCondLst>
                                    <p:cond delay="0"/>
                                  </p:stCondLst>
                                  <p:childTnLst>
                                    <p:animMotion origin="layout" path="M 3.125E-6 -4.07407E-6 L -0.30091 0.18311 " pathEditMode="relative" rAng="0" ptsTypes="AA">
                                      <p:cBhvr>
                                        <p:cTn id="45" dur="2000" fill="hold"/>
                                        <p:tgtEl>
                                          <p:spTgt spid="44"/>
                                        </p:tgtEl>
                                        <p:attrNameLst>
                                          <p:attrName>ppt_x</p:attrName>
                                          <p:attrName>ppt_y</p:attrName>
                                        </p:attrNameLst>
                                      </p:cBhvr>
                                      <p:rCtr x="-15052" y="9144"/>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36"/>
                                        </p:tgtEl>
                                      </p:cBhvr>
                                    </p:animEffect>
                                    <p:set>
                                      <p:cBhvr>
                                        <p:cTn id="54" dur="1" fill="hold">
                                          <p:stCondLst>
                                            <p:cond delay="499"/>
                                          </p:stCondLst>
                                        </p:cTn>
                                        <p:tgtEl>
                                          <p:spTgt spid="36"/>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42"/>
                                        </p:tgtEl>
                                      </p:cBhvr>
                                    </p:animEffect>
                                    <p:set>
                                      <p:cBhvr>
                                        <p:cTn id="57" dur="1" fill="hold">
                                          <p:stCondLst>
                                            <p:cond delay="499"/>
                                          </p:stCondLst>
                                        </p:cTn>
                                        <p:tgtEl>
                                          <p:spTgt spid="4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1"/>
                                        </p:tgtEl>
                                      </p:cBhvr>
                                    </p:animEffect>
                                    <p:set>
                                      <p:cBhvr>
                                        <p:cTn id="60" dur="1" fill="hold">
                                          <p:stCondLst>
                                            <p:cond delay="499"/>
                                          </p:stCondLst>
                                        </p:cTn>
                                        <p:tgtEl>
                                          <p:spTgt spid="41"/>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8"/>
                                        </p:tgtEl>
                                      </p:cBhvr>
                                    </p:animEffect>
                                    <p:set>
                                      <p:cBhvr>
                                        <p:cTn id="66" dur="1" fill="hold">
                                          <p:stCondLst>
                                            <p:cond delay="499"/>
                                          </p:stCondLst>
                                        </p:cTn>
                                        <p:tgtEl>
                                          <p:spTgt spid="3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
                                        </p:tgtEl>
                                      </p:cBhvr>
                                    </p:animEffect>
                                    <p:set>
                                      <p:cBhvr>
                                        <p:cTn id="6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58" grpId="0"/>
      <p:bldP spid="41" grpId="0"/>
      <p:bldP spid="41" grpId="1"/>
      <p:bldP spid="34" grpId="0"/>
      <p:bldP spid="34" grpId="1"/>
      <p:bldP spid="38" grpId="0"/>
      <p:bldP spid="38" grpId="1"/>
      <p:bldP spid="36" grpId="0"/>
      <p:bldP spid="36" grpId="1"/>
      <p:bldP spid="44" grpId="0" animBg="1"/>
      <p:bldP spid="44" grpId="1" animBg="1"/>
      <p:bldP spid="44" grpId="2"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Cleaning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810256"/>
            <a:chOff x="323868" y="1934000"/>
            <a:chExt cx="6524405" cy="4466799"/>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466799"/>
              <a:chOff x="2355826" y="2404301"/>
              <a:chExt cx="7465182" cy="4466799"/>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466799"/>
                <a:chOff x="1748900" y="3880498"/>
                <a:chExt cx="4347101" cy="3119634"/>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3119634"/>
                  <a:chOff x="3072962" y="1263460"/>
                  <a:chExt cx="5994838" cy="4656318"/>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656318"/>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2179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19472"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21799" y="281065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472" y="2793282"/>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58" name="TextBox 57">
            <a:extLst>
              <a:ext uri="{FF2B5EF4-FFF2-40B4-BE49-F238E27FC236}">
                <a16:creationId xmlns:a16="http://schemas.microsoft.com/office/drawing/2014/main" id="{4731BB23-D7C3-44C4-804A-81E87F9E44A6}"/>
              </a:ext>
            </a:extLst>
          </p:cNvPr>
          <p:cNvSpPr txBox="1"/>
          <p:nvPr/>
        </p:nvSpPr>
        <p:spPr>
          <a:xfrm>
            <a:off x="2506380" y="947235"/>
            <a:ext cx="7346280" cy="830997"/>
          </a:xfrm>
          <a:prstGeom prst="rect">
            <a:avLst/>
          </a:prstGeom>
          <a:noFill/>
        </p:spPr>
        <p:txBody>
          <a:bodyPr wrap="square" rtlCol="0">
            <a:spAutoFit/>
          </a:bodyPr>
          <a:lstStyle/>
          <a:p>
            <a:pPr algn="ctr"/>
            <a:r>
              <a:rPr lang="en-US" sz="2400" dirty="0"/>
              <a:t>Finally, you can identify out-of-range values and replace them with reasonable replacements.</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5" name="TextBox 34">
            <a:extLst>
              <a:ext uri="{FF2B5EF4-FFF2-40B4-BE49-F238E27FC236}">
                <a16:creationId xmlns:a16="http://schemas.microsoft.com/office/drawing/2014/main" id="{18872295-3C4B-43F5-B0C0-B2D34F3B334A}"/>
              </a:ext>
            </a:extLst>
          </p:cNvPr>
          <p:cNvSpPr txBox="1"/>
          <p:nvPr/>
        </p:nvSpPr>
        <p:spPr>
          <a:xfrm>
            <a:off x="7249687" y="2766798"/>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1000</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41" name="TextBox 40">
            <a:extLst>
              <a:ext uri="{FF2B5EF4-FFF2-40B4-BE49-F238E27FC236}">
                <a16:creationId xmlns:a16="http://schemas.microsoft.com/office/drawing/2014/main" id="{E7DF1BDD-8063-4559-91CB-9094A476AAE9}"/>
              </a:ext>
            </a:extLst>
          </p:cNvPr>
          <p:cNvSpPr txBox="1"/>
          <p:nvPr/>
        </p:nvSpPr>
        <p:spPr>
          <a:xfrm>
            <a:off x="237706" y="3166102"/>
            <a:ext cx="6137743" cy="923330"/>
          </a:xfrm>
          <a:prstGeom prst="rect">
            <a:avLst/>
          </a:prstGeom>
          <a:noFill/>
          <a:ln>
            <a:noFill/>
          </a:ln>
        </p:spPr>
        <p:txBody>
          <a:bodyPr wrap="square">
            <a:spAutoFit/>
          </a:bodyPr>
          <a:lstStyle/>
          <a:p>
            <a:r>
              <a:rPr lang="en-US" dirty="0">
                <a:solidFill>
                  <a:srgbClr val="DAE3F3"/>
                </a:solidFill>
                <a:latin typeface="Consolas" panose="020B0609020204030204" pitchFamily="49" charset="0"/>
              </a:rPr>
              <a:t>    for row in </a:t>
            </a:r>
            <a:r>
              <a:rPr lang="en-US" dirty="0" err="1">
                <a:solidFill>
                  <a:srgbClr val="DAE3F3"/>
                </a:solidFill>
                <a:latin typeface="Consolas" panose="020B0609020204030204" pitchFamily="49" charset="0"/>
              </a:rPr>
              <a:t>df.index</a:t>
            </a:r>
            <a:r>
              <a:rPr lang="en-US" dirty="0">
                <a:solidFill>
                  <a:srgbClr val="DAE3F3"/>
                </a:solidFill>
                <a:latin typeface="Consolas" panose="020B0609020204030204" pitchFamily="49" charset="0"/>
              </a:rPr>
              <a:t>:</a:t>
            </a:r>
          </a:p>
          <a:p>
            <a:r>
              <a:rPr lang="en-US" dirty="0">
                <a:solidFill>
                  <a:srgbClr val="DAE3F3"/>
                </a:solidFill>
                <a:latin typeface="Consolas" panose="020B0609020204030204" pitchFamily="49" charset="0"/>
              </a:rPr>
              <a:t>...    if </a:t>
            </a:r>
            <a:r>
              <a:rPr lang="en-US" dirty="0" err="1">
                <a:solidFill>
                  <a:srgbClr val="DAE3F3"/>
                </a:solidFill>
                <a:latin typeface="Consolas" panose="020B0609020204030204" pitchFamily="49" charset="0"/>
              </a:rPr>
              <a:t>df.loc</a:t>
            </a:r>
            <a:r>
              <a:rPr lang="en-US" dirty="0">
                <a:solidFill>
                  <a:srgbClr val="DAE3F3"/>
                </a:solidFill>
                <a:latin typeface="Consolas" panose="020B0609020204030204" pitchFamily="49" charset="0"/>
              </a:rPr>
              <a:t>[row, "</a:t>
            </a:r>
            <a:r>
              <a:rPr lang="en-US" dirty="0" err="1">
                <a:solidFill>
                  <a:srgbClr val="DAE3F3"/>
                </a:solidFill>
                <a:latin typeface="Consolas" panose="020B0609020204030204" pitchFamily="49" charset="0"/>
              </a:rPr>
              <a:t>hws_completed</a:t>
            </a:r>
            <a:r>
              <a:rPr lang="en-US" dirty="0">
                <a:solidFill>
                  <a:srgbClr val="DAE3F3"/>
                </a:solidFill>
                <a:latin typeface="Consolas" panose="020B0609020204030204" pitchFamily="49" charset="0"/>
              </a:rPr>
              <a:t>"] &gt; 10:</a:t>
            </a:r>
          </a:p>
          <a:p>
            <a:r>
              <a:rPr lang="en-US" dirty="0">
                <a:solidFill>
                  <a:srgbClr val="DAE3F3"/>
                </a:solidFill>
                <a:latin typeface="Consolas" panose="020B0609020204030204" pitchFamily="49" charset="0"/>
              </a:rPr>
              <a:t>...      </a:t>
            </a:r>
            <a:r>
              <a:rPr lang="en-US" dirty="0" err="1">
                <a:solidFill>
                  <a:srgbClr val="DAE3F3"/>
                </a:solidFill>
                <a:latin typeface="Consolas" panose="020B0609020204030204" pitchFamily="49" charset="0"/>
              </a:rPr>
              <a:t>df.loc</a:t>
            </a:r>
            <a:r>
              <a:rPr lang="en-US" dirty="0">
                <a:solidFill>
                  <a:srgbClr val="DAE3F3"/>
                </a:solidFill>
                <a:latin typeface="Consolas" panose="020B0609020204030204" pitchFamily="49" charset="0"/>
              </a:rPr>
              <a:t>[row, "</a:t>
            </a:r>
            <a:r>
              <a:rPr lang="en-US" dirty="0" err="1">
                <a:solidFill>
                  <a:srgbClr val="DAE3F3"/>
                </a:solidFill>
                <a:latin typeface="Consolas" panose="020B0609020204030204" pitchFamily="49" charset="0"/>
              </a:rPr>
              <a:t>hws_completed</a:t>
            </a:r>
            <a:r>
              <a:rPr lang="en-US" dirty="0">
                <a:solidFill>
                  <a:srgbClr val="DAE3F3"/>
                </a:solidFill>
                <a:latin typeface="Consolas" panose="020B0609020204030204" pitchFamily="49" charset="0"/>
              </a:rPr>
              <a:t>"] = 5</a:t>
            </a:r>
            <a:endParaRPr lang="en-US" sz="1800" dirty="0">
              <a:solidFill>
                <a:srgbClr val="DAE3F3"/>
              </a:solidFill>
              <a:latin typeface="Consolas" panose="020B0609020204030204" pitchFamily="49" charset="0"/>
            </a:endParaRPr>
          </a:p>
        </p:txBody>
      </p:sp>
      <p:sp>
        <p:nvSpPr>
          <p:cNvPr id="34" name="TextBox 33">
            <a:extLst>
              <a:ext uri="{FF2B5EF4-FFF2-40B4-BE49-F238E27FC236}">
                <a16:creationId xmlns:a16="http://schemas.microsoft.com/office/drawing/2014/main" id="{6FC286AA-ECFA-45E5-939A-EB0476E05A79}"/>
              </a:ext>
            </a:extLst>
          </p:cNvPr>
          <p:cNvSpPr txBox="1"/>
          <p:nvPr/>
        </p:nvSpPr>
        <p:spPr>
          <a:xfrm>
            <a:off x="211772" y="4058535"/>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8" name="TextBox 37">
            <a:extLst>
              <a:ext uri="{FF2B5EF4-FFF2-40B4-BE49-F238E27FC236}">
                <a16:creationId xmlns:a16="http://schemas.microsoft.com/office/drawing/2014/main" id="{B85698AE-2D8A-4757-B0FA-D6370C77ED02}"/>
              </a:ext>
            </a:extLst>
          </p:cNvPr>
          <p:cNvSpPr txBox="1"/>
          <p:nvPr/>
        </p:nvSpPr>
        <p:spPr>
          <a:xfrm>
            <a:off x="752056" y="4045605"/>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print(df)</a:t>
            </a:r>
            <a:endParaRPr lang="en-US" sz="1800" dirty="0">
              <a:solidFill>
                <a:srgbClr val="DAE3F3"/>
              </a:solidFill>
              <a:latin typeface="Consolas" panose="020B0609020204030204" pitchFamily="49" charset="0"/>
            </a:endParaRPr>
          </a:p>
        </p:txBody>
      </p:sp>
      <p:sp>
        <p:nvSpPr>
          <p:cNvPr id="37" name="TextBox 36">
            <a:extLst>
              <a:ext uri="{FF2B5EF4-FFF2-40B4-BE49-F238E27FC236}">
                <a16:creationId xmlns:a16="http://schemas.microsoft.com/office/drawing/2014/main" id="{1534A366-F32F-45A3-B786-BA3593DE5F2C}"/>
              </a:ext>
            </a:extLst>
          </p:cNvPr>
          <p:cNvSpPr txBox="1"/>
          <p:nvPr/>
        </p:nvSpPr>
        <p:spPr>
          <a:xfrm>
            <a:off x="216607" y="3179054"/>
            <a:ext cx="738681" cy="397730"/>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grpSp>
        <p:nvGrpSpPr>
          <p:cNvPr id="7" name="Group 6">
            <a:extLst>
              <a:ext uri="{FF2B5EF4-FFF2-40B4-BE49-F238E27FC236}">
                <a16:creationId xmlns:a16="http://schemas.microsoft.com/office/drawing/2014/main" id="{51D2F2F3-3DFA-4153-B663-121D93B59FC9}"/>
              </a:ext>
            </a:extLst>
          </p:cNvPr>
          <p:cNvGrpSpPr/>
          <p:nvPr/>
        </p:nvGrpSpPr>
        <p:grpSpPr>
          <a:xfrm>
            <a:off x="438676" y="4376735"/>
            <a:ext cx="4590524" cy="2313343"/>
            <a:chOff x="438676" y="4376735"/>
            <a:chExt cx="4590524" cy="2313343"/>
          </a:xfrm>
        </p:grpSpPr>
        <p:pic>
          <p:nvPicPr>
            <p:cNvPr id="4" name="Picture 3">
              <a:extLst>
                <a:ext uri="{FF2B5EF4-FFF2-40B4-BE49-F238E27FC236}">
                  <a16:creationId xmlns:a16="http://schemas.microsoft.com/office/drawing/2014/main" id="{2A887281-63EB-447D-B575-9FDF46C44140}"/>
                </a:ext>
              </a:extLst>
            </p:cNvPr>
            <p:cNvPicPr>
              <a:picLocks noChangeAspect="1"/>
            </p:cNvPicPr>
            <p:nvPr/>
          </p:nvPicPr>
          <p:blipFill rotWithShape="1">
            <a:blip r:embed="rId4"/>
            <a:srcRect b="51085"/>
            <a:stretch/>
          </p:blipFill>
          <p:spPr>
            <a:xfrm>
              <a:off x="438676" y="4376735"/>
              <a:ext cx="4590524" cy="1444785"/>
            </a:xfrm>
            <a:prstGeom prst="rect">
              <a:avLst/>
            </a:prstGeom>
          </p:spPr>
        </p:pic>
        <p:pic>
          <p:nvPicPr>
            <p:cNvPr id="32" name="Picture 31">
              <a:extLst>
                <a:ext uri="{FF2B5EF4-FFF2-40B4-BE49-F238E27FC236}">
                  <a16:creationId xmlns:a16="http://schemas.microsoft.com/office/drawing/2014/main" id="{53033C21-AC48-469F-94DB-EE3B93DB476A}"/>
                </a:ext>
              </a:extLst>
            </p:cNvPr>
            <p:cNvPicPr>
              <a:picLocks noChangeAspect="1"/>
            </p:cNvPicPr>
            <p:nvPr/>
          </p:nvPicPr>
          <p:blipFill rotWithShape="1">
            <a:blip r:embed="rId4"/>
            <a:srcRect t="76468"/>
            <a:stretch/>
          </p:blipFill>
          <p:spPr>
            <a:xfrm>
              <a:off x="438676" y="5995023"/>
              <a:ext cx="4590524" cy="695055"/>
            </a:xfrm>
            <a:prstGeom prst="rect">
              <a:avLst/>
            </a:prstGeom>
          </p:spPr>
        </p:pic>
        <p:sp>
          <p:nvSpPr>
            <p:cNvPr id="33" name="TextBox 32">
              <a:extLst>
                <a:ext uri="{FF2B5EF4-FFF2-40B4-BE49-F238E27FC236}">
                  <a16:creationId xmlns:a16="http://schemas.microsoft.com/office/drawing/2014/main" id="{C69E0407-E3EE-44D8-8891-1B97A70EF8CF}"/>
                </a:ext>
              </a:extLst>
            </p:cNvPr>
            <p:cNvSpPr txBox="1"/>
            <p:nvPr/>
          </p:nvSpPr>
          <p:spPr>
            <a:xfrm>
              <a:off x="1317308" y="5644634"/>
              <a:ext cx="2257791" cy="369332"/>
            </a:xfrm>
            <a:prstGeom prst="rect">
              <a:avLst/>
            </a:prstGeom>
            <a:noFill/>
          </p:spPr>
          <p:txBody>
            <a:bodyPr wrap="square">
              <a:spAutoFit/>
            </a:bodyPr>
            <a:lstStyle/>
            <a:p>
              <a:pPr algn="ctr"/>
              <a:r>
                <a:rPr lang="en-US" dirty="0">
                  <a:solidFill>
                    <a:schemeClr val="bg1"/>
                  </a:solidFill>
                  <a:latin typeface="Consolas" panose="020B0609020204030204" pitchFamily="49" charset="0"/>
                </a:rPr>
                <a:t>...</a:t>
              </a:r>
              <a:endParaRPr lang="en-US" dirty="0"/>
            </a:p>
          </p:txBody>
        </p:sp>
      </p:grpSp>
      <p:sp>
        <p:nvSpPr>
          <p:cNvPr id="39" name="Speech Bubble: Rectangle with Corners Rounded 38">
            <a:extLst>
              <a:ext uri="{FF2B5EF4-FFF2-40B4-BE49-F238E27FC236}">
                <a16:creationId xmlns:a16="http://schemas.microsoft.com/office/drawing/2014/main" id="{3855B23A-6E43-4871-84A7-9A2EF9BC03F2}"/>
              </a:ext>
            </a:extLst>
          </p:cNvPr>
          <p:cNvSpPr/>
          <p:nvPr/>
        </p:nvSpPr>
        <p:spPr>
          <a:xfrm>
            <a:off x="2713708" y="780486"/>
            <a:ext cx="4292882" cy="1494407"/>
          </a:xfrm>
          <a:prstGeom prst="wedgeRoundRectCallout">
            <a:avLst>
              <a:gd name="adj1" fmla="val -55771"/>
              <a:gd name="adj2" fmla="val 1155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a dataset of n rows, </a:t>
            </a:r>
            <a:r>
              <a:rPr lang="en-US" sz="2000" dirty="0" err="1">
                <a:latin typeface="Corbel" panose="020B0503020204020204" pitchFamily="34" charset="0"/>
              </a:rPr>
              <a:t>df.index</a:t>
            </a:r>
            <a:r>
              <a:rPr lang="en-US" sz="2000" dirty="0">
                <a:latin typeface="Corbel" panose="020B0503020204020204" pitchFamily="34" charset="0"/>
              </a:rPr>
              <a:t> returns a Python range(</a:t>
            </a:r>
            <a:r>
              <a:rPr lang="en-US" sz="2000" dirty="0">
                <a:latin typeface="Consolas" panose="020B0609020204030204" pitchFamily="49" charset="0"/>
              </a:rPr>
              <a:t>0</a:t>
            </a:r>
            <a:r>
              <a:rPr lang="en-US" sz="2000" dirty="0">
                <a:latin typeface="Corbel" panose="020B0503020204020204" pitchFamily="34" charset="0"/>
              </a:rPr>
              <a:t>,</a:t>
            </a:r>
            <a:r>
              <a:rPr lang="en-US" sz="2000" dirty="0">
                <a:latin typeface="Consolas" panose="020B0609020204030204" pitchFamily="49" charset="0"/>
              </a:rPr>
              <a:t>n</a:t>
            </a:r>
            <a:r>
              <a:rPr lang="en-US" sz="2000" dirty="0">
                <a:latin typeface="Corbel" panose="020B0503020204020204" pitchFamily="34" charset="0"/>
              </a:rPr>
              <a:t>) that lets us iterate over the dataset's rows.</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40" name="Speech Bubble: Rectangle with Corners Rounded 39">
            <a:extLst>
              <a:ext uri="{FF2B5EF4-FFF2-40B4-BE49-F238E27FC236}">
                <a16:creationId xmlns:a16="http://schemas.microsoft.com/office/drawing/2014/main" id="{5C553136-A220-4D2B-BF50-AC1F516FEAA7}"/>
              </a:ext>
            </a:extLst>
          </p:cNvPr>
          <p:cNvSpPr/>
          <p:nvPr/>
        </p:nvSpPr>
        <p:spPr>
          <a:xfrm>
            <a:off x="2836823" y="4913121"/>
            <a:ext cx="3769718" cy="1027723"/>
          </a:xfrm>
          <a:prstGeom prst="wedgeRoundRectCallout">
            <a:avLst>
              <a:gd name="adj1" fmla="val -73118"/>
              <a:gd name="adj2" fmla="val -1572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use </a:t>
            </a:r>
            <a:r>
              <a:rPr lang="en-US" sz="2000" dirty="0" err="1">
                <a:latin typeface="Corbel" panose="020B0503020204020204" pitchFamily="34" charset="0"/>
              </a:rPr>
              <a:t>df.loc</a:t>
            </a:r>
            <a:r>
              <a:rPr lang="en-US" sz="2000" dirty="0">
                <a:latin typeface="Corbel" panose="020B0503020204020204" pitchFamily="34" charset="0"/>
              </a:rPr>
              <a:t>[row] to access the data at a particular row of the dataset.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44" name="Speech Bubble: Rectangle with Corners Rounded 43">
            <a:extLst>
              <a:ext uri="{FF2B5EF4-FFF2-40B4-BE49-F238E27FC236}">
                <a16:creationId xmlns:a16="http://schemas.microsoft.com/office/drawing/2014/main" id="{F2AE7089-CF41-4314-A8B4-D3E01FC30E7A}"/>
              </a:ext>
            </a:extLst>
          </p:cNvPr>
          <p:cNvSpPr/>
          <p:nvPr/>
        </p:nvSpPr>
        <p:spPr>
          <a:xfrm>
            <a:off x="7560845" y="3336434"/>
            <a:ext cx="3514826" cy="1394988"/>
          </a:xfrm>
          <a:prstGeom prst="wedgeRoundRectCallout">
            <a:avLst>
              <a:gd name="adj1" fmla="val -51054"/>
              <a:gd name="adj2" fmla="val 917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now we can replace all values that are invalid with a replacement (e.g., the mean).</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7972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wipe(left)">
                                      <p:cBhvr>
                                        <p:cTn id="11" dur="500"/>
                                        <p:tgtEl>
                                          <p:spTgt spid="41">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1">
                                            <p:txEl>
                                              <p:pRg st="1" end="1"/>
                                            </p:txEl>
                                          </p:spTgt>
                                        </p:tgtEl>
                                        <p:attrNameLst>
                                          <p:attrName>style.visibility</p:attrName>
                                        </p:attrNameLst>
                                      </p:cBhvr>
                                      <p:to>
                                        <p:strVal val="visible"/>
                                      </p:to>
                                    </p:set>
                                    <p:animEffect transition="in" filter="wipe(left)">
                                      <p:cBhvr>
                                        <p:cTn id="15" dur="500"/>
                                        <p:tgtEl>
                                          <p:spTgt spid="41">
                                            <p:txEl>
                                              <p:pRg st="1" end="1"/>
                                            </p:txEl>
                                          </p:spTgt>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41">
                                            <p:txEl>
                                              <p:pRg st="2" end="2"/>
                                            </p:txEl>
                                          </p:spTgt>
                                        </p:tgtEl>
                                        <p:attrNameLst>
                                          <p:attrName>style.visibility</p:attrName>
                                        </p:attrNameLst>
                                      </p:cBhvr>
                                      <p:to>
                                        <p:strVal val="visible"/>
                                      </p:to>
                                    </p:set>
                                    <p:animEffect transition="in" filter="wipe(left)">
                                      <p:cBhvr>
                                        <p:cTn id="19" dur="500"/>
                                        <p:tgtEl>
                                          <p:spTgt spid="4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down)">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2.91667E-6 -4.44444E-6 L -0.41185 0.14514 " pathEditMode="relative" rAng="0" ptsTypes="AA">
                                      <p:cBhvr>
                                        <p:cTn id="61" dur="2000" fill="hold"/>
                                        <p:tgtEl>
                                          <p:spTgt spid="44"/>
                                        </p:tgtEl>
                                        <p:attrNameLst>
                                          <p:attrName>ppt_x</p:attrName>
                                          <p:attrName>ppt_y</p:attrName>
                                        </p:attrNameLst>
                                      </p:cBhvr>
                                      <p:rCtr x="-20599" y="7245"/>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41" grpId="0" uiExpand="1" build="p"/>
      <p:bldP spid="34" grpId="0"/>
      <p:bldP spid="38" grpId="0"/>
      <p:bldP spid="39" grpId="0" animBg="1"/>
      <p:bldP spid="39" grpId="1" animBg="1"/>
      <p:bldP spid="40" grpId="0" animBg="1"/>
      <p:bldP spid="40" grpId="1" animBg="1"/>
      <p:bldP spid="44" grpId="0" animBg="1"/>
      <p:bldP spid="44" grpId="1" animBg="1"/>
      <p:bldP spid="44" grpId="2"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423399" y="-4585"/>
            <a:ext cx="11411205" cy="707886"/>
          </a:xfrm>
          <a:prstGeom prst="rect">
            <a:avLst/>
          </a:prstGeom>
          <a:noFill/>
        </p:spPr>
        <p:txBody>
          <a:bodyPr wrap="square" rtlCol="0">
            <a:spAutoFit/>
          </a:bodyPr>
          <a:lstStyle/>
          <a:p>
            <a:pPr algn="ctr"/>
            <a:r>
              <a:rPr lang="en-US" sz="4000" dirty="0"/>
              <a:t>Rapid-Fire Python: Parameter Passing </a:t>
            </a:r>
            <a:r>
              <a:rPr lang="en-US" sz="4000"/>
              <a:t>&amp; Modification</a:t>
            </a:r>
            <a:endParaRPr lang="en-US" sz="4000" dirty="0"/>
          </a:p>
        </p:txBody>
      </p:sp>
      <p:sp>
        <p:nvSpPr>
          <p:cNvPr id="3" name="TextBox 2">
            <a:extLst>
              <a:ext uri="{FF2B5EF4-FFF2-40B4-BE49-F238E27FC236}">
                <a16:creationId xmlns:a16="http://schemas.microsoft.com/office/drawing/2014/main" id="{684AAA25-1129-42DE-98AC-31C1E788AB22}"/>
              </a:ext>
            </a:extLst>
          </p:cNvPr>
          <p:cNvSpPr txBox="1"/>
          <p:nvPr/>
        </p:nvSpPr>
        <p:spPr>
          <a:xfrm>
            <a:off x="2228191" y="779938"/>
            <a:ext cx="7801624" cy="400110"/>
          </a:xfrm>
          <a:prstGeom prst="rect">
            <a:avLst/>
          </a:prstGeom>
          <a:noFill/>
        </p:spPr>
        <p:txBody>
          <a:bodyPr wrap="none" rtlCol="0">
            <a:spAutoFit/>
          </a:bodyPr>
          <a:lstStyle/>
          <a:p>
            <a:pPr algn="ctr"/>
            <a:r>
              <a:rPr lang="en-US" sz="2000" dirty="0"/>
              <a:t>You can reason about Python's parameter passing in the following way...</a:t>
            </a:r>
          </a:p>
        </p:txBody>
      </p:sp>
      <p:sp>
        <p:nvSpPr>
          <p:cNvPr id="4" name="TextBox 3">
            <a:extLst>
              <a:ext uri="{FF2B5EF4-FFF2-40B4-BE49-F238E27FC236}">
                <a16:creationId xmlns:a16="http://schemas.microsoft.com/office/drawing/2014/main" id="{B970D6CD-6E30-4311-A946-1B144F04CAB6}"/>
              </a:ext>
            </a:extLst>
          </p:cNvPr>
          <p:cNvSpPr txBox="1"/>
          <p:nvPr/>
        </p:nvSpPr>
        <p:spPr>
          <a:xfrm>
            <a:off x="308645" y="1368882"/>
            <a:ext cx="5270352" cy="400110"/>
          </a:xfrm>
          <a:prstGeom prst="rect">
            <a:avLst/>
          </a:prstGeom>
          <a:noFill/>
        </p:spPr>
        <p:txBody>
          <a:bodyPr wrap="square" rtlCol="0">
            <a:spAutoFit/>
          </a:bodyPr>
          <a:lstStyle/>
          <a:p>
            <a:pPr algn="ctr"/>
            <a:r>
              <a:rPr lang="en-US" sz="2000" dirty="0"/>
              <a:t>All </a:t>
            </a:r>
            <a:r>
              <a:rPr lang="en-US" sz="2000" dirty="0">
                <a:solidFill>
                  <a:srgbClr val="0070C0"/>
                </a:solidFill>
              </a:rPr>
              <a:t>primitives</a:t>
            </a:r>
            <a:r>
              <a:rPr lang="en-US" sz="2000" dirty="0"/>
              <a:t> and tuples are </a:t>
            </a:r>
            <a:r>
              <a:rPr lang="en-US" sz="2000" dirty="0">
                <a:solidFill>
                  <a:srgbClr val="FF0000"/>
                </a:solidFill>
              </a:rPr>
              <a:t>passed by value</a:t>
            </a:r>
            <a:r>
              <a:rPr lang="en-US" sz="2000" dirty="0"/>
              <a:t>. </a:t>
            </a:r>
          </a:p>
        </p:txBody>
      </p:sp>
      <p:sp>
        <p:nvSpPr>
          <p:cNvPr id="5" name="TextBox 4">
            <a:extLst>
              <a:ext uri="{FF2B5EF4-FFF2-40B4-BE49-F238E27FC236}">
                <a16:creationId xmlns:a16="http://schemas.microsoft.com/office/drawing/2014/main" id="{EB48ED5D-5446-46D6-88D3-F99193153557}"/>
              </a:ext>
            </a:extLst>
          </p:cNvPr>
          <p:cNvSpPr txBox="1"/>
          <p:nvPr/>
        </p:nvSpPr>
        <p:spPr>
          <a:xfrm>
            <a:off x="416964" y="1866515"/>
            <a:ext cx="5053714" cy="707886"/>
          </a:xfrm>
          <a:prstGeom prst="rect">
            <a:avLst/>
          </a:prstGeom>
          <a:noFill/>
        </p:spPr>
        <p:txBody>
          <a:bodyPr wrap="square" rtlCol="0">
            <a:spAutoFit/>
          </a:bodyPr>
          <a:lstStyle/>
          <a:p>
            <a:pPr algn="ctr"/>
            <a:r>
              <a:rPr lang="en-US" sz="2000" dirty="0"/>
              <a:t>Therefore, </a:t>
            </a:r>
            <a:r>
              <a:rPr lang="en-US" sz="2000" dirty="0">
                <a:solidFill>
                  <a:srgbClr val="FF0000"/>
                </a:solidFill>
              </a:rPr>
              <a:t>all changes</a:t>
            </a:r>
            <a:r>
              <a:rPr lang="en-US" sz="2000" dirty="0"/>
              <a:t> made to primitive arguments </a:t>
            </a:r>
            <a:r>
              <a:rPr lang="en-US" sz="2000" dirty="0">
                <a:solidFill>
                  <a:srgbClr val="FF0000"/>
                </a:solidFill>
              </a:rPr>
              <a:t>are lost</a:t>
            </a:r>
            <a:r>
              <a:rPr lang="en-US" sz="2000" dirty="0"/>
              <a:t> when the function returns.</a:t>
            </a:r>
          </a:p>
        </p:txBody>
      </p:sp>
      <p:sp>
        <p:nvSpPr>
          <p:cNvPr id="8" name="TextBox 7">
            <a:extLst>
              <a:ext uri="{FF2B5EF4-FFF2-40B4-BE49-F238E27FC236}">
                <a16:creationId xmlns:a16="http://schemas.microsoft.com/office/drawing/2014/main" id="{1D6405DD-8C99-44E9-B921-A8592FAE04B2}"/>
              </a:ext>
            </a:extLst>
          </p:cNvPr>
          <p:cNvSpPr txBox="1"/>
          <p:nvPr/>
        </p:nvSpPr>
        <p:spPr>
          <a:xfrm>
            <a:off x="308645" y="3570832"/>
            <a:ext cx="5097786" cy="3173424"/>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000000"/>
                </a:solidFill>
                <a:latin typeface="Consolas" panose="020B0609020204030204" pitchFamily="49" charset="0"/>
              </a:rPr>
              <a:t>def foo(p, q, r):</a:t>
            </a:r>
          </a:p>
          <a:p>
            <a:r>
              <a:rPr lang="en-US" dirty="0">
                <a:solidFill>
                  <a:srgbClr val="FF0000"/>
                </a:solidFill>
                <a:latin typeface="Consolas" panose="020B0609020204030204" pitchFamily="49" charset="0"/>
              </a:rPr>
              <a:t>  p</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10        </a:t>
            </a:r>
            <a:r>
              <a:rPr lang="en-US" dirty="0">
                <a:solidFill>
                  <a:srgbClr val="FF0000"/>
                </a:solidFill>
                <a:latin typeface="Consolas" panose="020B0609020204030204" pitchFamily="49" charset="0"/>
              </a:rPr>
              <a:t># all of these changes</a:t>
            </a:r>
          </a:p>
          <a:p>
            <a:r>
              <a:rPr lang="en-US" dirty="0">
                <a:solidFill>
                  <a:srgbClr val="FF0000"/>
                </a:solidFill>
                <a:latin typeface="Consolas" panose="020B0609020204030204" pitchFamily="49" charset="0"/>
              </a:rPr>
              <a:t>  q =</a:t>
            </a:r>
            <a:r>
              <a:rPr lang="en-US" dirty="0">
                <a:solidFill>
                  <a:srgbClr val="000000"/>
                </a:solidFill>
                <a:latin typeface="Consolas" panose="020B0609020204030204" pitchFamily="49" charset="0"/>
              </a:rPr>
              <a:t> 'geek'    </a:t>
            </a:r>
            <a:r>
              <a:rPr lang="en-US" dirty="0">
                <a:solidFill>
                  <a:srgbClr val="FF0000"/>
                </a:solidFill>
                <a:latin typeface="Consolas" panose="020B0609020204030204" pitchFamily="49" charset="0"/>
              </a:rPr>
              <a:t># are lost upon return</a:t>
            </a:r>
          </a:p>
          <a:p>
            <a:r>
              <a:rPr lang="en-US" dirty="0">
                <a:solidFill>
                  <a:srgbClr val="FF0000"/>
                </a:solidFill>
                <a:latin typeface="Consolas" panose="020B0609020204030204" pitchFamily="49" charset="0"/>
              </a:rPr>
              <a:t>  r = </a:t>
            </a:r>
            <a:r>
              <a:rPr lang="en-US" dirty="0">
                <a:latin typeface="Consolas" panose="020B0609020204030204" pitchFamily="49" charset="0"/>
              </a:rPr>
              <a:t>(1.0, 'x')</a:t>
            </a:r>
          </a:p>
          <a:p>
            <a:endParaRPr lang="en-US" dirty="0">
              <a:solidFill>
                <a:srgbClr val="FF0000"/>
              </a:solidFill>
              <a:latin typeface="Consolas" panose="020B0609020204030204" pitchFamily="49" charset="0"/>
            </a:endParaRPr>
          </a:p>
          <a:p>
            <a:r>
              <a:rPr lang="en-US" dirty="0">
                <a:solidFill>
                  <a:srgbClr val="000000"/>
                </a:solidFill>
                <a:latin typeface="Consolas" panose="020B0609020204030204" pitchFamily="49" charset="0"/>
              </a:rPr>
              <a:t>a = 0</a:t>
            </a:r>
          </a:p>
          <a:p>
            <a:r>
              <a:rPr lang="en-US" dirty="0">
                <a:solidFill>
                  <a:srgbClr val="000000"/>
                </a:solidFill>
                <a:latin typeface="Consolas" panose="020B0609020204030204" pitchFamily="49" charset="0"/>
              </a:rPr>
              <a:t>b = 'nerd'</a:t>
            </a:r>
          </a:p>
          <a:p>
            <a:r>
              <a:rPr lang="en-US" dirty="0">
                <a:solidFill>
                  <a:srgbClr val="000000"/>
                </a:solidFill>
                <a:latin typeface="Consolas" panose="020B0609020204030204" pitchFamily="49" charset="0"/>
              </a:rPr>
              <a:t>c = (5, 6)</a:t>
            </a:r>
          </a:p>
          <a:p>
            <a:r>
              <a:rPr lang="en-US" dirty="0">
                <a:solidFill>
                  <a:srgbClr val="000000"/>
                </a:solidFill>
                <a:latin typeface="Consolas" panose="020B0609020204030204" pitchFamily="49" charset="0"/>
              </a:rPr>
              <a:t>foo(a, b, c)</a:t>
            </a:r>
          </a:p>
        </p:txBody>
      </p:sp>
      <p:sp>
        <p:nvSpPr>
          <p:cNvPr id="9" name="TextBox 8">
            <a:extLst>
              <a:ext uri="{FF2B5EF4-FFF2-40B4-BE49-F238E27FC236}">
                <a16:creationId xmlns:a16="http://schemas.microsoft.com/office/drawing/2014/main" id="{6C5FB072-9B93-4939-884D-A0549204EB54}"/>
              </a:ext>
            </a:extLst>
          </p:cNvPr>
          <p:cNvSpPr txBox="1"/>
          <p:nvPr/>
        </p:nvSpPr>
        <p:spPr>
          <a:xfrm>
            <a:off x="5863763" y="1365823"/>
            <a:ext cx="5904350" cy="400110"/>
          </a:xfrm>
          <a:prstGeom prst="rect">
            <a:avLst/>
          </a:prstGeom>
          <a:noFill/>
        </p:spPr>
        <p:txBody>
          <a:bodyPr wrap="square" rtlCol="0">
            <a:spAutoFit/>
          </a:bodyPr>
          <a:lstStyle/>
          <a:p>
            <a:pPr algn="ctr"/>
            <a:r>
              <a:rPr lang="en-US" sz="2000" dirty="0"/>
              <a:t>All </a:t>
            </a:r>
            <a:r>
              <a:rPr lang="en-US" sz="2000" dirty="0">
                <a:solidFill>
                  <a:srgbClr val="0070C0"/>
                </a:solidFill>
              </a:rPr>
              <a:t>objects</a:t>
            </a:r>
            <a:r>
              <a:rPr lang="en-US" sz="2000" dirty="0"/>
              <a:t> are essentially </a:t>
            </a:r>
            <a:r>
              <a:rPr lang="en-US" sz="2000" dirty="0">
                <a:solidFill>
                  <a:srgbClr val="FF0000"/>
                </a:solidFill>
              </a:rPr>
              <a:t>passed by pointer</a:t>
            </a:r>
            <a:r>
              <a:rPr lang="en-US" sz="2000" dirty="0"/>
              <a:t>...</a:t>
            </a:r>
          </a:p>
        </p:txBody>
      </p:sp>
      <p:sp>
        <p:nvSpPr>
          <p:cNvPr id="10" name="TextBox 9">
            <a:extLst>
              <a:ext uri="{FF2B5EF4-FFF2-40B4-BE49-F238E27FC236}">
                <a16:creationId xmlns:a16="http://schemas.microsoft.com/office/drawing/2014/main" id="{CAC1AFB1-936E-471A-870B-149D23EE1569}"/>
              </a:ext>
            </a:extLst>
          </p:cNvPr>
          <p:cNvSpPr txBox="1"/>
          <p:nvPr/>
        </p:nvSpPr>
        <p:spPr>
          <a:xfrm>
            <a:off x="5632450" y="1841242"/>
            <a:ext cx="6366976" cy="707886"/>
          </a:xfrm>
          <a:prstGeom prst="rect">
            <a:avLst/>
          </a:prstGeom>
          <a:noFill/>
        </p:spPr>
        <p:txBody>
          <a:bodyPr wrap="square" rtlCol="0">
            <a:spAutoFit/>
          </a:bodyPr>
          <a:lstStyle/>
          <a:p>
            <a:pPr algn="ctr"/>
            <a:r>
              <a:rPr lang="en-US" sz="2000" dirty="0"/>
              <a:t>They can be changed with bracket notation (e.g., </a:t>
            </a:r>
            <a:r>
              <a:rPr lang="en-US" sz="2000" dirty="0" err="1"/>
              <a:t>lst</a:t>
            </a:r>
            <a:r>
              <a:rPr lang="en-US" sz="2000" dirty="0"/>
              <a:t>[</a:t>
            </a:r>
            <a:r>
              <a:rPr lang="en-US" sz="2000" dirty="0">
                <a:latin typeface="Consolas" panose="020B0609020204030204" pitchFamily="49" charset="0"/>
              </a:rPr>
              <a:t>0</a:t>
            </a:r>
            <a:r>
              <a:rPr lang="en-US" sz="2000" dirty="0"/>
              <a:t>]='y') or mutator methods (e.g., </a:t>
            </a:r>
            <a:r>
              <a:rPr lang="en-US" sz="2000" dirty="0" err="1"/>
              <a:t>lst.append</a:t>
            </a:r>
            <a:r>
              <a:rPr lang="en-US" sz="2000" dirty="0"/>
              <a:t>('x')). </a:t>
            </a:r>
          </a:p>
        </p:txBody>
      </p:sp>
      <p:sp>
        <p:nvSpPr>
          <p:cNvPr id="11" name="TextBox 10">
            <a:extLst>
              <a:ext uri="{FF2B5EF4-FFF2-40B4-BE49-F238E27FC236}">
                <a16:creationId xmlns:a16="http://schemas.microsoft.com/office/drawing/2014/main" id="{6CFB8527-987D-4D4F-B123-F6DA3B9459F6}"/>
              </a:ext>
            </a:extLst>
          </p:cNvPr>
          <p:cNvSpPr txBox="1"/>
          <p:nvPr/>
        </p:nvSpPr>
        <p:spPr>
          <a:xfrm>
            <a:off x="5406431" y="2569755"/>
            <a:ext cx="6819014" cy="400110"/>
          </a:xfrm>
          <a:prstGeom prst="rect">
            <a:avLst/>
          </a:prstGeom>
          <a:noFill/>
        </p:spPr>
        <p:txBody>
          <a:bodyPr wrap="square" rtlCol="0">
            <a:spAutoFit/>
          </a:bodyPr>
          <a:lstStyle/>
          <a:p>
            <a:pPr algn="ctr"/>
            <a:r>
              <a:rPr lang="en-US" sz="2000" dirty="0"/>
              <a:t>BUT... all changes made via </a:t>
            </a:r>
            <a:r>
              <a:rPr lang="en-US" sz="2000" dirty="0">
                <a:solidFill>
                  <a:srgbClr val="FF0000"/>
                </a:solidFill>
              </a:rPr>
              <a:t>assignment</a:t>
            </a:r>
            <a:r>
              <a:rPr lang="en-US" sz="2000" dirty="0"/>
              <a:t> are lost upon return!</a:t>
            </a:r>
          </a:p>
        </p:txBody>
      </p:sp>
      <p:sp>
        <p:nvSpPr>
          <p:cNvPr id="16" name="TextBox 15">
            <a:extLst>
              <a:ext uri="{FF2B5EF4-FFF2-40B4-BE49-F238E27FC236}">
                <a16:creationId xmlns:a16="http://schemas.microsoft.com/office/drawing/2014/main" id="{C5510FE3-0F0B-4678-9652-DF47CE3EDA29}"/>
              </a:ext>
            </a:extLst>
          </p:cNvPr>
          <p:cNvSpPr txBox="1"/>
          <p:nvPr/>
        </p:nvSpPr>
        <p:spPr>
          <a:xfrm>
            <a:off x="5632450" y="3079750"/>
            <a:ext cx="6366976" cy="3664506"/>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000000"/>
                </a:solidFill>
                <a:latin typeface="Consolas" panose="020B0609020204030204" pitchFamily="49" charset="0"/>
              </a:rPr>
              <a:t>def will_work1(sch):</a:t>
            </a:r>
          </a:p>
          <a:p>
            <a:r>
              <a:rPr lang="en-US" dirty="0">
                <a:solidFill>
                  <a:srgbClr val="000000"/>
                </a:solidFill>
                <a:latin typeface="Consolas" panose="020B0609020204030204" pitchFamily="49" charset="0"/>
              </a:rPr>
              <a:t>  </a:t>
            </a:r>
            <a:r>
              <a:rPr lang="en-US" dirty="0">
                <a:solidFill>
                  <a:srgbClr val="00B050"/>
                </a:solidFill>
                <a:latin typeface="Consolas" panose="020B0609020204030204" pitchFamily="49" charset="0"/>
              </a:rPr>
              <a:t>sch[2]</a:t>
            </a:r>
            <a:r>
              <a:rPr lang="en-US" dirty="0">
                <a:solidFill>
                  <a:srgbClr val="000000"/>
                </a:solidFill>
                <a:latin typeface="Consolas" panose="020B0609020204030204" pitchFamily="49" charset="0"/>
              </a:rPr>
              <a:t> = 'Harvard'      </a:t>
            </a:r>
            <a:r>
              <a:rPr lang="en-US" dirty="0">
                <a:solidFill>
                  <a:srgbClr val="00B050"/>
                </a:solidFill>
                <a:latin typeface="Consolas" panose="020B0609020204030204" pitchFamily="49" charset="0"/>
              </a:rPr>
              <a:t># changes </a:t>
            </a:r>
            <a:r>
              <a:rPr lang="en-US" dirty="0" err="1">
                <a:solidFill>
                  <a:srgbClr val="00B050"/>
                </a:solidFill>
                <a:latin typeface="Consolas" panose="020B0609020204030204" pitchFamily="49" charset="0"/>
              </a:rPr>
              <a:t>top_schools</a:t>
            </a:r>
            <a:r>
              <a:rPr lang="en-US" dirty="0">
                <a:solidFill>
                  <a:srgbClr val="00B05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will_work2(sch):</a:t>
            </a:r>
          </a:p>
          <a:p>
            <a:r>
              <a:rPr lang="en-US" dirty="0">
                <a:solidFill>
                  <a:srgbClr val="000000"/>
                </a:solidFill>
                <a:latin typeface="Consolas" panose="020B0609020204030204" pitchFamily="49" charset="0"/>
              </a:rPr>
              <a:t>  </a:t>
            </a:r>
            <a:r>
              <a:rPr lang="en-US" dirty="0" err="1">
                <a:solidFill>
                  <a:srgbClr val="00B050"/>
                </a:solidFill>
                <a:latin typeface="Consolas" panose="020B0609020204030204" pitchFamily="49" charset="0"/>
              </a:rPr>
              <a:t>sch.append</a:t>
            </a:r>
            <a:r>
              <a:rPr lang="en-US" dirty="0">
                <a:solidFill>
                  <a:srgbClr val="00B050"/>
                </a:solidFill>
                <a:latin typeface="Consolas" panose="020B0609020204030204" pitchFamily="49" charset="0"/>
              </a:rPr>
              <a:t>(</a:t>
            </a:r>
            <a:r>
              <a:rPr lang="en-US" dirty="0">
                <a:solidFill>
                  <a:srgbClr val="000000"/>
                </a:solidFill>
                <a:latin typeface="Consolas" panose="020B0609020204030204" pitchFamily="49" charset="0"/>
              </a:rPr>
              <a:t>'Princeton'</a:t>
            </a:r>
            <a:r>
              <a:rPr lang="en-US" dirty="0">
                <a:solidFill>
                  <a:srgbClr val="00B05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B050"/>
                </a:solidFill>
                <a:latin typeface="Consolas" panose="020B0609020204030204" pitchFamily="49" charset="0"/>
              </a:rPr>
              <a:t># changes </a:t>
            </a:r>
            <a:r>
              <a:rPr lang="en-US" dirty="0" err="1">
                <a:solidFill>
                  <a:srgbClr val="00B050"/>
                </a:solidFill>
                <a:latin typeface="Consolas" panose="020B0609020204030204" pitchFamily="49" charset="0"/>
              </a:rPr>
              <a:t>top_schools</a:t>
            </a:r>
            <a:r>
              <a:rPr lang="en-US" dirty="0">
                <a:solidFill>
                  <a:srgbClr val="00B05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endParaRPr lang="en-US" dirty="0">
              <a:solidFill>
                <a:srgbClr val="FF0000"/>
              </a:solidFill>
              <a:latin typeface="Consolas" panose="020B0609020204030204" pitchFamily="49" charset="0"/>
            </a:endParaRPr>
          </a:p>
          <a:p>
            <a:endParaRPr lang="en-US" sz="3200"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top_schools</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UCLA','UCB','Stanford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will_work1(</a:t>
            </a:r>
            <a:r>
              <a:rPr lang="en-US" dirty="0" err="1">
                <a:solidFill>
                  <a:srgbClr val="000000"/>
                </a:solidFill>
                <a:latin typeface="Consolas" panose="020B0609020204030204" pitchFamily="49" charset="0"/>
              </a:rPr>
              <a:t>top_schools</a:t>
            </a:r>
            <a:r>
              <a:rPr lang="en-US" dirty="0">
                <a:solidFill>
                  <a:srgbClr val="000000"/>
                </a:solidFill>
                <a:latin typeface="Consolas" panose="020B0609020204030204" pitchFamily="49" charset="0"/>
              </a:rPr>
              <a:t>) # UCLA, UCB, </a:t>
            </a:r>
            <a:r>
              <a:rPr lang="en-US" dirty="0">
                <a:solidFill>
                  <a:srgbClr val="00B050"/>
                </a:solidFill>
                <a:latin typeface="Consolas" panose="020B0609020204030204" pitchFamily="49" charset="0"/>
              </a:rPr>
              <a:t>Harvard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will_work2(</a:t>
            </a:r>
            <a:r>
              <a:rPr lang="en-US" dirty="0" err="1">
                <a:solidFill>
                  <a:srgbClr val="000000"/>
                </a:solidFill>
                <a:latin typeface="Consolas" panose="020B0609020204030204" pitchFamily="49" charset="0"/>
              </a:rPr>
              <a:t>top_schools</a:t>
            </a:r>
            <a:r>
              <a:rPr lang="en-US" dirty="0">
                <a:solidFill>
                  <a:srgbClr val="000000"/>
                </a:solidFill>
                <a:latin typeface="Consolas" panose="020B0609020204030204" pitchFamily="49" charset="0"/>
              </a:rPr>
              <a:t>) # UCLA, UCB, Harv, </a:t>
            </a:r>
            <a:r>
              <a:rPr lang="en-US" dirty="0" err="1">
                <a:solidFill>
                  <a:srgbClr val="00B050"/>
                </a:solidFill>
                <a:latin typeface="Consolas" panose="020B0609020204030204" pitchFamily="49" charset="0"/>
              </a:rPr>
              <a:t>Prin</a:t>
            </a:r>
            <a:endParaRPr lang="en-US" dirty="0">
              <a:solidFill>
                <a:srgbClr val="00B050"/>
              </a:solidFill>
              <a:latin typeface="Consolas" panose="020B0609020204030204" pitchFamily="49" charset="0"/>
            </a:endParaRPr>
          </a:p>
          <a:p>
            <a:endParaRPr lang="en-US" dirty="0">
              <a:solidFill>
                <a:srgbClr val="000000"/>
              </a:solidFill>
              <a:latin typeface="Consolas" panose="020B0609020204030204" pitchFamily="49" charset="0"/>
            </a:endParaRPr>
          </a:p>
        </p:txBody>
      </p:sp>
      <p:cxnSp>
        <p:nvCxnSpPr>
          <p:cNvPr id="18" name="Straight Arrow Connector 17">
            <a:extLst>
              <a:ext uri="{FF2B5EF4-FFF2-40B4-BE49-F238E27FC236}">
                <a16:creationId xmlns:a16="http://schemas.microsoft.com/office/drawing/2014/main" id="{687616CA-0DC9-4CE5-8CC7-EEEB68EAEA25}"/>
              </a:ext>
            </a:extLst>
          </p:cNvPr>
          <p:cNvCxnSpPr/>
          <p:nvPr/>
        </p:nvCxnSpPr>
        <p:spPr>
          <a:xfrm>
            <a:off x="74964" y="51446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A243352-05D1-4148-B12F-E7F1E1027D5C}"/>
              </a:ext>
            </a:extLst>
          </p:cNvPr>
          <p:cNvGrpSpPr/>
          <p:nvPr/>
        </p:nvGrpSpPr>
        <p:grpSpPr>
          <a:xfrm>
            <a:off x="3829921" y="5025684"/>
            <a:ext cx="1326645" cy="400110"/>
            <a:chOff x="4774476" y="2533132"/>
            <a:chExt cx="819395" cy="400110"/>
          </a:xfrm>
        </p:grpSpPr>
        <p:sp>
          <p:nvSpPr>
            <p:cNvPr id="20" name="TextBox 19">
              <a:extLst>
                <a:ext uri="{FF2B5EF4-FFF2-40B4-BE49-F238E27FC236}">
                  <a16:creationId xmlns:a16="http://schemas.microsoft.com/office/drawing/2014/main" id="{42CB0356-6EB9-404D-A6A4-5EB6AB1C8C65}"/>
                </a:ext>
              </a:extLst>
            </p:cNvPr>
            <p:cNvSpPr txBox="1"/>
            <p:nvPr/>
          </p:nvSpPr>
          <p:spPr>
            <a:xfrm>
              <a:off x="4774476" y="2533132"/>
              <a:ext cx="191285" cy="400110"/>
            </a:xfrm>
            <a:prstGeom prst="rect">
              <a:avLst/>
            </a:prstGeom>
            <a:noFill/>
          </p:spPr>
          <p:txBody>
            <a:bodyPr wrap="none" rtlCol="0">
              <a:spAutoFit/>
            </a:bodyPr>
            <a:lstStyle/>
            <a:p>
              <a:pPr algn="ctr"/>
              <a:r>
                <a:rPr lang="en-US" sz="2000" dirty="0">
                  <a:solidFill>
                    <a:srgbClr val="7030A0"/>
                  </a:solidFill>
                </a:rPr>
                <a:t>a</a:t>
              </a:r>
            </a:p>
          </p:txBody>
        </p:sp>
        <p:sp>
          <p:nvSpPr>
            <p:cNvPr id="21" name="Rectangle 20">
              <a:extLst>
                <a:ext uri="{FF2B5EF4-FFF2-40B4-BE49-F238E27FC236}">
                  <a16:creationId xmlns:a16="http://schemas.microsoft.com/office/drawing/2014/main" id="{46BC39A4-CAAD-4D08-A299-530DEC4B9163}"/>
                </a:ext>
              </a:extLst>
            </p:cNvPr>
            <p:cNvSpPr/>
            <p:nvPr/>
          </p:nvSpPr>
          <p:spPr>
            <a:xfrm>
              <a:off x="4949597" y="2583013"/>
              <a:ext cx="644274"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0</a:t>
              </a:r>
            </a:p>
          </p:txBody>
        </p:sp>
      </p:grpSp>
      <p:grpSp>
        <p:nvGrpSpPr>
          <p:cNvPr id="26" name="Group 25">
            <a:extLst>
              <a:ext uri="{FF2B5EF4-FFF2-40B4-BE49-F238E27FC236}">
                <a16:creationId xmlns:a16="http://schemas.microsoft.com/office/drawing/2014/main" id="{BE897CD0-0080-4653-95CD-7BBF5BD194CD}"/>
              </a:ext>
            </a:extLst>
          </p:cNvPr>
          <p:cNvGrpSpPr/>
          <p:nvPr/>
        </p:nvGrpSpPr>
        <p:grpSpPr>
          <a:xfrm>
            <a:off x="3823515" y="5405235"/>
            <a:ext cx="1333059" cy="400110"/>
            <a:chOff x="4751456" y="2533132"/>
            <a:chExt cx="770636" cy="400110"/>
          </a:xfrm>
        </p:grpSpPr>
        <p:sp>
          <p:nvSpPr>
            <p:cNvPr id="27" name="TextBox 26">
              <a:extLst>
                <a:ext uri="{FF2B5EF4-FFF2-40B4-BE49-F238E27FC236}">
                  <a16:creationId xmlns:a16="http://schemas.microsoft.com/office/drawing/2014/main" id="{9911D200-9A80-4EE2-B0DA-E3C7E329B1BF}"/>
                </a:ext>
              </a:extLst>
            </p:cNvPr>
            <p:cNvSpPr txBox="1"/>
            <p:nvPr/>
          </p:nvSpPr>
          <p:spPr>
            <a:xfrm>
              <a:off x="4751456" y="2533132"/>
              <a:ext cx="186450" cy="400110"/>
            </a:xfrm>
            <a:prstGeom prst="rect">
              <a:avLst/>
            </a:prstGeom>
            <a:noFill/>
          </p:spPr>
          <p:txBody>
            <a:bodyPr wrap="none" rtlCol="0">
              <a:spAutoFit/>
            </a:bodyPr>
            <a:lstStyle/>
            <a:p>
              <a:pPr algn="ctr"/>
              <a:r>
                <a:rPr lang="en-US" sz="2000" dirty="0">
                  <a:solidFill>
                    <a:srgbClr val="7030A0"/>
                  </a:solidFill>
                </a:rPr>
                <a:t>b</a:t>
              </a:r>
            </a:p>
          </p:txBody>
        </p:sp>
        <p:sp>
          <p:nvSpPr>
            <p:cNvPr id="28" name="Rectangle 27">
              <a:extLst>
                <a:ext uri="{FF2B5EF4-FFF2-40B4-BE49-F238E27FC236}">
                  <a16:creationId xmlns:a16="http://schemas.microsoft.com/office/drawing/2014/main" id="{845E6C3C-36F8-4296-8218-0CE1E159C44E}"/>
                </a:ext>
              </a:extLst>
            </p:cNvPr>
            <p:cNvSpPr/>
            <p:nvPr/>
          </p:nvSpPr>
          <p:spPr>
            <a:xfrm>
              <a:off x="4919071" y="2583013"/>
              <a:ext cx="603021"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'nerd'</a:t>
              </a:r>
            </a:p>
          </p:txBody>
        </p:sp>
      </p:grpSp>
      <p:grpSp>
        <p:nvGrpSpPr>
          <p:cNvPr id="29" name="Group 28">
            <a:extLst>
              <a:ext uri="{FF2B5EF4-FFF2-40B4-BE49-F238E27FC236}">
                <a16:creationId xmlns:a16="http://schemas.microsoft.com/office/drawing/2014/main" id="{76A9D6CE-C02D-442D-BED0-68E513A9AE27}"/>
              </a:ext>
            </a:extLst>
          </p:cNvPr>
          <p:cNvGrpSpPr/>
          <p:nvPr/>
        </p:nvGrpSpPr>
        <p:grpSpPr>
          <a:xfrm>
            <a:off x="3836336" y="5784786"/>
            <a:ext cx="1320232" cy="400110"/>
            <a:chOff x="4758870" y="2533132"/>
            <a:chExt cx="763221" cy="400110"/>
          </a:xfrm>
        </p:grpSpPr>
        <p:sp>
          <p:nvSpPr>
            <p:cNvPr id="30" name="TextBox 29">
              <a:extLst>
                <a:ext uri="{FF2B5EF4-FFF2-40B4-BE49-F238E27FC236}">
                  <a16:creationId xmlns:a16="http://schemas.microsoft.com/office/drawing/2014/main" id="{C45B942A-D263-414D-813F-EE16BB3D17CA}"/>
                </a:ext>
              </a:extLst>
            </p:cNvPr>
            <p:cNvSpPr txBox="1"/>
            <p:nvPr/>
          </p:nvSpPr>
          <p:spPr>
            <a:xfrm>
              <a:off x="4758870" y="2533132"/>
              <a:ext cx="171623" cy="400110"/>
            </a:xfrm>
            <a:prstGeom prst="rect">
              <a:avLst/>
            </a:prstGeom>
            <a:noFill/>
          </p:spPr>
          <p:txBody>
            <a:bodyPr wrap="none" rtlCol="0">
              <a:spAutoFit/>
            </a:bodyPr>
            <a:lstStyle/>
            <a:p>
              <a:pPr algn="ctr"/>
              <a:r>
                <a:rPr lang="en-US" sz="2000" dirty="0">
                  <a:solidFill>
                    <a:srgbClr val="7030A0"/>
                  </a:solidFill>
                </a:rPr>
                <a:t>c</a:t>
              </a:r>
            </a:p>
          </p:txBody>
        </p:sp>
        <p:sp>
          <p:nvSpPr>
            <p:cNvPr id="31" name="Rectangle 30">
              <a:extLst>
                <a:ext uri="{FF2B5EF4-FFF2-40B4-BE49-F238E27FC236}">
                  <a16:creationId xmlns:a16="http://schemas.microsoft.com/office/drawing/2014/main" id="{86413622-EC8C-4FB8-AE9E-CF6410DA92E4}"/>
                </a:ext>
              </a:extLst>
            </p:cNvPr>
            <p:cNvSpPr/>
            <p:nvPr/>
          </p:nvSpPr>
          <p:spPr>
            <a:xfrm>
              <a:off x="4919070" y="2583013"/>
              <a:ext cx="603021"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(5,6)</a:t>
              </a:r>
            </a:p>
          </p:txBody>
        </p:sp>
      </p:grpSp>
      <p:cxnSp>
        <p:nvCxnSpPr>
          <p:cNvPr id="32" name="Straight Arrow Connector 31">
            <a:extLst>
              <a:ext uri="{FF2B5EF4-FFF2-40B4-BE49-F238E27FC236}">
                <a16:creationId xmlns:a16="http://schemas.microsoft.com/office/drawing/2014/main" id="{AF56EBA0-39B3-4EB8-A771-F75BB1004852}"/>
              </a:ext>
            </a:extLst>
          </p:cNvPr>
          <p:cNvCxnSpPr/>
          <p:nvPr/>
        </p:nvCxnSpPr>
        <p:spPr>
          <a:xfrm>
            <a:off x="87200" y="539052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47BEA4F-3294-4533-AB4A-49E2214ADE08}"/>
              </a:ext>
            </a:extLst>
          </p:cNvPr>
          <p:cNvCxnSpPr/>
          <p:nvPr/>
        </p:nvCxnSpPr>
        <p:spPr>
          <a:xfrm>
            <a:off x="86088" y="568975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33BD319-EE97-47D7-B5F5-2C2B50CAF6F2}"/>
              </a:ext>
            </a:extLst>
          </p:cNvPr>
          <p:cNvCxnSpPr/>
          <p:nvPr/>
        </p:nvCxnSpPr>
        <p:spPr>
          <a:xfrm>
            <a:off x="91650" y="594227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E93746A-853E-464C-910B-1AB21AC600B2}"/>
              </a:ext>
            </a:extLst>
          </p:cNvPr>
          <p:cNvGrpSpPr/>
          <p:nvPr/>
        </p:nvGrpSpPr>
        <p:grpSpPr>
          <a:xfrm>
            <a:off x="1013256" y="3094939"/>
            <a:ext cx="1332261" cy="400110"/>
            <a:chOff x="4771008" y="2533132"/>
            <a:chExt cx="822863" cy="400110"/>
          </a:xfrm>
        </p:grpSpPr>
        <p:sp>
          <p:nvSpPr>
            <p:cNvPr id="36" name="TextBox 35">
              <a:extLst>
                <a:ext uri="{FF2B5EF4-FFF2-40B4-BE49-F238E27FC236}">
                  <a16:creationId xmlns:a16="http://schemas.microsoft.com/office/drawing/2014/main" id="{BE837401-40DD-4E01-81AA-C8C6C1C144C0}"/>
                </a:ext>
              </a:extLst>
            </p:cNvPr>
            <p:cNvSpPr txBox="1"/>
            <p:nvPr/>
          </p:nvSpPr>
          <p:spPr>
            <a:xfrm>
              <a:off x="4771008" y="2533132"/>
              <a:ext cx="198215" cy="400110"/>
            </a:xfrm>
            <a:prstGeom prst="rect">
              <a:avLst/>
            </a:prstGeom>
            <a:noFill/>
          </p:spPr>
          <p:txBody>
            <a:bodyPr wrap="none" rtlCol="0">
              <a:spAutoFit/>
            </a:bodyPr>
            <a:lstStyle/>
            <a:p>
              <a:pPr algn="ctr"/>
              <a:r>
                <a:rPr lang="en-US" sz="2000" dirty="0">
                  <a:solidFill>
                    <a:srgbClr val="7030A0"/>
                  </a:solidFill>
                </a:rPr>
                <a:t>p</a:t>
              </a:r>
            </a:p>
          </p:txBody>
        </p:sp>
        <p:sp>
          <p:nvSpPr>
            <p:cNvPr id="37" name="Rectangle 36">
              <a:extLst>
                <a:ext uri="{FF2B5EF4-FFF2-40B4-BE49-F238E27FC236}">
                  <a16:creationId xmlns:a16="http://schemas.microsoft.com/office/drawing/2014/main" id="{0B6E9FE3-6A3B-4F20-9A41-E0194FF081C0}"/>
                </a:ext>
              </a:extLst>
            </p:cNvPr>
            <p:cNvSpPr/>
            <p:nvPr/>
          </p:nvSpPr>
          <p:spPr>
            <a:xfrm>
              <a:off x="4949597" y="2583013"/>
              <a:ext cx="644274"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grpSp>
        <p:nvGrpSpPr>
          <p:cNvPr id="38" name="Group 37">
            <a:extLst>
              <a:ext uri="{FF2B5EF4-FFF2-40B4-BE49-F238E27FC236}">
                <a16:creationId xmlns:a16="http://schemas.microsoft.com/office/drawing/2014/main" id="{D0F89640-E5F2-4CCF-94B8-B12F14855EEF}"/>
              </a:ext>
            </a:extLst>
          </p:cNvPr>
          <p:cNvGrpSpPr/>
          <p:nvPr/>
        </p:nvGrpSpPr>
        <p:grpSpPr>
          <a:xfrm>
            <a:off x="2504881" y="3094085"/>
            <a:ext cx="1331455" cy="400110"/>
            <a:chOff x="4752383" y="2533132"/>
            <a:chExt cx="769709" cy="400110"/>
          </a:xfrm>
        </p:grpSpPr>
        <p:sp>
          <p:nvSpPr>
            <p:cNvPr id="39" name="TextBox 38">
              <a:extLst>
                <a:ext uri="{FF2B5EF4-FFF2-40B4-BE49-F238E27FC236}">
                  <a16:creationId xmlns:a16="http://schemas.microsoft.com/office/drawing/2014/main" id="{0B48FAFB-3008-4692-96AD-B0EAAB3F9B1D}"/>
                </a:ext>
              </a:extLst>
            </p:cNvPr>
            <p:cNvSpPr txBox="1"/>
            <p:nvPr/>
          </p:nvSpPr>
          <p:spPr>
            <a:xfrm>
              <a:off x="4752383" y="2533132"/>
              <a:ext cx="184597" cy="400110"/>
            </a:xfrm>
            <a:prstGeom prst="rect">
              <a:avLst/>
            </a:prstGeom>
            <a:noFill/>
          </p:spPr>
          <p:txBody>
            <a:bodyPr wrap="none" rtlCol="0">
              <a:spAutoFit/>
            </a:bodyPr>
            <a:lstStyle/>
            <a:p>
              <a:pPr algn="ctr"/>
              <a:r>
                <a:rPr lang="en-US" sz="2000" dirty="0">
                  <a:solidFill>
                    <a:srgbClr val="7030A0"/>
                  </a:solidFill>
                </a:rPr>
                <a:t>q</a:t>
              </a:r>
            </a:p>
          </p:txBody>
        </p:sp>
        <p:sp>
          <p:nvSpPr>
            <p:cNvPr id="40" name="Rectangle 39">
              <a:extLst>
                <a:ext uri="{FF2B5EF4-FFF2-40B4-BE49-F238E27FC236}">
                  <a16:creationId xmlns:a16="http://schemas.microsoft.com/office/drawing/2014/main" id="{A74C34E0-4B09-42FB-B7D8-16E5044DCF6A}"/>
                </a:ext>
              </a:extLst>
            </p:cNvPr>
            <p:cNvSpPr/>
            <p:nvPr/>
          </p:nvSpPr>
          <p:spPr>
            <a:xfrm>
              <a:off x="4919071" y="2583013"/>
              <a:ext cx="603021"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grpSp>
        <p:nvGrpSpPr>
          <p:cNvPr id="41" name="Group 40">
            <a:extLst>
              <a:ext uri="{FF2B5EF4-FFF2-40B4-BE49-F238E27FC236}">
                <a16:creationId xmlns:a16="http://schemas.microsoft.com/office/drawing/2014/main" id="{97BA66AF-93CD-4516-B5F3-84509718B87A}"/>
              </a:ext>
            </a:extLst>
          </p:cNvPr>
          <p:cNvGrpSpPr/>
          <p:nvPr/>
        </p:nvGrpSpPr>
        <p:grpSpPr>
          <a:xfrm>
            <a:off x="3981301" y="3107465"/>
            <a:ext cx="1490025" cy="400110"/>
            <a:chOff x="4766284" y="2533132"/>
            <a:chExt cx="861378" cy="400110"/>
          </a:xfrm>
        </p:grpSpPr>
        <p:sp>
          <p:nvSpPr>
            <p:cNvPr id="42" name="TextBox 41">
              <a:extLst>
                <a:ext uri="{FF2B5EF4-FFF2-40B4-BE49-F238E27FC236}">
                  <a16:creationId xmlns:a16="http://schemas.microsoft.com/office/drawing/2014/main" id="{D1C532EF-38C6-4BC9-80BC-71AA75AD2FB4}"/>
                </a:ext>
              </a:extLst>
            </p:cNvPr>
            <p:cNvSpPr txBox="1"/>
            <p:nvPr/>
          </p:nvSpPr>
          <p:spPr>
            <a:xfrm>
              <a:off x="4766284" y="2533132"/>
              <a:ext cx="156796" cy="400110"/>
            </a:xfrm>
            <a:prstGeom prst="rect">
              <a:avLst/>
            </a:prstGeom>
            <a:noFill/>
          </p:spPr>
          <p:txBody>
            <a:bodyPr wrap="none" rtlCol="0">
              <a:spAutoFit/>
            </a:bodyPr>
            <a:lstStyle/>
            <a:p>
              <a:pPr algn="ctr"/>
              <a:r>
                <a:rPr lang="en-US" sz="2000" dirty="0">
                  <a:solidFill>
                    <a:srgbClr val="7030A0"/>
                  </a:solidFill>
                </a:rPr>
                <a:t>r</a:t>
              </a:r>
            </a:p>
          </p:txBody>
        </p:sp>
        <p:sp>
          <p:nvSpPr>
            <p:cNvPr id="43" name="Rectangle 42">
              <a:extLst>
                <a:ext uri="{FF2B5EF4-FFF2-40B4-BE49-F238E27FC236}">
                  <a16:creationId xmlns:a16="http://schemas.microsoft.com/office/drawing/2014/main" id="{8E32E1EC-9B23-41AA-A171-E3C58631C57A}"/>
                </a:ext>
              </a:extLst>
            </p:cNvPr>
            <p:cNvSpPr/>
            <p:nvPr/>
          </p:nvSpPr>
          <p:spPr>
            <a:xfrm>
              <a:off x="4919070" y="2583013"/>
              <a:ext cx="708592"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sp>
        <p:nvSpPr>
          <p:cNvPr id="45" name="TextBox 44">
            <a:extLst>
              <a:ext uri="{FF2B5EF4-FFF2-40B4-BE49-F238E27FC236}">
                <a16:creationId xmlns:a16="http://schemas.microsoft.com/office/drawing/2014/main" id="{E2173520-4913-4EF6-AA36-BF4E6B8E26EA}"/>
              </a:ext>
            </a:extLst>
          </p:cNvPr>
          <p:cNvSpPr txBox="1"/>
          <p:nvPr/>
        </p:nvSpPr>
        <p:spPr>
          <a:xfrm>
            <a:off x="4358417" y="5038093"/>
            <a:ext cx="547306" cy="369332"/>
          </a:xfrm>
          <a:prstGeom prst="rect">
            <a:avLst/>
          </a:prstGeom>
          <a:noFill/>
        </p:spPr>
        <p:txBody>
          <a:bodyPr wrap="square">
            <a:spAutoFit/>
          </a:bodyPr>
          <a:lstStyle/>
          <a:p>
            <a:pPr algn="ctr"/>
            <a:r>
              <a:rPr lang="en-US" dirty="0">
                <a:solidFill>
                  <a:srgbClr val="C00000"/>
                </a:solidFill>
                <a:latin typeface="Consolas" panose="020B0609020204030204" pitchFamily="49" charset="0"/>
              </a:rPr>
              <a:t>0</a:t>
            </a:r>
          </a:p>
        </p:txBody>
      </p:sp>
      <p:sp>
        <p:nvSpPr>
          <p:cNvPr id="46" name="TextBox 45">
            <a:extLst>
              <a:ext uri="{FF2B5EF4-FFF2-40B4-BE49-F238E27FC236}">
                <a16:creationId xmlns:a16="http://schemas.microsoft.com/office/drawing/2014/main" id="{DD9EE5DD-8785-4191-AB80-49C722EC277D}"/>
              </a:ext>
            </a:extLst>
          </p:cNvPr>
          <p:cNvSpPr txBox="1"/>
          <p:nvPr/>
        </p:nvSpPr>
        <p:spPr>
          <a:xfrm>
            <a:off x="4106776" y="5419120"/>
            <a:ext cx="1059332" cy="369332"/>
          </a:xfrm>
          <a:prstGeom prst="rect">
            <a:avLst/>
          </a:prstGeom>
          <a:noFill/>
        </p:spPr>
        <p:txBody>
          <a:bodyPr wrap="square">
            <a:spAutoFit/>
          </a:bodyPr>
          <a:lstStyle/>
          <a:p>
            <a:pPr algn="ctr"/>
            <a:r>
              <a:rPr lang="en-US" dirty="0">
                <a:solidFill>
                  <a:srgbClr val="C00000"/>
                </a:solidFill>
                <a:latin typeface="Consolas" panose="020B0609020204030204" pitchFamily="49" charset="0"/>
              </a:rPr>
              <a:t>'nerd'</a:t>
            </a:r>
          </a:p>
        </p:txBody>
      </p:sp>
      <p:sp>
        <p:nvSpPr>
          <p:cNvPr id="47" name="TextBox 46">
            <a:extLst>
              <a:ext uri="{FF2B5EF4-FFF2-40B4-BE49-F238E27FC236}">
                <a16:creationId xmlns:a16="http://schemas.microsoft.com/office/drawing/2014/main" id="{D8512289-7819-4079-87A2-1A681500CD87}"/>
              </a:ext>
            </a:extLst>
          </p:cNvPr>
          <p:cNvSpPr txBox="1"/>
          <p:nvPr/>
        </p:nvSpPr>
        <p:spPr>
          <a:xfrm>
            <a:off x="4105664" y="5798451"/>
            <a:ext cx="1059332" cy="369332"/>
          </a:xfrm>
          <a:prstGeom prst="rect">
            <a:avLst/>
          </a:prstGeom>
          <a:noFill/>
        </p:spPr>
        <p:txBody>
          <a:bodyPr wrap="square">
            <a:spAutoFit/>
          </a:bodyPr>
          <a:lstStyle/>
          <a:p>
            <a:pPr algn="ctr"/>
            <a:r>
              <a:rPr lang="en-US" dirty="0">
                <a:solidFill>
                  <a:srgbClr val="C00000"/>
                </a:solidFill>
                <a:latin typeface="Consolas" panose="020B0609020204030204" pitchFamily="49" charset="0"/>
              </a:rPr>
              <a:t>(5,6)</a:t>
            </a:r>
          </a:p>
        </p:txBody>
      </p:sp>
      <p:cxnSp>
        <p:nvCxnSpPr>
          <p:cNvPr id="48" name="Straight Arrow Connector 47">
            <a:extLst>
              <a:ext uri="{FF2B5EF4-FFF2-40B4-BE49-F238E27FC236}">
                <a16:creationId xmlns:a16="http://schemas.microsoft.com/office/drawing/2014/main" id="{1068C5D3-C2BE-4241-BCEB-D010598BD546}"/>
              </a:ext>
            </a:extLst>
          </p:cNvPr>
          <p:cNvCxnSpPr/>
          <p:nvPr/>
        </p:nvCxnSpPr>
        <p:spPr>
          <a:xfrm>
            <a:off x="83863" y="375861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2E7DDCE-76E2-4279-994B-D776553E8EB7}"/>
              </a:ext>
            </a:extLst>
          </p:cNvPr>
          <p:cNvCxnSpPr/>
          <p:nvPr/>
        </p:nvCxnSpPr>
        <p:spPr>
          <a:xfrm>
            <a:off x="323031" y="40378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E742D29-4AE6-4DB4-A967-B8A6FF60942E}"/>
              </a:ext>
            </a:extLst>
          </p:cNvPr>
          <p:cNvSpPr txBox="1"/>
          <p:nvPr/>
        </p:nvSpPr>
        <p:spPr>
          <a:xfrm>
            <a:off x="997909" y="3843756"/>
            <a:ext cx="547306" cy="369332"/>
          </a:xfrm>
          <a:prstGeom prst="rect">
            <a:avLst/>
          </a:prstGeom>
          <a:noFill/>
        </p:spPr>
        <p:txBody>
          <a:bodyPr wrap="square">
            <a:spAutoFit/>
          </a:bodyPr>
          <a:lstStyle/>
          <a:p>
            <a:pPr algn="ctr"/>
            <a:r>
              <a:rPr lang="en-US" dirty="0">
                <a:solidFill>
                  <a:srgbClr val="C00000"/>
                </a:solidFill>
                <a:latin typeface="Consolas" panose="020B0609020204030204" pitchFamily="49" charset="0"/>
              </a:rPr>
              <a:t>10</a:t>
            </a:r>
          </a:p>
        </p:txBody>
      </p:sp>
      <p:cxnSp>
        <p:nvCxnSpPr>
          <p:cNvPr id="51" name="Straight Arrow Connector 50">
            <a:extLst>
              <a:ext uri="{FF2B5EF4-FFF2-40B4-BE49-F238E27FC236}">
                <a16:creationId xmlns:a16="http://schemas.microsoft.com/office/drawing/2014/main" id="{E212483F-E95A-465B-B772-ED80950BADD8}"/>
              </a:ext>
            </a:extLst>
          </p:cNvPr>
          <p:cNvCxnSpPr/>
          <p:nvPr/>
        </p:nvCxnSpPr>
        <p:spPr>
          <a:xfrm>
            <a:off x="335267" y="431704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60F9326-416C-4581-B48B-C5A926E54215}"/>
              </a:ext>
            </a:extLst>
          </p:cNvPr>
          <p:cNvSpPr txBox="1"/>
          <p:nvPr/>
        </p:nvSpPr>
        <p:spPr>
          <a:xfrm>
            <a:off x="990123" y="4116296"/>
            <a:ext cx="1077882" cy="369332"/>
          </a:xfrm>
          <a:prstGeom prst="rect">
            <a:avLst/>
          </a:prstGeom>
          <a:noFill/>
        </p:spPr>
        <p:txBody>
          <a:bodyPr wrap="square">
            <a:spAutoFit/>
          </a:bodyPr>
          <a:lstStyle/>
          <a:p>
            <a:pPr algn="ctr"/>
            <a:r>
              <a:rPr lang="en-US" dirty="0">
                <a:solidFill>
                  <a:srgbClr val="C00000"/>
                </a:solidFill>
                <a:latin typeface="Consolas" panose="020B0609020204030204" pitchFamily="49" charset="0"/>
              </a:rPr>
              <a:t>'geek'</a:t>
            </a:r>
          </a:p>
        </p:txBody>
      </p:sp>
      <p:cxnSp>
        <p:nvCxnSpPr>
          <p:cNvPr id="53" name="Straight Arrow Connector 52">
            <a:extLst>
              <a:ext uri="{FF2B5EF4-FFF2-40B4-BE49-F238E27FC236}">
                <a16:creationId xmlns:a16="http://schemas.microsoft.com/office/drawing/2014/main" id="{805659FB-CC6F-48D4-9079-D9FEEB8505DF}"/>
              </a:ext>
            </a:extLst>
          </p:cNvPr>
          <p:cNvCxnSpPr/>
          <p:nvPr/>
        </p:nvCxnSpPr>
        <p:spPr>
          <a:xfrm>
            <a:off x="320805" y="458958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24B462-355C-41E1-9730-114C6042AA50}"/>
              </a:ext>
            </a:extLst>
          </p:cNvPr>
          <p:cNvSpPr txBox="1"/>
          <p:nvPr/>
        </p:nvSpPr>
        <p:spPr>
          <a:xfrm>
            <a:off x="1032341" y="4400749"/>
            <a:ext cx="1499235" cy="369332"/>
          </a:xfrm>
          <a:prstGeom prst="rect">
            <a:avLst/>
          </a:prstGeom>
          <a:noFill/>
        </p:spPr>
        <p:txBody>
          <a:bodyPr wrap="square">
            <a:spAutoFit/>
          </a:bodyPr>
          <a:lstStyle/>
          <a:p>
            <a:pPr algn="ctr"/>
            <a:r>
              <a:rPr lang="en-US" dirty="0">
                <a:solidFill>
                  <a:srgbClr val="C00000"/>
                </a:solidFill>
                <a:latin typeface="Consolas" panose="020B0609020204030204" pitchFamily="49" charset="0"/>
              </a:rPr>
              <a:t>(1.0, 'x')</a:t>
            </a:r>
          </a:p>
        </p:txBody>
      </p:sp>
      <p:cxnSp>
        <p:nvCxnSpPr>
          <p:cNvPr id="55" name="Straight Arrow Connector 54">
            <a:extLst>
              <a:ext uri="{FF2B5EF4-FFF2-40B4-BE49-F238E27FC236}">
                <a16:creationId xmlns:a16="http://schemas.microsoft.com/office/drawing/2014/main" id="{75DE8B8E-7E11-4C4F-988F-6F1F16217C5D}"/>
              </a:ext>
            </a:extLst>
          </p:cNvPr>
          <p:cNvCxnSpPr/>
          <p:nvPr/>
        </p:nvCxnSpPr>
        <p:spPr>
          <a:xfrm>
            <a:off x="319693" y="480873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Arrow: Right 55">
            <a:extLst>
              <a:ext uri="{FF2B5EF4-FFF2-40B4-BE49-F238E27FC236}">
                <a16:creationId xmlns:a16="http://schemas.microsoft.com/office/drawing/2014/main" id="{38DF5F6F-A29E-4430-AA4A-C899463F4A56}"/>
              </a:ext>
            </a:extLst>
          </p:cNvPr>
          <p:cNvSpPr/>
          <p:nvPr/>
        </p:nvSpPr>
        <p:spPr>
          <a:xfrm>
            <a:off x="1616641" y="4922214"/>
            <a:ext cx="2288545" cy="1385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values are unchanged!</a:t>
            </a:r>
          </a:p>
        </p:txBody>
      </p:sp>
      <p:cxnSp>
        <p:nvCxnSpPr>
          <p:cNvPr id="57" name="Straight Arrow Connector 56">
            <a:extLst>
              <a:ext uri="{FF2B5EF4-FFF2-40B4-BE49-F238E27FC236}">
                <a16:creationId xmlns:a16="http://schemas.microsoft.com/office/drawing/2014/main" id="{AB929618-7AF3-416C-98DA-4FB193CA7C56}"/>
              </a:ext>
            </a:extLst>
          </p:cNvPr>
          <p:cNvCxnSpPr/>
          <p:nvPr/>
        </p:nvCxnSpPr>
        <p:spPr>
          <a:xfrm>
            <a:off x="91650" y="617588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53C8E9DD-7E2F-4EEF-8A83-11776B4B7374}"/>
              </a:ext>
            </a:extLst>
          </p:cNvPr>
          <p:cNvGrpSpPr/>
          <p:nvPr/>
        </p:nvGrpSpPr>
        <p:grpSpPr>
          <a:xfrm>
            <a:off x="5614696" y="5205180"/>
            <a:ext cx="5479192" cy="400110"/>
            <a:chOff x="5879842" y="5182098"/>
            <a:chExt cx="5006901" cy="400110"/>
          </a:xfrm>
        </p:grpSpPr>
        <p:grpSp>
          <p:nvGrpSpPr>
            <p:cNvPr id="58" name="Group 57">
              <a:extLst>
                <a:ext uri="{FF2B5EF4-FFF2-40B4-BE49-F238E27FC236}">
                  <a16:creationId xmlns:a16="http://schemas.microsoft.com/office/drawing/2014/main" id="{AA4FDEAC-E1A9-4ACC-8A89-653F83F6621E}"/>
                </a:ext>
              </a:extLst>
            </p:cNvPr>
            <p:cNvGrpSpPr/>
            <p:nvPr/>
          </p:nvGrpSpPr>
          <p:grpSpPr>
            <a:xfrm>
              <a:off x="5879842" y="5182098"/>
              <a:ext cx="2565899" cy="400110"/>
              <a:chOff x="4144326" y="2523647"/>
              <a:chExt cx="1483336" cy="400110"/>
            </a:xfrm>
          </p:grpSpPr>
          <p:sp>
            <p:nvSpPr>
              <p:cNvPr id="59" name="TextBox 58">
                <a:extLst>
                  <a:ext uri="{FF2B5EF4-FFF2-40B4-BE49-F238E27FC236}">
                    <a16:creationId xmlns:a16="http://schemas.microsoft.com/office/drawing/2014/main" id="{784EEE94-7163-4440-A66B-961DDC420100}"/>
                  </a:ext>
                </a:extLst>
              </p:cNvPr>
              <p:cNvSpPr txBox="1"/>
              <p:nvPr/>
            </p:nvSpPr>
            <p:spPr>
              <a:xfrm>
                <a:off x="4144326" y="2523647"/>
                <a:ext cx="771615" cy="400110"/>
              </a:xfrm>
              <a:prstGeom prst="rect">
                <a:avLst/>
              </a:prstGeom>
              <a:noFill/>
            </p:spPr>
            <p:txBody>
              <a:bodyPr wrap="none" rtlCol="0">
                <a:spAutoFit/>
              </a:bodyPr>
              <a:lstStyle/>
              <a:p>
                <a:pPr algn="ctr"/>
                <a:r>
                  <a:rPr lang="en-US" sz="2000" dirty="0" err="1">
                    <a:solidFill>
                      <a:srgbClr val="7030A0"/>
                    </a:solidFill>
                  </a:rPr>
                  <a:t>top_schools</a:t>
                </a:r>
                <a:endParaRPr lang="en-US" sz="2000" dirty="0">
                  <a:solidFill>
                    <a:srgbClr val="7030A0"/>
                  </a:solidFill>
                </a:endParaRPr>
              </a:p>
            </p:txBody>
          </p:sp>
          <p:sp>
            <p:nvSpPr>
              <p:cNvPr id="60" name="Rectangle 59">
                <a:extLst>
                  <a:ext uri="{FF2B5EF4-FFF2-40B4-BE49-F238E27FC236}">
                    <a16:creationId xmlns:a16="http://schemas.microsoft.com/office/drawing/2014/main" id="{6496B819-82CA-4E1E-9293-FB464A2B9220}"/>
                  </a:ext>
                </a:extLst>
              </p:cNvPr>
              <p:cNvSpPr/>
              <p:nvPr/>
            </p:nvSpPr>
            <p:spPr>
              <a:xfrm>
                <a:off x="4919070" y="2580775"/>
                <a:ext cx="708592"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sp>
          <p:nvSpPr>
            <p:cNvPr id="61" name="Rectangle 60">
              <a:extLst>
                <a:ext uri="{FF2B5EF4-FFF2-40B4-BE49-F238E27FC236}">
                  <a16:creationId xmlns:a16="http://schemas.microsoft.com/office/drawing/2014/main" id="{793C9263-4683-457E-89EC-0ECFFD727226}"/>
                </a:ext>
              </a:extLst>
            </p:cNvPr>
            <p:cNvSpPr/>
            <p:nvPr/>
          </p:nvSpPr>
          <p:spPr>
            <a:xfrm>
              <a:off x="8442213" y="5239226"/>
              <a:ext cx="122573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sp>
          <p:nvSpPr>
            <p:cNvPr id="62" name="Rectangle 61">
              <a:extLst>
                <a:ext uri="{FF2B5EF4-FFF2-40B4-BE49-F238E27FC236}">
                  <a16:creationId xmlns:a16="http://schemas.microsoft.com/office/drawing/2014/main" id="{5CC72C7F-3B08-45F7-9140-868068D389A5}"/>
                </a:ext>
              </a:extLst>
            </p:cNvPr>
            <p:cNvSpPr/>
            <p:nvPr/>
          </p:nvSpPr>
          <p:spPr>
            <a:xfrm>
              <a:off x="9661010" y="5239226"/>
              <a:ext cx="122573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sp>
        <p:nvSpPr>
          <p:cNvPr id="64" name="TextBox 63">
            <a:extLst>
              <a:ext uri="{FF2B5EF4-FFF2-40B4-BE49-F238E27FC236}">
                <a16:creationId xmlns:a16="http://schemas.microsoft.com/office/drawing/2014/main" id="{011E6DD3-CFCB-4DDC-B1D9-860A85A8A533}"/>
              </a:ext>
            </a:extLst>
          </p:cNvPr>
          <p:cNvSpPr txBox="1"/>
          <p:nvPr/>
        </p:nvSpPr>
        <p:spPr>
          <a:xfrm>
            <a:off x="7257249" y="5235958"/>
            <a:ext cx="1059332" cy="369332"/>
          </a:xfrm>
          <a:prstGeom prst="rect">
            <a:avLst/>
          </a:prstGeom>
          <a:noFill/>
        </p:spPr>
        <p:txBody>
          <a:bodyPr wrap="square">
            <a:spAutoFit/>
          </a:bodyPr>
          <a:lstStyle/>
          <a:p>
            <a:pPr algn="ctr"/>
            <a:r>
              <a:rPr lang="en-US" dirty="0">
                <a:solidFill>
                  <a:srgbClr val="C00000"/>
                </a:solidFill>
                <a:latin typeface="Consolas" panose="020B0609020204030204" pitchFamily="49" charset="0"/>
              </a:rPr>
              <a:t>'UCLA'</a:t>
            </a:r>
          </a:p>
        </p:txBody>
      </p:sp>
      <p:sp>
        <p:nvSpPr>
          <p:cNvPr id="65" name="TextBox 64">
            <a:extLst>
              <a:ext uri="{FF2B5EF4-FFF2-40B4-BE49-F238E27FC236}">
                <a16:creationId xmlns:a16="http://schemas.microsoft.com/office/drawing/2014/main" id="{6A7CE6A2-24DF-41B6-A8B3-AC6A55920020}"/>
              </a:ext>
            </a:extLst>
          </p:cNvPr>
          <p:cNvSpPr txBox="1"/>
          <p:nvPr/>
        </p:nvSpPr>
        <p:spPr>
          <a:xfrm>
            <a:off x="8598603" y="5235958"/>
            <a:ext cx="1059332" cy="369332"/>
          </a:xfrm>
          <a:prstGeom prst="rect">
            <a:avLst/>
          </a:prstGeom>
          <a:noFill/>
        </p:spPr>
        <p:txBody>
          <a:bodyPr wrap="square">
            <a:spAutoFit/>
          </a:bodyPr>
          <a:lstStyle/>
          <a:p>
            <a:pPr algn="ctr"/>
            <a:r>
              <a:rPr lang="en-US" dirty="0">
                <a:solidFill>
                  <a:srgbClr val="C00000"/>
                </a:solidFill>
                <a:latin typeface="Consolas" panose="020B0609020204030204" pitchFamily="49" charset="0"/>
              </a:rPr>
              <a:t>'UCB'</a:t>
            </a:r>
          </a:p>
        </p:txBody>
      </p:sp>
      <p:sp>
        <p:nvSpPr>
          <p:cNvPr id="66" name="TextBox 65">
            <a:extLst>
              <a:ext uri="{FF2B5EF4-FFF2-40B4-BE49-F238E27FC236}">
                <a16:creationId xmlns:a16="http://schemas.microsoft.com/office/drawing/2014/main" id="{ABD9CE17-42D7-46EC-A344-B8E1ADD41D2B}"/>
              </a:ext>
            </a:extLst>
          </p:cNvPr>
          <p:cNvSpPr txBox="1"/>
          <p:nvPr/>
        </p:nvSpPr>
        <p:spPr>
          <a:xfrm>
            <a:off x="9619424" y="5235958"/>
            <a:ext cx="1607574" cy="369332"/>
          </a:xfrm>
          <a:prstGeom prst="rect">
            <a:avLst/>
          </a:prstGeom>
          <a:noFill/>
        </p:spPr>
        <p:txBody>
          <a:bodyPr wrap="square">
            <a:spAutoFit/>
          </a:bodyPr>
          <a:lstStyle/>
          <a:p>
            <a:pPr algn="ctr"/>
            <a:r>
              <a:rPr lang="en-US" dirty="0">
                <a:solidFill>
                  <a:srgbClr val="C00000"/>
                </a:solidFill>
                <a:latin typeface="Consolas" panose="020B0609020204030204" pitchFamily="49" charset="0"/>
              </a:rPr>
              <a:t>'Stanford'</a:t>
            </a:r>
          </a:p>
        </p:txBody>
      </p:sp>
      <p:cxnSp>
        <p:nvCxnSpPr>
          <p:cNvPr id="69" name="Straight Arrow Connector 68">
            <a:extLst>
              <a:ext uri="{FF2B5EF4-FFF2-40B4-BE49-F238E27FC236}">
                <a16:creationId xmlns:a16="http://schemas.microsoft.com/office/drawing/2014/main" id="{59E8645F-A470-418E-A310-7A11D6A7912B}"/>
              </a:ext>
            </a:extLst>
          </p:cNvPr>
          <p:cNvCxnSpPr/>
          <p:nvPr/>
        </p:nvCxnSpPr>
        <p:spPr>
          <a:xfrm>
            <a:off x="5383379" y="576763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1295990-460C-4E44-BC69-2C444468AA04}"/>
              </a:ext>
            </a:extLst>
          </p:cNvPr>
          <p:cNvSpPr txBox="1"/>
          <p:nvPr/>
        </p:nvSpPr>
        <p:spPr>
          <a:xfrm>
            <a:off x="5640112" y="4537264"/>
            <a:ext cx="6247286" cy="646331"/>
          </a:xfrm>
          <a:prstGeom prst="rect">
            <a:avLst/>
          </a:prstGeom>
          <a:noFill/>
        </p:spPr>
        <p:txBody>
          <a:bodyPr wrap="square">
            <a:spAutoFit/>
          </a:bodyPr>
          <a:lstStyle/>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wont_work</a:t>
            </a:r>
            <a:r>
              <a:rPr lang="en-US" dirty="0">
                <a:solidFill>
                  <a:srgbClr val="000000"/>
                </a:solidFill>
                <a:latin typeface="Consolas" panose="020B0609020204030204" pitchFamily="49" charset="0"/>
              </a:rPr>
              <a:t>(sch):</a:t>
            </a:r>
          </a:p>
          <a:p>
            <a:r>
              <a:rPr lang="en-US" dirty="0">
                <a:solidFill>
                  <a:srgbClr val="FF0000"/>
                </a:solidFill>
                <a:latin typeface="Consolas" panose="020B0609020204030204" pitchFamily="49" charset="0"/>
              </a:rPr>
              <a:t>  sch = </a:t>
            </a:r>
            <a:r>
              <a:rPr lang="en-US" dirty="0">
                <a:solidFill>
                  <a:srgbClr val="000000"/>
                </a:solidFill>
                <a:latin typeface="Consolas" panose="020B0609020204030204" pitchFamily="49" charset="0"/>
              </a:rPr>
              <a:t>['USC']      </a:t>
            </a:r>
            <a:r>
              <a:rPr lang="en-US" dirty="0">
                <a:solidFill>
                  <a:srgbClr val="FF0000"/>
                </a:solidFill>
                <a:latin typeface="Consolas" panose="020B0609020204030204" pitchFamily="49" charset="0"/>
              </a:rPr>
              <a:t># changes lost upon return!</a:t>
            </a:r>
          </a:p>
        </p:txBody>
      </p:sp>
      <p:cxnSp>
        <p:nvCxnSpPr>
          <p:cNvPr id="72" name="Straight Arrow Connector 71">
            <a:extLst>
              <a:ext uri="{FF2B5EF4-FFF2-40B4-BE49-F238E27FC236}">
                <a16:creationId xmlns:a16="http://schemas.microsoft.com/office/drawing/2014/main" id="{7E2C68C6-1D16-44EF-A868-B2361743F85A}"/>
              </a:ext>
            </a:extLst>
          </p:cNvPr>
          <p:cNvCxnSpPr/>
          <p:nvPr/>
        </p:nvCxnSpPr>
        <p:spPr>
          <a:xfrm>
            <a:off x="5395615" y="603350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E292889-2013-468D-9128-FF9D6E1144CD}"/>
              </a:ext>
            </a:extLst>
          </p:cNvPr>
          <p:cNvCxnSpPr/>
          <p:nvPr/>
        </p:nvCxnSpPr>
        <p:spPr>
          <a:xfrm>
            <a:off x="5394503" y="324246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103B1AF3-CF93-412B-BBD8-F715B5F48C66}"/>
              </a:ext>
            </a:extLst>
          </p:cNvPr>
          <p:cNvGrpSpPr/>
          <p:nvPr/>
        </p:nvGrpSpPr>
        <p:grpSpPr>
          <a:xfrm>
            <a:off x="8347504" y="3045080"/>
            <a:ext cx="1051275" cy="400110"/>
            <a:chOff x="4650788" y="2533132"/>
            <a:chExt cx="607737" cy="400110"/>
          </a:xfrm>
        </p:grpSpPr>
        <p:sp>
          <p:nvSpPr>
            <p:cNvPr id="75" name="TextBox 74">
              <a:extLst>
                <a:ext uri="{FF2B5EF4-FFF2-40B4-BE49-F238E27FC236}">
                  <a16:creationId xmlns:a16="http://schemas.microsoft.com/office/drawing/2014/main" id="{8B6F4562-4A55-44B9-9BD5-B6D65B33AFC9}"/>
                </a:ext>
              </a:extLst>
            </p:cNvPr>
            <p:cNvSpPr txBox="1"/>
            <p:nvPr/>
          </p:nvSpPr>
          <p:spPr>
            <a:xfrm>
              <a:off x="4650788" y="2533132"/>
              <a:ext cx="310627" cy="400110"/>
            </a:xfrm>
            <a:prstGeom prst="rect">
              <a:avLst/>
            </a:prstGeom>
            <a:noFill/>
          </p:spPr>
          <p:txBody>
            <a:bodyPr wrap="none" rtlCol="0">
              <a:spAutoFit/>
            </a:bodyPr>
            <a:lstStyle/>
            <a:p>
              <a:pPr algn="ctr"/>
              <a:r>
                <a:rPr lang="en-US" sz="2000" dirty="0">
                  <a:solidFill>
                    <a:srgbClr val="7030A0"/>
                  </a:solidFill>
                </a:rPr>
                <a:t>sch</a:t>
              </a:r>
            </a:p>
          </p:txBody>
        </p:sp>
        <p:sp>
          <p:nvSpPr>
            <p:cNvPr id="76" name="Rectangle 75">
              <a:extLst>
                <a:ext uri="{FF2B5EF4-FFF2-40B4-BE49-F238E27FC236}">
                  <a16:creationId xmlns:a16="http://schemas.microsoft.com/office/drawing/2014/main" id="{FD358AF8-A482-4FFF-998F-4BCC937E6897}"/>
                </a:ext>
              </a:extLst>
            </p:cNvPr>
            <p:cNvSpPr/>
            <p:nvPr/>
          </p:nvSpPr>
          <p:spPr>
            <a:xfrm>
              <a:off x="4947898" y="2583011"/>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cxnSp>
        <p:nvCxnSpPr>
          <p:cNvPr id="78" name="Straight Arrow Connector 77">
            <a:extLst>
              <a:ext uri="{FF2B5EF4-FFF2-40B4-BE49-F238E27FC236}">
                <a16:creationId xmlns:a16="http://schemas.microsoft.com/office/drawing/2014/main" id="{0DDB62F3-0002-4382-ACA7-4C98ACEB0133}"/>
              </a:ext>
            </a:extLst>
          </p:cNvPr>
          <p:cNvCxnSpPr/>
          <p:nvPr/>
        </p:nvCxnSpPr>
        <p:spPr>
          <a:xfrm flipH="1">
            <a:off x="7087338" y="3242468"/>
            <a:ext cx="2040931" cy="19934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D5224EB-284F-444B-B71F-320AA54BD9DC}"/>
              </a:ext>
            </a:extLst>
          </p:cNvPr>
          <p:cNvCxnSpPr/>
          <p:nvPr/>
        </p:nvCxnSpPr>
        <p:spPr>
          <a:xfrm>
            <a:off x="5640347" y="352835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EA3DC94-9671-4ADE-AA8C-DAE29F06CC2D}"/>
              </a:ext>
            </a:extLst>
          </p:cNvPr>
          <p:cNvSpPr txBox="1"/>
          <p:nvPr/>
        </p:nvSpPr>
        <p:spPr>
          <a:xfrm>
            <a:off x="6987363" y="3352223"/>
            <a:ext cx="1357991" cy="369332"/>
          </a:xfrm>
          <a:prstGeom prst="rect">
            <a:avLst/>
          </a:prstGeom>
          <a:noFill/>
        </p:spPr>
        <p:txBody>
          <a:bodyPr wrap="square">
            <a:spAutoFit/>
          </a:bodyPr>
          <a:lstStyle/>
          <a:p>
            <a:pPr algn="ctr"/>
            <a:r>
              <a:rPr lang="en-US" dirty="0">
                <a:solidFill>
                  <a:srgbClr val="0070C0"/>
                </a:solidFill>
                <a:latin typeface="Consolas" panose="020B0609020204030204" pitchFamily="49" charset="0"/>
              </a:rPr>
              <a:t>'Harvard'</a:t>
            </a:r>
          </a:p>
        </p:txBody>
      </p:sp>
      <p:cxnSp>
        <p:nvCxnSpPr>
          <p:cNvPr id="81" name="Straight Arrow Connector 80">
            <a:extLst>
              <a:ext uri="{FF2B5EF4-FFF2-40B4-BE49-F238E27FC236}">
                <a16:creationId xmlns:a16="http://schemas.microsoft.com/office/drawing/2014/main" id="{A7FC00A2-A520-4DE7-9085-164836271E71}"/>
              </a:ext>
            </a:extLst>
          </p:cNvPr>
          <p:cNvCxnSpPr/>
          <p:nvPr/>
        </p:nvCxnSpPr>
        <p:spPr>
          <a:xfrm>
            <a:off x="5632560" y="373415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327B9A-3559-4D3A-964F-42216C09E3D3}"/>
              </a:ext>
            </a:extLst>
          </p:cNvPr>
          <p:cNvCxnSpPr/>
          <p:nvPr/>
        </p:nvCxnSpPr>
        <p:spPr>
          <a:xfrm>
            <a:off x="5397842" y="629602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E1AB955-16A9-4F93-AB52-626AA16F156B}"/>
              </a:ext>
            </a:extLst>
          </p:cNvPr>
          <p:cNvCxnSpPr/>
          <p:nvPr/>
        </p:nvCxnSpPr>
        <p:spPr>
          <a:xfrm>
            <a:off x="5415693" y="399402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11C6CB06-269F-4C55-A69C-7322FF4C7953}"/>
              </a:ext>
            </a:extLst>
          </p:cNvPr>
          <p:cNvGrpSpPr/>
          <p:nvPr/>
        </p:nvGrpSpPr>
        <p:grpSpPr>
          <a:xfrm>
            <a:off x="8368694" y="3796640"/>
            <a:ext cx="1051275" cy="400110"/>
            <a:chOff x="4650788" y="2533132"/>
            <a:chExt cx="607737" cy="400110"/>
          </a:xfrm>
        </p:grpSpPr>
        <p:sp>
          <p:nvSpPr>
            <p:cNvPr id="86" name="TextBox 85">
              <a:extLst>
                <a:ext uri="{FF2B5EF4-FFF2-40B4-BE49-F238E27FC236}">
                  <a16:creationId xmlns:a16="http://schemas.microsoft.com/office/drawing/2014/main" id="{708F1ED7-8C58-4D47-BC98-2362D919810D}"/>
                </a:ext>
              </a:extLst>
            </p:cNvPr>
            <p:cNvSpPr txBox="1"/>
            <p:nvPr/>
          </p:nvSpPr>
          <p:spPr>
            <a:xfrm>
              <a:off x="4650788" y="2533132"/>
              <a:ext cx="310627" cy="400110"/>
            </a:xfrm>
            <a:prstGeom prst="rect">
              <a:avLst/>
            </a:prstGeom>
            <a:noFill/>
          </p:spPr>
          <p:txBody>
            <a:bodyPr wrap="none" rtlCol="0">
              <a:spAutoFit/>
            </a:bodyPr>
            <a:lstStyle/>
            <a:p>
              <a:pPr algn="ctr"/>
              <a:r>
                <a:rPr lang="en-US" sz="2000" dirty="0">
                  <a:solidFill>
                    <a:srgbClr val="7030A0"/>
                  </a:solidFill>
                </a:rPr>
                <a:t>sch</a:t>
              </a:r>
            </a:p>
          </p:txBody>
        </p:sp>
        <p:sp>
          <p:nvSpPr>
            <p:cNvPr id="87" name="Rectangle 86">
              <a:extLst>
                <a:ext uri="{FF2B5EF4-FFF2-40B4-BE49-F238E27FC236}">
                  <a16:creationId xmlns:a16="http://schemas.microsoft.com/office/drawing/2014/main" id="{47959DD9-37C2-4C4A-AAC8-76C8F880F13E}"/>
                </a:ext>
              </a:extLst>
            </p:cNvPr>
            <p:cNvSpPr/>
            <p:nvPr/>
          </p:nvSpPr>
          <p:spPr>
            <a:xfrm>
              <a:off x="4947898" y="2583011"/>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cxnSp>
        <p:nvCxnSpPr>
          <p:cNvPr id="88" name="Straight Arrow Connector 87">
            <a:extLst>
              <a:ext uri="{FF2B5EF4-FFF2-40B4-BE49-F238E27FC236}">
                <a16:creationId xmlns:a16="http://schemas.microsoft.com/office/drawing/2014/main" id="{FF43EED2-58CA-47DC-AE9B-70932C8D758F}"/>
              </a:ext>
            </a:extLst>
          </p:cNvPr>
          <p:cNvCxnSpPr>
            <a:cxnSpLocks/>
          </p:cNvCxnSpPr>
          <p:nvPr/>
        </p:nvCxnSpPr>
        <p:spPr>
          <a:xfrm flipH="1">
            <a:off x="7061571" y="3994028"/>
            <a:ext cx="2087889" cy="1278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AD4ADA3-8806-4131-8F2C-44875DD520AA}"/>
              </a:ext>
            </a:extLst>
          </p:cNvPr>
          <p:cNvCxnSpPr/>
          <p:nvPr/>
        </p:nvCxnSpPr>
        <p:spPr>
          <a:xfrm>
            <a:off x="5661537" y="427991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26F00D3-8967-460C-8524-39ACEF94B265}"/>
              </a:ext>
            </a:extLst>
          </p:cNvPr>
          <p:cNvCxnSpPr/>
          <p:nvPr/>
        </p:nvCxnSpPr>
        <p:spPr>
          <a:xfrm>
            <a:off x="5653750" y="448571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4086AF0-09B9-4B9B-9672-9038928BD074}"/>
              </a:ext>
            </a:extLst>
          </p:cNvPr>
          <p:cNvSpPr/>
          <p:nvPr/>
        </p:nvSpPr>
        <p:spPr>
          <a:xfrm>
            <a:off x="11092785" y="5261340"/>
            <a:ext cx="1341354"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sp>
        <p:nvSpPr>
          <p:cNvPr id="111" name="TextBox 110">
            <a:extLst>
              <a:ext uri="{FF2B5EF4-FFF2-40B4-BE49-F238E27FC236}">
                <a16:creationId xmlns:a16="http://schemas.microsoft.com/office/drawing/2014/main" id="{2A246DFB-BF90-4127-860E-BD78DF8EAD4E}"/>
              </a:ext>
            </a:extLst>
          </p:cNvPr>
          <p:cNvSpPr txBox="1"/>
          <p:nvPr/>
        </p:nvSpPr>
        <p:spPr>
          <a:xfrm>
            <a:off x="5632066" y="6400787"/>
            <a:ext cx="6431870" cy="369332"/>
          </a:xfrm>
          <a:prstGeom prst="rect">
            <a:avLst/>
          </a:prstGeom>
          <a:noFill/>
        </p:spPr>
        <p:txBody>
          <a:bodyPr wrap="square">
            <a:spAutoFit/>
          </a:bodyPr>
          <a:lstStyle/>
          <a:p>
            <a:r>
              <a:rPr lang="en-US" dirty="0" err="1">
                <a:solidFill>
                  <a:srgbClr val="000000"/>
                </a:solidFill>
                <a:latin typeface="Consolas" panose="020B0609020204030204" pitchFamily="49" charset="0"/>
              </a:rPr>
              <a:t>wont_work</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top_schools</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nothing changes!!!</a:t>
            </a:r>
          </a:p>
        </p:txBody>
      </p:sp>
      <p:sp>
        <p:nvSpPr>
          <p:cNvPr id="90" name="TextBox 89">
            <a:extLst>
              <a:ext uri="{FF2B5EF4-FFF2-40B4-BE49-F238E27FC236}">
                <a16:creationId xmlns:a16="http://schemas.microsoft.com/office/drawing/2014/main" id="{BAAD89C7-C34E-4509-83D3-152A62DCB357}"/>
              </a:ext>
            </a:extLst>
          </p:cNvPr>
          <p:cNvSpPr txBox="1"/>
          <p:nvPr/>
        </p:nvSpPr>
        <p:spPr>
          <a:xfrm>
            <a:off x="6932231" y="4093989"/>
            <a:ext cx="2204521" cy="369332"/>
          </a:xfrm>
          <a:prstGeom prst="rect">
            <a:avLst/>
          </a:prstGeom>
          <a:noFill/>
        </p:spPr>
        <p:txBody>
          <a:bodyPr wrap="square">
            <a:spAutoFit/>
          </a:bodyPr>
          <a:lstStyle/>
          <a:p>
            <a:pPr algn="ctr"/>
            <a:r>
              <a:rPr lang="en-US" dirty="0">
                <a:solidFill>
                  <a:srgbClr val="0070C0"/>
                </a:solidFill>
                <a:latin typeface="Consolas" panose="020B0609020204030204" pitchFamily="49" charset="0"/>
              </a:rPr>
              <a:t>'Princeton'</a:t>
            </a:r>
          </a:p>
        </p:txBody>
      </p:sp>
      <p:cxnSp>
        <p:nvCxnSpPr>
          <p:cNvPr id="112" name="Straight Arrow Connector 111">
            <a:extLst>
              <a:ext uri="{FF2B5EF4-FFF2-40B4-BE49-F238E27FC236}">
                <a16:creationId xmlns:a16="http://schemas.microsoft.com/office/drawing/2014/main" id="{4F9C7EEA-3244-4099-A6C7-94923B1254A9}"/>
              </a:ext>
            </a:extLst>
          </p:cNvPr>
          <p:cNvCxnSpPr/>
          <p:nvPr/>
        </p:nvCxnSpPr>
        <p:spPr>
          <a:xfrm>
            <a:off x="5425954" y="65904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53DC263-C2ED-4757-94F9-1051B1805596}"/>
              </a:ext>
            </a:extLst>
          </p:cNvPr>
          <p:cNvCxnSpPr/>
          <p:nvPr/>
        </p:nvCxnSpPr>
        <p:spPr>
          <a:xfrm>
            <a:off x="5436311" y="471876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7679DA59-4A30-4690-AAF9-FA646BA5C4BE}"/>
              </a:ext>
            </a:extLst>
          </p:cNvPr>
          <p:cNvGrpSpPr/>
          <p:nvPr/>
        </p:nvGrpSpPr>
        <p:grpSpPr>
          <a:xfrm>
            <a:off x="8345354" y="4455828"/>
            <a:ext cx="1051275" cy="400110"/>
            <a:chOff x="4650788" y="2533132"/>
            <a:chExt cx="607737" cy="400110"/>
          </a:xfrm>
        </p:grpSpPr>
        <p:sp>
          <p:nvSpPr>
            <p:cNvPr id="115" name="TextBox 114">
              <a:extLst>
                <a:ext uri="{FF2B5EF4-FFF2-40B4-BE49-F238E27FC236}">
                  <a16:creationId xmlns:a16="http://schemas.microsoft.com/office/drawing/2014/main" id="{2AF328F3-8BF8-442A-9BE2-D1590C9B2DBF}"/>
                </a:ext>
              </a:extLst>
            </p:cNvPr>
            <p:cNvSpPr txBox="1"/>
            <p:nvPr/>
          </p:nvSpPr>
          <p:spPr>
            <a:xfrm>
              <a:off x="4650788" y="2533132"/>
              <a:ext cx="310627" cy="400110"/>
            </a:xfrm>
            <a:prstGeom prst="rect">
              <a:avLst/>
            </a:prstGeom>
            <a:noFill/>
          </p:spPr>
          <p:txBody>
            <a:bodyPr wrap="none" rtlCol="0">
              <a:spAutoFit/>
            </a:bodyPr>
            <a:lstStyle/>
            <a:p>
              <a:pPr algn="ctr"/>
              <a:r>
                <a:rPr lang="en-US" sz="2000" dirty="0">
                  <a:solidFill>
                    <a:srgbClr val="7030A0"/>
                  </a:solidFill>
                </a:rPr>
                <a:t>sch</a:t>
              </a:r>
            </a:p>
          </p:txBody>
        </p:sp>
        <p:sp>
          <p:nvSpPr>
            <p:cNvPr id="116" name="Rectangle 115">
              <a:extLst>
                <a:ext uri="{FF2B5EF4-FFF2-40B4-BE49-F238E27FC236}">
                  <a16:creationId xmlns:a16="http://schemas.microsoft.com/office/drawing/2014/main" id="{3CDB1DD5-4657-4098-8BD4-3EC9CA6B6D4D}"/>
                </a:ext>
              </a:extLst>
            </p:cNvPr>
            <p:cNvSpPr/>
            <p:nvPr/>
          </p:nvSpPr>
          <p:spPr>
            <a:xfrm>
              <a:off x="4947898" y="2583011"/>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cxnSp>
        <p:nvCxnSpPr>
          <p:cNvPr id="117" name="Straight Arrow Connector 116">
            <a:extLst>
              <a:ext uri="{FF2B5EF4-FFF2-40B4-BE49-F238E27FC236}">
                <a16:creationId xmlns:a16="http://schemas.microsoft.com/office/drawing/2014/main" id="{3C591E54-FFED-4B48-BF27-8565441784FF}"/>
              </a:ext>
            </a:extLst>
          </p:cNvPr>
          <p:cNvCxnSpPr>
            <a:cxnSpLocks/>
          </p:cNvCxnSpPr>
          <p:nvPr/>
        </p:nvCxnSpPr>
        <p:spPr>
          <a:xfrm flipH="1">
            <a:off x="7093258" y="4660777"/>
            <a:ext cx="2068498" cy="6125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A1FB3F3-95F3-4614-8FF7-5723D63D03C1}"/>
              </a:ext>
            </a:extLst>
          </p:cNvPr>
          <p:cNvCxnSpPr/>
          <p:nvPr/>
        </p:nvCxnSpPr>
        <p:spPr>
          <a:xfrm>
            <a:off x="5659732" y="49865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C4DC444E-46DD-44DF-98D4-B9FE98ECBB79}"/>
              </a:ext>
            </a:extLst>
          </p:cNvPr>
          <p:cNvSpPr/>
          <p:nvPr/>
        </p:nvSpPr>
        <p:spPr>
          <a:xfrm>
            <a:off x="10374631" y="4493665"/>
            <a:ext cx="1341354"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'USC'</a:t>
            </a:r>
          </a:p>
        </p:txBody>
      </p:sp>
      <p:cxnSp>
        <p:nvCxnSpPr>
          <p:cNvPr id="122" name="Straight Arrow Connector 121">
            <a:extLst>
              <a:ext uri="{FF2B5EF4-FFF2-40B4-BE49-F238E27FC236}">
                <a16:creationId xmlns:a16="http://schemas.microsoft.com/office/drawing/2014/main" id="{E40B6E05-AD03-4F52-8EAD-6431A8B2C085}"/>
              </a:ext>
            </a:extLst>
          </p:cNvPr>
          <p:cNvCxnSpPr>
            <a:cxnSpLocks/>
          </p:cNvCxnSpPr>
          <p:nvPr/>
        </p:nvCxnSpPr>
        <p:spPr>
          <a:xfrm>
            <a:off x="9146023" y="4669654"/>
            <a:ext cx="12319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B394371-FE2C-4645-972F-5AC5FBEA70E7}"/>
              </a:ext>
            </a:extLst>
          </p:cNvPr>
          <p:cNvCxnSpPr/>
          <p:nvPr/>
        </p:nvCxnSpPr>
        <p:spPr>
          <a:xfrm>
            <a:off x="5670089" y="520111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2B71197-2172-4A09-A3E5-99E00D04AF10}"/>
              </a:ext>
            </a:extLst>
          </p:cNvPr>
          <p:cNvCxnSpPr/>
          <p:nvPr/>
        </p:nvCxnSpPr>
        <p:spPr>
          <a:xfrm>
            <a:off x="5458505" y="677394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Speech Bubble: Rectangle with Corners Rounded 127">
            <a:extLst>
              <a:ext uri="{FF2B5EF4-FFF2-40B4-BE49-F238E27FC236}">
                <a16:creationId xmlns:a16="http://schemas.microsoft.com/office/drawing/2014/main" id="{DCD2069F-178A-46ED-855F-3083BA9F6CED}"/>
              </a:ext>
            </a:extLst>
          </p:cNvPr>
          <p:cNvSpPr/>
          <p:nvPr/>
        </p:nvSpPr>
        <p:spPr>
          <a:xfrm>
            <a:off x="3774638" y="2973690"/>
            <a:ext cx="3001960" cy="1053417"/>
          </a:xfrm>
          <a:prstGeom prst="wedgeRoundRectCallout">
            <a:avLst>
              <a:gd name="adj1" fmla="val 41875"/>
              <a:gd name="adj2" fmla="val 1364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statement changes the local sch pointer...</a:t>
            </a:r>
          </a:p>
        </p:txBody>
      </p:sp>
      <p:sp>
        <p:nvSpPr>
          <p:cNvPr id="129" name="Speech Bubble: Rectangle with Corners Rounded 128">
            <a:extLst>
              <a:ext uri="{FF2B5EF4-FFF2-40B4-BE49-F238E27FC236}">
                <a16:creationId xmlns:a16="http://schemas.microsoft.com/office/drawing/2014/main" id="{FCF17C7A-1FE6-4299-ADBD-F767047D48A0}"/>
              </a:ext>
            </a:extLst>
          </p:cNvPr>
          <p:cNvSpPr/>
          <p:nvPr/>
        </p:nvSpPr>
        <p:spPr>
          <a:xfrm>
            <a:off x="2546056" y="5724442"/>
            <a:ext cx="2839798" cy="921219"/>
          </a:xfrm>
          <a:prstGeom prst="wedgeRoundRectCallout">
            <a:avLst>
              <a:gd name="adj1" fmla="val 112213"/>
              <a:gd name="adj2" fmla="val -697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does nothing to the original list!</a:t>
            </a:r>
          </a:p>
        </p:txBody>
      </p:sp>
      <p:grpSp>
        <p:nvGrpSpPr>
          <p:cNvPr id="131" name="Group 130">
            <a:extLst>
              <a:ext uri="{FF2B5EF4-FFF2-40B4-BE49-F238E27FC236}">
                <a16:creationId xmlns:a16="http://schemas.microsoft.com/office/drawing/2014/main" id="{73D972DD-FB7E-4FCF-A7DD-A41241808139}"/>
              </a:ext>
            </a:extLst>
          </p:cNvPr>
          <p:cNvGrpSpPr/>
          <p:nvPr/>
        </p:nvGrpSpPr>
        <p:grpSpPr>
          <a:xfrm>
            <a:off x="7200541" y="4731275"/>
            <a:ext cx="4929289" cy="2088719"/>
            <a:chOff x="7212094" y="-7912"/>
            <a:chExt cx="4929289" cy="2088719"/>
          </a:xfrm>
        </p:grpSpPr>
        <p:grpSp>
          <p:nvGrpSpPr>
            <p:cNvPr id="132" name="Group 131">
              <a:extLst>
                <a:ext uri="{FF2B5EF4-FFF2-40B4-BE49-F238E27FC236}">
                  <a16:creationId xmlns:a16="http://schemas.microsoft.com/office/drawing/2014/main" id="{65674DF4-FD99-4C2D-8993-BAC65959B73C}"/>
                </a:ext>
              </a:extLst>
            </p:cNvPr>
            <p:cNvGrpSpPr/>
            <p:nvPr/>
          </p:nvGrpSpPr>
          <p:grpSpPr>
            <a:xfrm>
              <a:off x="7212094" y="-7912"/>
              <a:ext cx="4924644" cy="2077008"/>
              <a:chOff x="7817274" y="4772008"/>
              <a:chExt cx="4924644" cy="2077008"/>
            </a:xfrm>
          </p:grpSpPr>
          <p:grpSp>
            <p:nvGrpSpPr>
              <p:cNvPr id="134" name="Group 133">
                <a:extLst>
                  <a:ext uri="{FF2B5EF4-FFF2-40B4-BE49-F238E27FC236}">
                    <a16:creationId xmlns:a16="http://schemas.microsoft.com/office/drawing/2014/main" id="{748904A7-C818-4F81-92AD-B1F97D4CD6BE}"/>
                  </a:ext>
                </a:extLst>
              </p:cNvPr>
              <p:cNvGrpSpPr/>
              <p:nvPr/>
            </p:nvGrpSpPr>
            <p:grpSpPr>
              <a:xfrm>
                <a:off x="7817274" y="4772008"/>
                <a:ext cx="4924644" cy="2077008"/>
                <a:chOff x="8055815" y="4394470"/>
                <a:chExt cx="4924644" cy="2077008"/>
              </a:xfrm>
            </p:grpSpPr>
            <p:sp>
              <p:nvSpPr>
                <p:cNvPr id="136" name="Rectangle: Rounded Corners 135">
                  <a:extLst>
                    <a:ext uri="{FF2B5EF4-FFF2-40B4-BE49-F238E27FC236}">
                      <a16:creationId xmlns:a16="http://schemas.microsoft.com/office/drawing/2014/main" id="{E7739E5F-C913-49C9-95D2-C45EA35A173A}"/>
                    </a:ext>
                  </a:extLst>
                </p:cNvPr>
                <p:cNvSpPr/>
                <p:nvPr/>
              </p:nvSpPr>
              <p:spPr>
                <a:xfrm>
                  <a:off x="8055815" y="4426226"/>
                  <a:ext cx="4924644"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7" name="TextBox 136">
                  <a:extLst>
                    <a:ext uri="{FF2B5EF4-FFF2-40B4-BE49-F238E27FC236}">
                      <a16:creationId xmlns:a16="http://schemas.microsoft.com/office/drawing/2014/main" id="{2DF81CF0-024C-4D2D-B259-FA04DE28F5C5}"/>
                    </a:ext>
                  </a:extLst>
                </p:cNvPr>
                <p:cNvSpPr txBox="1"/>
                <p:nvPr/>
              </p:nvSpPr>
              <p:spPr>
                <a:xfrm>
                  <a:off x="8163179" y="4394470"/>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35" name="Picture 45" descr="spinhead">
                <a:extLst>
                  <a:ext uri="{FF2B5EF4-FFF2-40B4-BE49-F238E27FC236}">
                    <a16:creationId xmlns:a16="http://schemas.microsoft.com/office/drawing/2014/main" id="{071B08BE-300A-4E90-A17A-7D20DE4B268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27648" y="515262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133" name="TextBox 132">
              <a:extLst>
                <a:ext uri="{FF2B5EF4-FFF2-40B4-BE49-F238E27FC236}">
                  <a16:creationId xmlns:a16="http://schemas.microsoft.com/office/drawing/2014/main" id="{C4DCBD25-8416-45A5-AC8E-2308E63AE048}"/>
                </a:ext>
              </a:extLst>
            </p:cNvPr>
            <p:cNvSpPr txBox="1"/>
            <p:nvPr/>
          </p:nvSpPr>
          <p:spPr>
            <a:xfrm>
              <a:off x="8165474" y="449591"/>
              <a:ext cx="3975909" cy="1631216"/>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'Whoa!!? Chill academic-bot!  </a:t>
              </a:r>
            </a:p>
            <a:p>
              <a:pPr algn="ctr"/>
              <a:endParaRPr lang="en-US" sz="2000" dirty="0">
                <a:solidFill>
                  <a:schemeClr val="tx1"/>
                </a:solidFill>
                <a:latin typeface="Comic Sans MS" panose="030F0702030302020204" pitchFamily="66" charset="0"/>
              </a:endParaRPr>
            </a:p>
            <a:p>
              <a:pPr algn="ctr"/>
              <a:r>
                <a:rPr lang="en-US" sz="2000" dirty="0">
                  <a:solidFill>
                    <a:schemeClr val="tx1"/>
                  </a:solidFill>
                  <a:latin typeface="Comic Sans MS" panose="030F0702030302020204" pitchFamily="66" charset="0"/>
                </a:rPr>
                <a:t>Carey will get into the details later – and as he says, this is just how to reason about it!'</a:t>
              </a:r>
            </a:p>
          </p:txBody>
        </p:sp>
      </p:grpSp>
      <p:grpSp>
        <p:nvGrpSpPr>
          <p:cNvPr id="138" name="Group 137">
            <a:extLst>
              <a:ext uri="{FF2B5EF4-FFF2-40B4-BE49-F238E27FC236}">
                <a16:creationId xmlns:a16="http://schemas.microsoft.com/office/drawing/2014/main" id="{F91AB5FF-03BE-47C9-81C4-9CF560C20FCC}"/>
              </a:ext>
            </a:extLst>
          </p:cNvPr>
          <p:cNvGrpSpPr/>
          <p:nvPr/>
        </p:nvGrpSpPr>
        <p:grpSpPr>
          <a:xfrm>
            <a:off x="7182035" y="47021"/>
            <a:ext cx="4978587" cy="2045252"/>
            <a:chOff x="6692921" y="1867122"/>
            <a:chExt cx="4978587" cy="2045252"/>
          </a:xfrm>
        </p:grpSpPr>
        <p:grpSp>
          <p:nvGrpSpPr>
            <p:cNvPr id="139" name="Group 138">
              <a:extLst>
                <a:ext uri="{FF2B5EF4-FFF2-40B4-BE49-F238E27FC236}">
                  <a16:creationId xmlns:a16="http://schemas.microsoft.com/office/drawing/2014/main" id="{FE3BE607-26C0-4928-892B-73C75437D44B}"/>
                </a:ext>
              </a:extLst>
            </p:cNvPr>
            <p:cNvGrpSpPr/>
            <p:nvPr/>
          </p:nvGrpSpPr>
          <p:grpSpPr>
            <a:xfrm>
              <a:off x="6692921" y="1867122"/>
              <a:ext cx="4978587" cy="2045252"/>
              <a:chOff x="7763330" y="4803764"/>
              <a:chExt cx="4978587" cy="2045252"/>
            </a:xfrm>
          </p:grpSpPr>
          <p:grpSp>
            <p:nvGrpSpPr>
              <p:cNvPr id="141" name="Group 140">
                <a:extLst>
                  <a:ext uri="{FF2B5EF4-FFF2-40B4-BE49-F238E27FC236}">
                    <a16:creationId xmlns:a16="http://schemas.microsoft.com/office/drawing/2014/main" id="{7C3A9269-3DE4-42DC-866D-A3F941BC067C}"/>
                  </a:ext>
                </a:extLst>
              </p:cNvPr>
              <p:cNvGrpSpPr/>
              <p:nvPr/>
            </p:nvGrpSpPr>
            <p:grpSpPr>
              <a:xfrm>
                <a:off x="7763330" y="4803764"/>
                <a:ext cx="4978587" cy="2045252"/>
                <a:chOff x="8001871" y="4426226"/>
                <a:chExt cx="4978587" cy="2045252"/>
              </a:xfrm>
            </p:grpSpPr>
            <p:sp>
              <p:nvSpPr>
                <p:cNvPr id="143" name="Rectangle: Rounded Corners 142">
                  <a:extLst>
                    <a:ext uri="{FF2B5EF4-FFF2-40B4-BE49-F238E27FC236}">
                      <a16:creationId xmlns:a16="http://schemas.microsoft.com/office/drawing/2014/main" id="{9A6095B7-1D28-4334-916B-BEDEE58AD2E6}"/>
                    </a:ext>
                  </a:extLst>
                </p:cNvPr>
                <p:cNvSpPr/>
                <p:nvPr/>
              </p:nvSpPr>
              <p:spPr>
                <a:xfrm>
                  <a:off x="8001871" y="4426226"/>
                  <a:ext cx="4978587"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6D8DDB9B-EFA2-426D-9F1F-A977A83378BD}"/>
                    </a:ext>
                  </a:extLst>
                </p:cNvPr>
                <p:cNvSpPr txBox="1"/>
                <p:nvPr/>
              </p:nvSpPr>
              <p:spPr>
                <a:xfrm>
                  <a:off x="8105230" y="4433290"/>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142" name="TextBox 141">
                <a:extLst>
                  <a:ext uri="{FF2B5EF4-FFF2-40B4-BE49-F238E27FC236}">
                    <a16:creationId xmlns:a16="http://schemas.microsoft.com/office/drawing/2014/main" id="{F244B18F-DC4D-4A92-8728-3004B9F8DA5A}"/>
                  </a:ext>
                </a:extLst>
              </p:cNvPr>
              <p:cNvSpPr txBox="1"/>
              <p:nvPr/>
            </p:nvSpPr>
            <p:spPr>
              <a:xfrm>
                <a:off x="8420279" y="5260568"/>
                <a:ext cx="4174570" cy="1477328"/>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'Carey – this is grossly incorrect. </a:t>
                </a:r>
              </a:p>
              <a:p>
                <a:pPr algn="ctr"/>
                <a:endParaRPr lang="en-US" dirty="0">
                  <a:solidFill>
                    <a:schemeClr val="accent1">
                      <a:lumMod val="75000"/>
                    </a:schemeClr>
                  </a:solidFill>
                  <a:latin typeface="Comic Sans MS" panose="030F0702030302020204" pitchFamily="66" charset="0"/>
                </a:endParaRPr>
              </a:p>
              <a:p>
                <a:pPr algn="ctr"/>
                <a:r>
                  <a:rPr lang="en-US" dirty="0">
                    <a:solidFill>
                      <a:schemeClr val="accent1">
                        <a:lumMod val="75000"/>
                      </a:schemeClr>
                    </a:solidFill>
                    <a:latin typeface="Comic Sans MS" panose="030F0702030302020204" pitchFamily="66" charset="0"/>
                  </a:rPr>
                  <a:t>As any competent programmer knows, Python passes ALL arguments by object reference! Tsk </a:t>
                </a:r>
                <a:r>
                  <a:rPr lang="en-US" dirty="0" err="1">
                    <a:solidFill>
                      <a:schemeClr val="accent1">
                        <a:lumMod val="75000"/>
                      </a:schemeClr>
                    </a:solidFill>
                    <a:latin typeface="Comic Sans MS" panose="030F0702030302020204" pitchFamily="66" charset="0"/>
                  </a:rPr>
                  <a:t>tsk</a:t>
                </a:r>
                <a:r>
                  <a:rPr lang="en-US" dirty="0">
                    <a:solidFill>
                      <a:schemeClr val="accent1">
                        <a:lumMod val="75000"/>
                      </a:schemeClr>
                    </a:solidFill>
                    <a:latin typeface="Comic Sans MS" panose="030F0702030302020204" pitchFamily="66" charset="0"/>
                  </a:rPr>
                  <a:t>.'</a:t>
                </a:r>
              </a:p>
            </p:txBody>
          </p:sp>
        </p:grpSp>
        <p:pic>
          <p:nvPicPr>
            <p:cNvPr id="140" name="Picture 139">
              <a:extLst>
                <a:ext uri="{FF2B5EF4-FFF2-40B4-BE49-F238E27FC236}">
                  <a16:creationId xmlns:a16="http://schemas.microsoft.com/office/drawing/2014/main" id="{2503D627-079D-4988-8C3A-A25ECD5D330E}"/>
                </a:ext>
              </a:extLst>
            </p:cNvPr>
            <p:cNvPicPr>
              <a:picLocks noChangeAspect="1"/>
            </p:cNvPicPr>
            <p:nvPr/>
          </p:nvPicPr>
          <p:blipFill rotWithShape="1">
            <a:blip r:embed="rId4"/>
            <a:srcRect l="23761" r="21167"/>
            <a:stretch/>
          </p:blipFill>
          <p:spPr>
            <a:xfrm>
              <a:off x="6887201" y="2306918"/>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30061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3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42" presetClass="path" presetSubtype="0" accel="50000" decel="50000" fill="hold" grpId="1" nodeType="withEffect">
                                  <p:stCondLst>
                                    <p:cond delay="0"/>
                                  </p:stCondLst>
                                  <p:childTnLst>
                                    <p:animMotion origin="layout" path="M 2.29167E-6 -4.07407E-6 L -0.23086 -0.28379 " pathEditMode="relative" rAng="0" ptsTypes="AA">
                                      <p:cBhvr>
                                        <p:cTn id="102" dur="2000" fill="hold"/>
                                        <p:tgtEl>
                                          <p:spTgt spid="45"/>
                                        </p:tgtEl>
                                        <p:attrNameLst>
                                          <p:attrName>ppt_x</p:attrName>
                                          <p:attrName>ppt_y</p:attrName>
                                        </p:attrNameLst>
                                      </p:cBhvr>
                                      <p:rCtr x="-11549" y="-14190"/>
                                    </p:animMotion>
                                  </p:childTnLst>
                                </p:cTn>
                              </p:par>
                              <p:par>
                                <p:cTn id="103" presetID="42" presetClass="path" presetSubtype="0" accel="50000" decel="50000" fill="hold" grpId="1" nodeType="withEffect">
                                  <p:stCondLst>
                                    <p:cond delay="0"/>
                                  </p:stCondLst>
                                  <p:childTnLst>
                                    <p:animMotion origin="layout" path="M 1.66667E-6 3.7037E-7 L -0.10703 -0.33819 " pathEditMode="relative" rAng="0" ptsTypes="AA">
                                      <p:cBhvr>
                                        <p:cTn id="104" dur="2000" fill="hold"/>
                                        <p:tgtEl>
                                          <p:spTgt spid="46"/>
                                        </p:tgtEl>
                                        <p:attrNameLst>
                                          <p:attrName>ppt_x</p:attrName>
                                          <p:attrName>ppt_y</p:attrName>
                                        </p:attrNameLst>
                                      </p:cBhvr>
                                      <p:rCtr x="-5352" y="-16921"/>
                                    </p:animMotion>
                                  </p:childTnLst>
                                </p:cTn>
                              </p:par>
                              <p:par>
                                <p:cTn id="105" presetID="42" presetClass="path" presetSubtype="0" accel="50000" decel="50000" fill="hold" grpId="1" nodeType="withEffect">
                                  <p:stCondLst>
                                    <p:cond delay="0"/>
                                  </p:stCondLst>
                                  <p:childTnLst>
                                    <p:animMotion origin="layout" path="M 1.66667E-6 -3.7037E-6 L 0.01393 -0.39074 " pathEditMode="relative" rAng="0" ptsTypes="AA">
                                      <p:cBhvr>
                                        <p:cTn id="106" dur="2000" fill="hold"/>
                                        <p:tgtEl>
                                          <p:spTgt spid="47"/>
                                        </p:tgtEl>
                                        <p:attrNameLst>
                                          <p:attrName>ppt_x</p:attrName>
                                          <p:attrName>ppt_y</p:attrName>
                                        </p:attrNameLst>
                                      </p:cBhvr>
                                      <p:rCtr x="690" y="-19537"/>
                                    </p:animMotion>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34"/>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48"/>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0"/>
                                        </p:tgtEl>
                                        <p:attrNameLst>
                                          <p:attrName>style.visibility</p:attrName>
                                        </p:attrNameLst>
                                      </p:cBhvr>
                                      <p:to>
                                        <p:strVal val="visible"/>
                                      </p:to>
                                    </p:set>
                                  </p:childTnLst>
                                </p:cTn>
                              </p:par>
                              <p:par>
                                <p:cTn id="127" presetID="42" presetClass="path" presetSubtype="0" accel="50000" decel="50000" fill="hold" grpId="1" nodeType="withEffect">
                                  <p:stCondLst>
                                    <p:cond delay="0"/>
                                  </p:stCondLst>
                                  <p:childTnLst>
                                    <p:animMotion origin="layout" path="M 3.125E-6 1.48148E-6 L 0.04961 -0.11019 " pathEditMode="relative" rAng="0" ptsTypes="AA">
                                      <p:cBhvr>
                                        <p:cTn id="128" dur="2000" fill="hold"/>
                                        <p:tgtEl>
                                          <p:spTgt spid="50"/>
                                        </p:tgtEl>
                                        <p:attrNameLst>
                                          <p:attrName>ppt_x</p:attrName>
                                          <p:attrName>ppt_y</p:attrName>
                                        </p:attrNameLst>
                                      </p:cBhvr>
                                      <p:rCtr x="2474" y="-5509"/>
                                    </p:animMotion>
                                  </p:childTnLst>
                                </p:cTn>
                              </p:par>
                              <p:par>
                                <p:cTn id="129" presetID="10" presetClass="exit" presetSubtype="0" fill="hold" grpId="2" nodeType="withEffect">
                                  <p:stCondLst>
                                    <p:cond delay="0"/>
                                  </p:stCondLst>
                                  <p:childTnLst>
                                    <p:animEffect transition="out" filter="fade">
                                      <p:cBhvr>
                                        <p:cTn id="130" dur="500"/>
                                        <p:tgtEl>
                                          <p:spTgt spid="45"/>
                                        </p:tgtEl>
                                      </p:cBhvr>
                                    </p:animEffect>
                                    <p:set>
                                      <p:cBhvr>
                                        <p:cTn id="131" dur="1" fill="hold">
                                          <p:stCondLst>
                                            <p:cond delay="499"/>
                                          </p:stCondLst>
                                        </p:cTn>
                                        <p:tgtEl>
                                          <p:spTgt spid="45"/>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49"/>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51"/>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52"/>
                                        </p:tgtEl>
                                        <p:attrNameLst>
                                          <p:attrName>style.visibility</p:attrName>
                                        </p:attrNameLst>
                                      </p:cBhvr>
                                      <p:to>
                                        <p:strVal val="visible"/>
                                      </p:to>
                                    </p:set>
                                  </p:childTnLst>
                                </p:cTn>
                              </p:par>
                              <p:par>
                                <p:cTn id="144" presetID="42" presetClass="path" presetSubtype="0" accel="50000" decel="50000" fill="hold" grpId="1" nodeType="withEffect">
                                  <p:stCondLst>
                                    <p:cond delay="0"/>
                                  </p:stCondLst>
                                  <p:childTnLst>
                                    <p:animMotion origin="layout" path="M -6.25E-7 -3.33333E-6 L 0.14948 -0.15023 " pathEditMode="relative" rAng="0" ptsTypes="AA">
                                      <p:cBhvr>
                                        <p:cTn id="145" dur="2000" fill="hold"/>
                                        <p:tgtEl>
                                          <p:spTgt spid="52"/>
                                        </p:tgtEl>
                                        <p:attrNameLst>
                                          <p:attrName>ppt_x</p:attrName>
                                          <p:attrName>ppt_y</p:attrName>
                                        </p:attrNameLst>
                                      </p:cBhvr>
                                      <p:rCtr x="7474" y="-7523"/>
                                    </p:animMotion>
                                  </p:childTnLst>
                                </p:cTn>
                              </p:par>
                              <p:par>
                                <p:cTn id="146" presetID="10" presetClass="exit" presetSubtype="0" fill="hold" grpId="2" nodeType="withEffect">
                                  <p:stCondLst>
                                    <p:cond delay="0"/>
                                  </p:stCondLst>
                                  <p:childTnLst>
                                    <p:animEffect transition="out" filter="fade">
                                      <p:cBhvr>
                                        <p:cTn id="147" dur="500"/>
                                        <p:tgtEl>
                                          <p:spTgt spid="46"/>
                                        </p:tgtEl>
                                      </p:cBhvr>
                                    </p:animEffect>
                                    <p:set>
                                      <p:cBhvr>
                                        <p:cTn id="148" dur="1" fill="hold">
                                          <p:stCondLst>
                                            <p:cond delay="499"/>
                                          </p:stCondLst>
                                        </p:cTn>
                                        <p:tgtEl>
                                          <p:spTgt spid="46"/>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5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53"/>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4"/>
                                        </p:tgtEl>
                                        <p:attrNameLst>
                                          <p:attrName>style.visibility</p:attrName>
                                        </p:attrNameLst>
                                      </p:cBhvr>
                                      <p:to>
                                        <p:strVal val="visible"/>
                                      </p:to>
                                    </p:set>
                                  </p:childTnLst>
                                </p:cTn>
                              </p:par>
                              <p:par>
                                <p:cTn id="161" presetID="42" presetClass="path" presetSubtype="0" accel="50000" decel="50000" fill="hold" grpId="1" nodeType="withEffect">
                                  <p:stCondLst>
                                    <p:cond delay="0"/>
                                  </p:stCondLst>
                                  <p:childTnLst>
                                    <p:animMotion origin="layout" path="M -3.75E-6 1.48148E-6 L 0.25248 -0.18773 " pathEditMode="relative" rAng="0" ptsTypes="AA">
                                      <p:cBhvr>
                                        <p:cTn id="162" dur="2000" fill="hold"/>
                                        <p:tgtEl>
                                          <p:spTgt spid="54"/>
                                        </p:tgtEl>
                                        <p:attrNameLst>
                                          <p:attrName>ppt_x</p:attrName>
                                          <p:attrName>ppt_y</p:attrName>
                                        </p:attrNameLst>
                                      </p:cBhvr>
                                      <p:rCtr x="12617" y="-9398"/>
                                    </p:animMotion>
                                  </p:childTnLst>
                                </p:cTn>
                              </p:par>
                              <p:par>
                                <p:cTn id="163" presetID="10" presetClass="exit" presetSubtype="0" fill="hold" grpId="2" nodeType="withEffect">
                                  <p:stCondLst>
                                    <p:cond delay="0"/>
                                  </p:stCondLst>
                                  <p:childTnLst>
                                    <p:animEffect transition="out" filter="fade">
                                      <p:cBhvr>
                                        <p:cTn id="164" dur="500"/>
                                        <p:tgtEl>
                                          <p:spTgt spid="47"/>
                                        </p:tgtEl>
                                      </p:cBhvr>
                                    </p:animEffect>
                                    <p:set>
                                      <p:cBhvr>
                                        <p:cTn id="165" dur="1" fill="hold">
                                          <p:stCondLst>
                                            <p:cond delay="499"/>
                                          </p:stCondLst>
                                        </p:cTn>
                                        <p:tgtEl>
                                          <p:spTgt spid="47"/>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nodeType="clickEffect">
                                  <p:stCondLst>
                                    <p:cond delay="0"/>
                                  </p:stCondLst>
                                  <p:childTnLst>
                                    <p:set>
                                      <p:cBhvr>
                                        <p:cTn id="169" dur="1" fill="hold">
                                          <p:stCondLst>
                                            <p:cond delay="0"/>
                                          </p:stCondLst>
                                        </p:cTn>
                                        <p:tgtEl>
                                          <p:spTgt spid="53"/>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55"/>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nodeType="clickEffect">
                                  <p:stCondLst>
                                    <p:cond delay="0"/>
                                  </p:stCondLst>
                                  <p:childTnLst>
                                    <p:animEffect transition="out" filter="fade">
                                      <p:cBhvr>
                                        <p:cTn id="177" dur="500"/>
                                        <p:tgtEl>
                                          <p:spTgt spid="35"/>
                                        </p:tgtEl>
                                      </p:cBhvr>
                                    </p:animEffect>
                                    <p:set>
                                      <p:cBhvr>
                                        <p:cTn id="178" dur="1" fill="hold">
                                          <p:stCondLst>
                                            <p:cond delay="499"/>
                                          </p:stCondLst>
                                        </p:cTn>
                                        <p:tgtEl>
                                          <p:spTgt spid="35"/>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38"/>
                                        </p:tgtEl>
                                      </p:cBhvr>
                                    </p:animEffect>
                                    <p:set>
                                      <p:cBhvr>
                                        <p:cTn id="181" dur="1" fill="hold">
                                          <p:stCondLst>
                                            <p:cond delay="499"/>
                                          </p:stCondLst>
                                        </p:cTn>
                                        <p:tgtEl>
                                          <p:spTgt spid="38"/>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41"/>
                                        </p:tgtEl>
                                      </p:cBhvr>
                                    </p:animEffect>
                                    <p:set>
                                      <p:cBhvr>
                                        <p:cTn id="184" dur="1" fill="hold">
                                          <p:stCondLst>
                                            <p:cond delay="499"/>
                                          </p:stCondLst>
                                        </p:cTn>
                                        <p:tgtEl>
                                          <p:spTgt spid="41"/>
                                        </p:tgtEl>
                                        <p:attrNameLst>
                                          <p:attrName>style.visibility</p:attrName>
                                        </p:attrNameLst>
                                      </p:cBhvr>
                                      <p:to>
                                        <p:strVal val="hidden"/>
                                      </p:to>
                                    </p:set>
                                  </p:childTnLst>
                                </p:cTn>
                              </p:par>
                              <p:par>
                                <p:cTn id="185" presetID="10" presetClass="exit" presetSubtype="0" fill="hold" grpId="2" nodeType="withEffect">
                                  <p:stCondLst>
                                    <p:cond delay="0"/>
                                  </p:stCondLst>
                                  <p:childTnLst>
                                    <p:animEffect transition="out" filter="fade">
                                      <p:cBhvr>
                                        <p:cTn id="186" dur="500"/>
                                        <p:tgtEl>
                                          <p:spTgt spid="50"/>
                                        </p:tgtEl>
                                      </p:cBhvr>
                                    </p:animEffect>
                                    <p:set>
                                      <p:cBhvr>
                                        <p:cTn id="187" dur="1" fill="hold">
                                          <p:stCondLst>
                                            <p:cond delay="499"/>
                                          </p:stCondLst>
                                        </p:cTn>
                                        <p:tgtEl>
                                          <p:spTgt spid="50"/>
                                        </p:tgtEl>
                                        <p:attrNameLst>
                                          <p:attrName>style.visibility</p:attrName>
                                        </p:attrNameLst>
                                      </p:cBhvr>
                                      <p:to>
                                        <p:strVal val="hidden"/>
                                      </p:to>
                                    </p:set>
                                  </p:childTnLst>
                                </p:cTn>
                              </p:par>
                              <p:par>
                                <p:cTn id="188" presetID="10" presetClass="exit" presetSubtype="0" fill="hold" grpId="2" nodeType="withEffect">
                                  <p:stCondLst>
                                    <p:cond delay="0"/>
                                  </p:stCondLst>
                                  <p:childTnLst>
                                    <p:animEffect transition="out" filter="fade">
                                      <p:cBhvr>
                                        <p:cTn id="189" dur="500"/>
                                        <p:tgtEl>
                                          <p:spTgt spid="52"/>
                                        </p:tgtEl>
                                      </p:cBhvr>
                                    </p:animEffect>
                                    <p:set>
                                      <p:cBhvr>
                                        <p:cTn id="190" dur="1" fill="hold">
                                          <p:stCondLst>
                                            <p:cond delay="499"/>
                                          </p:stCondLst>
                                        </p:cTn>
                                        <p:tgtEl>
                                          <p:spTgt spid="52"/>
                                        </p:tgtEl>
                                        <p:attrNameLst>
                                          <p:attrName>style.visibility</p:attrName>
                                        </p:attrNameLst>
                                      </p:cBhvr>
                                      <p:to>
                                        <p:strVal val="hidden"/>
                                      </p:to>
                                    </p:set>
                                  </p:childTnLst>
                                </p:cTn>
                              </p:par>
                              <p:par>
                                <p:cTn id="191" presetID="10" presetClass="exit" presetSubtype="0" fill="hold" grpId="2" nodeType="withEffect">
                                  <p:stCondLst>
                                    <p:cond delay="0"/>
                                  </p:stCondLst>
                                  <p:childTnLst>
                                    <p:animEffect transition="out" filter="fade">
                                      <p:cBhvr>
                                        <p:cTn id="192" dur="500"/>
                                        <p:tgtEl>
                                          <p:spTgt spid="54"/>
                                        </p:tgtEl>
                                      </p:cBhvr>
                                    </p:animEffect>
                                    <p:set>
                                      <p:cBhvr>
                                        <p:cTn id="193" dur="1" fill="hold">
                                          <p:stCondLst>
                                            <p:cond delay="499"/>
                                          </p:stCondLst>
                                        </p:cTn>
                                        <p:tgtEl>
                                          <p:spTgt spid="54"/>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nodeType="clickEffect">
                                  <p:stCondLst>
                                    <p:cond delay="0"/>
                                  </p:stCondLst>
                                  <p:childTnLst>
                                    <p:set>
                                      <p:cBhvr>
                                        <p:cTn id="197" dur="1" fill="hold">
                                          <p:stCondLst>
                                            <p:cond delay="0"/>
                                          </p:stCondLst>
                                        </p:cTn>
                                        <p:tgtEl>
                                          <p:spTgt spid="55"/>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nodeType="clickEffect">
                                  <p:stCondLst>
                                    <p:cond delay="0"/>
                                  </p:stCondLst>
                                  <p:childTnLst>
                                    <p:set>
                                      <p:cBhvr>
                                        <p:cTn id="201" dur="1" fill="hold">
                                          <p:stCondLst>
                                            <p:cond delay="0"/>
                                          </p:stCondLst>
                                        </p:cTn>
                                        <p:tgtEl>
                                          <p:spTgt spid="57"/>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56"/>
                                        </p:tgtEl>
                                        <p:attrNameLst>
                                          <p:attrName>style.visibility</p:attrName>
                                        </p:attrNameLst>
                                      </p:cBhvr>
                                      <p:to>
                                        <p:strVal val="visible"/>
                                      </p:to>
                                    </p:set>
                                    <p:animEffect transition="in" filter="wipe(left)">
                                      <p:cBhvr>
                                        <p:cTn id="206" dur="500"/>
                                        <p:tgtEl>
                                          <p:spTgt spid="56"/>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xit" presetSubtype="0" fill="hold" grpId="1" nodeType="clickEffect">
                                  <p:stCondLst>
                                    <p:cond delay="0"/>
                                  </p:stCondLst>
                                  <p:childTnLst>
                                    <p:animEffect transition="out" filter="fade">
                                      <p:cBhvr>
                                        <p:cTn id="210" dur="500"/>
                                        <p:tgtEl>
                                          <p:spTgt spid="56"/>
                                        </p:tgtEl>
                                      </p:cBhvr>
                                    </p:animEffect>
                                    <p:set>
                                      <p:cBhvr>
                                        <p:cTn id="211" dur="1" fill="hold">
                                          <p:stCondLst>
                                            <p:cond delay="499"/>
                                          </p:stCondLst>
                                        </p:cTn>
                                        <p:tgtEl>
                                          <p:spTgt spid="56"/>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 presetClass="exit" presetSubtype="0" fill="hold" nodeType="clickEffect">
                                  <p:stCondLst>
                                    <p:cond delay="0"/>
                                  </p:stCondLst>
                                  <p:childTnLst>
                                    <p:set>
                                      <p:cBhvr>
                                        <p:cTn id="215" dur="1" fill="hold">
                                          <p:stCondLst>
                                            <p:cond delay="0"/>
                                          </p:stCondLst>
                                        </p:cTn>
                                        <p:tgtEl>
                                          <p:spTgt spid="57"/>
                                        </p:tgtEl>
                                        <p:attrNameLst>
                                          <p:attrName>style.visibility</p:attrName>
                                        </p:attrNameLst>
                                      </p:cBhvr>
                                      <p:to>
                                        <p:strVal val="hidden"/>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9"/>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10"/>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16">
                                            <p:bg/>
                                          </p:spTgt>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16">
                                            <p:txEl>
                                              <p:pRg st="0" end="0"/>
                                            </p:txEl>
                                          </p:spTgt>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16">
                                            <p:txEl>
                                              <p:pRg st="9" end="9"/>
                                            </p:txEl>
                                          </p:spTgt>
                                        </p:tgtEl>
                                        <p:attrNameLst>
                                          <p:attrName>style.visibility</p:attrName>
                                        </p:attrNameLst>
                                      </p:cBhvr>
                                      <p:to>
                                        <p:strVal val="visible"/>
                                      </p:to>
                                    </p:set>
                                  </p:childTnLst>
                                </p:cTn>
                              </p:par>
                              <p:par>
                                <p:cTn id="238" presetID="1" presetClass="entr" presetSubtype="0" fill="hold" grpId="0" nodeType="withEffect">
                                  <p:stCondLst>
                                    <p:cond delay="0"/>
                                  </p:stCondLst>
                                  <p:childTnLst>
                                    <p:set>
                                      <p:cBhvr>
                                        <p:cTn id="239"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nodeType="clickEffect">
                                  <p:stCondLst>
                                    <p:cond delay="0"/>
                                  </p:stCondLst>
                                  <p:childTnLst>
                                    <p:set>
                                      <p:cBhvr>
                                        <p:cTn id="243" dur="1" fill="hold">
                                          <p:stCondLst>
                                            <p:cond delay="0"/>
                                          </p:stCondLst>
                                        </p:cTn>
                                        <p:tgtEl>
                                          <p:spTgt spid="69"/>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64"/>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65"/>
                                        </p:tgtEl>
                                        <p:attrNameLst>
                                          <p:attrName>style.visibility</p:attrName>
                                        </p:attrNameLst>
                                      </p:cBhvr>
                                      <p:to>
                                        <p:strVal val="visible"/>
                                      </p:to>
                                    </p:set>
                                  </p:childTnLst>
                                </p:cTn>
                              </p:par>
                              <p:par>
                                <p:cTn id="250" presetID="1" presetClass="entr" presetSubtype="0" fill="hold" grpId="0" nodeType="withEffect">
                                  <p:stCondLst>
                                    <p:cond delay="0"/>
                                  </p:stCondLst>
                                  <p:childTnLst>
                                    <p:set>
                                      <p:cBhvr>
                                        <p:cTn id="251" dur="1" fill="hold">
                                          <p:stCondLst>
                                            <p:cond delay="0"/>
                                          </p:stCondLst>
                                        </p:cTn>
                                        <p:tgtEl>
                                          <p:spTgt spid="66"/>
                                        </p:tgtEl>
                                        <p:attrNameLst>
                                          <p:attrName>style.visibility</p:attrName>
                                        </p:attrNameLst>
                                      </p:cBhvr>
                                      <p:to>
                                        <p:strVal val="visible"/>
                                      </p:to>
                                    </p:set>
                                  </p:childTnLst>
                                </p:cTn>
                              </p:par>
                              <p:par>
                                <p:cTn id="252" presetID="1" presetClass="entr" presetSubtype="0" fill="hold" nodeType="withEffect">
                                  <p:stCondLst>
                                    <p:cond delay="0"/>
                                  </p:stCondLst>
                                  <p:childTnLst>
                                    <p:set>
                                      <p:cBhvr>
                                        <p:cTn id="253" dur="1" fill="hold">
                                          <p:stCondLst>
                                            <p:cond delay="0"/>
                                          </p:stCondLst>
                                        </p:cTn>
                                        <p:tgtEl>
                                          <p:spTgt spid="63"/>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69"/>
                                        </p:tgtEl>
                                        <p:attrNameLst>
                                          <p:attrName>style.visibility</p:attrName>
                                        </p:attrNameLst>
                                      </p:cBhvr>
                                      <p:to>
                                        <p:strVal val="hidden"/>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nodeType="clickEffect">
                                  <p:stCondLst>
                                    <p:cond delay="0"/>
                                  </p:stCondLst>
                                  <p:childTnLst>
                                    <p:set>
                                      <p:cBhvr>
                                        <p:cTn id="261" dur="1" fill="hold">
                                          <p:stCondLst>
                                            <p:cond delay="0"/>
                                          </p:stCondLst>
                                        </p:cTn>
                                        <p:tgtEl>
                                          <p:spTgt spid="72"/>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xit" presetSubtype="0" fill="hold" nodeType="clickEffect">
                                  <p:stCondLst>
                                    <p:cond delay="0"/>
                                  </p:stCondLst>
                                  <p:childTnLst>
                                    <p:set>
                                      <p:cBhvr>
                                        <p:cTn id="265" dur="1" fill="hold">
                                          <p:stCondLst>
                                            <p:cond delay="0"/>
                                          </p:stCondLst>
                                        </p:cTn>
                                        <p:tgtEl>
                                          <p:spTgt spid="72"/>
                                        </p:tgtEl>
                                        <p:attrNameLst>
                                          <p:attrName>style.visibility</p:attrName>
                                        </p:attrNameLst>
                                      </p:cBhvr>
                                      <p:to>
                                        <p:strVal val="hidden"/>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nodeType="clickEffect">
                                  <p:stCondLst>
                                    <p:cond delay="0"/>
                                  </p:stCondLst>
                                  <p:childTnLst>
                                    <p:set>
                                      <p:cBhvr>
                                        <p:cTn id="269" dur="1" fill="hold">
                                          <p:stCondLst>
                                            <p:cond delay="0"/>
                                          </p:stCondLst>
                                        </p:cTn>
                                        <p:tgtEl>
                                          <p:spTgt spid="73"/>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nodeType="clickEffect">
                                  <p:stCondLst>
                                    <p:cond delay="0"/>
                                  </p:stCondLst>
                                  <p:childTnLst>
                                    <p:set>
                                      <p:cBhvr>
                                        <p:cTn id="273" dur="1" fill="hold">
                                          <p:stCondLst>
                                            <p:cond delay="0"/>
                                          </p:stCondLst>
                                        </p:cTn>
                                        <p:tgtEl>
                                          <p:spTgt spid="74"/>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22" presetClass="entr" presetSubtype="1" fill="hold" nodeType="clickEffect">
                                  <p:stCondLst>
                                    <p:cond delay="0"/>
                                  </p:stCondLst>
                                  <p:childTnLst>
                                    <p:set>
                                      <p:cBhvr>
                                        <p:cTn id="277" dur="1" fill="hold">
                                          <p:stCondLst>
                                            <p:cond delay="0"/>
                                          </p:stCondLst>
                                        </p:cTn>
                                        <p:tgtEl>
                                          <p:spTgt spid="78"/>
                                        </p:tgtEl>
                                        <p:attrNameLst>
                                          <p:attrName>style.visibility</p:attrName>
                                        </p:attrNameLst>
                                      </p:cBhvr>
                                      <p:to>
                                        <p:strVal val="visible"/>
                                      </p:to>
                                    </p:set>
                                    <p:animEffect transition="in" filter="wipe(up)">
                                      <p:cBhvr>
                                        <p:cTn id="278" dur="500"/>
                                        <p:tgtEl>
                                          <p:spTgt spid="78"/>
                                        </p:tgtEl>
                                      </p:cBhvr>
                                    </p:animEffec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nodeType="clickEffect">
                                  <p:stCondLst>
                                    <p:cond delay="0"/>
                                  </p:stCondLst>
                                  <p:childTnLst>
                                    <p:set>
                                      <p:cBhvr>
                                        <p:cTn id="282" dur="1" fill="hold">
                                          <p:stCondLst>
                                            <p:cond delay="0"/>
                                          </p:stCondLst>
                                        </p:cTn>
                                        <p:tgtEl>
                                          <p:spTgt spid="73"/>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nodeType="clickEffect">
                                  <p:stCondLst>
                                    <p:cond delay="0"/>
                                  </p:stCondLst>
                                  <p:childTnLst>
                                    <p:set>
                                      <p:cBhvr>
                                        <p:cTn id="286" dur="1" fill="hold">
                                          <p:stCondLst>
                                            <p:cond delay="0"/>
                                          </p:stCondLst>
                                        </p:cTn>
                                        <p:tgtEl>
                                          <p:spTgt spid="79"/>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0"/>
                                        </p:tgtEl>
                                        <p:attrNameLst>
                                          <p:attrName>style.visibility</p:attrName>
                                        </p:attrNameLst>
                                      </p:cBhvr>
                                      <p:to>
                                        <p:strVal val="visible"/>
                                      </p:to>
                                    </p:set>
                                  </p:childTnLst>
                                </p:cTn>
                              </p:par>
                              <p:par>
                                <p:cTn id="291" presetID="42" presetClass="path" presetSubtype="0" accel="50000" decel="50000" fill="hold" grpId="1" nodeType="withEffect">
                                  <p:stCondLst>
                                    <p:cond delay="0"/>
                                  </p:stCondLst>
                                  <p:childTnLst>
                                    <p:animMotion origin="layout" path="M 3.95833E-6 -7.40741E-7 L 0.22747 0.27546 " pathEditMode="relative" rAng="0" ptsTypes="AA">
                                      <p:cBhvr>
                                        <p:cTn id="292" dur="2000" fill="hold"/>
                                        <p:tgtEl>
                                          <p:spTgt spid="80"/>
                                        </p:tgtEl>
                                        <p:attrNameLst>
                                          <p:attrName>ppt_x</p:attrName>
                                          <p:attrName>ppt_y</p:attrName>
                                        </p:attrNameLst>
                                      </p:cBhvr>
                                      <p:rCtr x="11367" y="13773"/>
                                    </p:animMotion>
                                  </p:childTnLst>
                                </p:cTn>
                              </p:par>
                              <p:par>
                                <p:cTn id="293" presetID="10" presetClass="exit" presetSubtype="0" fill="hold" grpId="1" nodeType="withEffect">
                                  <p:stCondLst>
                                    <p:cond delay="0"/>
                                  </p:stCondLst>
                                  <p:childTnLst>
                                    <p:animEffect transition="out" filter="fade">
                                      <p:cBhvr>
                                        <p:cTn id="294" dur="500"/>
                                        <p:tgtEl>
                                          <p:spTgt spid="66"/>
                                        </p:tgtEl>
                                      </p:cBhvr>
                                    </p:animEffect>
                                    <p:set>
                                      <p:cBhvr>
                                        <p:cTn id="295" dur="1" fill="hold">
                                          <p:stCondLst>
                                            <p:cond delay="499"/>
                                          </p:stCondLst>
                                        </p:cTn>
                                        <p:tgtEl>
                                          <p:spTgt spid="66"/>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1" presetClass="exit" presetSubtype="0" fill="hold" nodeType="clickEffect">
                                  <p:stCondLst>
                                    <p:cond delay="0"/>
                                  </p:stCondLst>
                                  <p:childTnLst>
                                    <p:set>
                                      <p:cBhvr>
                                        <p:cTn id="299" dur="1" fill="hold">
                                          <p:stCondLst>
                                            <p:cond delay="0"/>
                                          </p:stCondLst>
                                        </p:cTn>
                                        <p:tgtEl>
                                          <p:spTgt spid="79"/>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nodeType="clickEffect">
                                  <p:stCondLst>
                                    <p:cond delay="0"/>
                                  </p:stCondLst>
                                  <p:childTnLst>
                                    <p:set>
                                      <p:cBhvr>
                                        <p:cTn id="303" dur="1" fill="hold">
                                          <p:stCondLst>
                                            <p:cond delay="0"/>
                                          </p:stCondLst>
                                        </p:cTn>
                                        <p:tgtEl>
                                          <p:spTgt spid="81"/>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presetID="10" presetClass="exit" presetSubtype="0" fill="hold" nodeType="clickEffect">
                                  <p:stCondLst>
                                    <p:cond delay="0"/>
                                  </p:stCondLst>
                                  <p:childTnLst>
                                    <p:animEffect transition="out" filter="fade">
                                      <p:cBhvr>
                                        <p:cTn id="307" dur="500"/>
                                        <p:tgtEl>
                                          <p:spTgt spid="74"/>
                                        </p:tgtEl>
                                      </p:cBhvr>
                                    </p:animEffect>
                                    <p:set>
                                      <p:cBhvr>
                                        <p:cTn id="308" dur="1" fill="hold">
                                          <p:stCondLst>
                                            <p:cond delay="499"/>
                                          </p:stCondLst>
                                        </p:cTn>
                                        <p:tgtEl>
                                          <p:spTgt spid="74"/>
                                        </p:tgtEl>
                                        <p:attrNameLst>
                                          <p:attrName>style.visibility</p:attrName>
                                        </p:attrNameLst>
                                      </p:cBhvr>
                                      <p:to>
                                        <p:strVal val="hidden"/>
                                      </p:to>
                                    </p:set>
                                  </p:childTnLst>
                                </p:cTn>
                              </p:par>
                              <p:par>
                                <p:cTn id="309" presetID="10" presetClass="exit" presetSubtype="0" fill="hold" nodeType="withEffect">
                                  <p:stCondLst>
                                    <p:cond delay="0"/>
                                  </p:stCondLst>
                                  <p:childTnLst>
                                    <p:animEffect transition="out" filter="fade">
                                      <p:cBhvr>
                                        <p:cTn id="310" dur="500"/>
                                        <p:tgtEl>
                                          <p:spTgt spid="78"/>
                                        </p:tgtEl>
                                      </p:cBhvr>
                                    </p:animEffect>
                                    <p:set>
                                      <p:cBhvr>
                                        <p:cTn id="311" dur="1" fill="hold">
                                          <p:stCondLst>
                                            <p:cond delay="499"/>
                                          </p:stCondLst>
                                        </p:cTn>
                                        <p:tgtEl>
                                          <p:spTgt spid="78"/>
                                        </p:tgtEl>
                                        <p:attrNameLst>
                                          <p:attrName>style.visibility</p:attrName>
                                        </p:attrNameLst>
                                      </p:cBhvr>
                                      <p:to>
                                        <p:strVal val="hidden"/>
                                      </p:to>
                                    </p:set>
                                  </p:childTnLst>
                                </p:cTn>
                              </p:par>
                            </p:childTnLst>
                          </p:cTn>
                        </p:par>
                      </p:childTnLst>
                    </p:cTn>
                  </p:par>
                  <p:par>
                    <p:cTn id="312" fill="hold">
                      <p:stCondLst>
                        <p:cond delay="indefinite"/>
                      </p:stCondLst>
                      <p:childTnLst>
                        <p:par>
                          <p:cTn id="313" fill="hold">
                            <p:stCondLst>
                              <p:cond delay="0"/>
                            </p:stCondLst>
                            <p:childTnLst>
                              <p:par>
                                <p:cTn id="314" presetID="1" presetClass="exit" presetSubtype="0" fill="hold" nodeType="clickEffect">
                                  <p:stCondLst>
                                    <p:cond delay="0"/>
                                  </p:stCondLst>
                                  <p:childTnLst>
                                    <p:set>
                                      <p:cBhvr>
                                        <p:cTn id="315" dur="1" fill="hold">
                                          <p:stCondLst>
                                            <p:cond delay="0"/>
                                          </p:stCondLst>
                                        </p:cTn>
                                        <p:tgtEl>
                                          <p:spTgt spid="81"/>
                                        </p:tgtEl>
                                        <p:attrNameLst>
                                          <p:attrName>style.visibility</p:attrName>
                                        </p:attrNameLst>
                                      </p:cBhvr>
                                      <p:to>
                                        <p:strVal val="hidden"/>
                                      </p:to>
                                    </p:se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nodeType="clickEffect">
                                  <p:stCondLst>
                                    <p:cond delay="0"/>
                                  </p:stCondLst>
                                  <p:childTnLst>
                                    <p:set>
                                      <p:cBhvr>
                                        <p:cTn id="319" dur="1" fill="hold">
                                          <p:stCondLst>
                                            <p:cond delay="0"/>
                                          </p:stCondLst>
                                        </p:cTn>
                                        <p:tgtEl>
                                          <p:spTgt spid="82"/>
                                        </p:tgtEl>
                                        <p:attrNameLst>
                                          <p:attrName>style.visibility</p:attrName>
                                        </p:attrNameLst>
                                      </p:cBhvr>
                                      <p:to>
                                        <p:strVal val="visible"/>
                                      </p:to>
                                    </p:set>
                                  </p:childTnLst>
                                </p:cTn>
                              </p:par>
                              <p:par>
                                <p:cTn id="320" presetID="22" presetClass="entr" presetSubtype="8" fill="hold" grpId="0" nodeType="withEffect">
                                  <p:stCondLst>
                                    <p:cond delay="0"/>
                                  </p:stCondLst>
                                  <p:childTnLst>
                                    <p:set>
                                      <p:cBhvr>
                                        <p:cTn id="321" dur="1" fill="hold">
                                          <p:stCondLst>
                                            <p:cond delay="0"/>
                                          </p:stCondLst>
                                        </p:cTn>
                                        <p:tgtEl>
                                          <p:spTgt spid="16">
                                            <p:txEl>
                                              <p:pRg st="11" end="11"/>
                                            </p:txEl>
                                          </p:spTgt>
                                        </p:tgtEl>
                                        <p:attrNameLst>
                                          <p:attrName>style.visibility</p:attrName>
                                        </p:attrNameLst>
                                      </p:cBhvr>
                                      <p:to>
                                        <p:strVal val="visible"/>
                                      </p:to>
                                    </p:set>
                                    <p:animEffect transition="in" filter="wipe(left)">
                                      <p:cBhvr>
                                        <p:cTn id="322" dur="500"/>
                                        <p:tgtEl>
                                          <p:spTgt spid="16">
                                            <p:txEl>
                                              <p:pRg st="11" end="11"/>
                                            </p:txEl>
                                          </p:spTgt>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8" fill="hold" grpId="0" nodeType="clickEffect">
                                  <p:stCondLst>
                                    <p:cond delay="0"/>
                                  </p:stCondLst>
                                  <p:childTnLst>
                                    <p:set>
                                      <p:cBhvr>
                                        <p:cTn id="326" dur="1" fill="hold">
                                          <p:stCondLst>
                                            <p:cond delay="0"/>
                                          </p:stCondLst>
                                        </p:cTn>
                                        <p:tgtEl>
                                          <p:spTgt spid="16">
                                            <p:txEl>
                                              <p:pRg st="3" end="3"/>
                                            </p:txEl>
                                          </p:spTgt>
                                        </p:tgtEl>
                                        <p:attrNameLst>
                                          <p:attrName>style.visibility</p:attrName>
                                        </p:attrNameLst>
                                      </p:cBhvr>
                                      <p:to>
                                        <p:strVal val="visible"/>
                                      </p:to>
                                    </p:set>
                                    <p:animEffect transition="in" filter="wipe(left)">
                                      <p:cBhvr>
                                        <p:cTn id="327" dur="500"/>
                                        <p:tgtEl>
                                          <p:spTgt spid="16">
                                            <p:txEl>
                                              <p:pRg st="3" end="3"/>
                                            </p:txEl>
                                          </p:spTgt>
                                        </p:tgtEl>
                                      </p:cBhvr>
                                    </p:animEffect>
                                  </p:childTnLst>
                                </p:cTn>
                              </p:par>
                            </p:childTnLst>
                          </p:cTn>
                        </p:par>
                        <p:par>
                          <p:cTn id="328" fill="hold">
                            <p:stCondLst>
                              <p:cond delay="500"/>
                            </p:stCondLst>
                            <p:childTnLst>
                              <p:par>
                                <p:cTn id="329" presetID="22" presetClass="entr" presetSubtype="8" fill="hold" grpId="0" nodeType="afterEffect">
                                  <p:stCondLst>
                                    <p:cond delay="0"/>
                                  </p:stCondLst>
                                  <p:childTnLst>
                                    <p:set>
                                      <p:cBhvr>
                                        <p:cTn id="330" dur="1" fill="hold">
                                          <p:stCondLst>
                                            <p:cond delay="0"/>
                                          </p:stCondLst>
                                        </p:cTn>
                                        <p:tgtEl>
                                          <p:spTgt spid="16">
                                            <p:txEl>
                                              <p:pRg st="4" end="4"/>
                                            </p:txEl>
                                          </p:spTgt>
                                        </p:tgtEl>
                                        <p:attrNameLst>
                                          <p:attrName>style.visibility</p:attrName>
                                        </p:attrNameLst>
                                      </p:cBhvr>
                                      <p:to>
                                        <p:strVal val="visible"/>
                                      </p:to>
                                    </p:set>
                                    <p:animEffect transition="in" filter="wipe(left)">
                                      <p:cBhvr>
                                        <p:cTn id="331" dur="500"/>
                                        <p:tgtEl>
                                          <p:spTgt spid="16">
                                            <p:txEl>
                                              <p:pRg st="4" end="4"/>
                                            </p:txEl>
                                          </p:spTgt>
                                        </p:tgtEl>
                                      </p:cBhvr>
                                    </p:animEffect>
                                  </p:childTnLst>
                                </p:cTn>
                              </p:par>
                            </p:childTnLst>
                          </p:cTn>
                        </p:par>
                        <p:par>
                          <p:cTn id="332" fill="hold">
                            <p:stCondLst>
                              <p:cond delay="1000"/>
                            </p:stCondLst>
                            <p:childTnLst>
                              <p:par>
                                <p:cTn id="333" presetID="1" presetClass="entr" presetSubtype="0" fill="hold" grpId="0" nodeType="afterEffect">
                                  <p:stCondLst>
                                    <p:cond delay="0"/>
                                  </p:stCondLst>
                                  <p:childTnLst>
                                    <p:set>
                                      <p:cBhvr>
                                        <p:cTn id="33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nodeType="clickEffect">
                                  <p:stCondLst>
                                    <p:cond delay="0"/>
                                  </p:stCondLst>
                                  <p:childTnLst>
                                    <p:set>
                                      <p:cBhvr>
                                        <p:cTn id="338" dur="1" fill="hold">
                                          <p:stCondLst>
                                            <p:cond delay="0"/>
                                          </p:stCondLst>
                                        </p:cTn>
                                        <p:tgtEl>
                                          <p:spTgt spid="82"/>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8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nodeType="clickEffect">
                                  <p:stCondLst>
                                    <p:cond delay="0"/>
                                  </p:stCondLst>
                                  <p:childTnLst>
                                    <p:set>
                                      <p:cBhvr>
                                        <p:cTn id="346" dur="1" fill="hold">
                                          <p:stCondLst>
                                            <p:cond delay="0"/>
                                          </p:stCondLst>
                                        </p:cTn>
                                        <p:tgtEl>
                                          <p:spTgt spid="85"/>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22" presetClass="entr" presetSubtype="1" fill="hold"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wipe(up)">
                                      <p:cBhvr>
                                        <p:cTn id="351" dur="500"/>
                                        <p:tgtEl>
                                          <p:spTgt spid="88"/>
                                        </p:tgtEl>
                                      </p:cBhvr>
                                    </p:animEffect>
                                  </p:childTnLst>
                                </p:cTn>
                              </p:par>
                            </p:childTnLst>
                          </p:cTn>
                        </p:par>
                      </p:childTnLst>
                    </p:cTn>
                  </p:par>
                  <p:par>
                    <p:cTn id="352" fill="hold">
                      <p:stCondLst>
                        <p:cond delay="indefinite"/>
                      </p:stCondLst>
                      <p:childTnLst>
                        <p:par>
                          <p:cTn id="353" fill="hold">
                            <p:stCondLst>
                              <p:cond delay="0"/>
                            </p:stCondLst>
                            <p:childTnLst>
                              <p:par>
                                <p:cTn id="354" presetID="1" presetClass="exit" presetSubtype="0" fill="hold" nodeType="clickEffect">
                                  <p:stCondLst>
                                    <p:cond delay="0"/>
                                  </p:stCondLst>
                                  <p:childTnLst>
                                    <p:set>
                                      <p:cBhvr>
                                        <p:cTn id="355" dur="1" fill="hold">
                                          <p:stCondLst>
                                            <p:cond delay="0"/>
                                          </p:stCondLst>
                                        </p:cTn>
                                        <p:tgtEl>
                                          <p:spTgt spid="84"/>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1" presetClass="entr" presetSubtype="0" fill="hold" nodeType="clickEffect">
                                  <p:stCondLst>
                                    <p:cond delay="0"/>
                                  </p:stCondLst>
                                  <p:childTnLst>
                                    <p:set>
                                      <p:cBhvr>
                                        <p:cTn id="359" dur="1" fill="hold">
                                          <p:stCondLst>
                                            <p:cond delay="0"/>
                                          </p:stCondLst>
                                        </p:cTn>
                                        <p:tgtEl>
                                          <p:spTgt spid="89"/>
                                        </p:tgtEl>
                                        <p:attrNameLst>
                                          <p:attrName>style.visibility</p:attrName>
                                        </p:attrNameLst>
                                      </p:cBhvr>
                                      <p:to>
                                        <p:strVal val="visible"/>
                                      </p:to>
                                    </p:set>
                                  </p:childTnLst>
                                </p:cTn>
                              </p:par>
                            </p:childTnLst>
                          </p:cTn>
                        </p:par>
                      </p:childTnLst>
                    </p:cTn>
                  </p:par>
                  <p:par>
                    <p:cTn id="360" fill="hold">
                      <p:stCondLst>
                        <p:cond delay="indefinite"/>
                      </p:stCondLst>
                      <p:childTnLst>
                        <p:par>
                          <p:cTn id="361" fill="hold">
                            <p:stCondLst>
                              <p:cond delay="0"/>
                            </p:stCondLst>
                            <p:childTnLst>
                              <p:par>
                                <p:cTn id="362" presetID="22" presetClass="entr" presetSubtype="8" fill="hold" grpId="0" nodeType="clickEffect">
                                  <p:stCondLst>
                                    <p:cond delay="0"/>
                                  </p:stCondLst>
                                  <p:childTnLst>
                                    <p:set>
                                      <p:cBhvr>
                                        <p:cTn id="363" dur="1" fill="hold">
                                          <p:stCondLst>
                                            <p:cond delay="0"/>
                                          </p:stCondLst>
                                        </p:cTn>
                                        <p:tgtEl>
                                          <p:spTgt spid="109"/>
                                        </p:tgtEl>
                                        <p:attrNameLst>
                                          <p:attrName>style.visibility</p:attrName>
                                        </p:attrNameLst>
                                      </p:cBhvr>
                                      <p:to>
                                        <p:strVal val="visible"/>
                                      </p:to>
                                    </p:set>
                                    <p:animEffect transition="in" filter="wipe(left)">
                                      <p:cBhvr>
                                        <p:cTn id="364" dur="500"/>
                                        <p:tgtEl>
                                          <p:spTgt spid="109"/>
                                        </p:tgtEl>
                                      </p:cBhvr>
                                    </p:animEffect>
                                  </p:childTnLst>
                                </p:cTn>
                              </p:par>
                              <p:par>
                                <p:cTn id="365" presetID="1" presetClass="entr" presetSubtype="0" fill="hold" grpId="0" nodeType="withEffect">
                                  <p:stCondLst>
                                    <p:cond delay="0"/>
                                  </p:stCondLst>
                                  <p:childTnLst>
                                    <p:set>
                                      <p:cBhvr>
                                        <p:cTn id="366" dur="1" fill="hold">
                                          <p:stCondLst>
                                            <p:cond delay="0"/>
                                          </p:stCondLst>
                                        </p:cTn>
                                        <p:tgtEl>
                                          <p:spTgt spid="90"/>
                                        </p:tgtEl>
                                        <p:attrNameLst>
                                          <p:attrName>style.visibility</p:attrName>
                                        </p:attrNameLst>
                                      </p:cBhvr>
                                      <p:to>
                                        <p:strVal val="visible"/>
                                      </p:to>
                                    </p:set>
                                  </p:childTnLst>
                                </p:cTn>
                              </p:par>
                              <p:par>
                                <p:cTn id="367" presetID="42" presetClass="path" presetSubtype="0" accel="50000" decel="50000" fill="hold" grpId="3" nodeType="withEffect">
                                  <p:stCondLst>
                                    <p:cond delay="0"/>
                                  </p:stCondLst>
                                  <p:childTnLst>
                                    <p:animMotion origin="layout" path="M -4.375E-6 -2.59259E-6 L 0.31316 0.16713 " pathEditMode="relative" rAng="0" ptsTypes="AA">
                                      <p:cBhvr>
                                        <p:cTn id="368" dur="2000" fill="hold"/>
                                        <p:tgtEl>
                                          <p:spTgt spid="90"/>
                                        </p:tgtEl>
                                        <p:attrNameLst>
                                          <p:attrName>ppt_x</p:attrName>
                                          <p:attrName>ppt_y</p:attrName>
                                        </p:attrNameLst>
                                      </p:cBhvr>
                                      <p:rCtr x="15651" y="8356"/>
                                    </p:animMotion>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nodeType="clickEffect">
                                  <p:stCondLst>
                                    <p:cond delay="0"/>
                                  </p:stCondLst>
                                  <p:childTnLst>
                                    <p:set>
                                      <p:cBhvr>
                                        <p:cTn id="372" dur="1" fill="hold">
                                          <p:stCondLst>
                                            <p:cond delay="0"/>
                                          </p:stCondLst>
                                        </p:cTn>
                                        <p:tgtEl>
                                          <p:spTgt spid="89"/>
                                        </p:tgtEl>
                                        <p:attrNameLst>
                                          <p:attrName>style.visibility</p:attrName>
                                        </p:attrNameLst>
                                      </p:cBhvr>
                                      <p:to>
                                        <p:strVal val="hidden"/>
                                      </p:to>
                                    </p:set>
                                  </p:childTnLst>
                                </p:cTn>
                              </p:par>
                            </p:childTnLst>
                          </p:cTn>
                        </p:par>
                      </p:childTnLst>
                    </p:cTn>
                  </p:par>
                  <p:par>
                    <p:cTn id="373" fill="hold">
                      <p:stCondLst>
                        <p:cond delay="indefinite"/>
                      </p:stCondLst>
                      <p:childTnLst>
                        <p:par>
                          <p:cTn id="374" fill="hold">
                            <p:stCondLst>
                              <p:cond delay="0"/>
                            </p:stCondLst>
                            <p:childTnLst>
                              <p:par>
                                <p:cTn id="375" presetID="1" presetClass="entr" presetSubtype="0" fill="hold" nodeType="clickEffect">
                                  <p:stCondLst>
                                    <p:cond delay="0"/>
                                  </p:stCondLst>
                                  <p:childTnLst>
                                    <p:set>
                                      <p:cBhvr>
                                        <p:cTn id="376" dur="1" fill="hold">
                                          <p:stCondLst>
                                            <p:cond delay="0"/>
                                          </p:stCondLst>
                                        </p:cTn>
                                        <p:tgtEl>
                                          <p:spTgt spid="91"/>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10" presetClass="exit" presetSubtype="0" fill="hold" nodeType="clickEffect">
                                  <p:stCondLst>
                                    <p:cond delay="0"/>
                                  </p:stCondLst>
                                  <p:childTnLst>
                                    <p:animEffect transition="out" filter="fade">
                                      <p:cBhvr>
                                        <p:cTn id="380" dur="500"/>
                                        <p:tgtEl>
                                          <p:spTgt spid="85"/>
                                        </p:tgtEl>
                                      </p:cBhvr>
                                    </p:animEffect>
                                    <p:set>
                                      <p:cBhvr>
                                        <p:cTn id="381" dur="1" fill="hold">
                                          <p:stCondLst>
                                            <p:cond delay="499"/>
                                          </p:stCondLst>
                                        </p:cTn>
                                        <p:tgtEl>
                                          <p:spTgt spid="85"/>
                                        </p:tgtEl>
                                        <p:attrNameLst>
                                          <p:attrName>style.visibility</p:attrName>
                                        </p:attrNameLst>
                                      </p:cBhvr>
                                      <p:to>
                                        <p:strVal val="hidden"/>
                                      </p:to>
                                    </p:set>
                                  </p:childTnLst>
                                </p:cTn>
                              </p:par>
                              <p:par>
                                <p:cTn id="382" presetID="10" presetClass="exit" presetSubtype="0" fill="hold" nodeType="withEffect">
                                  <p:stCondLst>
                                    <p:cond delay="0"/>
                                  </p:stCondLst>
                                  <p:childTnLst>
                                    <p:animEffect transition="out" filter="fade">
                                      <p:cBhvr>
                                        <p:cTn id="383" dur="500"/>
                                        <p:tgtEl>
                                          <p:spTgt spid="88"/>
                                        </p:tgtEl>
                                      </p:cBhvr>
                                    </p:animEffect>
                                    <p:set>
                                      <p:cBhvr>
                                        <p:cTn id="384" dur="1" fill="hold">
                                          <p:stCondLst>
                                            <p:cond delay="499"/>
                                          </p:stCondLst>
                                        </p:cTn>
                                        <p:tgtEl>
                                          <p:spTgt spid="88"/>
                                        </p:tgtEl>
                                        <p:attrNameLst>
                                          <p:attrName>style.visibility</p:attrName>
                                        </p:attrNameLst>
                                      </p:cBhvr>
                                      <p:to>
                                        <p:strVal val="hidden"/>
                                      </p:to>
                                    </p:set>
                                  </p:childTnLst>
                                </p:cTn>
                              </p:par>
                            </p:childTnLst>
                          </p:cTn>
                        </p:par>
                      </p:childTnLst>
                    </p:cTn>
                  </p:par>
                  <p:par>
                    <p:cTn id="385" fill="hold">
                      <p:stCondLst>
                        <p:cond delay="indefinite"/>
                      </p:stCondLst>
                      <p:childTnLst>
                        <p:par>
                          <p:cTn id="386" fill="hold">
                            <p:stCondLst>
                              <p:cond delay="0"/>
                            </p:stCondLst>
                            <p:childTnLst>
                              <p:par>
                                <p:cTn id="387" presetID="1" presetClass="exit" presetSubtype="0" fill="hold" nodeType="clickEffect">
                                  <p:stCondLst>
                                    <p:cond delay="0"/>
                                  </p:stCondLst>
                                  <p:childTnLst>
                                    <p:set>
                                      <p:cBhvr>
                                        <p:cTn id="388" dur="1" fill="hold">
                                          <p:stCondLst>
                                            <p:cond delay="0"/>
                                          </p:stCondLst>
                                        </p:cTn>
                                        <p:tgtEl>
                                          <p:spTgt spid="91"/>
                                        </p:tgtEl>
                                        <p:attrNameLst>
                                          <p:attrName>style.visibility</p:attrName>
                                        </p:attrNameLst>
                                      </p:cBhvr>
                                      <p:to>
                                        <p:strVal val="hidden"/>
                                      </p:to>
                                    </p:set>
                                  </p:childTnLst>
                                </p:cTn>
                              </p:par>
                            </p:childTnLst>
                          </p:cTn>
                        </p:par>
                      </p:childTnLst>
                    </p:cTn>
                  </p:par>
                  <p:par>
                    <p:cTn id="389" fill="hold">
                      <p:stCondLst>
                        <p:cond delay="indefinite"/>
                      </p:stCondLst>
                      <p:childTnLst>
                        <p:par>
                          <p:cTn id="390" fill="hold">
                            <p:stCondLst>
                              <p:cond delay="0"/>
                            </p:stCondLst>
                            <p:childTnLst>
                              <p:par>
                                <p:cTn id="391" presetID="1" presetClass="entr" presetSubtype="0" fill="hold" nodeType="clickEffect">
                                  <p:stCondLst>
                                    <p:cond delay="0"/>
                                  </p:stCondLst>
                                  <p:childTnLst>
                                    <p:set>
                                      <p:cBhvr>
                                        <p:cTn id="392" dur="1" fill="hold">
                                          <p:stCondLst>
                                            <p:cond delay="0"/>
                                          </p:stCondLst>
                                        </p:cTn>
                                        <p:tgtEl>
                                          <p:spTgt spid="112"/>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ntr" presetSubtype="0" fill="hold" grpId="0" nodeType="clickEffect">
                                  <p:stCondLst>
                                    <p:cond delay="0"/>
                                  </p:stCondLst>
                                  <p:childTnLst>
                                    <p:set>
                                      <p:cBhvr>
                                        <p:cTn id="396" dur="1" fill="hold">
                                          <p:stCondLst>
                                            <p:cond delay="0"/>
                                          </p:stCondLst>
                                        </p:cTn>
                                        <p:tgtEl>
                                          <p:spTgt spid="11"/>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22" presetClass="entr" presetSubtype="8" fill="hold" grpId="0" nodeType="clickEffect">
                                  <p:stCondLst>
                                    <p:cond delay="0"/>
                                  </p:stCondLst>
                                  <p:childTnLst>
                                    <p:set>
                                      <p:cBhvr>
                                        <p:cTn id="400" dur="1" fill="hold">
                                          <p:stCondLst>
                                            <p:cond delay="0"/>
                                          </p:stCondLst>
                                        </p:cTn>
                                        <p:tgtEl>
                                          <p:spTgt spid="111"/>
                                        </p:tgtEl>
                                        <p:attrNameLst>
                                          <p:attrName>style.visibility</p:attrName>
                                        </p:attrNameLst>
                                      </p:cBhvr>
                                      <p:to>
                                        <p:strVal val="visible"/>
                                      </p:to>
                                    </p:set>
                                    <p:animEffect transition="in" filter="wipe(left)">
                                      <p:cBhvr>
                                        <p:cTn id="401" dur="500"/>
                                        <p:tgtEl>
                                          <p:spTgt spid="111"/>
                                        </p:tgtEl>
                                      </p:cBhvr>
                                    </p:animEffect>
                                  </p:childTnLst>
                                </p:cTn>
                              </p:par>
                            </p:childTnLst>
                          </p:cTn>
                        </p:par>
                      </p:childTnLst>
                    </p:cTn>
                  </p:par>
                  <p:par>
                    <p:cTn id="402" fill="hold">
                      <p:stCondLst>
                        <p:cond delay="indefinite"/>
                      </p:stCondLst>
                      <p:childTnLst>
                        <p:par>
                          <p:cTn id="403" fill="hold">
                            <p:stCondLst>
                              <p:cond delay="0"/>
                            </p:stCondLst>
                            <p:childTnLst>
                              <p:par>
                                <p:cTn id="404" presetID="22" presetClass="entr" presetSubtype="8" fill="hold" grpId="0" nodeType="clickEffect">
                                  <p:stCondLst>
                                    <p:cond delay="0"/>
                                  </p:stCondLst>
                                  <p:childTnLst>
                                    <p:set>
                                      <p:cBhvr>
                                        <p:cTn id="405" dur="1" fill="hold">
                                          <p:stCondLst>
                                            <p:cond delay="0"/>
                                          </p:stCondLst>
                                        </p:cTn>
                                        <p:tgtEl>
                                          <p:spTgt spid="71">
                                            <p:txEl>
                                              <p:pRg st="0" end="0"/>
                                            </p:txEl>
                                          </p:spTgt>
                                        </p:tgtEl>
                                        <p:attrNameLst>
                                          <p:attrName>style.visibility</p:attrName>
                                        </p:attrNameLst>
                                      </p:cBhvr>
                                      <p:to>
                                        <p:strVal val="visible"/>
                                      </p:to>
                                    </p:set>
                                    <p:animEffect transition="in" filter="wipe(left)">
                                      <p:cBhvr>
                                        <p:cTn id="406" dur="500"/>
                                        <p:tgtEl>
                                          <p:spTgt spid="71">
                                            <p:txEl>
                                              <p:pRg st="0" end="0"/>
                                            </p:txEl>
                                          </p:spTgt>
                                        </p:tgtEl>
                                      </p:cBhvr>
                                    </p:animEffect>
                                  </p:childTnLst>
                                </p:cTn>
                              </p:par>
                            </p:childTnLst>
                          </p:cTn>
                        </p:par>
                        <p:par>
                          <p:cTn id="407" fill="hold">
                            <p:stCondLst>
                              <p:cond delay="500"/>
                            </p:stCondLst>
                            <p:childTnLst>
                              <p:par>
                                <p:cTn id="408" presetID="22" presetClass="entr" presetSubtype="8" fill="hold" grpId="0" nodeType="afterEffect">
                                  <p:stCondLst>
                                    <p:cond delay="0"/>
                                  </p:stCondLst>
                                  <p:childTnLst>
                                    <p:set>
                                      <p:cBhvr>
                                        <p:cTn id="409" dur="1" fill="hold">
                                          <p:stCondLst>
                                            <p:cond delay="0"/>
                                          </p:stCondLst>
                                        </p:cTn>
                                        <p:tgtEl>
                                          <p:spTgt spid="71">
                                            <p:txEl>
                                              <p:pRg st="1" end="1"/>
                                            </p:txEl>
                                          </p:spTgt>
                                        </p:tgtEl>
                                        <p:attrNameLst>
                                          <p:attrName>style.visibility</p:attrName>
                                        </p:attrNameLst>
                                      </p:cBhvr>
                                      <p:to>
                                        <p:strVal val="visible"/>
                                      </p:to>
                                    </p:set>
                                    <p:animEffect transition="in" filter="wipe(left)">
                                      <p:cBhvr>
                                        <p:cTn id="410" dur="500"/>
                                        <p:tgtEl>
                                          <p:spTgt spid="71">
                                            <p:txEl>
                                              <p:pRg st="1" end="1"/>
                                            </p:txEl>
                                          </p:spTgt>
                                        </p:tgtEl>
                                      </p:cBhvr>
                                    </p:animEffec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nodeType="clickEffect">
                                  <p:stCondLst>
                                    <p:cond delay="0"/>
                                  </p:stCondLst>
                                  <p:childTnLst>
                                    <p:set>
                                      <p:cBhvr>
                                        <p:cTn id="414" dur="1" fill="hold">
                                          <p:stCondLst>
                                            <p:cond delay="0"/>
                                          </p:stCondLst>
                                        </p:cTn>
                                        <p:tgtEl>
                                          <p:spTgt spid="112"/>
                                        </p:tgtEl>
                                        <p:attrNameLst>
                                          <p:attrName>style.visibility</p:attrName>
                                        </p:attrNameLst>
                                      </p:cBhvr>
                                      <p:to>
                                        <p:strVal val="hidden"/>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nodeType="clickEffect">
                                  <p:stCondLst>
                                    <p:cond delay="0"/>
                                  </p:stCondLst>
                                  <p:childTnLst>
                                    <p:set>
                                      <p:cBhvr>
                                        <p:cTn id="418" dur="1" fill="hold">
                                          <p:stCondLst>
                                            <p:cond delay="0"/>
                                          </p:stCondLst>
                                        </p:cTn>
                                        <p:tgtEl>
                                          <p:spTgt spid="113"/>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nodeType="clickEffect">
                                  <p:stCondLst>
                                    <p:cond delay="0"/>
                                  </p:stCondLst>
                                  <p:childTnLst>
                                    <p:set>
                                      <p:cBhvr>
                                        <p:cTn id="422" dur="1" fill="hold">
                                          <p:stCondLst>
                                            <p:cond delay="0"/>
                                          </p:stCondLst>
                                        </p:cTn>
                                        <p:tgtEl>
                                          <p:spTgt spid="114"/>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22" presetClass="entr" presetSubtype="1" fill="hold" nodeType="clickEffect">
                                  <p:stCondLst>
                                    <p:cond delay="0"/>
                                  </p:stCondLst>
                                  <p:childTnLst>
                                    <p:set>
                                      <p:cBhvr>
                                        <p:cTn id="426" dur="1" fill="hold">
                                          <p:stCondLst>
                                            <p:cond delay="0"/>
                                          </p:stCondLst>
                                        </p:cTn>
                                        <p:tgtEl>
                                          <p:spTgt spid="117"/>
                                        </p:tgtEl>
                                        <p:attrNameLst>
                                          <p:attrName>style.visibility</p:attrName>
                                        </p:attrNameLst>
                                      </p:cBhvr>
                                      <p:to>
                                        <p:strVal val="visible"/>
                                      </p:to>
                                    </p:set>
                                    <p:animEffect transition="in" filter="wipe(up)">
                                      <p:cBhvr>
                                        <p:cTn id="427" dur="500"/>
                                        <p:tgtEl>
                                          <p:spTgt spid="117"/>
                                        </p:tgtEl>
                                      </p:cBhvr>
                                    </p:animEffect>
                                  </p:childTnLst>
                                </p:cTn>
                              </p:par>
                            </p:childTnLst>
                          </p:cTn>
                        </p:par>
                      </p:childTnLst>
                    </p:cTn>
                  </p:par>
                  <p:par>
                    <p:cTn id="428" fill="hold">
                      <p:stCondLst>
                        <p:cond delay="indefinite"/>
                      </p:stCondLst>
                      <p:childTnLst>
                        <p:par>
                          <p:cTn id="429" fill="hold">
                            <p:stCondLst>
                              <p:cond delay="0"/>
                            </p:stCondLst>
                            <p:childTnLst>
                              <p:par>
                                <p:cTn id="430" presetID="1" presetClass="exit" presetSubtype="0" fill="hold" nodeType="clickEffect">
                                  <p:stCondLst>
                                    <p:cond delay="0"/>
                                  </p:stCondLst>
                                  <p:childTnLst>
                                    <p:set>
                                      <p:cBhvr>
                                        <p:cTn id="431" dur="1" fill="hold">
                                          <p:stCondLst>
                                            <p:cond delay="0"/>
                                          </p:stCondLst>
                                        </p:cTn>
                                        <p:tgtEl>
                                          <p:spTgt spid="113"/>
                                        </p:tgtEl>
                                        <p:attrNameLst>
                                          <p:attrName>style.visibility</p:attrName>
                                        </p:attrNameLst>
                                      </p:cBhvr>
                                      <p:to>
                                        <p:strVal val="hidden"/>
                                      </p:to>
                                    </p:set>
                                  </p:childTnLst>
                                </p:cTn>
                              </p:par>
                            </p:childTnLst>
                          </p:cTn>
                        </p:par>
                      </p:childTnLst>
                    </p:cTn>
                  </p:par>
                  <p:par>
                    <p:cTn id="432" fill="hold">
                      <p:stCondLst>
                        <p:cond delay="indefinite"/>
                      </p:stCondLst>
                      <p:childTnLst>
                        <p:par>
                          <p:cTn id="433" fill="hold">
                            <p:stCondLst>
                              <p:cond delay="0"/>
                            </p:stCondLst>
                            <p:childTnLst>
                              <p:par>
                                <p:cTn id="434" presetID="1" presetClass="entr" presetSubtype="0" fill="hold" nodeType="clickEffect">
                                  <p:stCondLst>
                                    <p:cond delay="0"/>
                                  </p:stCondLst>
                                  <p:childTnLst>
                                    <p:set>
                                      <p:cBhvr>
                                        <p:cTn id="435" dur="1" fill="hold">
                                          <p:stCondLst>
                                            <p:cond delay="0"/>
                                          </p:stCondLst>
                                        </p:cTn>
                                        <p:tgtEl>
                                          <p:spTgt spid="120"/>
                                        </p:tgtEl>
                                        <p:attrNameLst>
                                          <p:attrName>style.visibility</p:attrName>
                                        </p:attrNameLst>
                                      </p:cBhvr>
                                      <p:to>
                                        <p:strVal val="visible"/>
                                      </p:to>
                                    </p:set>
                                  </p:childTnLst>
                                </p:cTn>
                              </p:par>
                            </p:childTnLst>
                          </p:cTn>
                        </p:par>
                      </p:childTnLst>
                    </p:cTn>
                  </p:par>
                  <p:par>
                    <p:cTn id="436" fill="hold">
                      <p:stCondLst>
                        <p:cond delay="indefinite"/>
                      </p:stCondLst>
                      <p:childTnLst>
                        <p:par>
                          <p:cTn id="437" fill="hold">
                            <p:stCondLst>
                              <p:cond delay="0"/>
                            </p:stCondLst>
                            <p:childTnLst>
                              <p:par>
                                <p:cTn id="438" presetID="22" presetClass="entr" presetSubtype="4" fill="hold" grpId="0" nodeType="clickEffect">
                                  <p:stCondLst>
                                    <p:cond delay="0"/>
                                  </p:stCondLst>
                                  <p:childTnLst>
                                    <p:set>
                                      <p:cBhvr>
                                        <p:cTn id="439" dur="1" fill="hold">
                                          <p:stCondLst>
                                            <p:cond delay="0"/>
                                          </p:stCondLst>
                                        </p:cTn>
                                        <p:tgtEl>
                                          <p:spTgt spid="128"/>
                                        </p:tgtEl>
                                        <p:attrNameLst>
                                          <p:attrName>style.visibility</p:attrName>
                                        </p:attrNameLst>
                                      </p:cBhvr>
                                      <p:to>
                                        <p:strVal val="visible"/>
                                      </p:to>
                                    </p:set>
                                    <p:animEffect transition="in" filter="wipe(down)">
                                      <p:cBhvr>
                                        <p:cTn id="440" dur="500"/>
                                        <p:tgtEl>
                                          <p:spTgt spid="128"/>
                                        </p:tgtEl>
                                      </p:cBhvr>
                                    </p:animEffect>
                                  </p:childTnLst>
                                </p:cTn>
                              </p:par>
                            </p:childTnLst>
                          </p:cTn>
                        </p:par>
                      </p:childTnLst>
                    </p:cTn>
                  </p:par>
                  <p:par>
                    <p:cTn id="441" fill="hold">
                      <p:stCondLst>
                        <p:cond delay="indefinite"/>
                      </p:stCondLst>
                      <p:childTnLst>
                        <p:par>
                          <p:cTn id="442" fill="hold">
                            <p:stCondLst>
                              <p:cond delay="0"/>
                            </p:stCondLst>
                            <p:childTnLst>
                              <p:par>
                                <p:cTn id="443" presetID="42" presetClass="path" presetSubtype="0" accel="50000" decel="50000" fill="hold" grpId="2" nodeType="clickEffect">
                                  <p:stCondLst>
                                    <p:cond delay="0"/>
                                  </p:stCondLst>
                                  <p:childTnLst>
                                    <p:animMotion origin="layout" path="M -2.29167E-6 3.33333E-6 L 0.21797 -0.05 " pathEditMode="relative" rAng="0" ptsTypes="AA">
                                      <p:cBhvr>
                                        <p:cTn id="444" dur="2000" fill="hold"/>
                                        <p:tgtEl>
                                          <p:spTgt spid="128"/>
                                        </p:tgtEl>
                                        <p:attrNameLst>
                                          <p:attrName>ppt_x</p:attrName>
                                          <p:attrName>ppt_y</p:attrName>
                                        </p:attrNameLst>
                                      </p:cBhvr>
                                      <p:rCtr x="10898" y="-2500"/>
                                    </p:animMotion>
                                  </p:childTnLst>
                                </p:cTn>
                              </p:par>
                            </p:childTnLst>
                          </p:cTn>
                        </p:par>
                      </p:childTnLst>
                    </p:cTn>
                  </p:par>
                  <p:par>
                    <p:cTn id="445" fill="hold">
                      <p:stCondLst>
                        <p:cond delay="indefinite"/>
                      </p:stCondLst>
                      <p:childTnLst>
                        <p:par>
                          <p:cTn id="446" fill="hold">
                            <p:stCondLst>
                              <p:cond delay="0"/>
                            </p:stCondLst>
                            <p:childTnLst>
                              <p:par>
                                <p:cTn id="447" presetID="22" presetClass="entr" presetSubtype="8" fill="hold" grpId="0" nodeType="clickEffect">
                                  <p:stCondLst>
                                    <p:cond delay="0"/>
                                  </p:stCondLst>
                                  <p:childTnLst>
                                    <p:set>
                                      <p:cBhvr>
                                        <p:cTn id="448" dur="1" fill="hold">
                                          <p:stCondLst>
                                            <p:cond delay="0"/>
                                          </p:stCondLst>
                                        </p:cTn>
                                        <p:tgtEl>
                                          <p:spTgt spid="121"/>
                                        </p:tgtEl>
                                        <p:attrNameLst>
                                          <p:attrName>style.visibility</p:attrName>
                                        </p:attrNameLst>
                                      </p:cBhvr>
                                      <p:to>
                                        <p:strVal val="visible"/>
                                      </p:to>
                                    </p:set>
                                    <p:animEffect transition="in" filter="wipe(left)">
                                      <p:cBhvr>
                                        <p:cTn id="449" dur="500"/>
                                        <p:tgtEl>
                                          <p:spTgt spid="121"/>
                                        </p:tgtEl>
                                      </p:cBhvr>
                                    </p:animEffect>
                                  </p:childTnLst>
                                </p:cTn>
                              </p:par>
                            </p:childTnLst>
                          </p:cTn>
                        </p:par>
                      </p:childTnLst>
                    </p:cTn>
                  </p:par>
                  <p:par>
                    <p:cTn id="450" fill="hold">
                      <p:stCondLst>
                        <p:cond delay="indefinite"/>
                      </p:stCondLst>
                      <p:childTnLst>
                        <p:par>
                          <p:cTn id="451" fill="hold">
                            <p:stCondLst>
                              <p:cond delay="0"/>
                            </p:stCondLst>
                            <p:childTnLst>
                              <p:par>
                                <p:cTn id="452" presetID="22" presetClass="exit" presetSubtype="4" fill="hold" nodeType="clickEffect">
                                  <p:stCondLst>
                                    <p:cond delay="0"/>
                                  </p:stCondLst>
                                  <p:childTnLst>
                                    <p:animEffect transition="out" filter="wipe(down)">
                                      <p:cBhvr>
                                        <p:cTn id="453" dur="500"/>
                                        <p:tgtEl>
                                          <p:spTgt spid="117"/>
                                        </p:tgtEl>
                                      </p:cBhvr>
                                    </p:animEffect>
                                    <p:set>
                                      <p:cBhvr>
                                        <p:cTn id="454" dur="1" fill="hold">
                                          <p:stCondLst>
                                            <p:cond delay="499"/>
                                          </p:stCondLst>
                                        </p:cTn>
                                        <p:tgtEl>
                                          <p:spTgt spid="117"/>
                                        </p:tgtEl>
                                        <p:attrNameLst>
                                          <p:attrName>style.visibility</p:attrName>
                                        </p:attrNameLst>
                                      </p:cBhvr>
                                      <p:to>
                                        <p:strVal val="hidden"/>
                                      </p:to>
                                    </p:set>
                                  </p:childTnLst>
                                </p:cTn>
                              </p:par>
                            </p:childTnLst>
                          </p:cTn>
                        </p:par>
                        <p:par>
                          <p:cTn id="455" fill="hold">
                            <p:stCondLst>
                              <p:cond delay="500"/>
                            </p:stCondLst>
                            <p:childTnLst>
                              <p:par>
                                <p:cTn id="456" presetID="22" presetClass="entr" presetSubtype="8" fill="hold" nodeType="afterEffect">
                                  <p:stCondLst>
                                    <p:cond delay="0"/>
                                  </p:stCondLst>
                                  <p:childTnLst>
                                    <p:set>
                                      <p:cBhvr>
                                        <p:cTn id="457" dur="1" fill="hold">
                                          <p:stCondLst>
                                            <p:cond delay="0"/>
                                          </p:stCondLst>
                                        </p:cTn>
                                        <p:tgtEl>
                                          <p:spTgt spid="122"/>
                                        </p:tgtEl>
                                        <p:attrNameLst>
                                          <p:attrName>style.visibility</p:attrName>
                                        </p:attrNameLst>
                                      </p:cBhvr>
                                      <p:to>
                                        <p:strVal val="visible"/>
                                      </p:to>
                                    </p:set>
                                    <p:animEffect transition="in" filter="wipe(left)">
                                      <p:cBhvr>
                                        <p:cTn id="458" dur="500"/>
                                        <p:tgtEl>
                                          <p:spTgt spid="122"/>
                                        </p:tgtEl>
                                      </p:cBhvr>
                                    </p:animEffect>
                                  </p:childTnLst>
                                </p:cTn>
                              </p:par>
                            </p:childTnLst>
                          </p:cTn>
                        </p:par>
                      </p:childTnLst>
                    </p:cTn>
                  </p:par>
                  <p:par>
                    <p:cTn id="459" fill="hold">
                      <p:stCondLst>
                        <p:cond delay="indefinite"/>
                      </p:stCondLst>
                      <p:childTnLst>
                        <p:par>
                          <p:cTn id="460" fill="hold">
                            <p:stCondLst>
                              <p:cond delay="0"/>
                            </p:stCondLst>
                            <p:childTnLst>
                              <p:par>
                                <p:cTn id="461" presetID="22" presetClass="entr" presetSubtype="4" fill="hold" grpId="0" nodeType="clickEffect">
                                  <p:stCondLst>
                                    <p:cond delay="0"/>
                                  </p:stCondLst>
                                  <p:childTnLst>
                                    <p:set>
                                      <p:cBhvr>
                                        <p:cTn id="462" dur="1" fill="hold">
                                          <p:stCondLst>
                                            <p:cond delay="0"/>
                                          </p:stCondLst>
                                        </p:cTn>
                                        <p:tgtEl>
                                          <p:spTgt spid="129"/>
                                        </p:tgtEl>
                                        <p:attrNameLst>
                                          <p:attrName>style.visibility</p:attrName>
                                        </p:attrNameLst>
                                      </p:cBhvr>
                                      <p:to>
                                        <p:strVal val="visible"/>
                                      </p:to>
                                    </p:set>
                                    <p:animEffect transition="in" filter="wipe(down)">
                                      <p:cBhvr>
                                        <p:cTn id="463" dur="500"/>
                                        <p:tgtEl>
                                          <p:spTgt spid="129"/>
                                        </p:tgtEl>
                                      </p:cBhvr>
                                    </p:animEffect>
                                  </p:childTnLst>
                                </p:cTn>
                              </p:par>
                            </p:childTnLst>
                          </p:cTn>
                        </p:par>
                      </p:childTnLst>
                    </p:cTn>
                  </p:par>
                  <p:par>
                    <p:cTn id="464" fill="hold">
                      <p:stCondLst>
                        <p:cond delay="indefinite"/>
                      </p:stCondLst>
                      <p:childTnLst>
                        <p:par>
                          <p:cTn id="465" fill="hold">
                            <p:stCondLst>
                              <p:cond delay="0"/>
                            </p:stCondLst>
                            <p:childTnLst>
                              <p:par>
                                <p:cTn id="466" presetID="1" presetClass="exit" presetSubtype="0" fill="hold" grpId="1" nodeType="clickEffect">
                                  <p:stCondLst>
                                    <p:cond delay="0"/>
                                  </p:stCondLst>
                                  <p:childTnLst>
                                    <p:set>
                                      <p:cBhvr>
                                        <p:cTn id="467" dur="1" fill="hold">
                                          <p:stCondLst>
                                            <p:cond delay="0"/>
                                          </p:stCondLst>
                                        </p:cTn>
                                        <p:tgtEl>
                                          <p:spTgt spid="129"/>
                                        </p:tgtEl>
                                        <p:attrNameLst>
                                          <p:attrName>style.visibility</p:attrName>
                                        </p:attrNameLst>
                                      </p:cBhvr>
                                      <p:to>
                                        <p:strVal val="hidden"/>
                                      </p:to>
                                    </p:set>
                                  </p:childTnLst>
                                </p:cTn>
                              </p:par>
                            </p:childTnLst>
                          </p:cTn>
                        </p:par>
                      </p:childTnLst>
                    </p:cTn>
                  </p:par>
                  <p:par>
                    <p:cTn id="468" fill="hold">
                      <p:stCondLst>
                        <p:cond delay="indefinite"/>
                      </p:stCondLst>
                      <p:childTnLst>
                        <p:par>
                          <p:cTn id="469" fill="hold">
                            <p:stCondLst>
                              <p:cond delay="0"/>
                            </p:stCondLst>
                            <p:childTnLst>
                              <p:par>
                                <p:cTn id="470" presetID="1" presetClass="exit" presetSubtype="0" fill="hold" grpId="1" nodeType="clickEffect">
                                  <p:stCondLst>
                                    <p:cond delay="0"/>
                                  </p:stCondLst>
                                  <p:childTnLst>
                                    <p:set>
                                      <p:cBhvr>
                                        <p:cTn id="471" dur="1" fill="hold">
                                          <p:stCondLst>
                                            <p:cond delay="0"/>
                                          </p:stCondLst>
                                        </p:cTn>
                                        <p:tgtEl>
                                          <p:spTgt spid="128"/>
                                        </p:tgtEl>
                                        <p:attrNameLst>
                                          <p:attrName>style.visibility</p:attrName>
                                        </p:attrNameLst>
                                      </p:cBhvr>
                                      <p:to>
                                        <p:strVal val="hidden"/>
                                      </p:to>
                                    </p:set>
                                  </p:childTnLst>
                                </p:cTn>
                              </p:par>
                            </p:childTnLst>
                          </p:cTn>
                        </p:par>
                      </p:childTnLst>
                    </p:cTn>
                  </p:par>
                  <p:par>
                    <p:cTn id="472" fill="hold">
                      <p:stCondLst>
                        <p:cond delay="indefinite"/>
                      </p:stCondLst>
                      <p:childTnLst>
                        <p:par>
                          <p:cTn id="473" fill="hold">
                            <p:stCondLst>
                              <p:cond delay="0"/>
                            </p:stCondLst>
                            <p:childTnLst>
                              <p:par>
                                <p:cTn id="474" presetID="1" presetClass="exit" presetSubtype="0" fill="hold" nodeType="clickEffect">
                                  <p:stCondLst>
                                    <p:cond delay="0"/>
                                  </p:stCondLst>
                                  <p:childTnLst>
                                    <p:set>
                                      <p:cBhvr>
                                        <p:cTn id="475" dur="1" fill="hold">
                                          <p:stCondLst>
                                            <p:cond delay="0"/>
                                          </p:stCondLst>
                                        </p:cTn>
                                        <p:tgtEl>
                                          <p:spTgt spid="120"/>
                                        </p:tgtEl>
                                        <p:attrNameLst>
                                          <p:attrName>style.visibility</p:attrName>
                                        </p:attrNameLst>
                                      </p:cBhvr>
                                      <p:to>
                                        <p:strVal val="hidden"/>
                                      </p:to>
                                    </p:set>
                                  </p:childTnLst>
                                </p:cTn>
                              </p:par>
                            </p:childTnLst>
                          </p:cTn>
                        </p:par>
                      </p:childTnLst>
                    </p:cTn>
                  </p:par>
                  <p:par>
                    <p:cTn id="476" fill="hold">
                      <p:stCondLst>
                        <p:cond delay="indefinite"/>
                      </p:stCondLst>
                      <p:childTnLst>
                        <p:par>
                          <p:cTn id="477" fill="hold">
                            <p:stCondLst>
                              <p:cond delay="0"/>
                            </p:stCondLst>
                            <p:childTnLst>
                              <p:par>
                                <p:cTn id="478" presetID="1" presetClass="entr" presetSubtype="0" fill="hold" nodeType="clickEffect">
                                  <p:stCondLst>
                                    <p:cond delay="0"/>
                                  </p:stCondLst>
                                  <p:childTnLst>
                                    <p:set>
                                      <p:cBhvr>
                                        <p:cTn id="479" dur="1" fill="hold">
                                          <p:stCondLst>
                                            <p:cond delay="0"/>
                                          </p:stCondLst>
                                        </p:cTn>
                                        <p:tgtEl>
                                          <p:spTgt spid="126"/>
                                        </p:tgtEl>
                                        <p:attrNameLst>
                                          <p:attrName>style.visibility</p:attrName>
                                        </p:attrNameLst>
                                      </p:cBhvr>
                                      <p:to>
                                        <p:strVal val="visible"/>
                                      </p:to>
                                    </p:set>
                                  </p:childTnLst>
                                </p:cTn>
                              </p:par>
                            </p:childTnLst>
                          </p:cTn>
                        </p:par>
                      </p:childTnLst>
                    </p:cTn>
                  </p:par>
                  <p:par>
                    <p:cTn id="480" fill="hold">
                      <p:stCondLst>
                        <p:cond delay="indefinite"/>
                      </p:stCondLst>
                      <p:childTnLst>
                        <p:par>
                          <p:cTn id="481" fill="hold">
                            <p:stCondLst>
                              <p:cond delay="0"/>
                            </p:stCondLst>
                            <p:childTnLst>
                              <p:par>
                                <p:cTn id="482" presetID="10" presetClass="exit" presetSubtype="0" fill="hold" nodeType="clickEffect">
                                  <p:stCondLst>
                                    <p:cond delay="0"/>
                                  </p:stCondLst>
                                  <p:childTnLst>
                                    <p:animEffect transition="out" filter="fade">
                                      <p:cBhvr>
                                        <p:cTn id="483" dur="500"/>
                                        <p:tgtEl>
                                          <p:spTgt spid="114"/>
                                        </p:tgtEl>
                                      </p:cBhvr>
                                    </p:animEffect>
                                    <p:set>
                                      <p:cBhvr>
                                        <p:cTn id="484" dur="1" fill="hold">
                                          <p:stCondLst>
                                            <p:cond delay="499"/>
                                          </p:stCondLst>
                                        </p:cTn>
                                        <p:tgtEl>
                                          <p:spTgt spid="114"/>
                                        </p:tgtEl>
                                        <p:attrNameLst>
                                          <p:attrName>style.visibility</p:attrName>
                                        </p:attrNameLst>
                                      </p:cBhvr>
                                      <p:to>
                                        <p:strVal val="hidden"/>
                                      </p:to>
                                    </p:set>
                                  </p:childTnLst>
                                </p:cTn>
                              </p:par>
                              <p:par>
                                <p:cTn id="485" presetID="10" presetClass="exit" presetSubtype="0" fill="hold" grpId="1" nodeType="withEffect">
                                  <p:stCondLst>
                                    <p:cond delay="0"/>
                                  </p:stCondLst>
                                  <p:childTnLst>
                                    <p:animEffect transition="out" filter="fade">
                                      <p:cBhvr>
                                        <p:cTn id="486" dur="500"/>
                                        <p:tgtEl>
                                          <p:spTgt spid="121"/>
                                        </p:tgtEl>
                                      </p:cBhvr>
                                    </p:animEffect>
                                    <p:set>
                                      <p:cBhvr>
                                        <p:cTn id="487" dur="1" fill="hold">
                                          <p:stCondLst>
                                            <p:cond delay="499"/>
                                          </p:stCondLst>
                                        </p:cTn>
                                        <p:tgtEl>
                                          <p:spTgt spid="121"/>
                                        </p:tgtEl>
                                        <p:attrNameLst>
                                          <p:attrName>style.visibility</p:attrName>
                                        </p:attrNameLst>
                                      </p:cBhvr>
                                      <p:to>
                                        <p:strVal val="hidden"/>
                                      </p:to>
                                    </p:set>
                                  </p:childTnLst>
                                </p:cTn>
                              </p:par>
                              <p:par>
                                <p:cTn id="488" presetID="10" presetClass="exit" presetSubtype="0" fill="hold" nodeType="withEffect">
                                  <p:stCondLst>
                                    <p:cond delay="0"/>
                                  </p:stCondLst>
                                  <p:childTnLst>
                                    <p:animEffect transition="out" filter="fade">
                                      <p:cBhvr>
                                        <p:cTn id="489" dur="500"/>
                                        <p:tgtEl>
                                          <p:spTgt spid="122"/>
                                        </p:tgtEl>
                                      </p:cBhvr>
                                    </p:animEffect>
                                    <p:set>
                                      <p:cBhvr>
                                        <p:cTn id="490" dur="1" fill="hold">
                                          <p:stCondLst>
                                            <p:cond delay="499"/>
                                          </p:stCondLst>
                                        </p:cTn>
                                        <p:tgtEl>
                                          <p:spTgt spid="122"/>
                                        </p:tgtEl>
                                        <p:attrNameLst>
                                          <p:attrName>style.visibility</p:attrName>
                                        </p:attrNameLst>
                                      </p:cBhvr>
                                      <p:to>
                                        <p:strVal val="hidden"/>
                                      </p:to>
                                    </p:set>
                                  </p:childTnLst>
                                </p:cTn>
                              </p:par>
                            </p:childTnLst>
                          </p:cTn>
                        </p:par>
                      </p:childTnLst>
                    </p:cTn>
                  </p:par>
                  <p:par>
                    <p:cTn id="491" fill="hold">
                      <p:stCondLst>
                        <p:cond delay="indefinite"/>
                      </p:stCondLst>
                      <p:childTnLst>
                        <p:par>
                          <p:cTn id="492" fill="hold">
                            <p:stCondLst>
                              <p:cond delay="0"/>
                            </p:stCondLst>
                            <p:childTnLst>
                              <p:par>
                                <p:cTn id="493" presetID="1" presetClass="exit" presetSubtype="0" fill="hold" nodeType="clickEffect">
                                  <p:stCondLst>
                                    <p:cond delay="0"/>
                                  </p:stCondLst>
                                  <p:childTnLst>
                                    <p:set>
                                      <p:cBhvr>
                                        <p:cTn id="494" dur="1" fill="hold">
                                          <p:stCondLst>
                                            <p:cond delay="0"/>
                                          </p:stCondLst>
                                        </p:cTn>
                                        <p:tgtEl>
                                          <p:spTgt spid="126"/>
                                        </p:tgtEl>
                                        <p:attrNameLst>
                                          <p:attrName>style.visibility</p:attrName>
                                        </p:attrNameLst>
                                      </p:cBhvr>
                                      <p:to>
                                        <p:strVal val="hidden"/>
                                      </p:to>
                                    </p:set>
                                  </p:childTnLst>
                                </p:cTn>
                              </p:par>
                            </p:childTnLst>
                          </p:cTn>
                        </p:par>
                      </p:childTnLst>
                    </p:cTn>
                  </p:par>
                  <p:par>
                    <p:cTn id="495" fill="hold">
                      <p:stCondLst>
                        <p:cond delay="indefinite"/>
                      </p:stCondLst>
                      <p:childTnLst>
                        <p:par>
                          <p:cTn id="496" fill="hold">
                            <p:stCondLst>
                              <p:cond delay="0"/>
                            </p:stCondLst>
                            <p:childTnLst>
                              <p:par>
                                <p:cTn id="497" presetID="1" presetClass="entr" presetSubtype="0" fill="hold" nodeType="clickEffect">
                                  <p:stCondLst>
                                    <p:cond delay="0"/>
                                  </p:stCondLst>
                                  <p:childTnLst>
                                    <p:set>
                                      <p:cBhvr>
                                        <p:cTn id="498" dur="1" fill="hold">
                                          <p:stCondLst>
                                            <p:cond delay="0"/>
                                          </p:stCondLst>
                                        </p:cTn>
                                        <p:tgtEl>
                                          <p:spTgt spid="127"/>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presetID="1" presetClass="exit" presetSubtype="0" fill="hold" nodeType="clickEffect">
                                  <p:stCondLst>
                                    <p:cond delay="0"/>
                                  </p:stCondLst>
                                  <p:childTnLst>
                                    <p:set>
                                      <p:cBhvr>
                                        <p:cTn id="502" dur="1" fill="hold">
                                          <p:stCondLst>
                                            <p:cond delay="0"/>
                                          </p:stCondLst>
                                        </p:cTn>
                                        <p:tgtEl>
                                          <p:spTgt spid="127"/>
                                        </p:tgtEl>
                                        <p:attrNameLst>
                                          <p:attrName>style.visibility</p:attrName>
                                        </p:attrNameLst>
                                      </p:cBhvr>
                                      <p:to>
                                        <p:strVal val="hidden"/>
                                      </p:to>
                                    </p:set>
                                  </p:childTnLst>
                                </p:cTn>
                              </p:par>
                            </p:childTnLst>
                          </p:cTn>
                        </p:par>
                      </p:childTnLst>
                    </p:cTn>
                  </p:par>
                  <p:par>
                    <p:cTn id="503" fill="hold">
                      <p:stCondLst>
                        <p:cond delay="indefinite"/>
                      </p:stCondLst>
                      <p:childTnLst>
                        <p:par>
                          <p:cTn id="504" fill="hold">
                            <p:stCondLst>
                              <p:cond delay="0"/>
                            </p:stCondLst>
                            <p:childTnLst>
                              <p:par>
                                <p:cTn id="505" presetID="2" presetClass="entr" presetSubtype="2" fill="hold" nodeType="clickEffect">
                                  <p:stCondLst>
                                    <p:cond delay="0"/>
                                  </p:stCondLst>
                                  <p:childTnLst>
                                    <p:set>
                                      <p:cBhvr>
                                        <p:cTn id="506" dur="1" fill="hold">
                                          <p:stCondLst>
                                            <p:cond delay="0"/>
                                          </p:stCondLst>
                                        </p:cTn>
                                        <p:tgtEl>
                                          <p:spTgt spid="138"/>
                                        </p:tgtEl>
                                        <p:attrNameLst>
                                          <p:attrName>style.visibility</p:attrName>
                                        </p:attrNameLst>
                                      </p:cBhvr>
                                      <p:to>
                                        <p:strVal val="visible"/>
                                      </p:to>
                                    </p:set>
                                    <p:anim calcmode="lin" valueType="num">
                                      <p:cBhvr additive="base">
                                        <p:cTn id="507" dur="500" fill="hold"/>
                                        <p:tgtEl>
                                          <p:spTgt spid="138"/>
                                        </p:tgtEl>
                                        <p:attrNameLst>
                                          <p:attrName>ppt_x</p:attrName>
                                        </p:attrNameLst>
                                      </p:cBhvr>
                                      <p:tavLst>
                                        <p:tav tm="0">
                                          <p:val>
                                            <p:strVal val="1+#ppt_w/2"/>
                                          </p:val>
                                        </p:tav>
                                        <p:tav tm="100000">
                                          <p:val>
                                            <p:strVal val="#ppt_x"/>
                                          </p:val>
                                        </p:tav>
                                      </p:tavLst>
                                    </p:anim>
                                    <p:anim calcmode="lin" valueType="num">
                                      <p:cBhvr additive="base">
                                        <p:cTn id="508" dur="500" fill="hold"/>
                                        <p:tgtEl>
                                          <p:spTgt spid="138"/>
                                        </p:tgtEl>
                                        <p:attrNameLst>
                                          <p:attrName>ppt_y</p:attrName>
                                        </p:attrNameLst>
                                      </p:cBhvr>
                                      <p:tavLst>
                                        <p:tav tm="0">
                                          <p:val>
                                            <p:strVal val="#ppt_y"/>
                                          </p:val>
                                        </p:tav>
                                        <p:tav tm="100000">
                                          <p:val>
                                            <p:strVal val="#ppt_y"/>
                                          </p:val>
                                        </p:tav>
                                      </p:tavLst>
                                    </p:anim>
                                  </p:childTnLst>
                                </p:cTn>
                              </p:par>
                            </p:childTnLst>
                          </p:cTn>
                        </p:par>
                      </p:childTnLst>
                    </p:cTn>
                  </p:par>
                  <p:par>
                    <p:cTn id="509" fill="hold">
                      <p:stCondLst>
                        <p:cond delay="indefinite"/>
                      </p:stCondLst>
                      <p:childTnLst>
                        <p:par>
                          <p:cTn id="510" fill="hold">
                            <p:stCondLst>
                              <p:cond delay="0"/>
                            </p:stCondLst>
                            <p:childTnLst>
                              <p:par>
                                <p:cTn id="511" presetID="2" presetClass="entr" presetSubtype="2" fill="hold" nodeType="clickEffect">
                                  <p:stCondLst>
                                    <p:cond delay="0"/>
                                  </p:stCondLst>
                                  <p:childTnLst>
                                    <p:set>
                                      <p:cBhvr>
                                        <p:cTn id="512" dur="1" fill="hold">
                                          <p:stCondLst>
                                            <p:cond delay="0"/>
                                          </p:stCondLst>
                                        </p:cTn>
                                        <p:tgtEl>
                                          <p:spTgt spid="131"/>
                                        </p:tgtEl>
                                        <p:attrNameLst>
                                          <p:attrName>style.visibility</p:attrName>
                                        </p:attrNameLst>
                                      </p:cBhvr>
                                      <p:to>
                                        <p:strVal val="visible"/>
                                      </p:to>
                                    </p:set>
                                    <p:anim calcmode="lin" valueType="num">
                                      <p:cBhvr additive="base">
                                        <p:cTn id="513" dur="500" fill="hold"/>
                                        <p:tgtEl>
                                          <p:spTgt spid="131"/>
                                        </p:tgtEl>
                                        <p:attrNameLst>
                                          <p:attrName>ppt_x</p:attrName>
                                        </p:attrNameLst>
                                      </p:cBhvr>
                                      <p:tavLst>
                                        <p:tav tm="0">
                                          <p:val>
                                            <p:strVal val="1+#ppt_w/2"/>
                                          </p:val>
                                        </p:tav>
                                        <p:tav tm="100000">
                                          <p:val>
                                            <p:strVal val="#ppt_x"/>
                                          </p:val>
                                        </p:tav>
                                      </p:tavLst>
                                    </p:anim>
                                    <p:anim calcmode="lin" valueType="num">
                                      <p:cBhvr additive="base">
                                        <p:cTn id="514" dur="5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515" fill="hold">
                      <p:stCondLst>
                        <p:cond delay="indefinite"/>
                      </p:stCondLst>
                      <p:childTnLst>
                        <p:par>
                          <p:cTn id="516" fill="hold">
                            <p:stCondLst>
                              <p:cond delay="0"/>
                            </p:stCondLst>
                            <p:childTnLst>
                              <p:par>
                                <p:cTn id="517" presetID="2" presetClass="exit" presetSubtype="2" fill="hold" nodeType="clickEffect">
                                  <p:stCondLst>
                                    <p:cond delay="0"/>
                                  </p:stCondLst>
                                  <p:childTnLst>
                                    <p:anim calcmode="lin" valueType="num">
                                      <p:cBhvr additive="base">
                                        <p:cTn id="518" dur="500"/>
                                        <p:tgtEl>
                                          <p:spTgt spid="138"/>
                                        </p:tgtEl>
                                        <p:attrNameLst>
                                          <p:attrName>ppt_x</p:attrName>
                                        </p:attrNameLst>
                                      </p:cBhvr>
                                      <p:tavLst>
                                        <p:tav tm="0">
                                          <p:val>
                                            <p:strVal val="ppt_x"/>
                                          </p:val>
                                        </p:tav>
                                        <p:tav tm="100000">
                                          <p:val>
                                            <p:strVal val="1+ppt_w/2"/>
                                          </p:val>
                                        </p:tav>
                                      </p:tavLst>
                                    </p:anim>
                                    <p:anim calcmode="lin" valueType="num">
                                      <p:cBhvr additive="base">
                                        <p:cTn id="519" dur="500"/>
                                        <p:tgtEl>
                                          <p:spTgt spid="138"/>
                                        </p:tgtEl>
                                        <p:attrNameLst>
                                          <p:attrName>ppt_y</p:attrName>
                                        </p:attrNameLst>
                                      </p:cBhvr>
                                      <p:tavLst>
                                        <p:tav tm="0">
                                          <p:val>
                                            <p:strVal val="ppt_y"/>
                                          </p:val>
                                        </p:tav>
                                        <p:tav tm="100000">
                                          <p:val>
                                            <p:strVal val="ppt_y"/>
                                          </p:val>
                                        </p:tav>
                                      </p:tavLst>
                                    </p:anim>
                                    <p:set>
                                      <p:cBhvr>
                                        <p:cTn id="520" dur="1" fill="hold">
                                          <p:stCondLst>
                                            <p:cond delay="499"/>
                                          </p:stCondLst>
                                        </p:cTn>
                                        <p:tgtEl>
                                          <p:spTgt spid="138"/>
                                        </p:tgtEl>
                                        <p:attrNameLst>
                                          <p:attrName>style.visibility</p:attrName>
                                        </p:attrNameLst>
                                      </p:cBhvr>
                                      <p:to>
                                        <p:strVal val="hidden"/>
                                      </p:to>
                                    </p:set>
                                  </p:childTnLst>
                                </p:cTn>
                              </p:par>
                              <p:par>
                                <p:cTn id="521" presetID="2" presetClass="exit" presetSubtype="2" fill="hold" nodeType="withEffect">
                                  <p:stCondLst>
                                    <p:cond delay="0"/>
                                  </p:stCondLst>
                                  <p:childTnLst>
                                    <p:anim calcmode="lin" valueType="num">
                                      <p:cBhvr additive="base">
                                        <p:cTn id="522" dur="500"/>
                                        <p:tgtEl>
                                          <p:spTgt spid="131"/>
                                        </p:tgtEl>
                                        <p:attrNameLst>
                                          <p:attrName>ppt_x</p:attrName>
                                        </p:attrNameLst>
                                      </p:cBhvr>
                                      <p:tavLst>
                                        <p:tav tm="0">
                                          <p:val>
                                            <p:strVal val="ppt_x"/>
                                          </p:val>
                                        </p:tav>
                                        <p:tav tm="100000">
                                          <p:val>
                                            <p:strVal val="1+ppt_w/2"/>
                                          </p:val>
                                        </p:tav>
                                      </p:tavLst>
                                    </p:anim>
                                    <p:anim calcmode="lin" valueType="num">
                                      <p:cBhvr additive="base">
                                        <p:cTn id="523" dur="500"/>
                                        <p:tgtEl>
                                          <p:spTgt spid="131"/>
                                        </p:tgtEl>
                                        <p:attrNameLst>
                                          <p:attrName>ppt_y</p:attrName>
                                        </p:attrNameLst>
                                      </p:cBhvr>
                                      <p:tavLst>
                                        <p:tav tm="0">
                                          <p:val>
                                            <p:strVal val="ppt_y"/>
                                          </p:val>
                                        </p:tav>
                                        <p:tav tm="100000">
                                          <p:val>
                                            <p:strVal val="ppt_y"/>
                                          </p:val>
                                        </p:tav>
                                      </p:tavLst>
                                    </p:anim>
                                    <p:set>
                                      <p:cBhvr>
                                        <p:cTn id="524" dur="1" fill="hold">
                                          <p:stCondLst>
                                            <p:cond delay="499"/>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uiExpand="1" build="p" animBg="1"/>
      <p:bldP spid="9" grpId="0"/>
      <p:bldP spid="10" grpId="0"/>
      <p:bldP spid="11" grpId="0"/>
      <p:bldP spid="16" grpId="0" uiExpand="1" build="p" animBg="1"/>
      <p:bldP spid="45" grpId="0"/>
      <p:bldP spid="45" grpId="1"/>
      <p:bldP spid="45" grpId="2"/>
      <p:bldP spid="46" grpId="0"/>
      <p:bldP spid="46" grpId="1"/>
      <p:bldP spid="46" grpId="2"/>
      <p:bldP spid="47" grpId="0"/>
      <p:bldP spid="47" grpId="1"/>
      <p:bldP spid="47" grpId="2"/>
      <p:bldP spid="50" grpId="0"/>
      <p:bldP spid="50" grpId="1"/>
      <p:bldP spid="50" grpId="2"/>
      <p:bldP spid="52" grpId="0"/>
      <p:bldP spid="52" grpId="1"/>
      <p:bldP spid="52" grpId="2"/>
      <p:bldP spid="54" grpId="0"/>
      <p:bldP spid="54" grpId="1"/>
      <p:bldP spid="54" grpId="2"/>
      <p:bldP spid="56" grpId="0" animBg="1"/>
      <p:bldP spid="56" grpId="1" animBg="1"/>
      <p:bldP spid="64" grpId="0"/>
      <p:bldP spid="65" grpId="0"/>
      <p:bldP spid="66" grpId="0"/>
      <p:bldP spid="66" grpId="1"/>
      <p:bldP spid="71" grpId="0" uiExpand="1" build="p"/>
      <p:bldP spid="80" grpId="0"/>
      <p:bldP spid="80" grpId="1"/>
      <p:bldP spid="109" grpId="0" animBg="1"/>
      <p:bldP spid="111" grpId="0"/>
      <p:bldP spid="90" grpId="0"/>
      <p:bldP spid="90" grpId="3"/>
      <p:bldP spid="121" grpId="0" animBg="1"/>
      <p:bldP spid="121" grpId="1" animBg="1"/>
      <p:bldP spid="128" grpId="0" animBg="1"/>
      <p:bldP spid="128" grpId="1" animBg="1"/>
      <p:bldP spid="128" grpId="2" animBg="1"/>
      <p:bldP spid="129" grpId="0" animBg="1"/>
      <p:bldP spid="129"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Rapid-Fire Python: Conversions and Casting</a:t>
            </a:r>
          </a:p>
        </p:txBody>
      </p:sp>
      <p:sp>
        <p:nvSpPr>
          <p:cNvPr id="5" name="TextBox 4">
            <a:extLst>
              <a:ext uri="{FF2B5EF4-FFF2-40B4-BE49-F238E27FC236}">
                <a16:creationId xmlns:a16="http://schemas.microsoft.com/office/drawing/2014/main" id="{72765CFC-8FB1-4888-86CB-7AB005670D8A}"/>
              </a:ext>
            </a:extLst>
          </p:cNvPr>
          <p:cNvSpPr txBox="1"/>
          <p:nvPr/>
        </p:nvSpPr>
        <p:spPr>
          <a:xfrm>
            <a:off x="404446" y="944740"/>
            <a:ext cx="5333999" cy="3372283"/>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Arithmetic operators in C++</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int i1 = 5, i2;</a:t>
            </a:r>
          </a:p>
          <a:p>
            <a:r>
              <a:rPr lang="en-US" dirty="0">
                <a:latin typeface="Consolas" panose="020B0609020204030204" pitchFamily="49" charset="0"/>
              </a:rPr>
              <a:t>float f1 = 1.5, f2;</a:t>
            </a:r>
          </a:p>
          <a:p>
            <a:endParaRPr lang="en-US" dirty="0">
              <a:latin typeface="Consolas" panose="020B0609020204030204" pitchFamily="49" charset="0"/>
            </a:endParaRPr>
          </a:p>
          <a:p>
            <a:r>
              <a:rPr lang="en-US" dirty="0">
                <a:latin typeface="Consolas" panose="020B0609020204030204" pitchFamily="49" charset="0"/>
              </a:rPr>
              <a:t>f2 = i1 + f1;  // i1 converted to float</a:t>
            </a:r>
          </a:p>
          <a:p>
            <a:r>
              <a:rPr lang="en-US" dirty="0">
                <a:latin typeface="Consolas" panose="020B0609020204030204" pitchFamily="49" charset="0"/>
              </a:rPr>
              <a:t>f2 = </a:t>
            </a:r>
            <a:r>
              <a:rPr lang="en-US" dirty="0" err="1">
                <a:latin typeface="Consolas" panose="020B0609020204030204" pitchFamily="49" charset="0"/>
              </a:rPr>
              <a:t>static_cast</a:t>
            </a:r>
            <a:r>
              <a:rPr lang="en-US" dirty="0">
                <a:latin typeface="Consolas" panose="020B0609020204030204" pitchFamily="49" charset="0"/>
              </a:rPr>
              <a:t>&lt;float&gt;(i1);  // 5.0</a:t>
            </a:r>
          </a:p>
          <a:p>
            <a:r>
              <a:rPr lang="en-US" dirty="0">
                <a:latin typeface="Consolas" panose="020B0609020204030204" pitchFamily="49" charset="0"/>
              </a:rPr>
              <a:t>i2 = </a:t>
            </a:r>
            <a:r>
              <a:rPr lang="en-US" dirty="0" err="1">
                <a:latin typeface="Consolas" panose="020B0609020204030204" pitchFamily="49" charset="0"/>
              </a:rPr>
              <a:t>static_cast</a:t>
            </a:r>
            <a:r>
              <a:rPr lang="en-US" dirty="0">
                <a:latin typeface="Consolas" panose="020B0609020204030204" pitchFamily="49" charset="0"/>
              </a:rPr>
              <a:t>&lt;int&gt;(f1);    // 1</a:t>
            </a:r>
          </a:p>
          <a:p>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DB3A6544-5225-4067-B8DB-9E4CF40322FB}"/>
              </a:ext>
            </a:extLst>
          </p:cNvPr>
          <p:cNvSpPr txBox="1"/>
          <p:nvPr/>
        </p:nvSpPr>
        <p:spPr>
          <a:xfrm>
            <a:off x="6453555" y="944741"/>
            <a:ext cx="5644660" cy="3372282"/>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Arithmetic operators in Python</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i1 = 5        # integer by default</a:t>
            </a:r>
          </a:p>
          <a:p>
            <a:r>
              <a:rPr lang="en-US" dirty="0">
                <a:latin typeface="Consolas" panose="020B0609020204030204" pitchFamily="49" charset="0"/>
              </a:rPr>
              <a:t>f1 = 1.5      # forced to be floating point</a:t>
            </a:r>
          </a:p>
          <a:p>
            <a:endParaRPr lang="en-US" dirty="0">
              <a:latin typeface="Consolas" panose="020B0609020204030204" pitchFamily="49" charset="0"/>
            </a:endParaRPr>
          </a:p>
          <a:p>
            <a:r>
              <a:rPr lang="en-US" dirty="0">
                <a:latin typeface="Consolas" panose="020B0609020204030204" pitchFamily="49" charset="0"/>
              </a:rPr>
              <a:t>f2 = i1 + f1   # i1 converted to float</a:t>
            </a:r>
          </a:p>
          <a:p>
            <a:r>
              <a:rPr lang="en-US" dirty="0">
                <a:latin typeface="Consolas" panose="020B0609020204030204" pitchFamily="49" charset="0"/>
              </a:rPr>
              <a:t>f2 = float(i1) # explicit conversion: 5.0</a:t>
            </a:r>
          </a:p>
          <a:p>
            <a:r>
              <a:rPr lang="en-US" dirty="0">
                <a:latin typeface="Consolas" panose="020B0609020204030204" pitchFamily="49" charset="0"/>
              </a:rPr>
              <a:t>i2 = int(f1)   # explicit conversion: 1</a:t>
            </a:r>
          </a:p>
        </p:txBody>
      </p:sp>
      <p:sp>
        <p:nvSpPr>
          <p:cNvPr id="9" name="Arrow: Right 8">
            <a:extLst>
              <a:ext uri="{FF2B5EF4-FFF2-40B4-BE49-F238E27FC236}">
                <a16:creationId xmlns:a16="http://schemas.microsoft.com/office/drawing/2014/main" id="{A1729A53-BBE4-41C9-8BA8-ED9F2CE20516}"/>
              </a:ext>
            </a:extLst>
          </p:cNvPr>
          <p:cNvSpPr/>
          <p:nvPr/>
        </p:nvSpPr>
        <p:spPr>
          <a:xfrm>
            <a:off x="5807049" y="1529862"/>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755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1107996"/>
          </a:xfrm>
          <a:prstGeom prst="rect">
            <a:avLst/>
          </a:prstGeom>
          <a:noFill/>
        </p:spPr>
        <p:txBody>
          <a:bodyPr wrap="square" rtlCol="0">
            <a:spAutoFit/>
          </a:bodyPr>
          <a:lstStyle/>
          <a:p>
            <a:pPr algn="ctr"/>
            <a:r>
              <a:rPr lang="en-US" sz="6600" dirty="0"/>
              <a:t>A Gentle Intro to Python</a:t>
            </a:r>
          </a:p>
        </p:txBody>
      </p:sp>
      <p:sp>
        <p:nvSpPr>
          <p:cNvPr id="6" name="TextBox 5">
            <a:extLst>
              <a:ext uri="{FF2B5EF4-FFF2-40B4-BE49-F238E27FC236}">
                <a16:creationId xmlns:a16="http://schemas.microsoft.com/office/drawing/2014/main" id="{35AF4381-246B-41B4-B833-E1EB85D6270B}"/>
              </a:ext>
            </a:extLst>
          </p:cNvPr>
          <p:cNvSpPr txBox="1"/>
          <p:nvPr/>
        </p:nvSpPr>
        <p:spPr>
          <a:xfrm>
            <a:off x="1075764" y="1727511"/>
            <a:ext cx="10475260" cy="400110"/>
          </a:xfrm>
          <a:prstGeom prst="rect">
            <a:avLst/>
          </a:prstGeom>
          <a:noFill/>
        </p:spPr>
        <p:txBody>
          <a:bodyPr wrap="square">
            <a:spAutoFit/>
          </a:bodyPr>
          <a:lstStyle/>
          <a:p>
            <a:pPr algn="ctr"/>
            <a:r>
              <a:rPr lang="en-US" sz="2000" dirty="0">
                <a:latin typeface="+mj-lt"/>
                <a:cs typeface="Times New Roman" pitchFamily="18" charset="0"/>
              </a:rPr>
              <a:t>Our goals:</a:t>
            </a:r>
          </a:p>
        </p:txBody>
      </p:sp>
      <p:sp>
        <p:nvSpPr>
          <p:cNvPr id="8" name="TextBox 7">
            <a:extLst>
              <a:ext uri="{FF2B5EF4-FFF2-40B4-BE49-F238E27FC236}">
                <a16:creationId xmlns:a16="http://schemas.microsoft.com/office/drawing/2014/main" id="{8875B4BE-5E3B-468B-9808-714F5E36CC18}"/>
              </a:ext>
            </a:extLst>
          </p:cNvPr>
          <p:cNvSpPr txBox="1"/>
          <p:nvPr/>
        </p:nvSpPr>
        <p:spPr>
          <a:xfrm>
            <a:off x="3124200" y="2377453"/>
            <a:ext cx="6096000" cy="707886"/>
          </a:xfrm>
          <a:prstGeom prst="rect">
            <a:avLst/>
          </a:prstGeom>
          <a:noFill/>
        </p:spPr>
        <p:txBody>
          <a:bodyPr wrap="square">
            <a:spAutoFit/>
          </a:bodyPr>
          <a:lstStyle/>
          <a:p>
            <a:pPr algn="ctr"/>
            <a:r>
              <a:rPr lang="en-US" sz="2000" dirty="0">
                <a:latin typeface="+mj-lt"/>
                <a:cs typeface="Times New Roman" pitchFamily="18" charset="0"/>
              </a:rPr>
              <a:t>Have a basic intro to Python so we can write simple programs and read code in future lectures</a:t>
            </a:r>
            <a:endParaRPr lang="en-US" sz="2000" dirty="0"/>
          </a:p>
        </p:txBody>
      </p:sp>
      <p:sp>
        <p:nvSpPr>
          <p:cNvPr id="9" name="TextBox 8">
            <a:extLst>
              <a:ext uri="{FF2B5EF4-FFF2-40B4-BE49-F238E27FC236}">
                <a16:creationId xmlns:a16="http://schemas.microsoft.com/office/drawing/2014/main" id="{B1AC1AAD-214A-4904-9F2F-27E960F3445C}"/>
              </a:ext>
            </a:extLst>
          </p:cNvPr>
          <p:cNvSpPr txBox="1"/>
          <p:nvPr/>
        </p:nvSpPr>
        <p:spPr>
          <a:xfrm>
            <a:off x="3124200" y="3390465"/>
            <a:ext cx="6096000" cy="707886"/>
          </a:xfrm>
          <a:prstGeom prst="rect">
            <a:avLst/>
          </a:prstGeom>
          <a:noFill/>
        </p:spPr>
        <p:txBody>
          <a:bodyPr wrap="square">
            <a:spAutoFit/>
          </a:bodyPr>
          <a:lstStyle/>
          <a:p>
            <a:pPr algn="ctr"/>
            <a:r>
              <a:rPr lang="en-US" sz="2000" dirty="0">
                <a:latin typeface="+mj-lt"/>
                <a:cs typeface="Times New Roman" pitchFamily="18" charset="0"/>
              </a:rPr>
              <a:t>Learn how to do practical things in python that will pay off in hackathons, internships and full-time SWE jobs.</a:t>
            </a:r>
            <a:endParaRPr lang="en-US" sz="2000" dirty="0"/>
          </a:p>
        </p:txBody>
      </p:sp>
    </p:spTree>
    <p:extLst>
      <p:ext uri="{BB962C8B-B14F-4D97-AF65-F5344CB8AC3E}">
        <p14:creationId xmlns:p14="http://schemas.microsoft.com/office/powerpoint/2010/main" val="683528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39766"/>
            <a:ext cx="11411205" cy="830997"/>
          </a:xfrm>
          <a:prstGeom prst="rect">
            <a:avLst/>
          </a:prstGeom>
          <a:noFill/>
        </p:spPr>
        <p:txBody>
          <a:bodyPr wrap="square" rtlCol="0">
            <a:spAutoFit/>
          </a:bodyPr>
          <a:lstStyle/>
          <a:p>
            <a:pPr algn="ctr"/>
            <a:r>
              <a:rPr lang="en-US" sz="4800" dirty="0"/>
              <a:t>Functions</a:t>
            </a:r>
          </a:p>
        </p:txBody>
      </p:sp>
      <p:sp>
        <p:nvSpPr>
          <p:cNvPr id="6" name="TextBox 5">
            <a:extLst>
              <a:ext uri="{FF2B5EF4-FFF2-40B4-BE49-F238E27FC236}">
                <a16:creationId xmlns:a16="http://schemas.microsoft.com/office/drawing/2014/main" id="{DB3A6544-5225-4067-B8DB-9E4CF40322FB}"/>
              </a:ext>
            </a:extLst>
          </p:cNvPr>
          <p:cNvSpPr txBox="1"/>
          <p:nvPr/>
        </p:nvSpPr>
        <p:spPr>
          <a:xfrm>
            <a:off x="938163" y="2511461"/>
            <a:ext cx="6229676" cy="4215101"/>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good_morning</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'Top of the morning to you!'</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smoosh</a:t>
            </a:r>
            <a:r>
              <a:rPr lang="en-US" dirty="0">
                <a:solidFill>
                  <a:srgbClr val="000000"/>
                </a:solidFill>
                <a:latin typeface="Consolas" panose="020B0609020204030204" pitchFamily="49" charset="0"/>
              </a:rPr>
              <a:t>(x, y):</a:t>
            </a:r>
          </a:p>
          <a:p>
            <a:r>
              <a:rPr lang="en-US" dirty="0">
                <a:solidFill>
                  <a:srgbClr val="000000"/>
                </a:solidFill>
                <a:latin typeface="Consolas" panose="020B0609020204030204" pitchFamily="49" charset="0"/>
              </a:rPr>
              <a:t>  </a:t>
            </a:r>
            <a:r>
              <a:rPr lang="en-US" b="1" dirty="0">
                <a:solidFill>
                  <a:srgbClr val="9E4C04"/>
                </a:solidFill>
                <a:latin typeface="Consolas" panose="020B0609020204030204" pitchFamily="49" charset="0"/>
              </a:rPr>
              <a:t>return</a:t>
            </a:r>
            <a:r>
              <a:rPr lang="en-US" dirty="0">
                <a:solidFill>
                  <a:srgbClr val="000000"/>
                </a:solidFill>
                <a:latin typeface="Consolas" panose="020B0609020204030204" pitchFamily="49" charset="0"/>
              </a:rPr>
              <a:t> x + y</a:t>
            </a:r>
          </a:p>
          <a:p>
            <a:endParaRPr lang="en-US" dirty="0">
              <a:solidFill>
                <a:srgbClr val="000000"/>
              </a:solidFill>
              <a:latin typeface="Consolas" panose="020B0609020204030204" pitchFamily="49" charset="0"/>
            </a:endParaRPr>
          </a:p>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congrats</a:t>
            </a:r>
            <a:r>
              <a:rPr lang="en-US" dirty="0">
                <a:solidFill>
                  <a:srgbClr val="000000"/>
                </a:solidFill>
                <a:latin typeface="Consolas" panose="020B0609020204030204" pitchFamily="49" charset="0"/>
              </a:rPr>
              <a:t>(occasion, who=</a:t>
            </a:r>
            <a:r>
              <a:rPr lang="en-US" dirty="0">
                <a:solidFill>
                  <a:srgbClr val="850002"/>
                </a:solidFill>
                <a:latin typeface="Consolas" panose="020B0609020204030204" pitchFamily="49" charset="0"/>
              </a:rPr>
              <a:t>'my friend'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message = </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'Happy</a:t>
            </a:r>
            <a:r>
              <a:rPr lang="en-US" dirty="0">
                <a:solidFill>
                  <a:srgbClr val="850002"/>
                </a:solidFill>
                <a:latin typeface="Consolas" panose="020B0609020204030204" pitchFamily="49" charset="0"/>
              </a:rPr>
              <a:t> {occasion}, {who}!'</a:t>
            </a:r>
          </a:p>
          <a:p>
            <a:r>
              <a:rPr lang="en-US" dirty="0">
                <a:solidFill>
                  <a:srgbClr val="000000"/>
                </a:solidFill>
                <a:latin typeface="Consolas" panose="020B0609020204030204" pitchFamily="49" charset="0"/>
              </a:rPr>
              <a:t>  </a:t>
            </a:r>
            <a:r>
              <a:rPr lang="en-US" b="1" dirty="0">
                <a:solidFill>
                  <a:srgbClr val="9E4C04"/>
                </a:solidFill>
                <a:latin typeface="Consolas" panose="020B0609020204030204" pitchFamily="49" charset="0"/>
              </a:rPr>
              <a:t>return</a:t>
            </a:r>
            <a:r>
              <a:rPr lang="en-US" dirty="0">
                <a:solidFill>
                  <a:srgbClr val="000000"/>
                </a:solidFill>
                <a:latin typeface="Consolas" panose="020B0609020204030204" pitchFamily="49" charset="0"/>
              </a:rPr>
              <a:t> message</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good_morning</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(smoosh(</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20</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(smoosh(</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,y=</a:t>
            </a:r>
            <a:r>
              <a:rPr lang="en-US" dirty="0">
                <a:solidFill>
                  <a:srgbClr val="850002"/>
                </a:solidFill>
                <a:latin typeface="Consolas" panose="020B0609020204030204" pitchFamily="49" charset="0"/>
              </a:rPr>
              <a:t>20</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(congrats(</a:t>
            </a:r>
            <a:r>
              <a:rPr lang="en-US" dirty="0">
                <a:solidFill>
                  <a:srgbClr val="850002"/>
                </a:solidFill>
                <a:latin typeface="Consolas" panose="020B0609020204030204" pitchFamily="49" charset="0"/>
              </a:rPr>
              <a:t>'birthday'</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(congrats(who=</a:t>
            </a:r>
            <a:r>
              <a:rPr lang="en-US" dirty="0">
                <a:solidFill>
                  <a:srgbClr val="850002"/>
                </a:solidFill>
                <a:latin typeface="Consolas" panose="020B0609020204030204" pitchFamily="49" charset="0"/>
              </a:rPr>
              <a:t>'Sachi'</a:t>
            </a:r>
            <a:r>
              <a:rPr lang="en-US" dirty="0">
                <a:solidFill>
                  <a:srgbClr val="000000"/>
                </a:solidFill>
                <a:latin typeface="Consolas" panose="020B0609020204030204" pitchFamily="49" charset="0"/>
              </a:rPr>
              <a:t>, occasion=</a:t>
            </a:r>
            <a:r>
              <a:rPr lang="en-US" dirty="0">
                <a:solidFill>
                  <a:srgbClr val="850002"/>
                </a:solidFill>
                <a:latin typeface="Consolas" panose="020B0609020204030204" pitchFamily="49" charset="0"/>
              </a:rPr>
              <a:t>'weekend'</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grpSp>
        <p:nvGrpSpPr>
          <p:cNvPr id="12" name="Group 11">
            <a:extLst>
              <a:ext uri="{FF2B5EF4-FFF2-40B4-BE49-F238E27FC236}">
                <a16:creationId xmlns:a16="http://schemas.microsoft.com/office/drawing/2014/main" id="{1198BD42-A016-4B76-8062-D00F0D93657D}"/>
              </a:ext>
            </a:extLst>
          </p:cNvPr>
          <p:cNvGrpSpPr/>
          <p:nvPr/>
        </p:nvGrpSpPr>
        <p:grpSpPr>
          <a:xfrm>
            <a:off x="1229453" y="775927"/>
            <a:ext cx="9461202" cy="960579"/>
            <a:chOff x="8797726" y="217059"/>
            <a:chExt cx="8224086" cy="960579"/>
          </a:xfrm>
        </p:grpSpPr>
        <p:sp>
          <p:nvSpPr>
            <p:cNvPr id="15" name="TextBox 14">
              <a:extLst>
                <a:ext uri="{FF2B5EF4-FFF2-40B4-BE49-F238E27FC236}">
                  <a16:creationId xmlns:a16="http://schemas.microsoft.com/office/drawing/2014/main" id="{C6EBF6A0-8C19-4982-972F-DA2587989B47}"/>
                </a:ext>
              </a:extLst>
            </p:cNvPr>
            <p:cNvSpPr txBox="1"/>
            <p:nvPr/>
          </p:nvSpPr>
          <p:spPr>
            <a:xfrm>
              <a:off x="9290638" y="223531"/>
              <a:ext cx="7731174" cy="954107"/>
            </a:xfrm>
            <a:prstGeom prst="rect">
              <a:avLst/>
            </a:prstGeom>
            <a:noFill/>
          </p:spPr>
          <p:txBody>
            <a:bodyPr wrap="square">
              <a:spAutoFit/>
            </a:bodyPr>
            <a:lstStyle/>
            <a:p>
              <a:pPr algn="ctr"/>
              <a:r>
                <a:rPr lang="en-US" sz="2800" dirty="0"/>
                <a:t>What interesting things do you notice about how these functions accept parameters and return values?</a:t>
              </a:r>
            </a:p>
          </p:txBody>
        </p:sp>
        <p:pic>
          <p:nvPicPr>
            <p:cNvPr id="16" name="Picture 15" descr="Shape&#10;&#10;Description automatically generated with low confidence">
              <a:extLst>
                <a:ext uri="{FF2B5EF4-FFF2-40B4-BE49-F238E27FC236}">
                  <a16:creationId xmlns:a16="http://schemas.microsoft.com/office/drawing/2014/main" id="{B75098F6-E530-4A12-AEA8-FC20E9DA0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726" y="217059"/>
              <a:ext cx="846739" cy="846739"/>
            </a:xfrm>
            <a:prstGeom prst="rect">
              <a:avLst/>
            </a:prstGeom>
            <a:ln>
              <a:noFill/>
            </a:ln>
            <a:effectLst>
              <a:outerShdw blurRad="292100" dist="139700" dir="2700000" algn="tl" rotWithShape="0">
                <a:srgbClr val="333333">
                  <a:alpha val="65000"/>
                </a:srgbClr>
              </a:outerShdw>
            </a:effectLst>
          </p:spPr>
        </p:pic>
      </p:grpSp>
      <p:sp>
        <p:nvSpPr>
          <p:cNvPr id="17" name="TextBox 16">
            <a:extLst>
              <a:ext uri="{FF2B5EF4-FFF2-40B4-BE49-F238E27FC236}">
                <a16:creationId xmlns:a16="http://schemas.microsoft.com/office/drawing/2014/main" id="{7BB21C39-58EA-4C39-B309-90BE75471AC0}"/>
              </a:ext>
            </a:extLst>
          </p:cNvPr>
          <p:cNvSpPr txBox="1"/>
          <p:nvPr/>
        </p:nvSpPr>
        <p:spPr>
          <a:xfrm>
            <a:off x="7362249" y="3552948"/>
            <a:ext cx="4234748" cy="1544085"/>
          </a:xfrm>
          <a:prstGeom prst="rect">
            <a:avLst/>
          </a:prstGeom>
          <a:solidFill>
            <a:schemeClr val="bg1">
              <a:lumMod val="95000"/>
            </a:schemeClr>
          </a:solidFill>
          <a:ln>
            <a:solidFill>
              <a:schemeClr val="tx1"/>
            </a:solidFill>
          </a:ln>
        </p:spPr>
        <p:txBody>
          <a:bodyPr wrap="square" rtlCol="0">
            <a:noAutofit/>
          </a:bodyPr>
          <a:lstStyle/>
          <a:p>
            <a:r>
              <a:rPr lang="en-US" dirty="0">
                <a:latin typeface="Consolas" panose="020B0609020204030204" pitchFamily="49" charset="0"/>
              </a:rPr>
              <a:t>Top of the morning to you</a:t>
            </a:r>
          </a:p>
          <a:p>
            <a:r>
              <a:rPr lang="en-US" dirty="0">
                <a:latin typeface="Consolas" panose="020B0609020204030204" pitchFamily="49" charset="0"/>
              </a:rPr>
              <a:t>25</a:t>
            </a:r>
          </a:p>
          <a:p>
            <a:r>
              <a:rPr lang="en-US" dirty="0">
                <a:latin typeface="Consolas" panose="020B0609020204030204" pitchFamily="49" charset="0"/>
              </a:rPr>
              <a:t>30</a:t>
            </a:r>
          </a:p>
          <a:p>
            <a:r>
              <a:rPr lang="en-US" dirty="0">
                <a:latin typeface="Consolas" panose="020B0609020204030204" pitchFamily="49" charset="0"/>
              </a:rPr>
              <a:t>Happy birthday, my friend!</a:t>
            </a:r>
          </a:p>
          <a:p>
            <a:r>
              <a:rPr lang="en-US" dirty="0">
                <a:latin typeface="Consolas" panose="020B0609020204030204" pitchFamily="49" charset="0"/>
              </a:rPr>
              <a:t>Happy weekend, Sachi!</a:t>
            </a:r>
          </a:p>
        </p:txBody>
      </p:sp>
      <p:sp>
        <p:nvSpPr>
          <p:cNvPr id="18" name="Rectangle 17">
            <a:extLst>
              <a:ext uri="{FF2B5EF4-FFF2-40B4-BE49-F238E27FC236}">
                <a16:creationId xmlns:a16="http://schemas.microsoft.com/office/drawing/2014/main" id="{2BE351A8-1124-44C7-BA7F-99310F68D120}"/>
              </a:ext>
            </a:extLst>
          </p:cNvPr>
          <p:cNvSpPr/>
          <p:nvPr/>
        </p:nvSpPr>
        <p:spPr>
          <a:xfrm>
            <a:off x="3556925" y="1917447"/>
            <a:ext cx="569660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9" name="Rectangle 18">
            <a:extLst>
              <a:ext uri="{FF2B5EF4-FFF2-40B4-BE49-F238E27FC236}">
                <a16:creationId xmlns:a16="http://schemas.microsoft.com/office/drawing/2014/main" id="{4536DA3F-0486-430A-9F13-C26F4E0BF593}"/>
              </a:ext>
            </a:extLst>
          </p:cNvPr>
          <p:cNvSpPr/>
          <p:nvPr/>
        </p:nvSpPr>
        <p:spPr>
          <a:xfrm>
            <a:off x="3559209" y="1923919"/>
            <a:ext cx="569872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peech Bubble: Rectangle with Corners Rounded 20">
            <a:extLst>
              <a:ext uri="{FF2B5EF4-FFF2-40B4-BE49-F238E27FC236}">
                <a16:creationId xmlns:a16="http://schemas.microsoft.com/office/drawing/2014/main" id="{22EED61F-F230-4CC3-BC2F-2389112CDEF2}"/>
              </a:ext>
            </a:extLst>
          </p:cNvPr>
          <p:cNvSpPr/>
          <p:nvPr/>
        </p:nvSpPr>
        <p:spPr>
          <a:xfrm>
            <a:off x="5814691" y="2462336"/>
            <a:ext cx="2706296" cy="954107"/>
          </a:xfrm>
          <a:prstGeom prst="wedgeRoundRectCallout">
            <a:avLst>
              <a:gd name="adj1" fmla="val -81751"/>
              <a:gd name="adj2" fmla="val 1309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Python lets you specify default values for parameters!</a:t>
            </a:r>
          </a:p>
        </p:txBody>
      </p:sp>
      <p:sp>
        <p:nvSpPr>
          <p:cNvPr id="23" name="Speech Bubble: Rectangle with Corners Rounded 22">
            <a:extLst>
              <a:ext uri="{FF2B5EF4-FFF2-40B4-BE49-F238E27FC236}">
                <a16:creationId xmlns:a16="http://schemas.microsoft.com/office/drawing/2014/main" id="{89404A73-C71F-4E8E-A633-EFA1DADB6529}"/>
              </a:ext>
            </a:extLst>
          </p:cNvPr>
          <p:cNvSpPr/>
          <p:nvPr/>
        </p:nvSpPr>
        <p:spPr>
          <a:xfrm>
            <a:off x="96572" y="1374607"/>
            <a:ext cx="2927539" cy="1065928"/>
          </a:xfrm>
          <a:prstGeom prst="wedgeRoundRectCallout">
            <a:avLst>
              <a:gd name="adj1" fmla="val -13964"/>
              <a:gd name="adj2" fmla="val 1432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Nor do you specify a return type for functions!</a:t>
            </a:r>
          </a:p>
        </p:txBody>
      </p:sp>
      <p:sp>
        <p:nvSpPr>
          <p:cNvPr id="25" name="Speech Bubble: Rectangle with Corners Rounded 24">
            <a:extLst>
              <a:ext uri="{FF2B5EF4-FFF2-40B4-BE49-F238E27FC236}">
                <a16:creationId xmlns:a16="http://schemas.microsoft.com/office/drawing/2014/main" id="{04DA14CC-8FE3-427F-BB21-724C5017FCFA}"/>
              </a:ext>
            </a:extLst>
          </p:cNvPr>
          <p:cNvSpPr/>
          <p:nvPr/>
        </p:nvSpPr>
        <p:spPr>
          <a:xfrm>
            <a:off x="4329610" y="4877877"/>
            <a:ext cx="3237285" cy="954107"/>
          </a:xfrm>
          <a:prstGeom prst="wedgeRoundRectCallout">
            <a:avLst>
              <a:gd name="adj1" fmla="val -54721"/>
              <a:gd name="adj2" fmla="val 885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default value is used if you don't pass a value for the parameter.</a:t>
            </a:r>
          </a:p>
        </p:txBody>
      </p:sp>
      <p:sp>
        <p:nvSpPr>
          <p:cNvPr id="28" name="Speech Bubble: Rectangle with Corners Rounded 27">
            <a:extLst>
              <a:ext uri="{FF2B5EF4-FFF2-40B4-BE49-F238E27FC236}">
                <a16:creationId xmlns:a16="http://schemas.microsoft.com/office/drawing/2014/main" id="{26E0C62E-996B-4374-AEE7-02DAC2809ECF}"/>
              </a:ext>
            </a:extLst>
          </p:cNvPr>
          <p:cNvSpPr/>
          <p:nvPr/>
        </p:nvSpPr>
        <p:spPr>
          <a:xfrm>
            <a:off x="7783899" y="5299020"/>
            <a:ext cx="3391447" cy="1065928"/>
          </a:xfrm>
          <a:prstGeom prst="wedgeRoundRectCallout">
            <a:avLst>
              <a:gd name="adj1" fmla="val -121950"/>
              <a:gd name="adj2" fmla="val 596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explicitly specify parameter names when calling functions!</a:t>
            </a:r>
          </a:p>
        </p:txBody>
      </p:sp>
      <p:sp>
        <p:nvSpPr>
          <p:cNvPr id="29" name="Speech Bubble: Rectangle with Corners Rounded 28">
            <a:extLst>
              <a:ext uri="{FF2B5EF4-FFF2-40B4-BE49-F238E27FC236}">
                <a16:creationId xmlns:a16="http://schemas.microsoft.com/office/drawing/2014/main" id="{7025E928-DECA-4D94-A6F5-F25540DFFF18}"/>
              </a:ext>
            </a:extLst>
          </p:cNvPr>
          <p:cNvSpPr/>
          <p:nvPr/>
        </p:nvSpPr>
        <p:spPr>
          <a:xfrm>
            <a:off x="3299827" y="1907571"/>
            <a:ext cx="3237285" cy="1065928"/>
          </a:xfrm>
          <a:prstGeom prst="wedgeRoundRectCallout">
            <a:avLst>
              <a:gd name="adj1" fmla="val -70689"/>
              <a:gd name="adj2" fmla="val 992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don't specify the types of your parameters!</a:t>
            </a:r>
          </a:p>
        </p:txBody>
      </p:sp>
    </p:spTree>
    <p:extLst>
      <p:ext uri="{BB962C8B-B14F-4D97-AF65-F5344CB8AC3E}">
        <p14:creationId xmlns:p14="http://schemas.microsoft.com/office/powerpoint/2010/main" val="65148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90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3"/>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down)">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8" grpId="1" animBg="1"/>
      <p:bldP spid="19" grpId="0" animBg="1"/>
      <p:bldP spid="19" grpId="1" animBg="1"/>
      <p:bldP spid="21" grpId="0" animBg="1"/>
      <p:bldP spid="21" grpId="1" animBg="1"/>
      <p:bldP spid="23" grpId="0" animBg="1"/>
      <p:bldP spid="23" grpId="1" animBg="1"/>
      <p:bldP spid="25" grpId="0" animBg="1"/>
      <p:bldP spid="25" grpId="1" animBg="1"/>
      <p:bldP spid="28" grpId="0" animBg="1"/>
      <p:bldP spid="28" grpId="1" animBg="1"/>
      <p:bldP spid="29" grpId="0" animBg="1"/>
      <p:bldP spid="29"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646331"/>
          </a:xfrm>
          <a:prstGeom prst="rect">
            <a:avLst/>
          </a:prstGeom>
          <a:noFill/>
        </p:spPr>
        <p:txBody>
          <a:bodyPr wrap="square">
            <a:spAutoFit/>
          </a:bodyPr>
          <a:lstStyle/>
          <a:p>
            <a:pPr algn="ctr"/>
            <a:r>
              <a:rPr lang="en-US" sz="3600" dirty="0"/>
              <a:t>Topics</a:t>
            </a:r>
          </a:p>
        </p:txBody>
      </p:sp>
      <p:sp>
        <p:nvSpPr>
          <p:cNvPr id="2" name="TextBox 1">
            <a:extLst>
              <a:ext uri="{FF2B5EF4-FFF2-40B4-BE49-F238E27FC236}">
                <a16:creationId xmlns:a16="http://schemas.microsoft.com/office/drawing/2014/main" id="{5DA360B8-3AC2-4944-9950-D954B439279F}"/>
              </a:ext>
            </a:extLst>
          </p:cNvPr>
          <p:cNvSpPr txBox="1"/>
          <p:nvPr/>
        </p:nvSpPr>
        <p:spPr>
          <a:xfrm>
            <a:off x="2038470" y="1739153"/>
            <a:ext cx="8140953"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cs typeface="Times New Roman" pitchFamily="18" charset="0"/>
              </a:rPr>
              <a:t>Basic intro to python</a:t>
            </a:r>
          </a:p>
          <a:p>
            <a:pPr marL="800100" lvl="1" indent="-342900">
              <a:buFont typeface="Arial" panose="020B0604020202020204" pitchFamily="34" charset="0"/>
              <a:buChar char="•"/>
            </a:pPr>
            <a:r>
              <a:rPr lang="en-US" sz="2000" dirty="0">
                <a:latin typeface="+mj-lt"/>
                <a:cs typeface="Times New Roman" pitchFamily="18" charset="0"/>
              </a:rPr>
              <a:t>Quick syntax blitz</a:t>
            </a:r>
          </a:p>
          <a:p>
            <a:pPr marL="800100" lvl="1" indent="-342900">
              <a:buFont typeface="Arial" panose="020B0604020202020204" pitchFamily="34" charset="0"/>
              <a:buChar char="•"/>
            </a:pPr>
            <a:r>
              <a:rPr lang="en-US" sz="2000" dirty="0">
                <a:latin typeface="+mj-lt"/>
                <a:cs typeface="Times New Roman" pitchFamily="18" charset="0"/>
              </a:rPr>
              <a:t>Basic types</a:t>
            </a:r>
          </a:p>
          <a:p>
            <a:pPr marL="800100" lvl="1" indent="-342900">
              <a:buFont typeface="Arial" panose="020B0604020202020204" pitchFamily="34" charset="0"/>
              <a:buChar char="•"/>
            </a:pPr>
            <a:r>
              <a:rPr lang="en-US" sz="2000" dirty="0">
                <a:latin typeface="+mj-lt"/>
                <a:cs typeface="Times New Roman" pitchFamily="18" charset="0"/>
              </a:rPr>
              <a:t>Classes</a:t>
            </a:r>
          </a:p>
          <a:p>
            <a:pPr marL="342900" indent="-342900">
              <a:buFont typeface="Arial" panose="020B0604020202020204" pitchFamily="34" charset="0"/>
              <a:buChar char="•"/>
            </a:pPr>
            <a:r>
              <a:rPr lang="en-US" sz="2000" dirty="0">
                <a:latin typeface="+mj-lt"/>
                <a:cs typeface="Times New Roman" pitchFamily="18" charset="0"/>
              </a:rPr>
              <a:t>Applications:</a:t>
            </a:r>
          </a:p>
          <a:p>
            <a:pPr marL="800100" lvl="1" indent="-342900">
              <a:buFont typeface="Arial" panose="020B0604020202020204" pitchFamily="34" charset="0"/>
              <a:buChar char="•"/>
            </a:pPr>
            <a:r>
              <a:rPr lang="en-US" sz="2000" dirty="0">
                <a:latin typeface="+mj-lt"/>
                <a:cs typeface="Times New Roman" pitchFamily="18" charset="0"/>
              </a:rPr>
              <a:t>Json parsing (CSV parsing)</a:t>
            </a:r>
          </a:p>
          <a:p>
            <a:pPr marL="800100" lvl="1" indent="-342900">
              <a:buFont typeface="Arial" panose="020B0604020202020204" pitchFamily="34" charset="0"/>
              <a:buChar char="•"/>
            </a:pPr>
            <a:r>
              <a:rPr lang="en-US" sz="2000" dirty="0" err="1">
                <a:latin typeface="+mj-lt"/>
                <a:cs typeface="Times New Roman" pitchFamily="18" charset="0"/>
              </a:rPr>
              <a:t>numpy</a:t>
            </a:r>
            <a:r>
              <a:rPr lang="en-US" sz="2000" dirty="0">
                <a:latin typeface="+mj-lt"/>
                <a:cs typeface="Times New Roman" pitchFamily="18" charset="0"/>
              </a:rPr>
              <a:t> (C++ module called from other languages, SWIG, CLIFF, toybox C++ example)</a:t>
            </a:r>
          </a:p>
          <a:p>
            <a:pPr marL="800100" lvl="1" indent="-342900">
              <a:buFont typeface="Arial" panose="020B0604020202020204" pitchFamily="34" charset="0"/>
              <a:buChar char="•"/>
            </a:pPr>
            <a:r>
              <a:rPr lang="en-US" sz="2000" dirty="0">
                <a:latin typeface="+mj-lt"/>
                <a:cs typeface="Times New Roman" pitchFamily="18" charset="0"/>
              </a:rPr>
              <a:t>Get request from the internet; web request</a:t>
            </a:r>
          </a:p>
          <a:p>
            <a:pPr marL="800100" lvl="1" indent="-342900">
              <a:buFont typeface="Arial" panose="020B0604020202020204" pitchFamily="34" charset="0"/>
              <a:buChar char="•"/>
            </a:pPr>
            <a:r>
              <a:rPr lang="en-US" sz="2000" dirty="0" err="1">
                <a:latin typeface="+mj-lt"/>
                <a:cs typeface="Times New Roman" pitchFamily="18" charset="0"/>
              </a:rPr>
              <a:t>Jupyter</a:t>
            </a:r>
            <a:r>
              <a:rPr lang="en-US" sz="2000" dirty="0">
                <a:latin typeface="+mj-lt"/>
                <a:cs typeface="Times New Roman" pitchFamily="18" charset="0"/>
              </a:rPr>
              <a:t> notebooks</a:t>
            </a:r>
          </a:p>
        </p:txBody>
      </p:sp>
    </p:spTree>
    <p:extLst>
      <p:ext uri="{BB962C8B-B14F-4D97-AF65-F5344CB8AC3E}">
        <p14:creationId xmlns:p14="http://schemas.microsoft.com/office/powerpoint/2010/main" val="17935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69441"/>
          </a:xfrm>
          <a:prstGeom prst="rect">
            <a:avLst/>
          </a:prstGeom>
          <a:noFill/>
        </p:spPr>
        <p:txBody>
          <a:bodyPr wrap="square">
            <a:spAutoFit/>
          </a:bodyPr>
          <a:lstStyle/>
          <a:p>
            <a:pPr algn="ctr"/>
            <a:r>
              <a:rPr lang="en-US" sz="4400" dirty="0"/>
              <a:t>OOP Challenge</a:t>
            </a:r>
          </a:p>
        </p:txBody>
      </p:sp>
      <p:sp>
        <p:nvSpPr>
          <p:cNvPr id="14" name="TextBox 13">
            <a:extLst>
              <a:ext uri="{FF2B5EF4-FFF2-40B4-BE49-F238E27FC236}">
                <a16:creationId xmlns:a16="http://schemas.microsoft.com/office/drawing/2014/main" id="{FEEA6A29-75DF-4AF8-8596-6C5DDE3B1305}"/>
              </a:ext>
            </a:extLst>
          </p:cNvPr>
          <p:cNvSpPr txBox="1"/>
          <p:nvPr/>
        </p:nvSpPr>
        <p:spPr>
          <a:xfrm>
            <a:off x="2204990" y="2578115"/>
            <a:ext cx="7524684" cy="1077218"/>
          </a:xfrm>
          <a:prstGeom prst="rect">
            <a:avLst/>
          </a:prstGeom>
          <a:noFill/>
        </p:spPr>
        <p:txBody>
          <a:bodyPr wrap="square">
            <a:spAutoFit/>
          </a:bodyPr>
          <a:lstStyle/>
          <a:p>
            <a:pPr algn="ctr"/>
            <a:r>
              <a:rPr lang="en-US" sz="3200" dirty="0"/>
              <a:t>Name one key feature that makes a language an </a:t>
            </a:r>
            <a:r>
              <a:rPr lang="en-US" sz="3200" dirty="0">
                <a:solidFill>
                  <a:srgbClr val="FF0000"/>
                </a:solidFill>
              </a:rPr>
              <a:t>object-oriented language</a:t>
            </a:r>
            <a:r>
              <a:rPr lang="en-US" sz="3200" dirty="0"/>
              <a:t>.</a:t>
            </a:r>
          </a:p>
        </p:txBody>
      </p:sp>
      <p:pic>
        <p:nvPicPr>
          <p:cNvPr id="8" name="Picture 7" descr="Shape&#10;&#10;Description automatically generated with low confidence">
            <a:extLst>
              <a:ext uri="{FF2B5EF4-FFF2-40B4-BE49-F238E27FC236}">
                <a16:creationId xmlns:a16="http://schemas.microsoft.com/office/drawing/2014/main" id="{627F7320-D082-49A4-8A63-B745F57D5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337" y="-23872"/>
            <a:ext cx="829296" cy="829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257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3B6-A850-4D11-9596-1A5D91A909F1}"/>
              </a:ext>
            </a:extLst>
          </p:cNvPr>
          <p:cNvSpPr>
            <a:spLocks noGrp="1"/>
          </p:cNvSpPr>
          <p:nvPr>
            <p:ph type="title"/>
          </p:nvPr>
        </p:nvSpPr>
        <p:spPr/>
        <p:txBody>
          <a:bodyPr/>
          <a:lstStyle/>
          <a:p>
            <a:r>
              <a:rPr lang="en-US" dirty="0"/>
              <a:t>OOP History: Part 2 – </a:t>
            </a:r>
            <a:r>
              <a:rPr lang="en-US" dirty="0" err="1"/>
              <a:t>Simula</a:t>
            </a:r>
            <a:endParaRPr lang="en-US" dirty="0"/>
          </a:p>
        </p:txBody>
      </p:sp>
      <p:grpSp>
        <p:nvGrpSpPr>
          <p:cNvPr id="7" name="Group 6">
            <a:extLst>
              <a:ext uri="{FF2B5EF4-FFF2-40B4-BE49-F238E27FC236}">
                <a16:creationId xmlns:a16="http://schemas.microsoft.com/office/drawing/2014/main" id="{AAD0C1F2-7C15-45D6-BFD9-C489E01CBBA1}"/>
              </a:ext>
            </a:extLst>
          </p:cNvPr>
          <p:cNvGrpSpPr/>
          <p:nvPr/>
        </p:nvGrpSpPr>
        <p:grpSpPr>
          <a:xfrm>
            <a:off x="2187019" y="979459"/>
            <a:ext cx="7225645" cy="1324358"/>
            <a:chOff x="914400" y="937038"/>
            <a:chExt cx="7225645" cy="1324358"/>
          </a:xfrm>
        </p:grpSpPr>
        <p:sp>
          <p:nvSpPr>
            <p:cNvPr id="5" name="TextBox 4">
              <a:extLst>
                <a:ext uri="{FF2B5EF4-FFF2-40B4-BE49-F238E27FC236}">
                  <a16:creationId xmlns:a16="http://schemas.microsoft.com/office/drawing/2014/main" id="{C4632CFE-9BB0-4581-9E93-01D1E1F23FDE}"/>
                </a:ext>
              </a:extLst>
            </p:cNvPr>
            <p:cNvSpPr txBox="1"/>
            <p:nvPr/>
          </p:nvSpPr>
          <p:spPr>
            <a:xfrm>
              <a:off x="3180914" y="1188713"/>
              <a:ext cx="4959131" cy="707886"/>
            </a:xfrm>
            <a:prstGeom prst="rect">
              <a:avLst/>
            </a:prstGeom>
          </p:spPr>
          <p:txBody>
            <a:bodyPr wrap="square" rtlCol="0">
              <a:spAutoFit/>
            </a:bodyPr>
            <a:lstStyle/>
            <a:p>
              <a:pPr algn="ctr"/>
              <a:r>
                <a:rPr lang="en-US" sz="2000" dirty="0">
                  <a:latin typeface="+mj-lt"/>
                  <a:cs typeface="Times New Roman" pitchFamily="18" charset="0"/>
                </a:rPr>
                <a:t>Enter Norwegian computer scientists</a:t>
              </a:r>
              <a:br>
                <a:rPr lang="en-US" sz="2000" dirty="0">
                  <a:latin typeface="+mj-lt"/>
                  <a:cs typeface="Times New Roman" pitchFamily="18" charset="0"/>
                </a:rPr>
              </a:br>
              <a:r>
                <a:rPr lang="en-US" sz="2000" dirty="0">
                  <a:latin typeface="+mj-lt"/>
                  <a:cs typeface="Times New Roman" pitchFamily="18" charset="0"/>
                </a:rPr>
                <a:t> </a:t>
              </a:r>
              <a:r>
                <a:rPr lang="en-US" sz="2000" dirty="0">
                  <a:solidFill>
                    <a:srgbClr val="FF0000"/>
                  </a:solidFill>
                  <a:latin typeface="+mj-lt"/>
                  <a:cs typeface="Times New Roman" pitchFamily="18" charset="0"/>
                </a:rPr>
                <a:t>Ole-Johan Dahl </a:t>
              </a:r>
              <a:r>
                <a:rPr lang="en-US" sz="2000" dirty="0">
                  <a:cs typeface="Times New Roman" pitchFamily="18" charset="0"/>
                </a:rPr>
                <a:t>and</a:t>
              </a:r>
              <a:r>
                <a:rPr lang="en-US" sz="2000" dirty="0">
                  <a:latin typeface="+mj-lt"/>
                  <a:cs typeface="Times New Roman" pitchFamily="18" charset="0"/>
                </a:rPr>
                <a:t> </a:t>
              </a:r>
              <a:r>
                <a:rPr lang="en-US" sz="2000" dirty="0">
                  <a:solidFill>
                    <a:srgbClr val="FF0000"/>
                  </a:solidFill>
                  <a:latin typeface="+mj-lt"/>
                  <a:cs typeface="Times New Roman" pitchFamily="18" charset="0"/>
                </a:rPr>
                <a:t>Kristen Nygaard</a:t>
              </a:r>
              <a:r>
                <a:rPr lang="en-US" sz="2000" dirty="0">
                  <a:cs typeface="Times New Roman" pitchFamily="18" charset="0"/>
                </a:rPr>
                <a:t>.</a:t>
              </a:r>
              <a:endParaRPr lang="en-US" sz="2000" dirty="0">
                <a:latin typeface="+mj-lt"/>
                <a:cs typeface="Times New Roman" pitchFamily="18" charset="0"/>
              </a:endParaRPr>
            </a:p>
          </p:txBody>
        </p:sp>
        <p:pic>
          <p:nvPicPr>
            <p:cNvPr id="4" name="Picture 3">
              <a:extLst>
                <a:ext uri="{FF2B5EF4-FFF2-40B4-BE49-F238E27FC236}">
                  <a16:creationId xmlns:a16="http://schemas.microsoft.com/office/drawing/2014/main" id="{EFACEFAA-6AA9-4FB5-A4F8-92608E70F3E3}"/>
                </a:ext>
              </a:extLst>
            </p:cNvPr>
            <p:cNvPicPr>
              <a:picLocks noChangeAspect="1"/>
            </p:cNvPicPr>
            <p:nvPr/>
          </p:nvPicPr>
          <p:blipFill>
            <a:blip r:embed="rId3"/>
            <a:stretch>
              <a:fillRect/>
            </a:stretch>
          </p:blipFill>
          <p:spPr>
            <a:xfrm>
              <a:off x="914400" y="937038"/>
              <a:ext cx="2224922" cy="1324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1" name="TextBox 10">
            <a:extLst>
              <a:ext uri="{FF2B5EF4-FFF2-40B4-BE49-F238E27FC236}">
                <a16:creationId xmlns:a16="http://schemas.microsoft.com/office/drawing/2014/main" id="{9776261B-C248-4FAC-8FF4-9846FEFE76E7}"/>
              </a:ext>
            </a:extLst>
          </p:cNvPr>
          <p:cNvSpPr txBox="1"/>
          <p:nvPr/>
        </p:nvSpPr>
        <p:spPr>
          <a:xfrm>
            <a:off x="1648510" y="2722627"/>
            <a:ext cx="9050914" cy="707886"/>
          </a:xfrm>
          <a:prstGeom prst="rect">
            <a:avLst/>
          </a:prstGeom>
          <a:noFill/>
        </p:spPr>
        <p:txBody>
          <a:bodyPr wrap="square">
            <a:spAutoFit/>
          </a:bodyPr>
          <a:lstStyle/>
          <a:p>
            <a:pPr algn="ctr"/>
            <a:r>
              <a:rPr lang="en-US" sz="2000" dirty="0"/>
              <a:t>In 1962, Nygaard and Dahl were building physics simulations for a military laboratory and decided to create a programming language tailored for this purpose: </a:t>
            </a:r>
            <a:r>
              <a:rPr lang="en-US" sz="2000" dirty="0" err="1">
                <a:solidFill>
                  <a:srgbClr val="FF0000"/>
                </a:solidFill>
              </a:rPr>
              <a:t>Simula</a:t>
            </a:r>
            <a:r>
              <a:rPr lang="en-US" sz="2000" dirty="0">
                <a:solidFill>
                  <a:srgbClr val="FF0000"/>
                </a:solidFill>
              </a:rPr>
              <a:t> I</a:t>
            </a:r>
            <a:r>
              <a:rPr lang="en-US" sz="2000" dirty="0"/>
              <a:t>.</a:t>
            </a:r>
          </a:p>
        </p:txBody>
      </p:sp>
      <p:grpSp>
        <p:nvGrpSpPr>
          <p:cNvPr id="16" name="Group 15">
            <a:extLst>
              <a:ext uri="{FF2B5EF4-FFF2-40B4-BE49-F238E27FC236}">
                <a16:creationId xmlns:a16="http://schemas.microsoft.com/office/drawing/2014/main" id="{220C96E5-2DED-432B-ADF3-0EB26F46B49C}"/>
              </a:ext>
            </a:extLst>
          </p:cNvPr>
          <p:cNvGrpSpPr/>
          <p:nvPr/>
        </p:nvGrpSpPr>
        <p:grpSpPr>
          <a:xfrm>
            <a:off x="1117077" y="3735281"/>
            <a:ext cx="10440185" cy="1978843"/>
            <a:chOff x="1117077" y="3735281"/>
            <a:chExt cx="10440185" cy="1978843"/>
          </a:xfrm>
        </p:grpSpPr>
        <p:sp>
          <p:nvSpPr>
            <p:cNvPr id="12" name="TextBox 11">
              <a:extLst>
                <a:ext uri="{FF2B5EF4-FFF2-40B4-BE49-F238E27FC236}">
                  <a16:creationId xmlns:a16="http://schemas.microsoft.com/office/drawing/2014/main" id="{176D1A9D-A1E7-4F83-AA47-F74EAA045310}"/>
                </a:ext>
              </a:extLst>
            </p:cNvPr>
            <p:cNvSpPr txBox="1"/>
            <p:nvPr/>
          </p:nvSpPr>
          <p:spPr>
            <a:xfrm>
              <a:off x="1117077" y="4099669"/>
              <a:ext cx="6440470" cy="1015663"/>
            </a:xfrm>
            <a:prstGeom prst="rect">
              <a:avLst/>
            </a:prstGeom>
            <a:noFill/>
          </p:spPr>
          <p:txBody>
            <a:bodyPr wrap="square">
              <a:spAutoFit/>
            </a:bodyPr>
            <a:lstStyle/>
            <a:p>
              <a:pPr algn="ctr"/>
              <a:r>
                <a:rPr lang="en-US" sz="2000" dirty="0"/>
                <a:t>In 1966 they saw Hoare's paper and recognized that the notion of 'classes' and 'objects' would be very useful for modeling entities in a simulation.</a:t>
              </a:r>
            </a:p>
          </p:txBody>
        </p:sp>
        <p:pic>
          <p:nvPicPr>
            <p:cNvPr id="15" name="Picture 14" descr="A screenshot of a video game&#10;&#10;Description automatically generated">
              <a:extLst>
                <a:ext uri="{FF2B5EF4-FFF2-40B4-BE49-F238E27FC236}">
                  <a16:creationId xmlns:a16="http://schemas.microsoft.com/office/drawing/2014/main" id="{FD757F0C-5D57-483E-9142-0A8721AB7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576" y="3735281"/>
              <a:ext cx="3957686" cy="1978843"/>
            </a:xfrm>
            <a:prstGeom prst="rect">
              <a:avLst/>
            </a:prstGeom>
            <a:ln>
              <a:noFill/>
            </a:ln>
            <a:effectLst>
              <a:outerShdw blurRad="292100" dist="139700" dir="2700000" algn="tl" rotWithShape="0">
                <a:srgbClr val="333333">
                  <a:alpha val="65000"/>
                </a:srgbClr>
              </a:outerShdw>
            </a:effectLst>
          </p:spPr>
        </p:pic>
      </p:grpSp>
      <p:grpSp>
        <p:nvGrpSpPr>
          <p:cNvPr id="27" name="Group 26">
            <a:extLst>
              <a:ext uri="{FF2B5EF4-FFF2-40B4-BE49-F238E27FC236}">
                <a16:creationId xmlns:a16="http://schemas.microsoft.com/office/drawing/2014/main" id="{0170C68B-F035-4ECC-B732-758E88159080}"/>
              </a:ext>
            </a:extLst>
          </p:cNvPr>
          <p:cNvGrpSpPr/>
          <p:nvPr/>
        </p:nvGrpSpPr>
        <p:grpSpPr>
          <a:xfrm>
            <a:off x="2974218" y="4530207"/>
            <a:ext cx="4485838" cy="1897684"/>
            <a:chOff x="3070087" y="146920"/>
            <a:chExt cx="4485838" cy="1897684"/>
          </a:xfrm>
        </p:grpSpPr>
        <p:grpSp>
          <p:nvGrpSpPr>
            <p:cNvPr id="28" name="Group 27">
              <a:extLst>
                <a:ext uri="{FF2B5EF4-FFF2-40B4-BE49-F238E27FC236}">
                  <a16:creationId xmlns:a16="http://schemas.microsoft.com/office/drawing/2014/main" id="{A3A5BC25-357E-4E53-9500-BD94D513333E}"/>
                </a:ext>
              </a:extLst>
            </p:cNvPr>
            <p:cNvGrpSpPr/>
            <p:nvPr/>
          </p:nvGrpSpPr>
          <p:grpSpPr>
            <a:xfrm>
              <a:off x="3070087" y="146920"/>
              <a:ext cx="4485838" cy="1897684"/>
              <a:chOff x="3070087" y="146920"/>
              <a:chExt cx="4485838" cy="1897684"/>
            </a:xfrm>
          </p:grpSpPr>
          <p:sp>
            <p:nvSpPr>
              <p:cNvPr id="30" name="Speech Bubble: Rectangle with Corners Rounded 29">
                <a:extLst>
                  <a:ext uri="{FF2B5EF4-FFF2-40B4-BE49-F238E27FC236}">
                    <a16:creationId xmlns:a16="http://schemas.microsoft.com/office/drawing/2014/main" id="{02DE8CCE-34D7-4B6C-97E9-4B540C68E45C}"/>
                  </a:ext>
                </a:extLst>
              </p:cNvPr>
              <p:cNvSpPr/>
              <p:nvPr/>
            </p:nvSpPr>
            <p:spPr>
              <a:xfrm>
                <a:off x="3342100" y="288712"/>
                <a:ext cx="4213825" cy="1755892"/>
              </a:xfrm>
              <a:prstGeom prst="wedgeRoundRectCallout">
                <a:avLst>
                  <a:gd name="adj1" fmla="val 103281"/>
                  <a:gd name="adj2" fmla="val -124680"/>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31" name="Picture 30">
                <a:extLst>
                  <a:ext uri="{FF2B5EF4-FFF2-40B4-BE49-F238E27FC236}">
                    <a16:creationId xmlns:a16="http://schemas.microsoft.com/office/drawing/2014/main" id="{ECD5796A-BE4C-4F26-A41B-C46E61FC852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29" name="TextBox 28">
              <a:extLst>
                <a:ext uri="{FF2B5EF4-FFF2-40B4-BE49-F238E27FC236}">
                  <a16:creationId xmlns:a16="http://schemas.microsoft.com/office/drawing/2014/main" id="{B7AEF650-7F73-4165-A6FA-FBEF141FE3BA}"/>
                </a:ext>
              </a:extLst>
            </p:cNvPr>
            <p:cNvSpPr txBox="1"/>
            <p:nvPr/>
          </p:nvSpPr>
          <p:spPr>
            <a:xfrm>
              <a:off x="4085070" y="575928"/>
              <a:ext cx="3412720" cy="1323439"/>
            </a:xfrm>
            <a:prstGeom prst="rect">
              <a:avLst/>
            </a:prstGeom>
            <a:noFill/>
            <a:ln>
              <a:noFill/>
            </a:ln>
          </p:spPr>
          <p:txBody>
            <a:bodyPr wrap="square">
              <a:spAutoFit/>
            </a:bodyPr>
            <a:lstStyle/>
            <a:p>
              <a:pPr algn="ctr"/>
              <a:r>
                <a:rPr lang="en-US" sz="2000" dirty="0" err="1">
                  <a:solidFill>
                    <a:schemeClr val="accent4">
                      <a:lumMod val="20000"/>
                      <a:lumOff val="80000"/>
                    </a:schemeClr>
                  </a:solidFill>
                  <a:latin typeface="Caveat" pitchFamily="2" charset="0"/>
                </a:rPr>
                <a:t>Simula</a:t>
              </a:r>
              <a:r>
                <a:rPr lang="en-US" sz="2000" dirty="0">
                  <a:solidFill>
                    <a:schemeClr val="accent4">
                      <a:lumMod val="20000"/>
                      <a:lumOff val="80000"/>
                    </a:schemeClr>
                  </a:solidFill>
                  <a:latin typeface="Caveat" pitchFamily="2" charset="0"/>
                </a:rPr>
                <a:t> I was based on the Algol programming language – a procedural language, which is the predecessor to C++, Java, Python, </a:t>
              </a:r>
              <a:r>
                <a:rPr lang="en-US" sz="2000" dirty="0" err="1">
                  <a:solidFill>
                    <a:schemeClr val="accent4">
                      <a:lumMod val="20000"/>
                      <a:lumOff val="80000"/>
                    </a:schemeClr>
                  </a:solidFill>
                  <a:latin typeface="Caveat" pitchFamily="2" charset="0"/>
                </a:rPr>
                <a:t>etc</a:t>
              </a:r>
              <a:r>
                <a:rPr lang="en-US" sz="2000" dirty="0">
                  <a:solidFill>
                    <a:schemeClr val="accent4">
                      <a:lumMod val="20000"/>
                      <a:lumOff val="80000"/>
                    </a:schemeClr>
                  </a:solidFill>
                  <a:latin typeface="Caveat" pitchFamily="2" charset="0"/>
                </a:rPr>
                <a:t>!</a:t>
              </a:r>
            </a:p>
          </p:txBody>
        </p:sp>
      </p:grpSp>
    </p:spTree>
    <p:extLst>
      <p:ext uri="{BB962C8B-B14F-4D97-AF65-F5344CB8AC3E}">
        <p14:creationId xmlns:p14="http://schemas.microsoft.com/office/powerpoint/2010/main" val="27288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230616" y="65246"/>
            <a:ext cx="10477500" cy="1143000"/>
          </a:xfrm>
        </p:spPr>
        <p:txBody>
          <a:bodyPr>
            <a:normAutofit/>
          </a:bodyPr>
          <a:lstStyle/>
          <a:p>
            <a:r>
              <a:rPr lang="en-US" sz="4000" dirty="0"/>
              <a:t>Class Fields and Methods</a:t>
            </a:r>
          </a:p>
        </p:txBody>
      </p:sp>
      <p:sp>
        <p:nvSpPr>
          <p:cNvPr id="17" name="Text Box 26">
            <a:extLst>
              <a:ext uri="{FF2B5EF4-FFF2-40B4-BE49-F238E27FC236}">
                <a16:creationId xmlns:a16="http://schemas.microsoft.com/office/drawing/2014/main" id="{67192DD1-4D44-4B2A-8200-BE7AC065286B}"/>
              </a:ext>
            </a:extLst>
          </p:cNvPr>
          <p:cNvSpPr txBox="1">
            <a:spLocks noChangeArrowheads="1"/>
          </p:cNvSpPr>
          <p:nvPr/>
        </p:nvSpPr>
        <p:spPr bwMode="auto">
          <a:xfrm>
            <a:off x="2461542" y="4796120"/>
            <a:ext cx="7809394"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solidFill>
                  <a:prstClr val="black"/>
                </a:solidFill>
              </a:rPr>
              <a:t>Can a class-level method call a traditional instance-level method? What about visa-versa? Why?</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1710519" y="2351298"/>
            <a:ext cx="9168370" cy="5232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lang="en-US" sz="2800" dirty="0">
                <a:latin typeface="Corbel" panose="020B0503020204020204" pitchFamily="34" charset="0"/>
                <a:cs typeface="Cordia New" panose="020B0502040204020203" pitchFamily="34" charset="-34"/>
              </a:rPr>
              <a:t>When would we want to use class-level methods?</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1776824" y="149090"/>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155241"/>
            <a:ext cx="1472045" cy="1143000"/>
          </a:xfrm>
          <a:prstGeom prst="rect">
            <a:avLst/>
          </a:prstGeom>
        </p:spPr>
      </p:pic>
      <p:pic>
        <p:nvPicPr>
          <p:cNvPr id="31" name="Picture 30">
            <a:extLst>
              <a:ext uri="{FF2B5EF4-FFF2-40B4-BE49-F238E27FC236}">
                <a16:creationId xmlns:a16="http://schemas.microsoft.com/office/drawing/2014/main" id="{33FAA075-6DBA-4860-ACED-24E4C49FAB84}"/>
              </a:ext>
            </a:extLst>
          </p:cNvPr>
          <p:cNvPicPr>
            <a:picLocks noChangeAspect="1"/>
          </p:cNvPicPr>
          <p:nvPr/>
        </p:nvPicPr>
        <p:blipFill>
          <a:blip r:embed="rId4"/>
          <a:stretch>
            <a:fillRect/>
          </a:stretch>
        </p:blipFill>
        <p:spPr>
          <a:xfrm>
            <a:off x="5437102" y="3675113"/>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712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 grpId="0" animBg="1"/>
      <p:bldP spid="5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B47084-A300-4FCA-B99C-B3934596DB48}"/>
              </a:ext>
            </a:extLst>
          </p:cNvPr>
          <p:cNvGrpSpPr/>
          <p:nvPr/>
        </p:nvGrpSpPr>
        <p:grpSpPr>
          <a:xfrm>
            <a:off x="928128" y="693847"/>
            <a:ext cx="8678088" cy="5939641"/>
            <a:chOff x="928128" y="693847"/>
            <a:chExt cx="8678088" cy="5939641"/>
          </a:xfrm>
        </p:grpSpPr>
        <p:sp>
          <p:nvSpPr>
            <p:cNvPr id="7" name="Rectangle 6">
              <a:extLst>
                <a:ext uri="{FF2B5EF4-FFF2-40B4-BE49-F238E27FC236}">
                  <a16:creationId xmlns:a16="http://schemas.microsoft.com/office/drawing/2014/main" id="{C2238BBB-24C8-47D8-ACA8-7B4F048FF618}"/>
                </a:ext>
              </a:extLst>
            </p:cNvPr>
            <p:cNvSpPr/>
            <p:nvPr/>
          </p:nvSpPr>
          <p:spPr bwMode="auto">
            <a:xfrm>
              <a:off x="2585784" y="1487077"/>
              <a:ext cx="7020432" cy="514641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8" name="Picture 7">
              <a:extLst>
                <a:ext uri="{FF2B5EF4-FFF2-40B4-BE49-F238E27FC236}">
                  <a16:creationId xmlns:a16="http://schemas.microsoft.com/office/drawing/2014/main" id="{47E0B309-47B0-43E7-BBDE-48C515D6209C}"/>
                </a:ext>
              </a:extLst>
            </p:cNvPr>
            <p:cNvPicPr>
              <a:picLocks noChangeAspect="1"/>
            </p:cNvPicPr>
            <p:nvPr/>
          </p:nvPicPr>
          <p:blipFill>
            <a:blip r:embed="rId2"/>
            <a:stretch>
              <a:fillRect/>
            </a:stretch>
          </p:blipFill>
          <p:spPr>
            <a:xfrm>
              <a:off x="928128" y="1487077"/>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11">
              <a:extLst>
                <a:ext uri="{FF2B5EF4-FFF2-40B4-BE49-F238E27FC236}">
                  <a16:creationId xmlns:a16="http://schemas.microsoft.com/office/drawing/2014/main" id="{63A3BD80-09DF-4719-9B48-D9FE620FBC85}"/>
                </a:ext>
              </a:extLst>
            </p:cNvPr>
            <p:cNvSpPr>
              <a:spLocks noChangeArrowheads="1"/>
            </p:cNvSpPr>
            <p:nvPr/>
          </p:nvSpPr>
          <p:spPr bwMode="auto">
            <a:xfrm>
              <a:off x="3650628" y="693847"/>
              <a:ext cx="510194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rgbClr val="FF0000"/>
                  </a:solidFill>
                  <a:latin typeface="Corbel" panose="020B0503020204020204" pitchFamily="34" charset="0"/>
                </a:rPr>
                <a:t>What’s the big picture?</a:t>
              </a:r>
            </a:p>
          </p:txBody>
        </p:sp>
      </p:grpSp>
      <p:sp>
        <p:nvSpPr>
          <p:cNvPr id="2" name="Title 1">
            <a:extLst>
              <a:ext uri="{FF2B5EF4-FFF2-40B4-BE49-F238E27FC236}">
                <a16:creationId xmlns:a16="http://schemas.microsoft.com/office/drawing/2014/main" id="{1B635228-B701-499A-B359-BFB53A25ED4F}"/>
              </a:ext>
            </a:extLst>
          </p:cNvPr>
          <p:cNvSpPr>
            <a:spLocks noGrp="1"/>
          </p:cNvSpPr>
          <p:nvPr>
            <p:ph type="title"/>
          </p:nvPr>
        </p:nvSpPr>
        <p:spPr/>
        <p:txBody>
          <a:bodyPr/>
          <a:lstStyle/>
          <a:p>
            <a:r>
              <a:rPr lang="en-US" dirty="0"/>
              <a:t>Constructors, Initializers, Destructors, and Finalizers</a:t>
            </a:r>
          </a:p>
        </p:txBody>
      </p:sp>
      <p:pic>
        <p:nvPicPr>
          <p:cNvPr id="6" name="Picture 5">
            <a:extLst>
              <a:ext uri="{FF2B5EF4-FFF2-40B4-BE49-F238E27FC236}">
                <a16:creationId xmlns:a16="http://schemas.microsoft.com/office/drawing/2014/main" id="{91A71DC0-DA86-4E3C-9503-2E990F124618}"/>
              </a:ext>
            </a:extLst>
          </p:cNvPr>
          <p:cNvPicPr>
            <a:picLocks noChangeAspect="1"/>
          </p:cNvPicPr>
          <p:nvPr/>
        </p:nvPicPr>
        <p:blipFill>
          <a:blip r:embed="rId3"/>
          <a:stretch>
            <a:fillRect/>
          </a:stretch>
        </p:blipFill>
        <p:spPr>
          <a:xfrm>
            <a:off x="10990818" y="107433"/>
            <a:ext cx="965630" cy="1379644"/>
          </a:xfrm>
          <a:prstGeom prst="rect">
            <a:avLst/>
          </a:prstGeom>
        </p:spPr>
      </p:pic>
      <p:sp>
        <p:nvSpPr>
          <p:cNvPr id="10" name="TextBox 9">
            <a:extLst>
              <a:ext uri="{FF2B5EF4-FFF2-40B4-BE49-F238E27FC236}">
                <a16:creationId xmlns:a16="http://schemas.microsoft.com/office/drawing/2014/main" id="{7298BCEF-B16B-49B6-9BDA-63550FA0BBEE}"/>
              </a:ext>
            </a:extLst>
          </p:cNvPr>
          <p:cNvSpPr txBox="1"/>
          <p:nvPr/>
        </p:nvSpPr>
        <p:spPr>
          <a:xfrm>
            <a:off x="2496675" y="1750794"/>
            <a:ext cx="7198650" cy="769441"/>
          </a:xfrm>
          <a:prstGeom prst="rect">
            <a:avLst/>
          </a:prstGeom>
          <a:noFill/>
        </p:spPr>
        <p:txBody>
          <a:bodyPr wrap="square">
            <a:spAutoFit/>
          </a:bodyPr>
          <a:lstStyle/>
          <a:p>
            <a:pPr algn="ctr"/>
            <a:r>
              <a:rPr lang="en-US" sz="2400" dirty="0">
                <a:solidFill>
                  <a:srgbClr val="0070C0"/>
                </a:solidFill>
              </a:rPr>
              <a:t>Constructor</a:t>
            </a:r>
            <a:endParaRPr lang="en-US" sz="2800" dirty="0">
              <a:solidFill>
                <a:srgbClr val="0070C0"/>
              </a:solidFill>
            </a:endParaRPr>
          </a:p>
          <a:p>
            <a:pPr algn="ctr"/>
            <a:r>
              <a:rPr lang="en-US" sz="2000" dirty="0"/>
              <a:t>A method that initializes a new object of a class before it's used.</a:t>
            </a:r>
            <a:endParaRPr lang="en-US" dirty="0"/>
          </a:p>
        </p:txBody>
      </p:sp>
      <p:sp>
        <p:nvSpPr>
          <p:cNvPr id="11" name="TextBox 10">
            <a:extLst>
              <a:ext uri="{FF2B5EF4-FFF2-40B4-BE49-F238E27FC236}">
                <a16:creationId xmlns:a16="http://schemas.microsoft.com/office/drawing/2014/main" id="{27D57D92-7147-4D3C-ADBD-B0637E737521}"/>
              </a:ext>
            </a:extLst>
          </p:cNvPr>
          <p:cNvSpPr txBox="1"/>
          <p:nvPr/>
        </p:nvSpPr>
        <p:spPr>
          <a:xfrm>
            <a:off x="2712278" y="2680110"/>
            <a:ext cx="6767444" cy="1077218"/>
          </a:xfrm>
          <a:prstGeom prst="rect">
            <a:avLst/>
          </a:prstGeom>
          <a:noFill/>
        </p:spPr>
        <p:txBody>
          <a:bodyPr wrap="square">
            <a:spAutoFit/>
          </a:bodyPr>
          <a:lstStyle/>
          <a:p>
            <a:pPr algn="ctr"/>
            <a:r>
              <a:rPr lang="en-US" sz="2400" dirty="0">
                <a:solidFill>
                  <a:srgbClr val="00B050"/>
                </a:solidFill>
              </a:rPr>
              <a:t>Initializer (Block)</a:t>
            </a:r>
          </a:p>
          <a:p>
            <a:pPr algn="ctr"/>
            <a:r>
              <a:rPr lang="en-US" sz="2000" dirty="0"/>
              <a:t>One or more blocks of code (without function names!) that initialize member variables </a:t>
            </a:r>
            <a:r>
              <a:rPr lang="en-US" sz="2000" i="1" dirty="0"/>
              <a:t>before</a:t>
            </a:r>
            <a:r>
              <a:rPr lang="en-US" sz="2000" dirty="0"/>
              <a:t> the constructor runs.</a:t>
            </a:r>
          </a:p>
        </p:txBody>
      </p:sp>
      <p:sp>
        <p:nvSpPr>
          <p:cNvPr id="12" name="TextBox 11">
            <a:extLst>
              <a:ext uri="{FF2B5EF4-FFF2-40B4-BE49-F238E27FC236}">
                <a16:creationId xmlns:a16="http://schemas.microsoft.com/office/drawing/2014/main" id="{11EAB290-ED19-419A-B7C4-0040A294A95F}"/>
              </a:ext>
            </a:extLst>
          </p:cNvPr>
          <p:cNvSpPr txBox="1"/>
          <p:nvPr/>
        </p:nvSpPr>
        <p:spPr>
          <a:xfrm>
            <a:off x="2712278" y="5352492"/>
            <a:ext cx="6767444" cy="1138773"/>
          </a:xfrm>
          <a:prstGeom prst="rect">
            <a:avLst/>
          </a:prstGeom>
          <a:noFill/>
        </p:spPr>
        <p:txBody>
          <a:bodyPr wrap="square">
            <a:spAutoFit/>
          </a:bodyPr>
          <a:lstStyle/>
          <a:p>
            <a:pPr algn="ctr"/>
            <a:r>
              <a:rPr lang="en-US" sz="2800" dirty="0">
                <a:solidFill>
                  <a:srgbClr val="7030A0"/>
                </a:solidFill>
              </a:rPr>
              <a:t>Finalizer</a:t>
            </a:r>
            <a:endParaRPr lang="en-US" sz="2400" dirty="0">
              <a:solidFill>
                <a:srgbClr val="7030A0"/>
              </a:solidFill>
            </a:endParaRPr>
          </a:p>
          <a:p>
            <a:pPr algn="ctr"/>
            <a:r>
              <a:rPr lang="en-US" sz="2000" dirty="0"/>
              <a:t>A method that MAY run when an object is garbage collected -  it performs non-essential cleanup of the object.</a:t>
            </a:r>
          </a:p>
        </p:txBody>
      </p:sp>
      <p:sp>
        <p:nvSpPr>
          <p:cNvPr id="13" name="TextBox 12">
            <a:extLst>
              <a:ext uri="{FF2B5EF4-FFF2-40B4-BE49-F238E27FC236}">
                <a16:creationId xmlns:a16="http://schemas.microsoft.com/office/drawing/2014/main" id="{1AD4F6E6-706E-4258-A067-D4351718FA5D}"/>
              </a:ext>
            </a:extLst>
          </p:cNvPr>
          <p:cNvSpPr txBox="1"/>
          <p:nvPr/>
        </p:nvSpPr>
        <p:spPr>
          <a:xfrm>
            <a:off x="2712278" y="3917203"/>
            <a:ext cx="6767444" cy="1384995"/>
          </a:xfrm>
          <a:prstGeom prst="rect">
            <a:avLst/>
          </a:prstGeom>
          <a:noFill/>
        </p:spPr>
        <p:txBody>
          <a:bodyPr wrap="square">
            <a:spAutoFit/>
          </a:bodyPr>
          <a:lstStyle/>
          <a:p>
            <a:pPr algn="ctr"/>
            <a:r>
              <a:rPr lang="en-US" sz="2400" dirty="0">
                <a:solidFill>
                  <a:srgbClr val="FF0000"/>
                </a:solidFill>
              </a:rPr>
              <a:t>Destructor</a:t>
            </a:r>
          </a:p>
          <a:p>
            <a:pPr algn="ctr"/>
            <a:r>
              <a:rPr lang="en-US" sz="2000" dirty="0"/>
              <a:t>A method that releases the resources held by an object when the lifetime of the object ends (in languages with manual memory management).</a:t>
            </a:r>
          </a:p>
        </p:txBody>
      </p:sp>
    </p:spTree>
    <p:extLst>
      <p:ext uri="{BB962C8B-B14F-4D97-AF65-F5344CB8AC3E}">
        <p14:creationId xmlns:p14="http://schemas.microsoft.com/office/powerpoint/2010/main" val="268357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146B1C4-46C7-4EFB-990E-DE82CB693D59}"/>
              </a:ext>
            </a:extLst>
          </p:cNvPr>
          <p:cNvSpPr txBox="1"/>
          <p:nvPr/>
        </p:nvSpPr>
        <p:spPr>
          <a:xfrm>
            <a:off x="391656" y="1011462"/>
            <a:ext cx="11408688" cy="461665"/>
          </a:xfrm>
          <a:prstGeom prst="rect">
            <a:avLst/>
          </a:prstGeom>
          <a:noFill/>
        </p:spPr>
        <p:txBody>
          <a:bodyPr wrap="square" rtlCol="0">
            <a:spAutoFit/>
          </a:bodyPr>
          <a:lstStyle/>
          <a:p>
            <a:pPr algn="ctr"/>
            <a:r>
              <a:rPr lang="en-US" sz="2400" dirty="0">
                <a:latin typeface="+mj-lt"/>
                <a:cs typeface="Times New Roman" pitchFamily="18" charset="0"/>
              </a:rPr>
              <a:t>Use Interface Inheritance under the following circumstances.</a:t>
            </a:r>
          </a:p>
        </p:txBody>
      </p:sp>
      <p:sp>
        <p:nvSpPr>
          <p:cNvPr id="22" name="Rectangle 21">
            <a:extLst>
              <a:ext uri="{FF2B5EF4-FFF2-40B4-BE49-F238E27FC236}">
                <a16:creationId xmlns:a16="http://schemas.microsoft.com/office/drawing/2014/main" id="{FC983A6F-FD3B-4393-B381-486094EDA3FD}"/>
              </a:ext>
            </a:extLst>
          </p:cNvPr>
          <p:cNvSpPr/>
          <p:nvPr/>
        </p:nvSpPr>
        <p:spPr>
          <a:xfrm>
            <a:off x="3151239" y="1666162"/>
            <a:ext cx="584828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When you have a </a:t>
            </a:r>
            <a:r>
              <a:rPr lang="en-US" sz="2400" dirty="0">
                <a:solidFill>
                  <a:srgbClr val="FFC9C9"/>
                </a:solidFill>
              </a:rPr>
              <a:t>'can-support' </a:t>
            </a:r>
            <a:r>
              <a:rPr lang="en-US" sz="2400" dirty="0">
                <a:solidFill>
                  <a:schemeClr val="bg1"/>
                </a:solidFill>
              </a:rPr>
              <a:t>relationship between a class and a group of behaviors.</a:t>
            </a:r>
          </a:p>
          <a:p>
            <a:pPr algn="ctr"/>
            <a:endParaRPr lang="en-US" sz="2400" dirty="0">
              <a:solidFill>
                <a:schemeClr val="bg1"/>
              </a:solidFill>
            </a:endParaRPr>
          </a:p>
          <a:p>
            <a:pPr algn="ctr"/>
            <a:r>
              <a:rPr lang="en-US" sz="2400" dirty="0">
                <a:solidFill>
                  <a:srgbClr val="FFD966"/>
                </a:solidFill>
              </a:rPr>
              <a:t>'The Car class can support washing.'</a:t>
            </a:r>
          </a:p>
          <a:p>
            <a:pPr algn="ctr"/>
            <a:r>
              <a:rPr lang="en-US" sz="2400" dirty="0">
                <a:solidFill>
                  <a:srgbClr val="FFD966"/>
                </a:solidFill>
              </a:rPr>
              <a:t>'The kennel class can support iteration.'</a:t>
            </a:r>
          </a:p>
        </p:txBody>
      </p:sp>
      <p:sp>
        <p:nvSpPr>
          <p:cNvPr id="18" name="Title 1">
            <a:extLst>
              <a:ext uri="{FF2B5EF4-FFF2-40B4-BE49-F238E27FC236}">
                <a16:creationId xmlns:a16="http://schemas.microsoft.com/office/drawing/2014/main" id="{A0227AD5-C983-4BBA-B664-604FB633DA3D}"/>
              </a:ext>
            </a:extLst>
          </p:cNvPr>
          <p:cNvSpPr txBox="1">
            <a:spLocks/>
          </p:cNvSpPr>
          <p:nvPr/>
        </p:nvSpPr>
        <p:spPr>
          <a:xfrm>
            <a:off x="-41242" y="-76480"/>
            <a:ext cx="12233242"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3600" dirty="0"/>
              <a:t>When To Use Interface Inheritance: Best Practices</a:t>
            </a:r>
          </a:p>
        </p:txBody>
      </p:sp>
      <p:sp>
        <p:nvSpPr>
          <p:cNvPr id="21" name="Rectangle 20">
            <a:extLst>
              <a:ext uri="{FF2B5EF4-FFF2-40B4-BE49-F238E27FC236}">
                <a16:creationId xmlns:a16="http://schemas.microsoft.com/office/drawing/2014/main" id="{732E6C4B-7DAB-4C00-9517-3578DF256707}"/>
              </a:ext>
            </a:extLst>
          </p:cNvPr>
          <p:cNvSpPr/>
          <p:nvPr/>
        </p:nvSpPr>
        <p:spPr>
          <a:xfrm>
            <a:off x="3151239" y="4221253"/>
            <a:ext cx="584828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When you have </a:t>
            </a:r>
            <a:r>
              <a:rPr lang="en-US" sz="2400" dirty="0">
                <a:solidFill>
                  <a:srgbClr val="FFC9C9"/>
                </a:solidFill>
              </a:rPr>
              <a:t>different classes </a:t>
            </a:r>
            <a:r>
              <a:rPr lang="en-US" sz="2400" dirty="0">
                <a:solidFill>
                  <a:schemeClr val="bg1"/>
                </a:solidFill>
              </a:rPr>
              <a:t>that all need to </a:t>
            </a:r>
            <a:r>
              <a:rPr lang="en-US" sz="2400" dirty="0">
                <a:solidFill>
                  <a:srgbClr val="FFC9C9"/>
                </a:solidFill>
              </a:rPr>
              <a:t>support related behaviors</a:t>
            </a:r>
            <a:r>
              <a:rPr lang="en-US" sz="2400" dirty="0">
                <a:solidFill>
                  <a:schemeClr val="bg1"/>
                </a:solidFill>
              </a:rPr>
              <a:t>, but aren't related to the same base class.</a:t>
            </a:r>
          </a:p>
          <a:p>
            <a:pPr algn="ctr"/>
            <a:endParaRPr lang="en-US" sz="2400" dirty="0">
              <a:solidFill>
                <a:schemeClr val="bg1"/>
              </a:solidFill>
            </a:endParaRPr>
          </a:p>
          <a:p>
            <a:pPr algn="ctr"/>
            <a:r>
              <a:rPr lang="en-US" sz="2400" dirty="0">
                <a:solidFill>
                  <a:schemeClr val="accent4">
                    <a:lumMod val="40000"/>
                    <a:lumOff val="60000"/>
                  </a:schemeClr>
                </a:solidFill>
              </a:rPr>
              <a:t>Cars and Dogs can both be washed, but aren't related by a common base.</a:t>
            </a:r>
          </a:p>
        </p:txBody>
      </p:sp>
      <p:pic>
        <p:nvPicPr>
          <p:cNvPr id="6" name="Picture 5">
            <a:extLst>
              <a:ext uri="{FF2B5EF4-FFF2-40B4-BE49-F238E27FC236}">
                <a16:creationId xmlns:a16="http://schemas.microsoft.com/office/drawing/2014/main" id="{F973D2E7-DEE2-4C62-9ECD-199AAB9DAF2A}"/>
              </a:ext>
            </a:extLst>
          </p:cNvPr>
          <p:cNvPicPr>
            <a:picLocks noChangeAspect="1"/>
          </p:cNvPicPr>
          <p:nvPr/>
        </p:nvPicPr>
        <p:blipFill>
          <a:blip r:embed="rId3"/>
          <a:stretch>
            <a:fillRect/>
          </a:stretch>
        </p:blipFill>
        <p:spPr>
          <a:xfrm>
            <a:off x="10727607" y="117618"/>
            <a:ext cx="1420707" cy="1041129"/>
          </a:xfrm>
          <a:prstGeom prst="rect">
            <a:avLst/>
          </a:prstGeom>
        </p:spPr>
      </p:pic>
    </p:spTree>
    <p:extLst>
      <p:ext uri="{BB962C8B-B14F-4D97-AF65-F5344CB8AC3E}">
        <p14:creationId xmlns:p14="http://schemas.microsoft.com/office/powerpoint/2010/main" val="142007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uiExpand="1" build="p" animBg="1"/>
      <p:bldP spid="21" grpId="0" uiExpand="1" build="p"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1A56-772F-41ED-8028-65ED4CB9DF5F}"/>
              </a:ext>
            </a:extLst>
          </p:cNvPr>
          <p:cNvSpPr>
            <a:spLocks noGrp="1"/>
          </p:cNvSpPr>
          <p:nvPr>
            <p:ph type="title"/>
          </p:nvPr>
        </p:nvSpPr>
        <p:spPr/>
        <p:txBody>
          <a:bodyPr/>
          <a:lstStyle/>
          <a:p>
            <a:r>
              <a:rPr lang="en-US" dirty="0"/>
              <a:t>Interface Inheritance Pros and Cons</a:t>
            </a:r>
          </a:p>
        </p:txBody>
      </p:sp>
      <p:sp>
        <p:nvSpPr>
          <p:cNvPr id="4" name="Rectangle 3">
            <a:extLst>
              <a:ext uri="{FF2B5EF4-FFF2-40B4-BE49-F238E27FC236}">
                <a16:creationId xmlns:a16="http://schemas.microsoft.com/office/drawing/2014/main" id="{8D896CF9-9FA9-4D97-B87C-0A2B267ADE0F}"/>
              </a:ext>
            </a:extLst>
          </p:cNvPr>
          <p:cNvSpPr/>
          <p:nvPr/>
        </p:nvSpPr>
        <p:spPr>
          <a:xfrm>
            <a:off x="2427890" y="1533638"/>
            <a:ext cx="3346630" cy="21792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40000"/>
                    <a:lumOff val="60000"/>
                  </a:schemeClr>
                </a:solidFill>
              </a:rPr>
              <a:t>PRO</a:t>
            </a:r>
            <a:endParaRPr lang="en-US" sz="2400" dirty="0">
              <a:solidFill>
                <a:schemeClr val="accent4">
                  <a:lumMod val="40000"/>
                  <a:lumOff val="60000"/>
                </a:schemeClr>
              </a:solidFill>
            </a:endParaRPr>
          </a:p>
          <a:p>
            <a:pPr algn="ctr"/>
            <a:r>
              <a:rPr lang="en-US" sz="2400" dirty="0">
                <a:solidFill>
                  <a:schemeClr val="bg1"/>
                </a:solidFill>
              </a:rPr>
              <a:t>You can write functions focused on a interface, and have it apply to many different classes.</a:t>
            </a:r>
            <a:endParaRPr lang="en-US" sz="2400" dirty="0">
              <a:solidFill>
                <a:srgbClr val="FFD966"/>
              </a:solidFill>
            </a:endParaRPr>
          </a:p>
        </p:txBody>
      </p:sp>
      <p:sp>
        <p:nvSpPr>
          <p:cNvPr id="7" name="Rectangle 6">
            <a:extLst>
              <a:ext uri="{FF2B5EF4-FFF2-40B4-BE49-F238E27FC236}">
                <a16:creationId xmlns:a16="http://schemas.microsoft.com/office/drawing/2014/main" id="{23C459AF-DFB7-44E8-A761-B9E297FED99C}"/>
              </a:ext>
            </a:extLst>
          </p:cNvPr>
          <p:cNvSpPr/>
          <p:nvPr/>
        </p:nvSpPr>
        <p:spPr>
          <a:xfrm>
            <a:off x="5999094" y="1533638"/>
            <a:ext cx="3346630" cy="21792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40000"/>
                    <a:lumOff val="60000"/>
                  </a:schemeClr>
                </a:solidFill>
              </a:rPr>
              <a:t>PRO</a:t>
            </a:r>
            <a:endParaRPr lang="en-US" sz="2400" dirty="0">
              <a:solidFill>
                <a:schemeClr val="accent4">
                  <a:lumMod val="40000"/>
                  <a:lumOff val="60000"/>
                </a:schemeClr>
              </a:solidFill>
            </a:endParaRPr>
          </a:p>
          <a:p>
            <a:pPr algn="ctr"/>
            <a:r>
              <a:rPr lang="en-US" sz="2400" dirty="0">
                <a:solidFill>
                  <a:schemeClr val="bg1"/>
                </a:solidFill>
              </a:rPr>
              <a:t>A single class can implement multiple interfaces and play different roles</a:t>
            </a:r>
            <a:endParaRPr lang="en-US" sz="2400" dirty="0">
              <a:solidFill>
                <a:srgbClr val="FFD966"/>
              </a:solidFill>
            </a:endParaRPr>
          </a:p>
        </p:txBody>
      </p:sp>
      <p:sp>
        <p:nvSpPr>
          <p:cNvPr id="8" name="Rectangle 7">
            <a:extLst>
              <a:ext uri="{FF2B5EF4-FFF2-40B4-BE49-F238E27FC236}">
                <a16:creationId xmlns:a16="http://schemas.microsoft.com/office/drawing/2014/main" id="{3E60A720-3CE9-4B19-9F44-24BFDAD743E2}"/>
              </a:ext>
            </a:extLst>
          </p:cNvPr>
          <p:cNvSpPr/>
          <p:nvPr/>
        </p:nvSpPr>
        <p:spPr>
          <a:xfrm>
            <a:off x="4289085" y="3939488"/>
            <a:ext cx="3346630" cy="21792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40000"/>
                    <a:lumOff val="60000"/>
                  </a:schemeClr>
                </a:solidFill>
              </a:rPr>
              <a:t>CON</a:t>
            </a:r>
          </a:p>
          <a:p>
            <a:pPr algn="ctr"/>
            <a:endParaRPr lang="en-US" sz="2400" dirty="0">
              <a:solidFill>
                <a:schemeClr val="bg1"/>
              </a:solidFill>
            </a:endParaRPr>
          </a:p>
          <a:p>
            <a:pPr algn="ctr"/>
            <a:r>
              <a:rPr lang="en-US" sz="2400" dirty="0">
                <a:solidFill>
                  <a:schemeClr val="bg1"/>
                </a:solidFill>
              </a:rPr>
              <a:t>Interface Inheritance doesn't facilitate code reuse</a:t>
            </a:r>
            <a:endParaRPr lang="en-US" sz="2400" dirty="0">
              <a:solidFill>
                <a:srgbClr val="FFD966"/>
              </a:solidFill>
            </a:endParaRPr>
          </a:p>
        </p:txBody>
      </p:sp>
      <p:pic>
        <p:nvPicPr>
          <p:cNvPr id="5" name="Picture 4">
            <a:extLst>
              <a:ext uri="{FF2B5EF4-FFF2-40B4-BE49-F238E27FC236}">
                <a16:creationId xmlns:a16="http://schemas.microsoft.com/office/drawing/2014/main" id="{E3ED40D5-3E1C-43F2-BAC0-8F51615AAD80}"/>
              </a:ext>
            </a:extLst>
          </p:cNvPr>
          <p:cNvPicPr>
            <a:picLocks noChangeAspect="1"/>
          </p:cNvPicPr>
          <p:nvPr/>
        </p:nvPicPr>
        <p:blipFill>
          <a:blip r:embed="rId2"/>
          <a:stretch>
            <a:fillRect/>
          </a:stretch>
        </p:blipFill>
        <p:spPr>
          <a:xfrm>
            <a:off x="9454805" y="163004"/>
            <a:ext cx="2067535" cy="1235675"/>
          </a:xfrm>
          <a:prstGeom prst="rect">
            <a:avLst/>
          </a:prstGeom>
        </p:spPr>
      </p:pic>
    </p:spTree>
    <p:extLst>
      <p:ext uri="{BB962C8B-B14F-4D97-AF65-F5344CB8AC3E}">
        <p14:creationId xmlns:p14="http://schemas.microsoft.com/office/powerpoint/2010/main" val="276085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
            <a:extLst>
              <a:ext uri="{FF2B5EF4-FFF2-40B4-BE49-F238E27FC236}">
                <a16:creationId xmlns:a16="http://schemas.microsoft.com/office/drawing/2014/main" id="{E809F041-9491-4100-82F4-570E6538A903}"/>
              </a:ext>
            </a:extLst>
          </p:cNvPr>
          <p:cNvSpPr>
            <a:spLocks noGrp="1" noChangeArrowheads="1"/>
          </p:cNvSpPr>
          <p:nvPr>
            <p:ph type="title"/>
          </p:nvPr>
        </p:nvSpPr>
        <p:spPr>
          <a:xfrm>
            <a:off x="1073861" y="65246"/>
            <a:ext cx="10477500" cy="1143000"/>
          </a:xfrm>
        </p:spPr>
        <p:txBody>
          <a:bodyPr>
            <a:normAutofit/>
          </a:bodyPr>
          <a:lstStyle/>
          <a:p>
            <a:r>
              <a:rPr lang="en-US" sz="4000" dirty="0"/>
              <a:t>Interface Inheritance</a:t>
            </a:r>
          </a:p>
        </p:txBody>
      </p:sp>
      <p:sp>
        <p:nvSpPr>
          <p:cNvPr id="22" name="Text Box 26">
            <a:extLst>
              <a:ext uri="{FF2B5EF4-FFF2-40B4-BE49-F238E27FC236}">
                <a16:creationId xmlns:a16="http://schemas.microsoft.com/office/drawing/2014/main" id="{5349BDF9-7B5A-4279-98FF-6AB25F6C059D}"/>
              </a:ext>
            </a:extLst>
          </p:cNvPr>
          <p:cNvSpPr txBox="1">
            <a:spLocks noChangeArrowheads="1"/>
          </p:cNvSpPr>
          <p:nvPr/>
        </p:nvSpPr>
        <p:spPr bwMode="auto">
          <a:xfrm>
            <a:off x="580288" y="2211122"/>
            <a:ext cx="11428832" cy="5232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Should</a:t>
            </a:r>
            <a:r>
              <a:rPr kumimoji="0" lang="en-US" sz="2800" b="0" i="0" u="none" strike="noStrike" kern="1200" cap="none" spc="0" normalizeH="0" noProof="0" dirty="0">
                <a:ln>
                  <a:noFill/>
                </a:ln>
                <a:solidFill>
                  <a:prstClr val="black"/>
                </a:solidFill>
                <a:effectLst/>
                <a:uLnTx/>
                <a:uFillTx/>
                <a:latin typeface="Corbel" panose="020B0503020204020204"/>
                <a:ea typeface="+mn-ea"/>
                <a:cs typeface="+mn-cs"/>
              </a:rPr>
              <a:t> an interface be able to inherit from another interface?</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2CE30B59-6B19-467E-9420-ADA06FF49555}"/>
              </a:ext>
            </a:extLst>
          </p:cNvPr>
          <p:cNvPicPr>
            <a:picLocks noChangeAspect="1"/>
          </p:cNvPicPr>
          <p:nvPr/>
        </p:nvPicPr>
        <p:blipFill>
          <a:blip r:embed="rId3"/>
          <a:stretch>
            <a:fillRect/>
          </a:stretch>
        </p:blipFill>
        <p:spPr>
          <a:xfrm>
            <a:off x="2263342" y="141273"/>
            <a:ext cx="1769169" cy="884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5226FB92-C2E8-4DF1-AD51-1F155F7FD40D}"/>
              </a:ext>
            </a:extLst>
          </p:cNvPr>
          <p:cNvPicPr>
            <a:picLocks noChangeAspect="1"/>
          </p:cNvPicPr>
          <p:nvPr/>
        </p:nvPicPr>
        <p:blipFill>
          <a:blip r:embed="rId4"/>
          <a:stretch>
            <a:fillRect/>
          </a:stretch>
        </p:blipFill>
        <p:spPr>
          <a:xfrm>
            <a:off x="5437103" y="1072509"/>
            <a:ext cx="1472045" cy="1143000"/>
          </a:xfrm>
          <a:prstGeom prst="rect">
            <a:avLst/>
          </a:prstGeom>
        </p:spPr>
      </p:pic>
      <p:sp>
        <p:nvSpPr>
          <p:cNvPr id="2" name="Rectangle 1">
            <a:extLst>
              <a:ext uri="{FF2B5EF4-FFF2-40B4-BE49-F238E27FC236}">
                <a16:creationId xmlns:a16="http://schemas.microsoft.com/office/drawing/2014/main" id="{5EC1E44D-C594-4BFD-ABFD-727F017EE973}"/>
              </a:ext>
            </a:extLst>
          </p:cNvPr>
          <p:cNvSpPr/>
          <p:nvPr/>
        </p:nvSpPr>
        <p:spPr>
          <a:xfrm>
            <a:off x="2995126" y="6153539"/>
            <a:ext cx="648477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6" name="Rectangle 55">
            <a:extLst>
              <a:ext uri="{FF2B5EF4-FFF2-40B4-BE49-F238E27FC236}">
                <a16:creationId xmlns:a16="http://schemas.microsoft.com/office/drawing/2014/main" id="{252BFF09-5CF5-45A8-B1BB-1CC6E7F80E8C}"/>
              </a:ext>
            </a:extLst>
          </p:cNvPr>
          <p:cNvSpPr/>
          <p:nvPr/>
        </p:nvSpPr>
        <p:spPr>
          <a:xfrm>
            <a:off x="2997377" y="6160011"/>
            <a:ext cx="648719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A95854-7A03-4EF6-97E7-AA8D40F68CD6}"/>
              </a:ext>
            </a:extLst>
          </p:cNvPr>
          <p:cNvSpPr txBox="1"/>
          <p:nvPr/>
        </p:nvSpPr>
        <p:spPr>
          <a:xfrm>
            <a:off x="-5476251" y="-1641764"/>
            <a:ext cx="5174915" cy="400110"/>
          </a:xfrm>
          <a:prstGeom prst="rect">
            <a:avLst/>
          </a:prstGeom>
          <a:noFill/>
        </p:spPr>
        <p:txBody>
          <a:bodyPr wrap="square" rtlCol="0">
            <a:spAutoFit/>
          </a:bodyPr>
          <a:lstStyle/>
          <a:p>
            <a:endParaRPr lang="en-US" sz="2000" dirty="0">
              <a:latin typeface="+mj-lt"/>
              <a:cs typeface="Times New Roman" pitchFamily="18" charset="0"/>
            </a:endParaRPr>
          </a:p>
        </p:txBody>
      </p:sp>
      <p:sp>
        <p:nvSpPr>
          <p:cNvPr id="16" name="Text Box 26">
            <a:extLst>
              <a:ext uri="{FF2B5EF4-FFF2-40B4-BE49-F238E27FC236}">
                <a16:creationId xmlns:a16="http://schemas.microsoft.com/office/drawing/2014/main" id="{052123CB-F88E-484D-83AD-02B3955ADF75}"/>
              </a:ext>
            </a:extLst>
          </p:cNvPr>
          <p:cNvSpPr txBox="1">
            <a:spLocks noChangeArrowheads="1"/>
          </p:cNvSpPr>
          <p:nvPr/>
        </p:nvSpPr>
        <p:spPr bwMode="auto">
          <a:xfrm>
            <a:off x="537156" y="4874011"/>
            <a:ext cx="11428832" cy="95410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defRPr/>
            </a:pPr>
            <a:r>
              <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rPr>
              <a:t>If a class </a:t>
            </a:r>
            <a:r>
              <a:rPr lang="en-US" sz="2800" dirty="0">
                <a:solidFill>
                  <a:prstClr val="black"/>
                </a:solidFill>
                <a:latin typeface="Corbel" panose="020B0503020204020204"/>
              </a:rPr>
              <a:t>indicates that it implements an interface, but doesn't provide implementations for all of the methods in the interface, what happens?</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17" name="Picture 16">
            <a:extLst>
              <a:ext uri="{FF2B5EF4-FFF2-40B4-BE49-F238E27FC236}">
                <a16:creationId xmlns:a16="http://schemas.microsoft.com/office/drawing/2014/main" id="{685D7796-B4E0-4CE1-A019-A354D320A62C}"/>
              </a:ext>
            </a:extLst>
          </p:cNvPr>
          <p:cNvPicPr>
            <a:picLocks noChangeAspect="1"/>
          </p:cNvPicPr>
          <p:nvPr/>
        </p:nvPicPr>
        <p:blipFill>
          <a:blip r:embed="rId4"/>
          <a:stretch>
            <a:fillRect/>
          </a:stretch>
        </p:blipFill>
        <p:spPr>
          <a:xfrm>
            <a:off x="5393971" y="3735398"/>
            <a:ext cx="1472045" cy="1143000"/>
          </a:xfrm>
          <a:prstGeom prst="rect">
            <a:avLst/>
          </a:prstGeom>
        </p:spPr>
      </p:pic>
    </p:spTree>
    <p:extLst>
      <p:ext uri="{BB962C8B-B14F-4D97-AF65-F5344CB8AC3E}">
        <p14:creationId xmlns:p14="http://schemas.microsoft.com/office/powerpoint/2010/main" val="6793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90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6"/>
                                        </p:tgtEl>
                                      </p:cBhvr>
                                    </p:animEffect>
                                    <p:set>
                                      <p:cBhvr>
                                        <p:cTn id="29"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 grpId="1" animBg="1"/>
      <p:bldP spid="56" grpId="0" animBg="1"/>
      <p:bldP spid="56" grpId="1" animBg="1"/>
      <p:bldP spid="1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EEA6A29-75DF-4AF8-8596-6C5DDE3B1305}"/>
              </a:ext>
            </a:extLst>
          </p:cNvPr>
          <p:cNvSpPr txBox="1"/>
          <p:nvPr/>
        </p:nvSpPr>
        <p:spPr>
          <a:xfrm>
            <a:off x="641638" y="1000896"/>
            <a:ext cx="10891580" cy="400110"/>
          </a:xfrm>
          <a:prstGeom prst="rect">
            <a:avLst/>
          </a:prstGeom>
          <a:noFill/>
        </p:spPr>
        <p:txBody>
          <a:bodyPr wrap="square">
            <a:spAutoFit/>
          </a:bodyPr>
          <a:lstStyle/>
          <a:p>
            <a:pPr algn="ctr"/>
            <a:r>
              <a:rPr lang="en-US" sz="2000" dirty="0">
                <a:solidFill>
                  <a:srgbClr val="0070C0"/>
                </a:solidFill>
              </a:rPr>
              <a:t>Question</a:t>
            </a:r>
            <a:r>
              <a:rPr lang="en-US" sz="2000" dirty="0"/>
              <a:t>: Can a class be subclassed (derived) from multiple base classes?</a:t>
            </a:r>
          </a:p>
        </p:txBody>
      </p:sp>
      <p:sp>
        <p:nvSpPr>
          <p:cNvPr id="25" name="TextBox 24">
            <a:extLst>
              <a:ext uri="{FF2B5EF4-FFF2-40B4-BE49-F238E27FC236}">
                <a16:creationId xmlns:a16="http://schemas.microsoft.com/office/drawing/2014/main" id="{1A2C69BF-0462-4621-BEBB-443BF580410C}"/>
              </a:ext>
            </a:extLst>
          </p:cNvPr>
          <p:cNvSpPr txBox="1"/>
          <p:nvPr/>
        </p:nvSpPr>
        <p:spPr>
          <a:xfrm>
            <a:off x="641638" y="143528"/>
            <a:ext cx="10613842" cy="646331"/>
          </a:xfrm>
          <a:prstGeom prst="rect">
            <a:avLst/>
          </a:prstGeom>
          <a:noFill/>
        </p:spPr>
        <p:txBody>
          <a:bodyPr wrap="square">
            <a:spAutoFit/>
          </a:bodyPr>
          <a:lstStyle/>
          <a:p>
            <a:pPr algn="ctr"/>
            <a:r>
              <a:rPr lang="en-US" sz="3600" dirty="0"/>
              <a:t>Multiple Inheritance and Its </a:t>
            </a:r>
            <a:r>
              <a:rPr lang="en-US" sz="3600" dirty="0">
                <a:solidFill>
                  <a:srgbClr val="FF0000"/>
                </a:solidFill>
              </a:rPr>
              <a:t>Issues</a:t>
            </a:r>
          </a:p>
        </p:txBody>
      </p:sp>
      <p:sp>
        <p:nvSpPr>
          <p:cNvPr id="4" name="TextBox 3">
            <a:extLst>
              <a:ext uri="{FF2B5EF4-FFF2-40B4-BE49-F238E27FC236}">
                <a16:creationId xmlns:a16="http://schemas.microsoft.com/office/drawing/2014/main" id="{FCAB0528-86CD-4E5C-ABC7-8E3F57DB46F9}"/>
              </a:ext>
            </a:extLst>
          </p:cNvPr>
          <p:cNvSpPr txBox="1"/>
          <p:nvPr/>
        </p:nvSpPr>
        <p:spPr>
          <a:xfrm>
            <a:off x="641638" y="1571338"/>
            <a:ext cx="10891580" cy="400110"/>
          </a:xfrm>
          <a:prstGeom prst="rect">
            <a:avLst/>
          </a:prstGeom>
          <a:noFill/>
        </p:spPr>
        <p:txBody>
          <a:bodyPr wrap="square">
            <a:spAutoFit/>
          </a:bodyPr>
          <a:lstStyle/>
          <a:p>
            <a:pPr algn="ctr"/>
            <a:r>
              <a:rPr lang="en-US" sz="2000" dirty="0">
                <a:solidFill>
                  <a:srgbClr val="0070C0"/>
                </a:solidFill>
              </a:rPr>
              <a:t>Answer</a:t>
            </a:r>
            <a:r>
              <a:rPr lang="en-US" sz="2000" dirty="0"/>
              <a:t>: At least in some languages (like C++), absolutely!</a:t>
            </a:r>
          </a:p>
        </p:txBody>
      </p:sp>
      <p:sp>
        <p:nvSpPr>
          <p:cNvPr id="8" name="TextBox 7">
            <a:extLst>
              <a:ext uri="{FF2B5EF4-FFF2-40B4-BE49-F238E27FC236}">
                <a16:creationId xmlns:a16="http://schemas.microsoft.com/office/drawing/2014/main" id="{4674875F-1924-48FE-B8AF-469AB4E082B1}"/>
              </a:ext>
            </a:extLst>
          </p:cNvPr>
          <p:cNvSpPr txBox="1"/>
          <p:nvPr/>
        </p:nvSpPr>
        <p:spPr>
          <a:xfrm>
            <a:off x="1313139" y="2148214"/>
            <a:ext cx="4670802"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00B050"/>
                </a:solidFill>
                <a:latin typeface="Consolas" panose="020B0609020204030204" pitchFamily="49" charset="0"/>
              </a:rPr>
              <a:t>Phone</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public:</a:t>
            </a:r>
            <a:br>
              <a:rPr lang="en-US" dirty="0">
                <a:latin typeface="Consolas" panose="020B0609020204030204" pitchFamily="49" charset="0"/>
              </a:rPr>
            </a:br>
            <a:r>
              <a:rPr lang="en-US" dirty="0">
                <a:solidFill>
                  <a:srgbClr val="00B050"/>
                </a:solidFill>
                <a:latin typeface="Consolas" panose="020B0609020204030204" pitchFamily="49" charset="0"/>
              </a:rPr>
              <a:t>  Phone(string </a:t>
            </a:r>
            <a:r>
              <a:rPr lang="en-US" dirty="0" err="1">
                <a:solidFill>
                  <a:srgbClr val="00B050"/>
                </a:solidFill>
                <a:latin typeface="Consolas" panose="020B0609020204030204" pitchFamily="49" charset="0"/>
              </a:rPr>
              <a:t>tele_num</a:t>
            </a:r>
            <a:r>
              <a:rPr lang="en-US" dirty="0">
                <a:solidFill>
                  <a:srgbClr val="00B050"/>
                </a:solidFill>
                <a:latin typeface="Consolas" panose="020B0609020204030204" pitchFamily="49" charset="0"/>
              </a:rPr>
              <a:t>) { ... }</a:t>
            </a:r>
          </a:p>
          <a:p>
            <a:r>
              <a:rPr lang="en-US" dirty="0">
                <a:solidFill>
                  <a:srgbClr val="00B050"/>
                </a:solidFill>
                <a:latin typeface="Consolas" panose="020B0609020204030204" pitchFamily="49" charset="0"/>
              </a:rPr>
              <a:t>  virtual void dial() { ... }</a:t>
            </a:r>
          </a:p>
          <a:p>
            <a:r>
              <a:rPr lang="en-US" dirty="0">
                <a:solidFill>
                  <a:srgbClr val="00B050"/>
                </a:solidFill>
                <a:latin typeface="Consolas" panose="020B0609020204030204" pitchFamily="49" charset="0"/>
              </a:rPr>
              <a:t>  virtual void </a:t>
            </a:r>
            <a:r>
              <a:rPr lang="en-US" dirty="0" err="1">
                <a:solidFill>
                  <a:srgbClr val="00B050"/>
                </a:solidFill>
                <a:latin typeface="Consolas" panose="020B0609020204030204" pitchFamily="49" charset="0"/>
              </a:rPr>
              <a:t>hangup</a:t>
            </a:r>
            <a:r>
              <a:rPr lang="en-US" dirty="0">
                <a:solidFill>
                  <a:srgbClr val="00B050"/>
                </a:solidFill>
                <a:latin typeface="Consolas" panose="020B0609020204030204" pitchFamily="49" charset="0"/>
              </a:rPr>
              <a:t>() { ... }</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947891C0-C802-43AC-A983-B66F77F6F07E}"/>
              </a:ext>
            </a:extLst>
          </p:cNvPr>
          <p:cNvSpPr txBox="1"/>
          <p:nvPr/>
        </p:nvSpPr>
        <p:spPr>
          <a:xfrm>
            <a:off x="6043290" y="2148214"/>
            <a:ext cx="4670802"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a:solidFill>
                  <a:srgbClr val="7030A0"/>
                </a:solidFill>
                <a:latin typeface="Consolas" panose="020B0609020204030204" pitchFamily="49" charset="0"/>
              </a:rPr>
              <a:t>Camera</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public:</a:t>
            </a:r>
          </a:p>
          <a:p>
            <a:r>
              <a:rPr lang="en-US" dirty="0">
                <a:latin typeface="Consolas" panose="020B0609020204030204" pitchFamily="49" charset="0"/>
              </a:rPr>
              <a:t>  </a:t>
            </a:r>
            <a:r>
              <a:rPr lang="en-US" dirty="0">
                <a:solidFill>
                  <a:srgbClr val="7030A0"/>
                </a:solidFill>
                <a:latin typeface="Consolas" panose="020B0609020204030204" pitchFamily="49" charset="0"/>
              </a:rPr>
              <a:t>Camera(double resolution) { ... }</a:t>
            </a:r>
          </a:p>
          <a:p>
            <a:r>
              <a:rPr lang="en-US" dirty="0">
                <a:solidFill>
                  <a:srgbClr val="00B050"/>
                </a:solidFill>
                <a:latin typeface="Consolas" panose="020B0609020204030204" pitchFamily="49" charset="0"/>
              </a:rPr>
              <a:t>  </a:t>
            </a:r>
            <a:r>
              <a:rPr lang="en-US" dirty="0">
                <a:solidFill>
                  <a:srgbClr val="7030A0"/>
                </a:solidFill>
                <a:latin typeface="Consolas" panose="020B0609020204030204" pitchFamily="49" charset="0"/>
              </a:rPr>
              <a:t>virtual void </a:t>
            </a:r>
            <a:r>
              <a:rPr lang="en-US" dirty="0" err="1">
                <a:solidFill>
                  <a:srgbClr val="7030A0"/>
                </a:solidFill>
                <a:latin typeface="Consolas" panose="020B0609020204030204" pitchFamily="49" charset="0"/>
              </a:rPr>
              <a:t>takePhoto</a:t>
            </a:r>
            <a:r>
              <a:rPr lang="en-US" dirty="0">
                <a:solidFill>
                  <a:srgbClr val="7030A0"/>
                </a:solidFill>
                <a:latin typeface="Consolas" panose="020B0609020204030204" pitchFamily="49" charset="0"/>
              </a:rPr>
              <a:t>() { ... }</a:t>
            </a:r>
          </a:p>
          <a:p>
            <a:r>
              <a:rPr lang="en-US" dirty="0">
                <a:solidFill>
                  <a:srgbClr val="7030A0"/>
                </a:solidFill>
                <a:latin typeface="Consolas" panose="020B0609020204030204" pitchFamily="49" charset="0"/>
              </a:rPr>
              <a:t>  virtual void </a:t>
            </a:r>
            <a:r>
              <a:rPr lang="en-US" dirty="0" err="1">
                <a:solidFill>
                  <a:srgbClr val="7030A0"/>
                </a:solidFill>
                <a:latin typeface="Consolas" panose="020B0609020204030204" pitchFamily="49" charset="0"/>
              </a:rPr>
              <a:t>takeVideo</a:t>
            </a:r>
            <a:r>
              <a:rPr lang="en-US" dirty="0">
                <a:solidFill>
                  <a:srgbClr val="7030A0"/>
                </a:solidFill>
                <a:latin typeface="Consolas" panose="020B0609020204030204" pitchFamily="49" charset="0"/>
              </a:rPr>
              <a:t>() { ... }</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62293EC3-D91D-40EC-8054-6A4FB5074334}"/>
              </a:ext>
            </a:extLst>
          </p:cNvPr>
          <p:cNvSpPr txBox="1"/>
          <p:nvPr/>
        </p:nvSpPr>
        <p:spPr>
          <a:xfrm>
            <a:off x="2367920" y="4006980"/>
            <a:ext cx="7707298" cy="2585323"/>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class </a:t>
            </a:r>
            <a:r>
              <a:rPr lang="en-US" dirty="0" err="1">
                <a:solidFill>
                  <a:srgbClr val="0070C0"/>
                </a:solidFill>
                <a:latin typeface="Consolas" panose="020B0609020204030204" pitchFamily="49" charset="0"/>
              </a:rPr>
              <a:t>SmartPhone</a:t>
            </a:r>
            <a:r>
              <a:rPr lang="en-US" dirty="0">
                <a:latin typeface="Consolas" panose="020B0609020204030204" pitchFamily="49" charset="0"/>
              </a:rPr>
              <a:t>: public </a:t>
            </a:r>
            <a:r>
              <a:rPr lang="en-US" dirty="0">
                <a:solidFill>
                  <a:srgbClr val="00B050"/>
                </a:solidFill>
                <a:latin typeface="Consolas" panose="020B0609020204030204" pitchFamily="49" charset="0"/>
              </a:rPr>
              <a:t>Phone</a:t>
            </a:r>
            <a:r>
              <a:rPr lang="en-US" dirty="0">
                <a:latin typeface="Consolas" panose="020B0609020204030204" pitchFamily="49" charset="0"/>
              </a:rPr>
              <a:t>, public </a:t>
            </a:r>
            <a:r>
              <a:rPr lang="en-US" dirty="0">
                <a:solidFill>
                  <a:srgbClr val="7030A0"/>
                </a:solidFill>
                <a:latin typeface="Consolas" panose="020B0609020204030204" pitchFamily="49" charset="0"/>
              </a:rPr>
              <a:t>Camera</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public:</a:t>
            </a:r>
          </a:p>
          <a:p>
            <a:r>
              <a:rPr lang="en-US" dirty="0">
                <a:latin typeface="Consolas" panose="020B0609020204030204" pitchFamily="49" charset="0"/>
              </a:rPr>
              <a:t>  </a:t>
            </a:r>
            <a:r>
              <a:rPr lang="en-US" dirty="0" err="1">
                <a:solidFill>
                  <a:srgbClr val="0070C0"/>
                </a:solidFill>
                <a:latin typeface="Consolas" panose="020B0609020204030204" pitchFamily="49" charset="0"/>
              </a:rPr>
              <a:t>SmartPhone</a:t>
            </a:r>
            <a:r>
              <a:rPr lang="en-US" dirty="0">
                <a:latin typeface="Consolas" panose="020B0609020204030204" pitchFamily="49" charset="0"/>
              </a:rPr>
              <a:t>(string </a:t>
            </a:r>
            <a:r>
              <a:rPr lang="en-US" dirty="0" err="1">
                <a:latin typeface="Consolas" panose="020B0609020204030204" pitchFamily="49" charset="0"/>
              </a:rPr>
              <a:t>tele_num</a:t>
            </a:r>
            <a:r>
              <a:rPr lang="en-US" dirty="0">
                <a:latin typeface="Consolas" panose="020B0609020204030204" pitchFamily="49" charset="0"/>
              </a:rPr>
              <a:t>, double resolution) :</a:t>
            </a:r>
          </a:p>
          <a:p>
            <a:r>
              <a:rPr lang="en-US" dirty="0">
                <a:latin typeface="Consolas" panose="020B0609020204030204" pitchFamily="49" charset="0"/>
              </a:rPr>
              <a:t>    </a:t>
            </a:r>
            <a:r>
              <a:rPr lang="en-US" dirty="0">
                <a:solidFill>
                  <a:srgbClr val="00B050"/>
                </a:solidFill>
                <a:latin typeface="Consolas" panose="020B0609020204030204" pitchFamily="49" charset="0"/>
              </a:rPr>
              <a:t>Phone</a:t>
            </a:r>
            <a:r>
              <a:rPr lang="en-US" dirty="0">
                <a:latin typeface="Consolas" panose="020B0609020204030204" pitchFamily="49" charset="0"/>
              </a:rPr>
              <a:t>(</a:t>
            </a:r>
            <a:r>
              <a:rPr lang="en-US" dirty="0" err="1">
                <a:latin typeface="Consolas" panose="020B0609020204030204" pitchFamily="49" charset="0"/>
              </a:rPr>
              <a:t>tele_num</a:t>
            </a:r>
            <a:r>
              <a:rPr lang="en-US" dirty="0">
                <a:latin typeface="Consolas" panose="020B0609020204030204" pitchFamily="49" charset="0"/>
              </a:rPr>
              <a:t>), </a:t>
            </a:r>
            <a:r>
              <a:rPr lang="en-US" dirty="0">
                <a:solidFill>
                  <a:srgbClr val="7030A0"/>
                </a:solidFill>
                <a:latin typeface="Consolas" panose="020B0609020204030204" pitchFamily="49" charset="0"/>
              </a:rPr>
              <a:t>Camera</a:t>
            </a:r>
            <a:r>
              <a:rPr lang="en-US" dirty="0">
                <a:latin typeface="Consolas" panose="020B0609020204030204" pitchFamily="49" charset="0"/>
              </a:rPr>
              <a:t>(resolution) </a:t>
            </a:r>
            <a:r>
              <a:rPr lang="en-US" dirty="0">
                <a:solidFill>
                  <a:srgbClr val="0070C0"/>
                </a:solidFill>
                <a:latin typeface="Consolas" panose="020B0609020204030204" pitchFamily="49" charset="0"/>
              </a:rPr>
              <a:t>{ ... }</a:t>
            </a:r>
          </a:p>
          <a:p>
            <a:r>
              <a:rPr lang="en-US" dirty="0">
                <a:latin typeface="Consolas" panose="020B0609020204030204" pitchFamily="49" charset="0"/>
              </a:rPr>
              <a:t>  </a:t>
            </a:r>
            <a:r>
              <a:rPr lang="en-US" dirty="0">
                <a:solidFill>
                  <a:srgbClr val="00B050"/>
                </a:solidFill>
                <a:latin typeface="Consolas" panose="020B0609020204030204" pitchFamily="49" charset="0"/>
              </a:rPr>
              <a:t>virtual void dial() override </a:t>
            </a:r>
            <a:r>
              <a:rPr lang="en-US" dirty="0">
                <a:solidFill>
                  <a:srgbClr val="0070C0"/>
                </a:solidFill>
                <a:latin typeface="Consolas" panose="020B0609020204030204" pitchFamily="49" charset="0"/>
              </a:rPr>
              <a:t>{ ... }</a:t>
            </a:r>
          </a:p>
          <a:p>
            <a:r>
              <a:rPr lang="en-US" dirty="0">
                <a:solidFill>
                  <a:srgbClr val="00B050"/>
                </a:solidFill>
                <a:latin typeface="Consolas" panose="020B0609020204030204" pitchFamily="49" charset="0"/>
              </a:rPr>
              <a:t>  virtual void </a:t>
            </a:r>
            <a:r>
              <a:rPr lang="en-US" dirty="0" err="1">
                <a:solidFill>
                  <a:srgbClr val="00B050"/>
                </a:solidFill>
                <a:latin typeface="Consolas" panose="020B0609020204030204" pitchFamily="49" charset="0"/>
              </a:rPr>
              <a:t>hangup</a:t>
            </a:r>
            <a:r>
              <a:rPr lang="en-US" dirty="0">
                <a:solidFill>
                  <a:srgbClr val="00B050"/>
                </a:solidFill>
                <a:latin typeface="Consolas" panose="020B0609020204030204" pitchFamily="49" charset="0"/>
              </a:rPr>
              <a:t>() override </a:t>
            </a:r>
            <a:r>
              <a:rPr lang="en-US" dirty="0">
                <a:solidFill>
                  <a:srgbClr val="0070C0"/>
                </a:solidFill>
                <a:latin typeface="Consolas" panose="020B0609020204030204" pitchFamily="49" charset="0"/>
              </a:rPr>
              <a:t>{ ... }</a:t>
            </a:r>
          </a:p>
          <a:p>
            <a:r>
              <a:rPr lang="en-US" dirty="0">
                <a:solidFill>
                  <a:srgbClr val="7030A0"/>
                </a:solidFill>
                <a:latin typeface="Consolas" panose="020B0609020204030204" pitchFamily="49" charset="0"/>
              </a:rPr>
              <a:t>  virtual void </a:t>
            </a:r>
            <a:r>
              <a:rPr lang="en-US" dirty="0" err="1">
                <a:solidFill>
                  <a:srgbClr val="7030A0"/>
                </a:solidFill>
                <a:latin typeface="Consolas" panose="020B0609020204030204" pitchFamily="49" charset="0"/>
              </a:rPr>
              <a:t>takePhoto</a:t>
            </a:r>
            <a:r>
              <a:rPr lang="en-US" dirty="0">
                <a:solidFill>
                  <a:srgbClr val="7030A0"/>
                </a:solidFill>
                <a:latin typeface="Consolas" panose="020B0609020204030204" pitchFamily="49" charset="0"/>
              </a:rPr>
              <a:t>() override </a:t>
            </a:r>
            <a:r>
              <a:rPr lang="en-US" dirty="0">
                <a:solidFill>
                  <a:srgbClr val="0070C0"/>
                </a:solidFill>
                <a:latin typeface="Consolas" panose="020B0609020204030204" pitchFamily="49" charset="0"/>
              </a:rPr>
              <a:t>{ ... }</a:t>
            </a:r>
          </a:p>
          <a:p>
            <a:r>
              <a:rPr lang="en-US" dirty="0">
                <a:solidFill>
                  <a:srgbClr val="7030A0"/>
                </a:solidFill>
                <a:latin typeface="Consolas" panose="020B0609020204030204" pitchFamily="49" charset="0"/>
              </a:rPr>
              <a:t>  virtual void </a:t>
            </a:r>
            <a:r>
              <a:rPr lang="en-US" dirty="0" err="1">
                <a:solidFill>
                  <a:srgbClr val="7030A0"/>
                </a:solidFill>
                <a:latin typeface="Consolas" panose="020B0609020204030204" pitchFamily="49" charset="0"/>
              </a:rPr>
              <a:t>takeVideo</a:t>
            </a:r>
            <a:r>
              <a:rPr lang="en-US" dirty="0">
                <a:solidFill>
                  <a:srgbClr val="7030A0"/>
                </a:solidFill>
                <a:latin typeface="Consolas" panose="020B0609020204030204" pitchFamily="49" charset="0"/>
              </a:rPr>
              <a:t>() override </a:t>
            </a:r>
            <a:r>
              <a:rPr lang="en-US" dirty="0">
                <a:solidFill>
                  <a:srgbClr val="0070C0"/>
                </a:solidFill>
                <a:latin typeface="Consolas" panose="020B0609020204030204" pitchFamily="49" charset="0"/>
              </a:rPr>
              <a:t>{ ... }</a:t>
            </a:r>
          </a:p>
          <a:p>
            <a:r>
              <a:rPr lang="en-US" dirty="0">
                <a:latin typeface="Consolas" panose="020B0609020204030204" pitchFamily="49" charset="0"/>
              </a:rPr>
              <a:t>};</a:t>
            </a:r>
          </a:p>
        </p:txBody>
      </p:sp>
      <p:grpSp>
        <p:nvGrpSpPr>
          <p:cNvPr id="12" name="Group 11">
            <a:extLst>
              <a:ext uri="{FF2B5EF4-FFF2-40B4-BE49-F238E27FC236}">
                <a16:creationId xmlns:a16="http://schemas.microsoft.com/office/drawing/2014/main" id="{0DB20CCA-7076-4CFD-B17F-D1E2347A8CF4}"/>
              </a:ext>
            </a:extLst>
          </p:cNvPr>
          <p:cNvGrpSpPr/>
          <p:nvPr/>
        </p:nvGrpSpPr>
        <p:grpSpPr>
          <a:xfrm>
            <a:off x="8606777" y="4730566"/>
            <a:ext cx="3523053" cy="2077717"/>
            <a:chOff x="8618330" y="-8621"/>
            <a:chExt cx="3523053" cy="2077717"/>
          </a:xfrm>
        </p:grpSpPr>
        <p:grpSp>
          <p:nvGrpSpPr>
            <p:cNvPr id="13" name="Group 12">
              <a:extLst>
                <a:ext uri="{FF2B5EF4-FFF2-40B4-BE49-F238E27FC236}">
                  <a16:creationId xmlns:a16="http://schemas.microsoft.com/office/drawing/2014/main" id="{3D443A75-D588-4031-B3F6-0BE9849ECC8D}"/>
                </a:ext>
              </a:extLst>
            </p:cNvPr>
            <p:cNvGrpSpPr/>
            <p:nvPr/>
          </p:nvGrpSpPr>
          <p:grpSpPr>
            <a:xfrm>
              <a:off x="8618330" y="-8621"/>
              <a:ext cx="3518407" cy="2077717"/>
              <a:chOff x="9223510" y="4771299"/>
              <a:chExt cx="3518407" cy="2077717"/>
            </a:xfrm>
          </p:grpSpPr>
          <p:grpSp>
            <p:nvGrpSpPr>
              <p:cNvPr id="16" name="Group 15">
                <a:extLst>
                  <a:ext uri="{FF2B5EF4-FFF2-40B4-BE49-F238E27FC236}">
                    <a16:creationId xmlns:a16="http://schemas.microsoft.com/office/drawing/2014/main" id="{C789DF88-3D84-4563-BC3F-0484398D14DB}"/>
                  </a:ext>
                </a:extLst>
              </p:cNvPr>
              <p:cNvGrpSpPr/>
              <p:nvPr/>
            </p:nvGrpSpPr>
            <p:grpSpPr>
              <a:xfrm>
                <a:off x="9223510" y="4771299"/>
                <a:ext cx="3518407" cy="2077717"/>
                <a:chOff x="9462051" y="4393761"/>
                <a:chExt cx="3518407" cy="2077717"/>
              </a:xfrm>
            </p:grpSpPr>
            <p:sp>
              <p:nvSpPr>
                <p:cNvPr id="18" name="Rectangle: Rounded Corners 17">
                  <a:extLst>
                    <a:ext uri="{FF2B5EF4-FFF2-40B4-BE49-F238E27FC236}">
                      <a16:creationId xmlns:a16="http://schemas.microsoft.com/office/drawing/2014/main" id="{9B007C19-B554-4BEF-8D50-7DE397330DDE}"/>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C7C34DB-5BDF-4472-BCE0-F6BC654A11F3}"/>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7" name="Picture 45" descr="spinhead">
                <a:extLst>
                  <a:ext uri="{FF2B5EF4-FFF2-40B4-BE49-F238E27FC236}">
                    <a16:creationId xmlns:a16="http://schemas.microsoft.com/office/drawing/2014/main" id="{BB115587-589A-47E2-8E01-50DAD6C2AC9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31FEBE1-C78B-4193-B266-0F33A29596C2}"/>
                </a:ext>
              </a:extLst>
            </p:cNvPr>
            <p:cNvSpPr txBox="1"/>
            <p:nvPr/>
          </p:nvSpPr>
          <p:spPr>
            <a:xfrm>
              <a:off x="9551272" y="449591"/>
              <a:ext cx="2590111" cy="1323439"/>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'Hey Carey... so what's the big deal? This works just fine.' </a:t>
              </a:r>
            </a:p>
          </p:txBody>
        </p:sp>
      </p:grpSp>
      <p:grpSp>
        <p:nvGrpSpPr>
          <p:cNvPr id="20" name="Group 19">
            <a:extLst>
              <a:ext uri="{FF2B5EF4-FFF2-40B4-BE49-F238E27FC236}">
                <a16:creationId xmlns:a16="http://schemas.microsoft.com/office/drawing/2014/main" id="{C8881DFC-EBCA-4F24-A98D-34D9F79548D3}"/>
              </a:ext>
            </a:extLst>
          </p:cNvPr>
          <p:cNvGrpSpPr/>
          <p:nvPr/>
        </p:nvGrpSpPr>
        <p:grpSpPr>
          <a:xfrm>
            <a:off x="7512341" y="35859"/>
            <a:ext cx="4648281" cy="2056414"/>
            <a:chOff x="7023227" y="1855960"/>
            <a:chExt cx="4648281" cy="2056414"/>
          </a:xfrm>
        </p:grpSpPr>
        <p:grpSp>
          <p:nvGrpSpPr>
            <p:cNvPr id="21" name="Group 20">
              <a:extLst>
                <a:ext uri="{FF2B5EF4-FFF2-40B4-BE49-F238E27FC236}">
                  <a16:creationId xmlns:a16="http://schemas.microsoft.com/office/drawing/2014/main" id="{1DC6D44B-61EB-4DC8-A17C-FEE279DD45F2}"/>
                </a:ext>
              </a:extLst>
            </p:cNvPr>
            <p:cNvGrpSpPr/>
            <p:nvPr/>
          </p:nvGrpSpPr>
          <p:grpSpPr>
            <a:xfrm>
              <a:off x="7023227" y="1855960"/>
              <a:ext cx="4648281" cy="2056414"/>
              <a:chOff x="8093636" y="4792602"/>
              <a:chExt cx="4648281" cy="2056414"/>
            </a:xfrm>
          </p:grpSpPr>
          <p:grpSp>
            <p:nvGrpSpPr>
              <p:cNvPr id="23" name="Group 22">
                <a:extLst>
                  <a:ext uri="{FF2B5EF4-FFF2-40B4-BE49-F238E27FC236}">
                    <a16:creationId xmlns:a16="http://schemas.microsoft.com/office/drawing/2014/main" id="{CC71D2BA-9506-4B3C-85BE-F84497CB523C}"/>
                  </a:ext>
                </a:extLst>
              </p:cNvPr>
              <p:cNvGrpSpPr/>
              <p:nvPr/>
            </p:nvGrpSpPr>
            <p:grpSpPr>
              <a:xfrm>
                <a:off x="8093636" y="4792602"/>
                <a:ext cx="4648281" cy="2056414"/>
                <a:chOff x="8332177" y="4415064"/>
                <a:chExt cx="4648281" cy="2056414"/>
              </a:xfrm>
            </p:grpSpPr>
            <p:sp>
              <p:nvSpPr>
                <p:cNvPr id="26" name="Rectangle: Rounded Corners 25">
                  <a:extLst>
                    <a:ext uri="{FF2B5EF4-FFF2-40B4-BE49-F238E27FC236}">
                      <a16:creationId xmlns:a16="http://schemas.microsoft.com/office/drawing/2014/main" id="{7D3EC351-733F-4F91-A3E2-DC7D4AB3A5A9}"/>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23F1FB05-FB30-4349-9BB7-FB9507718C85}"/>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4" name="TextBox 23">
                <a:extLst>
                  <a:ext uri="{FF2B5EF4-FFF2-40B4-BE49-F238E27FC236}">
                    <a16:creationId xmlns:a16="http://schemas.microsoft.com/office/drawing/2014/main" id="{BA88B3A1-C50C-4FFC-9E1F-003603325D2E}"/>
                  </a:ext>
                </a:extLst>
              </p:cNvPr>
              <p:cNvSpPr txBox="1"/>
              <p:nvPr/>
            </p:nvSpPr>
            <p:spPr>
              <a:xfrm>
                <a:off x="9189393" y="5243519"/>
                <a:ext cx="3215972" cy="1569660"/>
              </a:xfrm>
              <a:prstGeom prst="rect">
                <a:avLst/>
              </a:prstGeom>
              <a:noFill/>
            </p:spPr>
            <p:txBody>
              <a:bodyPr wrap="square" rtlCol="0">
                <a:spAutoFit/>
              </a:bodyPr>
              <a:lstStyle/>
              <a:p>
                <a:pPr algn="ctr"/>
                <a:r>
                  <a:rPr lang="en-US" sz="1600" dirty="0">
                    <a:solidFill>
                      <a:schemeClr val="accent1">
                        <a:lumMod val="75000"/>
                      </a:schemeClr>
                    </a:solidFill>
                    <a:latin typeface="Comic Sans MS" panose="030F0702030302020204" pitchFamily="66" charset="0"/>
                  </a:rPr>
                  <a:t>'Think about how momentous this work was! </a:t>
                </a:r>
              </a:p>
              <a:p>
                <a:pPr algn="ctr"/>
                <a:endParaRPr lang="en-US" sz="1600" dirty="0">
                  <a:solidFill>
                    <a:schemeClr val="accent1">
                      <a:lumMod val="75000"/>
                    </a:schemeClr>
                  </a:solidFill>
                  <a:latin typeface="Comic Sans MS" panose="030F0702030302020204" pitchFamily="66" charset="0"/>
                </a:endParaRPr>
              </a:p>
              <a:p>
                <a:pPr algn="ctr"/>
                <a:r>
                  <a:rPr lang="en-US" sz="1600" dirty="0">
                    <a:solidFill>
                      <a:schemeClr val="accent1">
                        <a:lumMod val="75000"/>
                      </a:schemeClr>
                    </a:solidFill>
                    <a:latin typeface="Comic Sans MS" panose="030F0702030302020204" pitchFamily="66" charset="0"/>
                  </a:rPr>
                  <a:t>These are almost all of the major concepts that underlie modern OOP languages!'</a:t>
                </a:r>
              </a:p>
            </p:txBody>
          </p:sp>
        </p:grpSp>
        <p:pic>
          <p:nvPicPr>
            <p:cNvPr id="22" name="Picture 21">
              <a:extLst>
                <a:ext uri="{FF2B5EF4-FFF2-40B4-BE49-F238E27FC236}">
                  <a16:creationId xmlns:a16="http://schemas.microsoft.com/office/drawing/2014/main" id="{872271B4-AA7B-4AED-8A62-BBAC5F270EC4}"/>
                </a:ext>
              </a:extLst>
            </p:cNvPr>
            <p:cNvPicPr>
              <a:picLocks noChangeAspect="1"/>
            </p:cNvPicPr>
            <p:nvPr/>
          </p:nvPicPr>
          <p:blipFill rotWithShape="1">
            <a:blip r:embed="rId4"/>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57989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2" fill="hold" nodeType="clickEffect">
                                  <p:stCondLst>
                                    <p:cond delay="0"/>
                                  </p:stCondLst>
                                  <p:childTnLst>
                                    <p:anim calcmode="lin" valueType="num">
                                      <p:cBhvr additive="base">
                                        <p:cTn id="32" dur="500"/>
                                        <p:tgtEl>
                                          <p:spTgt spid="12"/>
                                        </p:tgtEl>
                                        <p:attrNameLst>
                                          <p:attrName>ppt_x</p:attrName>
                                        </p:attrNameLst>
                                      </p:cBhvr>
                                      <p:tavLst>
                                        <p:tav tm="0">
                                          <p:val>
                                            <p:strVal val="ppt_x"/>
                                          </p:val>
                                        </p:tav>
                                        <p:tav tm="100000">
                                          <p:val>
                                            <p:strVal val="1+ppt_w/2"/>
                                          </p:val>
                                        </p:tav>
                                      </p:tavLst>
                                    </p:anim>
                                    <p:anim calcmode="lin" valueType="num">
                                      <p:cBhvr additive="base">
                                        <p:cTn id="33" dur="500"/>
                                        <p:tgtEl>
                                          <p:spTgt spid="12"/>
                                        </p:tgtEl>
                                        <p:attrNameLst>
                                          <p:attrName>ppt_y</p:attrName>
                                        </p:attrNameLst>
                                      </p:cBhvr>
                                      <p:tavLst>
                                        <p:tav tm="0">
                                          <p:val>
                                            <p:strVal val="ppt_y"/>
                                          </p:val>
                                        </p:tav>
                                        <p:tav tm="100000">
                                          <p:val>
                                            <p:strVal val="ppt_y"/>
                                          </p:val>
                                        </p:tav>
                                      </p:tavLst>
                                    </p:anim>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1+#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2" fill="hold" nodeType="clickEffect">
                                  <p:stCondLst>
                                    <p:cond delay="0"/>
                                  </p:stCondLst>
                                  <p:childTnLst>
                                    <p:anim calcmode="lin" valueType="num">
                                      <p:cBhvr additive="base">
                                        <p:cTn id="44" dur="500"/>
                                        <p:tgtEl>
                                          <p:spTgt spid="20"/>
                                        </p:tgtEl>
                                        <p:attrNameLst>
                                          <p:attrName>ppt_x</p:attrName>
                                        </p:attrNameLst>
                                      </p:cBhvr>
                                      <p:tavLst>
                                        <p:tav tm="0">
                                          <p:val>
                                            <p:strVal val="ppt_x"/>
                                          </p:val>
                                        </p:tav>
                                        <p:tav tm="100000">
                                          <p:val>
                                            <p:strVal val="1+ppt_w/2"/>
                                          </p:val>
                                        </p:tav>
                                      </p:tavLst>
                                    </p:anim>
                                    <p:anim calcmode="lin" valueType="num">
                                      <p:cBhvr additive="base">
                                        <p:cTn id="45" dur="500"/>
                                        <p:tgtEl>
                                          <p:spTgt spid="20"/>
                                        </p:tgtEl>
                                        <p:attrNameLst>
                                          <p:attrName>ppt_y</p:attrName>
                                        </p:attrNameLst>
                                      </p:cBhvr>
                                      <p:tavLst>
                                        <p:tav tm="0">
                                          <p:val>
                                            <p:strVal val="ppt_y"/>
                                          </p:val>
                                        </p:tav>
                                        <p:tav tm="100000">
                                          <p:val>
                                            <p:strVal val="ppt_y"/>
                                          </p:val>
                                        </p:tav>
                                      </p:tavLst>
                                    </p:anim>
                                    <p:set>
                                      <p:cBhvr>
                                        <p:cTn id="4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8" grpId="0" animBg="1"/>
      <p:bldP spid="9" grpId="0" animBg="1"/>
      <p:bldP spid="1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lstStyle/>
          <a:p>
            <a:r>
              <a:rPr lang="en-US" dirty="0"/>
              <a:t>Python: Procedural, Functional and OOP Influences</a:t>
            </a:r>
          </a:p>
        </p:txBody>
      </p:sp>
      <p:sp>
        <p:nvSpPr>
          <p:cNvPr id="8" name="TextBox 7">
            <a:extLst>
              <a:ext uri="{FF2B5EF4-FFF2-40B4-BE49-F238E27FC236}">
                <a16:creationId xmlns:a16="http://schemas.microsoft.com/office/drawing/2014/main" id="{CA4A41F0-DE45-4490-AB88-A0F651D27F07}"/>
              </a:ext>
            </a:extLst>
          </p:cNvPr>
          <p:cNvSpPr txBox="1"/>
          <p:nvPr/>
        </p:nvSpPr>
        <p:spPr>
          <a:xfrm>
            <a:off x="3046912" y="2486798"/>
            <a:ext cx="3960222" cy="1692771"/>
          </a:xfrm>
          <a:prstGeom prst="rect">
            <a:avLst/>
          </a:prstGeom>
          <a:solidFill>
            <a:schemeClr val="accent1">
              <a:lumMod val="75000"/>
            </a:schemeClr>
          </a:solidFill>
        </p:spPr>
        <p:txBody>
          <a:bodyPr wrap="square" rtlCol="0">
            <a:spAutoFit/>
          </a:bodyPr>
          <a:lstStyle/>
          <a:p>
            <a:pPr algn="ctr"/>
            <a:r>
              <a:rPr lang="en-US" sz="3200" dirty="0">
                <a:solidFill>
                  <a:schemeClr val="bg1"/>
                </a:solidFill>
              </a:rPr>
              <a:t>OOP</a:t>
            </a:r>
          </a:p>
          <a:p>
            <a:pPr algn="ctr"/>
            <a:endParaRPr lang="en-US" sz="2400" dirty="0">
              <a:solidFill>
                <a:schemeClr val="bg1"/>
              </a:solidFill>
            </a:endParaRPr>
          </a:p>
          <a:p>
            <a:pPr algn="ctr"/>
            <a:r>
              <a:rPr lang="en-US" sz="2400" dirty="0">
                <a:solidFill>
                  <a:schemeClr val="bg1"/>
                </a:solidFill>
              </a:rPr>
              <a:t>Python has classes, inheritance, etc.</a:t>
            </a:r>
          </a:p>
        </p:txBody>
      </p:sp>
      <p:sp>
        <p:nvSpPr>
          <p:cNvPr id="11" name="TextBox 10">
            <a:extLst>
              <a:ext uri="{FF2B5EF4-FFF2-40B4-BE49-F238E27FC236}">
                <a16:creationId xmlns:a16="http://schemas.microsoft.com/office/drawing/2014/main" id="{11CEC33C-04AF-4DCC-894C-DB5193D82233}"/>
              </a:ext>
            </a:extLst>
          </p:cNvPr>
          <p:cNvSpPr txBox="1"/>
          <p:nvPr/>
        </p:nvSpPr>
        <p:spPr>
          <a:xfrm>
            <a:off x="3046912" y="4306806"/>
            <a:ext cx="3960222" cy="2554545"/>
          </a:xfrm>
          <a:prstGeom prst="rect">
            <a:avLst/>
          </a:prstGeom>
          <a:solidFill>
            <a:schemeClr val="accent1">
              <a:lumMod val="75000"/>
            </a:schemeClr>
          </a:solidFill>
        </p:spPr>
        <p:txBody>
          <a:bodyPr wrap="square" rtlCol="0">
            <a:spAutoFit/>
          </a:bodyPr>
          <a:lstStyle/>
          <a:p>
            <a:pPr algn="ctr"/>
            <a:r>
              <a:rPr lang="en-US" sz="3200" dirty="0">
                <a:solidFill>
                  <a:schemeClr val="bg1"/>
                </a:solidFill>
              </a:rPr>
              <a:t>Functional</a:t>
            </a:r>
          </a:p>
          <a:p>
            <a:pPr algn="ctr"/>
            <a:endParaRPr lang="en-US" sz="3200" dirty="0">
              <a:solidFill>
                <a:schemeClr val="bg1"/>
              </a:solidFill>
            </a:endParaRPr>
          </a:p>
          <a:p>
            <a:pPr algn="ctr"/>
            <a:r>
              <a:rPr lang="en-US" sz="2400" dirty="0">
                <a:solidFill>
                  <a:schemeClr val="bg1"/>
                </a:solidFill>
              </a:rPr>
              <a:t>Python has lambdas, higher-order functions, list comprehensions, immutability, etc. </a:t>
            </a:r>
          </a:p>
        </p:txBody>
      </p:sp>
      <p:sp>
        <p:nvSpPr>
          <p:cNvPr id="14" name="TextBox 13">
            <a:extLst>
              <a:ext uri="{FF2B5EF4-FFF2-40B4-BE49-F238E27FC236}">
                <a16:creationId xmlns:a16="http://schemas.microsoft.com/office/drawing/2014/main" id="{2F8CC3ED-E7C7-4458-A715-F184123CE7F6}"/>
              </a:ext>
            </a:extLst>
          </p:cNvPr>
          <p:cNvSpPr txBox="1"/>
          <p:nvPr/>
        </p:nvSpPr>
        <p:spPr>
          <a:xfrm>
            <a:off x="3046912" y="666790"/>
            <a:ext cx="3960222" cy="1692771"/>
          </a:xfrm>
          <a:prstGeom prst="rect">
            <a:avLst/>
          </a:prstGeom>
          <a:solidFill>
            <a:schemeClr val="accent1">
              <a:lumMod val="75000"/>
            </a:schemeClr>
          </a:solidFill>
        </p:spPr>
        <p:txBody>
          <a:bodyPr wrap="square" rtlCol="0">
            <a:spAutoFit/>
          </a:bodyPr>
          <a:lstStyle/>
          <a:p>
            <a:pPr algn="ctr"/>
            <a:r>
              <a:rPr lang="en-US" sz="3200" dirty="0">
                <a:solidFill>
                  <a:schemeClr val="bg1"/>
                </a:solidFill>
              </a:rPr>
              <a:t>Procedural</a:t>
            </a:r>
          </a:p>
          <a:p>
            <a:pPr algn="ctr"/>
            <a:endParaRPr lang="en-US" sz="2400" dirty="0">
              <a:solidFill>
                <a:schemeClr val="bg1"/>
              </a:solidFill>
            </a:endParaRPr>
          </a:p>
          <a:p>
            <a:pPr algn="ctr"/>
            <a:r>
              <a:rPr lang="en-US" sz="2400" dirty="0">
                <a:solidFill>
                  <a:schemeClr val="bg1"/>
                </a:solidFill>
              </a:rPr>
              <a:t>Python has statements, conditionals, loops, etc.</a:t>
            </a:r>
          </a:p>
        </p:txBody>
      </p:sp>
    </p:spTree>
    <p:extLst>
      <p:ext uri="{BB962C8B-B14F-4D97-AF65-F5344CB8AC3E}">
        <p14:creationId xmlns:p14="http://schemas.microsoft.com/office/powerpoint/2010/main" val="1106958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normAutofit/>
          </a:bodyPr>
          <a:lstStyle/>
          <a:p>
            <a:r>
              <a:rPr lang="en-US" sz="4400" dirty="0"/>
              <a:t>Variables and Types</a:t>
            </a:r>
          </a:p>
        </p:txBody>
      </p:sp>
      <p:sp>
        <p:nvSpPr>
          <p:cNvPr id="11" name="Rectangle 10">
            <a:extLst>
              <a:ext uri="{FF2B5EF4-FFF2-40B4-BE49-F238E27FC236}">
                <a16:creationId xmlns:a16="http://schemas.microsoft.com/office/drawing/2014/main" id="{D0ACB5F0-5C71-4EBC-B943-F195132974D9}"/>
              </a:ext>
            </a:extLst>
          </p:cNvPr>
          <p:cNvSpPr/>
          <p:nvPr/>
        </p:nvSpPr>
        <p:spPr>
          <a:xfrm>
            <a:off x="4423702" y="3175091"/>
            <a:ext cx="3344597" cy="3312478"/>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add_n_print</a:t>
            </a:r>
            <a:r>
              <a:rPr lang="en-US" dirty="0">
                <a:solidFill>
                  <a:srgbClr val="000000"/>
                </a:solidFill>
                <a:latin typeface="Consolas" panose="020B0609020204030204" pitchFamily="49" charset="0"/>
              </a:rPr>
              <a:t>(x, y):</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(x + y)</a:t>
            </a:r>
          </a:p>
          <a:p>
            <a:endParaRPr lang="en-US" dirty="0">
              <a:solidFill>
                <a:srgbClr val="000000"/>
              </a:solidFill>
              <a:latin typeface="Consolas" panose="020B0609020204030204" pitchFamily="49" charset="0"/>
            </a:endParaRPr>
          </a:p>
          <a:p>
            <a:r>
              <a:rPr lang="en-US"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main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 = </a:t>
            </a:r>
            <a:r>
              <a:rPr lang="en-US" dirty="0">
                <a:solidFill>
                  <a:srgbClr val="850002"/>
                </a:solidFill>
                <a:latin typeface="Consolas" panose="020B0609020204030204" pitchFamily="49" charset="0"/>
              </a:rPr>
              <a:t>10</a:t>
            </a:r>
          </a:p>
          <a:p>
            <a:r>
              <a:rPr lang="en-US" dirty="0">
                <a:solidFill>
                  <a:srgbClr val="000000"/>
                </a:solidFill>
                <a:latin typeface="Consolas" panose="020B0609020204030204" pitchFamily="49" charset="0"/>
              </a:rPr>
              <a:t> b = </a:t>
            </a:r>
            <a:r>
              <a:rPr lang="en-US" dirty="0">
                <a:solidFill>
                  <a:srgbClr val="850002"/>
                </a:solidFill>
                <a:latin typeface="Consolas" panose="020B0609020204030204" pitchFamily="49" charset="0"/>
              </a:rPr>
              <a:t>20</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add_n_print</a:t>
            </a:r>
            <a:r>
              <a:rPr lang="en-US" dirty="0">
                <a:solidFill>
                  <a:srgbClr val="000000"/>
                </a:solidFill>
                <a:latin typeface="Consolas" panose="020B0609020204030204" pitchFamily="49" charset="0"/>
              </a:rPr>
              <a:t>(a, b)</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 = </a:t>
            </a:r>
            <a:r>
              <a:rPr lang="en-US" dirty="0">
                <a:solidFill>
                  <a:srgbClr val="850002"/>
                </a:solidFill>
                <a:latin typeface="Consolas" panose="020B0609020204030204" pitchFamily="49" charset="0"/>
              </a:rPr>
              <a:t>'I &lt;3 '</a:t>
            </a:r>
          </a:p>
          <a:p>
            <a:r>
              <a:rPr lang="en-US" dirty="0">
                <a:solidFill>
                  <a:srgbClr val="000000"/>
                </a:solidFill>
                <a:latin typeface="Consolas" panose="020B0609020204030204" pitchFamily="49" charset="0"/>
              </a:rPr>
              <a:t> b = </a:t>
            </a:r>
            <a:r>
              <a:rPr lang="en-US" dirty="0">
                <a:solidFill>
                  <a:srgbClr val="850002"/>
                </a:solidFill>
                <a:latin typeface="Consolas" panose="020B0609020204030204" pitchFamily="49" charset="0"/>
              </a:rPr>
              <a:t>'coding'</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add_n_print</a:t>
            </a:r>
            <a:r>
              <a:rPr lang="en-US" dirty="0">
                <a:solidFill>
                  <a:srgbClr val="000000"/>
                </a:solidFill>
                <a:latin typeface="Consolas" panose="020B0609020204030204" pitchFamily="49" charset="0"/>
              </a:rPr>
              <a:t>(a, b)</a:t>
            </a:r>
            <a:endParaRPr lang="en-US" dirty="0">
              <a:latin typeface="Consolas" panose="020B0609020204030204" pitchFamily="49" charset="0"/>
            </a:endParaRPr>
          </a:p>
        </p:txBody>
      </p:sp>
      <p:sp>
        <p:nvSpPr>
          <p:cNvPr id="17" name="Speech Bubble: Rectangle with Corners Rounded 16">
            <a:extLst>
              <a:ext uri="{FF2B5EF4-FFF2-40B4-BE49-F238E27FC236}">
                <a16:creationId xmlns:a16="http://schemas.microsoft.com/office/drawing/2014/main" id="{65CD153B-5DEF-4A03-866D-A89ED2D62510}"/>
              </a:ext>
            </a:extLst>
          </p:cNvPr>
          <p:cNvSpPr/>
          <p:nvPr/>
        </p:nvSpPr>
        <p:spPr>
          <a:xfrm>
            <a:off x="694459" y="2945237"/>
            <a:ext cx="2994129" cy="1020855"/>
          </a:xfrm>
          <a:prstGeom prst="wedgeRoundRectCallout">
            <a:avLst>
              <a:gd name="adj1" fmla="val 80087"/>
              <a:gd name="adj2" fmla="val 1200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don't need to define a variable before using it!</a:t>
            </a:r>
          </a:p>
        </p:txBody>
      </p:sp>
      <p:sp>
        <p:nvSpPr>
          <p:cNvPr id="18" name="Speech Bubble: Rectangle with Corners Rounded 17">
            <a:extLst>
              <a:ext uri="{FF2B5EF4-FFF2-40B4-BE49-F238E27FC236}">
                <a16:creationId xmlns:a16="http://schemas.microsoft.com/office/drawing/2014/main" id="{935B57BC-4820-4101-A02F-CFA10C033FEA}"/>
              </a:ext>
            </a:extLst>
          </p:cNvPr>
          <p:cNvSpPr/>
          <p:nvPr/>
        </p:nvSpPr>
        <p:spPr>
          <a:xfrm>
            <a:off x="1012415" y="3429000"/>
            <a:ext cx="2994129" cy="1020855"/>
          </a:xfrm>
          <a:prstGeom prst="wedgeRoundRectCallout">
            <a:avLst>
              <a:gd name="adj1" fmla="val 70634"/>
              <a:gd name="adj2" fmla="val 783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can re-assign variables to values of different types over time!</a:t>
            </a:r>
          </a:p>
        </p:txBody>
      </p:sp>
      <p:grpSp>
        <p:nvGrpSpPr>
          <p:cNvPr id="22" name="Group 21">
            <a:extLst>
              <a:ext uri="{FF2B5EF4-FFF2-40B4-BE49-F238E27FC236}">
                <a16:creationId xmlns:a16="http://schemas.microsoft.com/office/drawing/2014/main" id="{A7AF8A83-9D19-4856-900E-B7E57A2F92E6}"/>
              </a:ext>
            </a:extLst>
          </p:cNvPr>
          <p:cNvGrpSpPr/>
          <p:nvPr/>
        </p:nvGrpSpPr>
        <p:grpSpPr>
          <a:xfrm>
            <a:off x="1384832" y="813801"/>
            <a:ext cx="8886928" cy="959342"/>
            <a:chOff x="3816827" y="421822"/>
            <a:chExt cx="8886928" cy="959342"/>
          </a:xfrm>
        </p:grpSpPr>
        <p:sp>
          <p:nvSpPr>
            <p:cNvPr id="23" name="TextBox 22">
              <a:extLst>
                <a:ext uri="{FF2B5EF4-FFF2-40B4-BE49-F238E27FC236}">
                  <a16:creationId xmlns:a16="http://schemas.microsoft.com/office/drawing/2014/main" id="{B543796C-61AE-4E8F-8A82-F5AF1E51E8B7}"/>
                </a:ext>
              </a:extLst>
            </p:cNvPr>
            <p:cNvSpPr txBox="1"/>
            <p:nvPr/>
          </p:nvSpPr>
          <p:spPr>
            <a:xfrm>
              <a:off x="5198975" y="427057"/>
              <a:ext cx="7504780" cy="954107"/>
            </a:xfrm>
            <a:prstGeom prst="rect">
              <a:avLst/>
            </a:prstGeom>
            <a:noFill/>
          </p:spPr>
          <p:txBody>
            <a:bodyPr wrap="square">
              <a:spAutoFit/>
            </a:bodyPr>
            <a:lstStyle/>
            <a:p>
              <a:pPr algn="ctr"/>
              <a:r>
                <a:rPr lang="en-US" sz="2800" dirty="0"/>
                <a:t>Challenge: What can we infer about how Python </a:t>
              </a:r>
              <a:r>
                <a:rPr lang="en-US" sz="2800" dirty="0">
                  <a:solidFill>
                    <a:srgbClr val="FF0000"/>
                  </a:solidFill>
                </a:rPr>
                <a:t>handles variables and parameters </a:t>
              </a:r>
              <a:r>
                <a:rPr lang="en-US" sz="2800" dirty="0"/>
                <a:t>from this code?</a:t>
              </a:r>
            </a:p>
          </p:txBody>
        </p:sp>
        <p:pic>
          <p:nvPicPr>
            <p:cNvPr id="24" name="Picture 23" descr="Shape&#10;&#10;Description automatically generated with low confidence">
              <a:extLst>
                <a:ext uri="{FF2B5EF4-FFF2-40B4-BE49-F238E27FC236}">
                  <a16:creationId xmlns:a16="http://schemas.microsoft.com/office/drawing/2014/main" id="{5454A55D-1B2B-4FCD-9E0E-E99FF1ACA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6827" y="421822"/>
              <a:ext cx="846739" cy="846739"/>
            </a:xfrm>
            <a:prstGeom prst="rect">
              <a:avLst/>
            </a:prstGeom>
            <a:ln>
              <a:noFill/>
            </a:ln>
            <a:effectLst>
              <a:outerShdw blurRad="292100" dist="139700" dir="2700000" algn="tl" rotWithShape="0">
                <a:srgbClr val="333333">
                  <a:alpha val="65000"/>
                </a:srgbClr>
              </a:outerShdw>
            </a:effectLst>
          </p:spPr>
        </p:pic>
      </p:grpSp>
      <p:sp>
        <p:nvSpPr>
          <p:cNvPr id="25" name="Rectangle 24">
            <a:extLst>
              <a:ext uri="{FF2B5EF4-FFF2-40B4-BE49-F238E27FC236}">
                <a16:creationId xmlns:a16="http://schemas.microsoft.com/office/drawing/2014/main" id="{C7DC491E-BA8D-45E4-9D89-4ACC6ADB6C1B}"/>
              </a:ext>
            </a:extLst>
          </p:cNvPr>
          <p:cNvSpPr/>
          <p:nvPr/>
        </p:nvSpPr>
        <p:spPr>
          <a:xfrm>
            <a:off x="3376442" y="1984573"/>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6" name="Rectangle 25">
            <a:extLst>
              <a:ext uri="{FF2B5EF4-FFF2-40B4-BE49-F238E27FC236}">
                <a16:creationId xmlns:a16="http://schemas.microsoft.com/office/drawing/2014/main" id="{483A8E7F-5F0E-4C21-A564-5F35F15A8CBF}"/>
              </a:ext>
            </a:extLst>
          </p:cNvPr>
          <p:cNvSpPr/>
          <p:nvPr/>
        </p:nvSpPr>
        <p:spPr>
          <a:xfrm>
            <a:off x="3375430" y="1991045"/>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with Corners Rounded 27">
            <a:extLst>
              <a:ext uri="{FF2B5EF4-FFF2-40B4-BE49-F238E27FC236}">
                <a16:creationId xmlns:a16="http://schemas.microsoft.com/office/drawing/2014/main" id="{C7C4D6E6-71C0-4D51-92B0-E242B40DA344}"/>
              </a:ext>
            </a:extLst>
          </p:cNvPr>
          <p:cNvSpPr/>
          <p:nvPr/>
        </p:nvSpPr>
        <p:spPr>
          <a:xfrm>
            <a:off x="7006348" y="4055434"/>
            <a:ext cx="2994129" cy="1020855"/>
          </a:xfrm>
          <a:prstGeom prst="wedgeRoundRectCallout">
            <a:avLst>
              <a:gd name="adj1" fmla="val -73832"/>
              <a:gd name="adj2" fmla="val 409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same function can operate on values of different types!</a:t>
            </a:r>
          </a:p>
        </p:txBody>
      </p:sp>
      <p:sp>
        <p:nvSpPr>
          <p:cNvPr id="13" name="Speech Bubble: Rectangle with Corners Rounded 12">
            <a:extLst>
              <a:ext uri="{FF2B5EF4-FFF2-40B4-BE49-F238E27FC236}">
                <a16:creationId xmlns:a16="http://schemas.microsoft.com/office/drawing/2014/main" id="{685607A7-7CEB-40B9-B985-939741AAD6C5}"/>
              </a:ext>
            </a:extLst>
          </p:cNvPr>
          <p:cNvSpPr/>
          <p:nvPr/>
        </p:nvSpPr>
        <p:spPr>
          <a:xfrm>
            <a:off x="8283471" y="4320902"/>
            <a:ext cx="2994129" cy="1020855"/>
          </a:xfrm>
          <a:prstGeom prst="wedgeRoundRectCallout">
            <a:avLst>
              <a:gd name="adj1" fmla="val -135475"/>
              <a:gd name="adj2" fmla="val -937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As long as an operator is compatible with its operands, it works!</a:t>
            </a:r>
          </a:p>
        </p:txBody>
      </p:sp>
      <p:sp>
        <p:nvSpPr>
          <p:cNvPr id="19" name="Speech Bubble: Rectangle with Corners Rounded 18">
            <a:extLst>
              <a:ext uri="{FF2B5EF4-FFF2-40B4-BE49-F238E27FC236}">
                <a16:creationId xmlns:a16="http://schemas.microsoft.com/office/drawing/2014/main" id="{B3C02252-A6BD-4A88-B2E4-9582E7A9E637}"/>
              </a:ext>
            </a:extLst>
          </p:cNvPr>
          <p:cNvSpPr/>
          <p:nvPr/>
        </p:nvSpPr>
        <p:spPr>
          <a:xfrm>
            <a:off x="462013" y="5027964"/>
            <a:ext cx="2670366" cy="1020855"/>
          </a:xfrm>
          <a:prstGeom prst="wedgeRoundRectCallout">
            <a:avLst>
              <a:gd name="adj1" fmla="val 104223"/>
              <a:gd name="adj2" fmla="val 149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You don't specify a type for each variable!</a:t>
            </a:r>
          </a:p>
        </p:txBody>
      </p:sp>
      <p:sp>
        <p:nvSpPr>
          <p:cNvPr id="20" name="TextBox 19">
            <a:extLst>
              <a:ext uri="{FF2B5EF4-FFF2-40B4-BE49-F238E27FC236}">
                <a16:creationId xmlns:a16="http://schemas.microsoft.com/office/drawing/2014/main" id="{95674E3F-4209-4A03-A658-6CA45239ADA4}"/>
              </a:ext>
            </a:extLst>
          </p:cNvPr>
          <p:cNvSpPr txBox="1"/>
          <p:nvPr/>
        </p:nvSpPr>
        <p:spPr>
          <a:xfrm>
            <a:off x="701552" y="3803980"/>
            <a:ext cx="2735417" cy="1807547"/>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C++</a:t>
            </a: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FF0000"/>
                </a:solidFill>
                <a:latin typeface="Consolas" panose="020B0609020204030204" pitchFamily="49" charset="0"/>
              </a:rPr>
              <a:t>int</a:t>
            </a:r>
            <a:r>
              <a:rPr lang="en-US" dirty="0">
                <a:latin typeface="Consolas" panose="020B0609020204030204" pitchFamily="49" charset="0"/>
              </a:rPr>
              <a:t> a = 10;</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27" name="Speech Bubble: Rectangle with Corners Rounded 26">
            <a:extLst>
              <a:ext uri="{FF2B5EF4-FFF2-40B4-BE49-F238E27FC236}">
                <a16:creationId xmlns:a16="http://schemas.microsoft.com/office/drawing/2014/main" id="{7F94DC97-F822-4159-8A8A-00E6C316E3F1}"/>
              </a:ext>
            </a:extLst>
          </p:cNvPr>
          <p:cNvSpPr/>
          <p:nvPr/>
        </p:nvSpPr>
        <p:spPr>
          <a:xfrm>
            <a:off x="417080" y="2275904"/>
            <a:ext cx="2957337" cy="1020855"/>
          </a:xfrm>
          <a:prstGeom prst="wedgeRoundRectCallout">
            <a:avLst>
              <a:gd name="adj1" fmla="val -23431"/>
              <a:gd name="adj2" fmla="val 1582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While every variable has a </a:t>
            </a:r>
            <a:r>
              <a:rPr lang="en-US" sz="2000" dirty="0">
                <a:solidFill>
                  <a:schemeClr val="accent2">
                    <a:lumMod val="40000"/>
                    <a:lumOff val="60000"/>
                  </a:schemeClr>
                </a:solidFill>
                <a:latin typeface="Corbel" panose="020B0503020204020204" pitchFamily="34" charset="0"/>
              </a:rPr>
              <a:t>fixed type </a:t>
            </a:r>
            <a:r>
              <a:rPr lang="en-US" sz="2000" dirty="0">
                <a:solidFill>
                  <a:schemeClr val="bg1"/>
                </a:solidFill>
                <a:latin typeface="Corbel" panose="020B0503020204020204" pitchFamily="34" charset="0"/>
              </a:rPr>
              <a:t>in C++...</a:t>
            </a:r>
          </a:p>
        </p:txBody>
      </p:sp>
      <p:sp>
        <p:nvSpPr>
          <p:cNvPr id="29" name="Speech Bubble: Rectangle with Corners Rounded 28">
            <a:extLst>
              <a:ext uri="{FF2B5EF4-FFF2-40B4-BE49-F238E27FC236}">
                <a16:creationId xmlns:a16="http://schemas.microsoft.com/office/drawing/2014/main" id="{CD7CEC5E-D3FE-4831-AB14-CDA2F617DF83}"/>
              </a:ext>
            </a:extLst>
          </p:cNvPr>
          <p:cNvSpPr/>
          <p:nvPr/>
        </p:nvSpPr>
        <p:spPr>
          <a:xfrm>
            <a:off x="6214022" y="2918572"/>
            <a:ext cx="2670366" cy="1020855"/>
          </a:xfrm>
          <a:prstGeom prst="wedgeRoundRectCallout">
            <a:avLst>
              <a:gd name="adj1" fmla="val -107720"/>
              <a:gd name="adj2" fmla="val 1026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Python variables have no type – just a name!</a:t>
            </a:r>
          </a:p>
        </p:txBody>
      </p:sp>
      <p:sp>
        <p:nvSpPr>
          <p:cNvPr id="30" name="Speech Bubble: Rectangle with Corners Rounded 29">
            <a:extLst>
              <a:ext uri="{FF2B5EF4-FFF2-40B4-BE49-F238E27FC236}">
                <a16:creationId xmlns:a16="http://schemas.microsoft.com/office/drawing/2014/main" id="{B77BDD76-32D0-4539-9255-17A6B49FE9B4}"/>
              </a:ext>
            </a:extLst>
          </p:cNvPr>
          <p:cNvSpPr/>
          <p:nvPr/>
        </p:nvSpPr>
        <p:spPr>
          <a:xfrm>
            <a:off x="7693357" y="3980443"/>
            <a:ext cx="3568818" cy="1020855"/>
          </a:xfrm>
          <a:prstGeom prst="wedgeRoundRectCallout">
            <a:avLst>
              <a:gd name="adj1" fmla="val -113129"/>
              <a:gd name="adj2" fmla="val 74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Only the value currently associated with the variable name has a type!</a:t>
            </a:r>
          </a:p>
        </p:txBody>
      </p:sp>
      <p:sp>
        <p:nvSpPr>
          <p:cNvPr id="21" name="Speech Bubble: Rectangle with Corners Rounded 20">
            <a:extLst>
              <a:ext uri="{FF2B5EF4-FFF2-40B4-BE49-F238E27FC236}">
                <a16:creationId xmlns:a16="http://schemas.microsoft.com/office/drawing/2014/main" id="{ABC3778C-9439-430F-BFCB-679C9847FEB3}"/>
              </a:ext>
            </a:extLst>
          </p:cNvPr>
          <p:cNvSpPr/>
          <p:nvPr/>
        </p:nvSpPr>
        <p:spPr>
          <a:xfrm>
            <a:off x="7168229" y="3677741"/>
            <a:ext cx="3344596" cy="1020855"/>
          </a:xfrm>
          <a:prstGeom prst="wedgeRoundRectCallout">
            <a:avLst>
              <a:gd name="adj1" fmla="val -101122"/>
              <a:gd name="adj2" fmla="val 369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To define a variable, we simply assign it a value!</a:t>
            </a:r>
          </a:p>
        </p:txBody>
      </p:sp>
    </p:spTree>
    <p:extLst>
      <p:ext uri="{BB962C8B-B14F-4D97-AF65-F5344CB8AC3E}">
        <p14:creationId xmlns:p14="http://schemas.microsoft.com/office/powerpoint/2010/main" val="354269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9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1"/>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down)">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2" nodeType="clickEffect">
                                  <p:stCondLst>
                                    <p:cond delay="0"/>
                                  </p:stCondLst>
                                  <p:childTnLst>
                                    <p:animMotion origin="layout" path="M 6.25E-7 4.44444E-6 L 6.25E-7 0.15555 " pathEditMode="relative" rAng="0" ptsTypes="AA">
                                      <p:cBhvr>
                                        <p:cTn id="59" dur="2000" fill="hold"/>
                                        <p:tgtEl>
                                          <p:spTgt spid="18"/>
                                        </p:tgtEl>
                                        <p:attrNameLst>
                                          <p:attrName>ppt_x</p:attrName>
                                          <p:attrName>ppt_y</p:attrName>
                                        </p:attrNameLst>
                                      </p:cBhvr>
                                      <p:rCtr x="0" y="7778"/>
                                    </p:animMotion>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8"/>
                                        </p:tgtEl>
                                        <p:attrNameLst>
                                          <p:attrName>style.visibility</p:attrName>
                                        </p:attrNameLst>
                                      </p:cBhvr>
                                      <p:to>
                                        <p:strVal val="hidden"/>
                                      </p:to>
                                    </p:set>
                                  </p:childTnLst>
                                </p:cTn>
                              </p:par>
                              <p:par>
                                <p:cTn id="64" presetID="22" presetClass="entr" presetSubtype="4"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down)">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2" nodeType="clickEffect">
                                  <p:stCondLst>
                                    <p:cond delay="0"/>
                                  </p:stCondLst>
                                  <p:childTnLst>
                                    <p:animMotion origin="layout" path="M -6.25E-7 0 L 0.1901 -0.15463 " pathEditMode="relative" rAng="0" ptsTypes="AA">
                                      <p:cBhvr>
                                        <p:cTn id="79" dur="2000" fill="hold"/>
                                        <p:tgtEl>
                                          <p:spTgt spid="29"/>
                                        </p:tgtEl>
                                        <p:attrNameLst>
                                          <p:attrName>ppt_x</p:attrName>
                                          <p:attrName>ppt_y</p:attrName>
                                        </p:attrNameLst>
                                      </p:cBhvr>
                                      <p:rCtr x="9505" y="-7731"/>
                                    </p:animMotion>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29"/>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27"/>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wipe(down)">
                                      <p:cBhvr>
                                        <p:cTn id="93" dur="500"/>
                                        <p:tgtEl>
                                          <p:spTgt spid="30"/>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grpId="2" nodeType="clickEffect">
                                  <p:stCondLst>
                                    <p:cond delay="0"/>
                                  </p:stCondLst>
                                  <p:childTnLst>
                                    <p:animMotion origin="layout" path="M -3.75E-6 3.7037E-7 L 0.04922 0.15949 " pathEditMode="relative" rAng="0" ptsTypes="AA">
                                      <p:cBhvr>
                                        <p:cTn id="97" dur="2000" fill="hold"/>
                                        <p:tgtEl>
                                          <p:spTgt spid="30"/>
                                        </p:tgtEl>
                                        <p:attrNameLst>
                                          <p:attrName>ppt_x</p:attrName>
                                          <p:attrName>ppt_y</p:attrName>
                                        </p:attrNameLst>
                                      </p:cBhvr>
                                      <p:rCtr x="2461" y="7963"/>
                                    </p:animMotion>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30"/>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wipe(down)">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grpId="2" nodeType="clickEffect">
                                  <p:stCondLst>
                                    <p:cond delay="0"/>
                                  </p:stCondLst>
                                  <p:childTnLst>
                                    <p:animMotion origin="layout" path="M 4.16667E-6 -7.40741E-7 L -0.00274 0.16713 " pathEditMode="relative" rAng="0" ptsTypes="AA">
                                      <p:cBhvr>
                                        <p:cTn id="110" dur="2000" fill="hold"/>
                                        <p:tgtEl>
                                          <p:spTgt spid="28"/>
                                        </p:tgtEl>
                                        <p:attrNameLst>
                                          <p:attrName>ppt_x</p:attrName>
                                          <p:attrName>ppt_y</p:attrName>
                                        </p:attrNameLst>
                                      </p:cBhvr>
                                      <p:rCtr x="-143" y="8356"/>
                                    </p:animMotion>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down)">
                                      <p:cBhvr>
                                        <p:cTn id="119" dur="500"/>
                                        <p:tgtEl>
                                          <p:spTgt spid="13"/>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7" grpId="1" animBg="1"/>
      <p:bldP spid="18" grpId="0" animBg="1"/>
      <p:bldP spid="18" grpId="1" animBg="1"/>
      <p:bldP spid="18" grpId="2" animBg="1"/>
      <p:bldP spid="25" grpId="0" animBg="1"/>
      <p:bldP spid="25" grpId="1" animBg="1"/>
      <p:bldP spid="26" grpId="0" animBg="1"/>
      <p:bldP spid="26" grpId="1" animBg="1"/>
      <p:bldP spid="28" grpId="0" animBg="1"/>
      <p:bldP spid="28" grpId="1" animBg="1"/>
      <p:bldP spid="28" grpId="2" animBg="1"/>
      <p:bldP spid="13" grpId="0" animBg="1"/>
      <p:bldP spid="13" grpId="1" animBg="1"/>
      <p:bldP spid="19" grpId="0" animBg="1"/>
      <p:bldP spid="19" grpId="1" animBg="1"/>
      <p:bldP spid="20" grpId="0" animBg="1"/>
      <p:bldP spid="20" grpId="1" animBg="1"/>
      <p:bldP spid="27" grpId="0" animBg="1"/>
      <p:bldP spid="27" grpId="1" animBg="1"/>
      <p:bldP spid="29" grpId="0" animBg="1"/>
      <p:bldP spid="29" grpId="1" animBg="1"/>
      <p:bldP spid="29" grpId="2" animBg="1"/>
      <p:bldP spid="30" grpId="0" animBg="1"/>
      <p:bldP spid="30" grpId="1" animBg="1"/>
      <p:bldP spid="30" grpId="2" animBg="1"/>
      <p:bldP spid="21" grpId="0" animBg="1"/>
      <p:bldP spid="21"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Rapid-Fire Python: Ordered Dictionaries</a:t>
            </a:r>
          </a:p>
        </p:txBody>
      </p:sp>
      <p:sp>
        <p:nvSpPr>
          <p:cNvPr id="6" name="TextBox 5">
            <a:extLst>
              <a:ext uri="{FF2B5EF4-FFF2-40B4-BE49-F238E27FC236}">
                <a16:creationId xmlns:a16="http://schemas.microsoft.com/office/drawing/2014/main" id="{DB3A6544-5225-4067-B8DB-9E4CF40322FB}"/>
              </a:ext>
            </a:extLst>
          </p:cNvPr>
          <p:cNvSpPr txBox="1"/>
          <p:nvPr/>
        </p:nvSpPr>
        <p:spPr>
          <a:xfrm>
            <a:off x="254452" y="1032664"/>
            <a:ext cx="7175048" cy="2879913"/>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Ordered dictionaries in Python</a:t>
            </a:r>
          </a:p>
          <a:p>
            <a:r>
              <a:rPr lang="en-US" dirty="0">
                <a:latin typeface="Consolas" panose="020B0609020204030204" pitchFamily="49" charset="0"/>
              </a:rPr>
              <a:t>from collections import </a:t>
            </a:r>
            <a:r>
              <a:rPr lang="en-US" dirty="0" err="1">
                <a:latin typeface="Consolas" panose="020B0609020204030204" pitchFamily="49" charset="0"/>
              </a:rPr>
              <a:t>OrderedDict</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grades = </a:t>
            </a:r>
            <a:r>
              <a:rPr lang="en-US" dirty="0" err="1">
                <a:latin typeface="Consolas" panose="020B0609020204030204" pitchFamily="49" charset="0"/>
              </a:rPr>
              <a:t>OrderedDict</a:t>
            </a:r>
            <a:r>
              <a:rPr lang="en-US" dirty="0">
                <a:latin typeface="Consolas" panose="020B0609020204030204" pitchFamily="49" charset="0"/>
              </a:rPr>
              <a:t>()</a:t>
            </a:r>
          </a:p>
          <a:p>
            <a:r>
              <a:rPr lang="en-US" dirty="0">
                <a:latin typeface="Consolas" panose="020B0609020204030204" pitchFamily="49" charset="0"/>
              </a:rPr>
              <a:t>grades['Phys1A'] = 'B+'</a:t>
            </a:r>
          </a:p>
          <a:p>
            <a:r>
              <a:rPr lang="en-US" dirty="0">
                <a:latin typeface="Consolas" panose="020B0609020204030204" pitchFamily="49" charset="0"/>
              </a:rPr>
              <a:t>grades['Math32A'] = 'A'</a:t>
            </a:r>
          </a:p>
          <a:p>
            <a:r>
              <a:rPr lang="en-US" dirty="0">
                <a:latin typeface="Consolas" panose="020B0609020204030204" pitchFamily="49" charset="0"/>
              </a:rPr>
              <a:t>grades['CS32'] = 'C-'</a:t>
            </a:r>
          </a:p>
          <a:p>
            <a:r>
              <a:rPr lang="en-US" dirty="0">
                <a:latin typeface="Consolas" panose="020B0609020204030204" pitchFamily="49" charset="0"/>
              </a:rPr>
              <a:t> </a:t>
            </a:r>
          </a:p>
          <a:p>
            <a:r>
              <a:rPr lang="en-US" dirty="0">
                <a:latin typeface="Consolas" panose="020B0609020204030204" pitchFamily="49" charset="0"/>
              </a:rPr>
              <a:t>for key, value in </a:t>
            </a:r>
            <a:r>
              <a:rPr lang="en-US" dirty="0" err="1">
                <a:latin typeface="Consolas" panose="020B0609020204030204" pitchFamily="49" charset="0"/>
              </a:rPr>
              <a:t>grades.items</a:t>
            </a:r>
            <a:r>
              <a:rPr lang="en-US" dirty="0">
                <a:latin typeface="Consolas" panose="020B0609020204030204" pitchFamily="49" charset="0"/>
              </a:rPr>
              <a:t>():</a:t>
            </a:r>
          </a:p>
          <a:p>
            <a:r>
              <a:rPr lang="en-US" dirty="0">
                <a:latin typeface="Consolas" panose="020B0609020204030204" pitchFamily="49" charset="0"/>
              </a:rPr>
              <a:t>  print(</a:t>
            </a:r>
            <a:r>
              <a:rPr lang="en-US" dirty="0" err="1">
                <a:latin typeface="Consolas" panose="020B0609020204030204" pitchFamily="49" charset="0"/>
              </a:rPr>
              <a:t>f'In</a:t>
            </a:r>
            <a:r>
              <a:rPr lang="en-US" dirty="0">
                <a:latin typeface="Consolas" panose="020B0609020204030204" pitchFamily="49" charset="0"/>
              </a:rPr>
              <a:t> {key} my grade was {value}')</a:t>
            </a:r>
          </a:p>
        </p:txBody>
      </p:sp>
      <p:sp>
        <p:nvSpPr>
          <p:cNvPr id="7" name="TextBox 6">
            <a:extLst>
              <a:ext uri="{FF2B5EF4-FFF2-40B4-BE49-F238E27FC236}">
                <a16:creationId xmlns:a16="http://schemas.microsoft.com/office/drawing/2014/main" id="{5C23943E-32DD-458F-8FA8-4869E3A0E72F}"/>
              </a:ext>
            </a:extLst>
          </p:cNvPr>
          <p:cNvSpPr txBox="1"/>
          <p:nvPr/>
        </p:nvSpPr>
        <p:spPr>
          <a:xfrm>
            <a:off x="7281730" y="1146399"/>
            <a:ext cx="4763695" cy="1015663"/>
          </a:xfrm>
          <a:prstGeom prst="rect">
            <a:avLst/>
          </a:prstGeom>
          <a:noFill/>
        </p:spPr>
        <p:txBody>
          <a:bodyPr wrap="square" rtlCol="0">
            <a:spAutoFit/>
          </a:bodyPr>
          <a:lstStyle/>
          <a:p>
            <a:pPr algn="ctr"/>
            <a:r>
              <a:rPr lang="en-US" sz="2000" dirty="0"/>
              <a:t>Python also has an ordered dictionary class,  which keep items in the order they were added to the dictionary!</a:t>
            </a:r>
          </a:p>
        </p:txBody>
      </p:sp>
      <p:sp>
        <p:nvSpPr>
          <p:cNvPr id="8" name="TextBox 7">
            <a:extLst>
              <a:ext uri="{FF2B5EF4-FFF2-40B4-BE49-F238E27FC236}">
                <a16:creationId xmlns:a16="http://schemas.microsoft.com/office/drawing/2014/main" id="{48A0022A-8DFD-48D1-926A-939CC919214F}"/>
              </a:ext>
            </a:extLst>
          </p:cNvPr>
          <p:cNvSpPr txBox="1"/>
          <p:nvPr/>
        </p:nvSpPr>
        <p:spPr>
          <a:xfrm>
            <a:off x="7135154" y="2295543"/>
            <a:ext cx="5056846" cy="400110"/>
          </a:xfrm>
          <a:prstGeom prst="rect">
            <a:avLst/>
          </a:prstGeom>
          <a:noFill/>
        </p:spPr>
        <p:txBody>
          <a:bodyPr wrap="square" rtlCol="0">
            <a:spAutoFit/>
          </a:bodyPr>
          <a:lstStyle/>
          <a:p>
            <a:pPr algn="ctr"/>
            <a:r>
              <a:rPr lang="en-US" sz="2000" dirty="0"/>
              <a:t>Not alphabetical order.</a:t>
            </a:r>
          </a:p>
        </p:txBody>
      </p:sp>
      <p:sp>
        <p:nvSpPr>
          <p:cNvPr id="9" name="TextBox 8">
            <a:extLst>
              <a:ext uri="{FF2B5EF4-FFF2-40B4-BE49-F238E27FC236}">
                <a16:creationId xmlns:a16="http://schemas.microsoft.com/office/drawing/2014/main" id="{4835534A-6D1D-47B0-BCAF-DAAD4E4F9788}"/>
              </a:ext>
            </a:extLst>
          </p:cNvPr>
          <p:cNvSpPr txBox="1"/>
          <p:nvPr/>
        </p:nvSpPr>
        <p:spPr>
          <a:xfrm>
            <a:off x="7135154" y="3001225"/>
            <a:ext cx="5056846" cy="707886"/>
          </a:xfrm>
          <a:prstGeom prst="rect">
            <a:avLst/>
          </a:prstGeom>
          <a:noFill/>
        </p:spPr>
        <p:txBody>
          <a:bodyPr wrap="square" rtlCol="0">
            <a:spAutoFit/>
          </a:bodyPr>
          <a:lstStyle/>
          <a:p>
            <a:pPr algn="ctr"/>
            <a:r>
              <a:rPr lang="en-US" sz="2000" dirty="0"/>
              <a:t>You can obtain a list of values with the .values() method.</a:t>
            </a:r>
          </a:p>
        </p:txBody>
      </p:sp>
      <p:sp>
        <p:nvSpPr>
          <p:cNvPr id="10" name="Rectangle 9">
            <a:extLst>
              <a:ext uri="{FF2B5EF4-FFF2-40B4-BE49-F238E27FC236}">
                <a16:creationId xmlns:a16="http://schemas.microsoft.com/office/drawing/2014/main" id="{32B3C8B3-79B2-4033-A787-B01E4AAE3C25}"/>
              </a:ext>
            </a:extLst>
          </p:cNvPr>
          <p:cNvSpPr/>
          <p:nvPr/>
        </p:nvSpPr>
        <p:spPr>
          <a:xfrm>
            <a:off x="1375461" y="4455086"/>
            <a:ext cx="4203249"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000000"/>
                </a:solidFill>
                <a:latin typeface="Consolas" panose="020B0609020204030204" pitchFamily="49" charset="0"/>
              </a:rPr>
              <a:t>In Phys1A my grade was B+</a:t>
            </a:r>
          </a:p>
          <a:p>
            <a:r>
              <a:rPr lang="en-US" sz="1800" dirty="0">
                <a:solidFill>
                  <a:srgbClr val="000000"/>
                </a:solidFill>
                <a:latin typeface="Consolas" panose="020B0609020204030204" pitchFamily="49" charset="0"/>
              </a:rPr>
              <a:t>In Math32A my grade was A</a:t>
            </a:r>
          </a:p>
          <a:p>
            <a:r>
              <a:rPr lang="en-US" sz="1800" dirty="0">
                <a:solidFill>
                  <a:srgbClr val="000000"/>
                </a:solidFill>
                <a:latin typeface="Consolas" panose="020B0609020204030204" pitchFamily="49" charset="0"/>
              </a:rPr>
              <a:t>In CS32 my grade was C-</a:t>
            </a: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405001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lstStyle/>
          <a:p>
            <a:r>
              <a:rPr lang="en-US" dirty="0"/>
              <a:t>Python: A Dynamically-typed Language</a:t>
            </a:r>
          </a:p>
        </p:txBody>
      </p:sp>
      <p:sp>
        <p:nvSpPr>
          <p:cNvPr id="8" name="TextBox 7">
            <a:extLst>
              <a:ext uri="{FF2B5EF4-FFF2-40B4-BE49-F238E27FC236}">
                <a16:creationId xmlns:a16="http://schemas.microsoft.com/office/drawing/2014/main" id="{CA4A41F0-DE45-4490-AB88-A0F651D27F07}"/>
              </a:ext>
            </a:extLst>
          </p:cNvPr>
          <p:cNvSpPr txBox="1"/>
          <p:nvPr/>
        </p:nvSpPr>
        <p:spPr>
          <a:xfrm>
            <a:off x="189746" y="835967"/>
            <a:ext cx="11890886" cy="461665"/>
          </a:xfrm>
          <a:prstGeom prst="rect">
            <a:avLst/>
          </a:prstGeom>
          <a:noFill/>
        </p:spPr>
        <p:txBody>
          <a:bodyPr wrap="square" rtlCol="0">
            <a:spAutoFit/>
          </a:bodyPr>
          <a:lstStyle/>
          <a:p>
            <a:pPr algn="ctr"/>
            <a:r>
              <a:rPr lang="en-US" sz="2400" dirty="0"/>
              <a:t>Python is a </a:t>
            </a:r>
            <a:r>
              <a:rPr lang="en-US" sz="2400" dirty="0">
                <a:solidFill>
                  <a:srgbClr val="FF0000"/>
                </a:solidFill>
              </a:rPr>
              <a:t>dynamically-typed </a:t>
            </a:r>
            <a:r>
              <a:rPr lang="en-US" sz="2400" dirty="0"/>
              <a:t>language!</a:t>
            </a:r>
          </a:p>
        </p:txBody>
      </p:sp>
      <p:pic>
        <p:nvPicPr>
          <p:cNvPr id="4" name="Picture 3" descr="A picture containing person, person, indoor&#10;&#10;Description automatically generated">
            <a:extLst>
              <a:ext uri="{FF2B5EF4-FFF2-40B4-BE49-F238E27FC236}">
                <a16:creationId xmlns:a16="http://schemas.microsoft.com/office/drawing/2014/main" id="{8021FA93-4407-448A-8D49-33F732F26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535" y="1978967"/>
            <a:ext cx="2647342" cy="36180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a:extLst>
              <a:ext uri="{FF2B5EF4-FFF2-40B4-BE49-F238E27FC236}">
                <a16:creationId xmlns:a16="http://schemas.microsoft.com/office/drawing/2014/main" id="{D0ACB5F0-5C71-4EBC-B943-F195132974D9}"/>
              </a:ext>
            </a:extLst>
          </p:cNvPr>
          <p:cNvSpPr/>
          <p:nvPr/>
        </p:nvSpPr>
        <p:spPr>
          <a:xfrm>
            <a:off x="6423656" y="2250829"/>
            <a:ext cx="3344597" cy="4229101"/>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python code</a:t>
            </a:r>
          </a:p>
          <a:p>
            <a:r>
              <a:rPr lang="en-US" dirty="0">
                <a:solidFill>
                  <a:schemeClr val="tx1"/>
                </a:solidFill>
                <a:latin typeface="Consolas" panose="020B0609020204030204" pitchFamily="49" charset="0"/>
              </a:rPr>
              <a:t>def </a:t>
            </a:r>
            <a:r>
              <a:rPr lang="en-US" dirty="0" err="1">
                <a:solidFill>
                  <a:schemeClr val="tx1"/>
                </a:solidFill>
                <a:latin typeface="Consolas" panose="020B0609020204030204" pitchFamily="49" charset="0"/>
              </a:rPr>
              <a:t>add_n_print</a:t>
            </a:r>
            <a:r>
              <a:rPr lang="en-US" dirty="0">
                <a:solidFill>
                  <a:schemeClr val="tx1"/>
                </a:solidFill>
                <a:latin typeface="Consolas" panose="020B0609020204030204" pitchFamily="49" charset="0"/>
              </a:rPr>
              <a:t>(x, y):</a:t>
            </a:r>
          </a:p>
          <a:p>
            <a:r>
              <a:rPr lang="en-US" dirty="0">
                <a:solidFill>
                  <a:schemeClr val="tx1"/>
                </a:solidFill>
                <a:latin typeface="Consolas" panose="020B0609020204030204" pitchFamily="49" charset="0"/>
              </a:rPr>
              <a:t> print(x + y)</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def main():</a:t>
            </a:r>
          </a:p>
          <a:p>
            <a:r>
              <a:rPr lang="en-US" dirty="0">
                <a:solidFill>
                  <a:schemeClr val="tx1"/>
                </a:solidFill>
                <a:latin typeface="Consolas" panose="020B0609020204030204" pitchFamily="49" charset="0"/>
              </a:rPr>
              <a:t> a = 10</a:t>
            </a:r>
          </a:p>
          <a:p>
            <a:r>
              <a:rPr lang="en-US" dirty="0">
                <a:solidFill>
                  <a:schemeClr val="tx1"/>
                </a:solidFill>
                <a:latin typeface="Consolas" panose="020B0609020204030204" pitchFamily="49" charset="0"/>
              </a:rPr>
              <a:t> b = 20</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add_n_print</a:t>
            </a:r>
            <a:r>
              <a:rPr lang="en-US" dirty="0">
                <a:solidFill>
                  <a:schemeClr val="tx1"/>
                </a:solidFill>
                <a:latin typeface="Consolas" panose="020B0609020204030204" pitchFamily="49" charset="0"/>
              </a:rPr>
              <a:t>(a, b)</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a = 'I &lt;3'</a:t>
            </a:r>
          </a:p>
          <a:p>
            <a:r>
              <a:rPr lang="en-US" dirty="0">
                <a:solidFill>
                  <a:schemeClr val="tx1"/>
                </a:solidFill>
                <a:latin typeface="Consolas" panose="020B0609020204030204" pitchFamily="49" charset="0"/>
              </a:rPr>
              <a:t> b = 'coding'</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add_n_print</a:t>
            </a:r>
            <a:r>
              <a:rPr lang="en-US" dirty="0">
                <a:solidFill>
                  <a:schemeClr val="tx1"/>
                </a:solidFill>
                <a:latin typeface="Consolas" panose="020B0609020204030204" pitchFamily="49" charset="0"/>
              </a:rPr>
              <a:t>(a, b)</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c = 10</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add_n_print</a:t>
            </a:r>
            <a:r>
              <a:rPr lang="en-US" dirty="0">
                <a:solidFill>
                  <a:schemeClr val="tx1"/>
                </a:solidFill>
                <a:latin typeface="Consolas" panose="020B0609020204030204" pitchFamily="49" charset="0"/>
              </a:rPr>
              <a:t>(a, c)</a:t>
            </a:r>
          </a:p>
        </p:txBody>
      </p:sp>
      <p:sp>
        <p:nvSpPr>
          <p:cNvPr id="14" name="TextBox 13">
            <a:extLst>
              <a:ext uri="{FF2B5EF4-FFF2-40B4-BE49-F238E27FC236}">
                <a16:creationId xmlns:a16="http://schemas.microsoft.com/office/drawing/2014/main" id="{CCBB7F4E-7E59-4C2C-AB2F-FDCED427315B}"/>
              </a:ext>
            </a:extLst>
          </p:cNvPr>
          <p:cNvSpPr txBox="1"/>
          <p:nvPr/>
        </p:nvSpPr>
        <p:spPr>
          <a:xfrm>
            <a:off x="4521425" y="1748134"/>
            <a:ext cx="6943744" cy="461665"/>
          </a:xfrm>
          <a:prstGeom prst="rect">
            <a:avLst/>
          </a:prstGeom>
          <a:noFill/>
        </p:spPr>
        <p:txBody>
          <a:bodyPr wrap="square" rtlCol="0">
            <a:spAutoFit/>
          </a:bodyPr>
          <a:lstStyle/>
          <a:p>
            <a:pPr algn="ctr"/>
            <a:r>
              <a:rPr lang="en-US" sz="2400" dirty="0"/>
              <a:t>So, for example, this is a valid python program! </a:t>
            </a:r>
          </a:p>
        </p:txBody>
      </p:sp>
      <p:sp>
        <p:nvSpPr>
          <p:cNvPr id="16" name="Speech Bubble: Rectangle with Corners Rounded 15">
            <a:extLst>
              <a:ext uri="{FF2B5EF4-FFF2-40B4-BE49-F238E27FC236}">
                <a16:creationId xmlns:a16="http://schemas.microsoft.com/office/drawing/2014/main" id="{28562540-3A37-468D-8CF3-FA72B8BC5CD4}"/>
              </a:ext>
            </a:extLst>
          </p:cNvPr>
          <p:cNvSpPr/>
          <p:nvPr/>
        </p:nvSpPr>
        <p:spPr>
          <a:xfrm>
            <a:off x="8893828" y="1012456"/>
            <a:ext cx="2994129" cy="1020855"/>
          </a:xfrm>
          <a:prstGeom prst="wedgeRoundRectCallout">
            <a:avLst>
              <a:gd name="adj1" fmla="val -53818"/>
              <a:gd name="adj2" fmla="val 1062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Notice that variables have no explicit types!</a:t>
            </a:r>
          </a:p>
        </p:txBody>
      </p:sp>
      <p:sp>
        <p:nvSpPr>
          <p:cNvPr id="17" name="Speech Bubble: Rectangle with Corners Rounded 16">
            <a:extLst>
              <a:ext uri="{FF2B5EF4-FFF2-40B4-BE49-F238E27FC236}">
                <a16:creationId xmlns:a16="http://schemas.microsoft.com/office/drawing/2014/main" id="{65CD153B-5DEF-4A03-866D-A89ED2D62510}"/>
              </a:ext>
            </a:extLst>
          </p:cNvPr>
          <p:cNvSpPr/>
          <p:nvPr/>
        </p:nvSpPr>
        <p:spPr>
          <a:xfrm>
            <a:off x="2774216" y="2660301"/>
            <a:ext cx="2994129" cy="1020855"/>
          </a:xfrm>
          <a:prstGeom prst="wedgeRoundRectCallout">
            <a:avLst>
              <a:gd name="adj1" fmla="val 80087"/>
              <a:gd name="adj2" fmla="val 1200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we can call our function with totally different types each time!</a:t>
            </a:r>
          </a:p>
        </p:txBody>
      </p:sp>
      <p:sp>
        <p:nvSpPr>
          <p:cNvPr id="18" name="Speech Bubble: Rectangle with Corners Rounded 17">
            <a:extLst>
              <a:ext uri="{FF2B5EF4-FFF2-40B4-BE49-F238E27FC236}">
                <a16:creationId xmlns:a16="http://schemas.microsoft.com/office/drawing/2014/main" id="{935B57BC-4820-4101-A02F-CFA10C033FEA}"/>
              </a:ext>
            </a:extLst>
          </p:cNvPr>
          <p:cNvSpPr/>
          <p:nvPr/>
        </p:nvSpPr>
        <p:spPr>
          <a:xfrm>
            <a:off x="9086503" y="3787984"/>
            <a:ext cx="2994129" cy="1020855"/>
          </a:xfrm>
          <a:prstGeom prst="wedgeRoundRectCallout">
            <a:avLst>
              <a:gd name="adj1" fmla="val -82596"/>
              <a:gd name="adj2" fmla="val 907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can re-assign variables to different types over time!</a:t>
            </a:r>
          </a:p>
        </p:txBody>
      </p:sp>
      <p:sp>
        <p:nvSpPr>
          <p:cNvPr id="19" name="Speech Bubble: Rectangle with Corners Rounded 18">
            <a:extLst>
              <a:ext uri="{FF2B5EF4-FFF2-40B4-BE49-F238E27FC236}">
                <a16:creationId xmlns:a16="http://schemas.microsoft.com/office/drawing/2014/main" id="{F03A2C95-4E6A-4A12-9FE9-31440B24908E}"/>
              </a:ext>
            </a:extLst>
          </p:cNvPr>
          <p:cNvSpPr/>
          <p:nvPr/>
        </p:nvSpPr>
        <p:spPr>
          <a:xfrm>
            <a:off x="2913420" y="4808839"/>
            <a:ext cx="3344596" cy="1020855"/>
          </a:xfrm>
          <a:prstGeom prst="wedgeRoundRectCallout">
            <a:avLst>
              <a:gd name="adj1" fmla="val 63643"/>
              <a:gd name="adj2" fmla="val 985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Invalid operations (e.g., adding an int and a string) are caught at runtime!</a:t>
            </a:r>
          </a:p>
        </p:txBody>
      </p:sp>
    </p:spTree>
    <p:extLst>
      <p:ext uri="{BB962C8B-B14F-4D97-AF65-F5344CB8AC3E}">
        <p14:creationId xmlns:p14="http://schemas.microsoft.com/office/powerpoint/2010/main" val="413202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lstStyle/>
          <a:p>
            <a:r>
              <a:rPr lang="en-US" dirty="0"/>
              <a:t>Python: A Dynamically-typed Language</a:t>
            </a:r>
          </a:p>
        </p:txBody>
      </p:sp>
      <p:sp>
        <p:nvSpPr>
          <p:cNvPr id="8" name="TextBox 7">
            <a:extLst>
              <a:ext uri="{FF2B5EF4-FFF2-40B4-BE49-F238E27FC236}">
                <a16:creationId xmlns:a16="http://schemas.microsoft.com/office/drawing/2014/main" id="{CA4A41F0-DE45-4490-AB88-A0F651D27F07}"/>
              </a:ext>
            </a:extLst>
          </p:cNvPr>
          <p:cNvSpPr txBox="1"/>
          <p:nvPr/>
        </p:nvSpPr>
        <p:spPr>
          <a:xfrm>
            <a:off x="189746" y="835967"/>
            <a:ext cx="11890886" cy="461665"/>
          </a:xfrm>
          <a:prstGeom prst="rect">
            <a:avLst/>
          </a:prstGeom>
          <a:noFill/>
        </p:spPr>
        <p:txBody>
          <a:bodyPr wrap="square" rtlCol="0">
            <a:spAutoFit/>
          </a:bodyPr>
          <a:lstStyle/>
          <a:p>
            <a:pPr algn="ctr"/>
            <a:r>
              <a:rPr lang="en-US" sz="2400" dirty="0"/>
              <a:t>Python is a </a:t>
            </a:r>
            <a:r>
              <a:rPr lang="en-US" sz="2400" dirty="0">
                <a:solidFill>
                  <a:srgbClr val="FF0000"/>
                </a:solidFill>
              </a:rPr>
              <a:t>dynamically-typed </a:t>
            </a:r>
            <a:r>
              <a:rPr lang="en-US" sz="2400" dirty="0"/>
              <a:t>language!</a:t>
            </a:r>
          </a:p>
        </p:txBody>
      </p:sp>
      <p:pic>
        <p:nvPicPr>
          <p:cNvPr id="4" name="Picture 3" descr="A picture containing person, person, indoor&#10;&#10;Description automatically generated">
            <a:extLst>
              <a:ext uri="{FF2B5EF4-FFF2-40B4-BE49-F238E27FC236}">
                <a16:creationId xmlns:a16="http://schemas.microsoft.com/office/drawing/2014/main" id="{8021FA93-4407-448A-8D49-33F732F26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535" y="1978967"/>
            <a:ext cx="2647342" cy="36180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827C7AB1-750A-4D95-9154-169B44BECF5C}"/>
              </a:ext>
            </a:extLst>
          </p:cNvPr>
          <p:cNvSpPr txBox="1"/>
          <p:nvPr/>
        </p:nvSpPr>
        <p:spPr>
          <a:xfrm>
            <a:off x="4135312" y="1851143"/>
            <a:ext cx="6726115" cy="830997"/>
          </a:xfrm>
          <a:prstGeom prst="rect">
            <a:avLst/>
          </a:prstGeom>
          <a:noFill/>
        </p:spPr>
        <p:txBody>
          <a:bodyPr wrap="square" rtlCol="0">
            <a:spAutoFit/>
          </a:bodyPr>
          <a:lstStyle/>
          <a:p>
            <a:pPr algn="ctr"/>
            <a:r>
              <a:rPr lang="en-US" sz="2400" dirty="0"/>
              <a:t>We'll learn about this in a few weeks, but let's summarize it this way:</a:t>
            </a:r>
          </a:p>
        </p:txBody>
      </p:sp>
      <p:sp>
        <p:nvSpPr>
          <p:cNvPr id="10" name="TextBox 9">
            <a:extLst>
              <a:ext uri="{FF2B5EF4-FFF2-40B4-BE49-F238E27FC236}">
                <a16:creationId xmlns:a16="http://schemas.microsoft.com/office/drawing/2014/main" id="{9B894147-7C97-4433-903F-E0ECBCB133FB}"/>
              </a:ext>
            </a:extLst>
          </p:cNvPr>
          <p:cNvSpPr txBox="1"/>
          <p:nvPr/>
        </p:nvSpPr>
        <p:spPr>
          <a:xfrm>
            <a:off x="4202722" y="2984222"/>
            <a:ext cx="7587763" cy="830997"/>
          </a:xfrm>
          <a:prstGeom prst="rect">
            <a:avLst/>
          </a:prstGeom>
          <a:noFill/>
        </p:spPr>
        <p:txBody>
          <a:bodyPr wrap="square" rtlCol="0">
            <a:spAutoFit/>
          </a:bodyPr>
          <a:lstStyle/>
          <a:p>
            <a:pPr algn="ctr"/>
            <a:r>
              <a:rPr lang="en-US" sz="2400" dirty="0"/>
              <a:t>In a dynamically-typed language, type checking takes place as a program runs rather than during compilation.</a:t>
            </a:r>
          </a:p>
        </p:txBody>
      </p:sp>
      <p:sp>
        <p:nvSpPr>
          <p:cNvPr id="12" name="TextBox 11">
            <a:extLst>
              <a:ext uri="{FF2B5EF4-FFF2-40B4-BE49-F238E27FC236}">
                <a16:creationId xmlns:a16="http://schemas.microsoft.com/office/drawing/2014/main" id="{A573A6A4-262E-480D-AFAF-B38973BD3DE6}"/>
              </a:ext>
            </a:extLst>
          </p:cNvPr>
          <p:cNvSpPr txBox="1"/>
          <p:nvPr/>
        </p:nvSpPr>
        <p:spPr>
          <a:xfrm>
            <a:off x="4135312" y="4098669"/>
            <a:ext cx="7306409" cy="830997"/>
          </a:xfrm>
          <a:prstGeom prst="rect">
            <a:avLst/>
          </a:prstGeom>
          <a:noFill/>
        </p:spPr>
        <p:txBody>
          <a:bodyPr wrap="square" rtlCol="0">
            <a:spAutoFit/>
          </a:bodyPr>
          <a:lstStyle/>
          <a:p>
            <a:pPr algn="ctr"/>
            <a:r>
              <a:rPr lang="en-US" sz="2400" dirty="0"/>
              <a:t>In most dynamically-typed languages, you don't specify the types of variables, just their names!</a:t>
            </a:r>
          </a:p>
        </p:txBody>
      </p:sp>
      <p:sp>
        <p:nvSpPr>
          <p:cNvPr id="13" name="TextBox 12">
            <a:extLst>
              <a:ext uri="{FF2B5EF4-FFF2-40B4-BE49-F238E27FC236}">
                <a16:creationId xmlns:a16="http://schemas.microsoft.com/office/drawing/2014/main" id="{05254DDF-7F1F-4AD9-B29A-BE3939860F7D}"/>
              </a:ext>
            </a:extLst>
          </p:cNvPr>
          <p:cNvSpPr txBox="1"/>
          <p:nvPr/>
        </p:nvSpPr>
        <p:spPr>
          <a:xfrm>
            <a:off x="4135312" y="5213116"/>
            <a:ext cx="7306409" cy="830997"/>
          </a:xfrm>
          <a:prstGeom prst="rect">
            <a:avLst/>
          </a:prstGeom>
          <a:noFill/>
        </p:spPr>
        <p:txBody>
          <a:bodyPr wrap="square" rtlCol="0">
            <a:spAutoFit/>
          </a:bodyPr>
          <a:lstStyle/>
          <a:p>
            <a:pPr algn="ctr"/>
            <a:r>
              <a:rPr lang="en-US" sz="2400" dirty="0"/>
              <a:t>And a variable can even refer to more than one type of value during the course of a program.</a:t>
            </a:r>
          </a:p>
        </p:txBody>
      </p:sp>
    </p:spTree>
    <p:extLst>
      <p:ext uri="{BB962C8B-B14F-4D97-AF65-F5344CB8AC3E}">
        <p14:creationId xmlns:p14="http://schemas.microsoft.com/office/powerpoint/2010/main" val="143756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32873"/>
            <a:ext cx="11411205" cy="830997"/>
          </a:xfrm>
          <a:prstGeom prst="rect">
            <a:avLst/>
          </a:prstGeom>
          <a:noFill/>
        </p:spPr>
        <p:txBody>
          <a:bodyPr wrap="square" rtlCol="0">
            <a:spAutoFit/>
          </a:bodyPr>
          <a:lstStyle/>
          <a:p>
            <a:pPr algn="ctr"/>
            <a:r>
              <a:rPr lang="en-US" sz="4800" dirty="0"/>
              <a:t>Inferences: Looping </a:t>
            </a:r>
            <a:r>
              <a:rPr lang="en-US" sz="4800"/>
              <a:t>With Counters</a:t>
            </a:r>
            <a:endParaRPr lang="en-US" sz="4800" dirty="0"/>
          </a:p>
        </p:txBody>
      </p:sp>
      <p:sp>
        <p:nvSpPr>
          <p:cNvPr id="10" name="Rectangle 9">
            <a:extLst>
              <a:ext uri="{FF2B5EF4-FFF2-40B4-BE49-F238E27FC236}">
                <a16:creationId xmlns:a16="http://schemas.microsoft.com/office/drawing/2014/main" id="{3423EF08-3A15-4B0C-9BED-89C4723A46D5}"/>
              </a:ext>
            </a:extLst>
          </p:cNvPr>
          <p:cNvSpPr/>
          <p:nvPr/>
        </p:nvSpPr>
        <p:spPr>
          <a:xfrm>
            <a:off x="647421" y="2953107"/>
            <a:ext cx="5653262" cy="31540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def study(</a:t>
            </a:r>
            <a:r>
              <a:rPr lang="en-US" dirty="0" err="1">
                <a:solidFill>
                  <a:schemeClr val="tx1"/>
                </a:solidFill>
                <a:latin typeface="Consolas" panose="020B0609020204030204" pitchFamily="49" charset="0"/>
              </a:rPr>
              <a:t>hrs</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for h in </a:t>
            </a:r>
            <a:r>
              <a:rPr lang="en-US" dirty="0">
                <a:solidFill>
                  <a:srgbClr val="C00000"/>
                </a:solidFill>
                <a:latin typeface="Consolas" panose="020B0609020204030204" pitchFamily="49" charset="0"/>
              </a:rPr>
              <a:t>range(1, </a:t>
            </a:r>
            <a:r>
              <a:rPr lang="en-US" dirty="0" err="1">
                <a:solidFill>
                  <a:srgbClr val="C00000"/>
                </a:solidFill>
                <a:latin typeface="Consolas" panose="020B0609020204030204" pitchFamily="49" charset="0"/>
              </a:rPr>
              <a:t>hrs</a:t>
            </a:r>
            <a:r>
              <a:rPr lang="en-US" dirty="0">
                <a:solidFill>
                  <a:srgbClr val="C00000"/>
                </a:solidFill>
                <a:latin typeface="Consolas" panose="020B0609020204030204" pitchFamily="49" charset="0"/>
              </a:rPr>
              <a:t>)</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print(</a:t>
            </a:r>
            <a:r>
              <a:rPr lang="en-US" dirty="0" err="1">
                <a:solidFill>
                  <a:schemeClr val="tx1"/>
                </a:solidFill>
                <a:latin typeface="Consolas" panose="020B0609020204030204" pitchFamily="49" charset="0"/>
              </a:rPr>
              <a:t>f'I</a:t>
            </a:r>
            <a:r>
              <a:rPr lang="en-US" dirty="0">
                <a:solidFill>
                  <a:schemeClr val="tx1"/>
                </a:solidFill>
                <a:latin typeface="Consolas" panose="020B0609020204030204" pitchFamily="49" charset="0"/>
              </a:rPr>
              <a:t> studied {h} hours!')</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def party(r):</a:t>
            </a:r>
          </a:p>
          <a:p>
            <a:r>
              <a:rPr lang="en-US" dirty="0">
                <a:solidFill>
                  <a:schemeClr val="tx1"/>
                </a:solidFill>
                <a:latin typeface="Consolas" panose="020B0609020204030204" pitchFamily="49" charset="0"/>
              </a:rPr>
              <a:t>  for h in r:</a:t>
            </a:r>
          </a:p>
          <a:p>
            <a:r>
              <a:rPr lang="en-US" dirty="0">
                <a:solidFill>
                  <a:schemeClr val="tx1"/>
                </a:solidFill>
                <a:latin typeface="Consolas" panose="020B0609020204030204" pitchFamily="49" charset="0"/>
              </a:rPr>
              <a:t>    print(</a:t>
            </a:r>
            <a:r>
              <a:rPr lang="en-US" dirty="0" err="1">
                <a:solidFill>
                  <a:schemeClr val="tx1"/>
                </a:solidFill>
                <a:latin typeface="Consolas" panose="020B0609020204030204" pitchFamily="49" charset="0"/>
              </a:rPr>
              <a:t>f'I</a:t>
            </a:r>
            <a:r>
              <a:rPr lang="en-US" dirty="0">
                <a:solidFill>
                  <a:schemeClr val="tx1"/>
                </a:solidFill>
                <a:latin typeface="Consolas" panose="020B0609020204030204" pitchFamily="49" charset="0"/>
              </a:rPr>
              <a:t> partied {h} hours!')</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study(4)</a:t>
            </a:r>
          </a:p>
          <a:p>
            <a:r>
              <a:rPr lang="en-US" dirty="0">
                <a:solidFill>
                  <a:schemeClr val="tx1"/>
                </a:solidFill>
                <a:latin typeface="Consolas" panose="020B0609020204030204" pitchFamily="49" charset="0"/>
              </a:rPr>
              <a:t>r = </a:t>
            </a:r>
            <a:r>
              <a:rPr lang="en-US" dirty="0">
                <a:solidFill>
                  <a:srgbClr val="C00000"/>
                </a:solidFill>
                <a:latin typeface="Consolas" panose="020B0609020204030204" pitchFamily="49" charset="0"/>
              </a:rPr>
              <a:t>range(1,4)</a:t>
            </a:r>
          </a:p>
          <a:p>
            <a:r>
              <a:rPr lang="en-US" dirty="0">
                <a:solidFill>
                  <a:schemeClr val="tx1"/>
                </a:solidFill>
                <a:latin typeface="Consolas" panose="020B0609020204030204" pitchFamily="49" charset="0"/>
              </a:rPr>
              <a:t>party(r)</a:t>
            </a:r>
          </a:p>
        </p:txBody>
      </p:sp>
      <p:grpSp>
        <p:nvGrpSpPr>
          <p:cNvPr id="14" name="Group 13">
            <a:extLst>
              <a:ext uri="{FF2B5EF4-FFF2-40B4-BE49-F238E27FC236}">
                <a16:creationId xmlns:a16="http://schemas.microsoft.com/office/drawing/2014/main" id="{E87E1EFA-F4B6-4298-B858-ED972ED6CE5A}"/>
              </a:ext>
            </a:extLst>
          </p:cNvPr>
          <p:cNvGrpSpPr/>
          <p:nvPr/>
        </p:nvGrpSpPr>
        <p:grpSpPr>
          <a:xfrm>
            <a:off x="1091810" y="804596"/>
            <a:ext cx="5482527" cy="1026588"/>
            <a:chOff x="3939846" y="554374"/>
            <a:chExt cx="5482527" cy="1026588"/>
          </a:xfrm>
        </p:grpSpPr>
        <p:sp>
          <p:nvSpPr>
            <p:cNvPr id="16" name="TextBox 15">
              <a:extLst>
                <a:ext uri="{FF2B5EF4-FFF2-40B4-BE49-F238E27FC236}">
                  <a16:creationId xmlns:a16="http://schemas.microsoft.com/office/drawing/2014/main" id="{2B11CA66-6B47-43FF-AC18-FBBB64FED51A}"/>
                </a:ext>
              </a:extLst>
            </p:cNvPr>
            <p:cNvSpPr txBox="1"/>
            <p:nvPr/>
          </p:nvSpPr>
          <p:spPr>
            <a:xfrm>
              <a:off x="4363216" y="626855"/>
              <a:ext cx="5059157" cy="954107"/>
            </a:xfrm>
            <a:prstGeom prst="rect">
              <a:avLst/>
            </a:prstGeom>
            <a:noFill/>
          </p:spPr>
          <p:txBody>
            <a:bodyPr wrap="square">
              <a:spAutoFit/>
            </a:bodyPr>
            <a:lstStyle/>
            <a:p>
              <a:pPr algn="ctr"/>
              <a:r>
                <a:rPr lang="en-US" sz="2800" dirty="0"/>
                <a:t>Challenge: How do you think </a:t>
              </a:r>
              <a:r>
                <a:rPr lang="en-US" sz="2800" dirty="0">
                  <a:solidFill>
                    <a:srgbClr val="C00000"/>
                  </a:solidFill>
                </a:rPr>
                <a:t>"range" </a:t>
              </a:r>
              <a:r>
                <a:rPr lang="en-US" sz="2800" dirty="0"/>
                <a:t>is implemented?</a:t>
              </a:r>
            </a:p>
          </p:txBody>
        </p:sp>
        <p:pic>
          <p:nvPicPr>
            <p:cNvPr id="17" name="Picture 16" descr="Shape&#10;&#10;Description automatically generated with low confidence">
              <a:extLst>
                <a:ext uri="{FF2B5EF4-FFF2-40B4-BE49-F238E27FC236}">
                  <a16:creationId xmlns:a16="http://schemas.microsoft.com/office/drawing/2014/main" id="{A04184D5-AABE-4333-9ACB-CB41B7203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846" y="554374"/>
              <a:ext cx="846739" cy="846739"/>
            </a:xfrm>
            <a:prstGeom prst="rect">
              <a:avLst/>
            </a:prstGeom>
            <a:ln>
              <a:noFill/>
            </a:ln>
            <a:effectLst>
              <a:outerShdw blurRad="292100" dist="139700" dir="2700000" algn="tl" rotWithShape="0">
                <a:srgbClr val="333333">
                  <a:alpha val="65000"/>
                </a:srgbClr>
              </a:outerShdw>
            </a:effectLst>
          </p:spPr>
        </p:pic>
      </p:grpSp>
      <p:sp>
        <p:nvSpPr>
          <p:cNvPr id="7" name="Rectangle 6">
            <a:extLst>
              <a:ext uri="{FF2B5EF4-FFF2-40B4-BE49-F238E27FC236}">
                <a16:creationId xmlns:a16="http://schemas.microsoft.com/office/drawing/2014/main" id="{ED9182A7-1BC2-4FFB-BA95-E0585614E7E4}"/>
              </a:ext>
            </a:extLst>
          </p:cNvPr>
          <p:cNvSpPr/>
          <p:nvPr/>
        </p:nvSpPr>
        <p:spPr>
          <a:xfrm>
            <a:off x="860555" y="1999014"/>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8" name="Rectangle 7">
            <a:extLst>
              <a:ext uri="{FF2B5EF4-FFF2-40B4-BE49-F238E27FC236}">
                <a16:creationId xmlns:a16="http://schemas.microsoft.com/office/drawing/2014/main" id="{EF8B7610-B9A6-490C-B641-48B9F499685D}"/>
              </a:ext>
            </a:extLst>
          </p:cNvPr>
          <p:cNvSpPr/>
          <p:nvPr/>
        </p:nvSpPr>
        <p:spPr>
          <a:xfrm>
            <a:off x="859543" y="2005486"/>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peech Bubble: Rectangle with Corners Rounded 11">
            <a:extLst>
              <a:ext uri="{FF2B5EF4-FFF2-40B4-BE49-F238E27FC236}">
                <a16:creationId xmlns:a16="http://schemas.microsoft.com/office/drawing/2014/main" id="{B40F76C6-7957-4602-8BE2-BFCBEE010082}"/>
              </a:ext>
            </a:extLst>
          </p:cNvPr>
          <p:cNvSpPr/>
          <p:nvPr/>
        </p:nvSpPr>
        <p:spPr>
          <a:xfrm>
            <a:off x="3474052" y="5756714"/>
            <a:ext cx="1745967" cy="463927"/>
          </a:xfrm>
          <a:prstGeom prst="wedgeRoundRectCallout">
            <a:avLst>
              <a:gd name="adj1" fmla="val -104447"/>
              <a:gd name="adj2" fmla="val -696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a hint!</a:t>
            </a:r>
          </a:p>
        </p:txBody>
      </p:sp>
      <p:sp>
        <p:nvSpPr>
          <p:cNvPr id="19" name="Rectangle 18">
            <a:extLst>
              <a:ext uri="{FF2B5EF4-FFF2-40B4-BE49-F238E27FC236}">
                <a16:creationId xmlns:a16="http://schemas.microsoft.com/office/drawing/2014/main" id="{0F50C5F2-640E-4E20-97A6-C0BFB2BB0525}"/>
              </a:ext>
            </a:extLst>
          </p:cNvPr>
          <p:cNvSpPr/>
          <p:nvPr/>
        </p:nvSpPr>
        <p:spPr>
          <a:xfrm>
            <a:off x="7378090" y="1724749"/>
            <a:ext cx="4045755" cy="509328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class Range {</a:t>
            </a:r>
          </a:p>
          <a:p>
            <a:r>
              <a:rPr lang="en-US" dirty="0">
                <a:solidFill>
                  <a:schemeClr val="tx1"/>
                </a:solidFill>
                <a:latin typeface="Consolas" panose="020B0609020204030204" pitchFamily="49" charset="0"/>
              </a:rPr>
              <a:t>public:</a:t>
            </a:r>
          </a:p>
          <a:p>
            <a:r>
              <a:rPr lang="en-US" dirty="0">
                <a:solidFill>
                  <a:schemeClr val="tx1"/>
                </a:solidFill>
                <a:latin typeface="Consolas" panose="020B0609020204030204" pitchFamily="49" charset="0"/>
              </a:rPr>
              <a:t>  Range(int start, int end) {</a:t>
            </a:r>
          </a:p>
          <a:p>
            <a:r>
              <a:rPr lang="en-US" dirty="0">
                <a:solidFill>
                  <a:schemeClr val="tx1"/>
                </a:solidFill>
                <a:latin typeface="Consolas" panose="020B0609020204030204" pitchFamily="49" charset="0"/>
              </a:rPr>
              <a:t>    cur_ = start;</a:t>
            </a:r>
          </a:p>
          <a:p>
            <a:r>
              <a:rPr lang="en-US" dirty="0">
                <a:solidFill>
                  <a:schemeClr val="tx1"/>
                </a:solidFill>
                <a:latin typeface="Consolas" panose="020B0609020204030204" pitchFamily="49" charset="0"/>
              </a:rPr>
              <a:t>    end_ = end;</a:t>
            </a:r>
          </a:p>
          <a:p>
            <a:r>
              <a:rPr lang="en-US" dirty="0">
                <a:solidFill>
                  <a:schemeClr val="tx1"/>
                </a:solidFill>
                <a:latin typeface="Consolas" panose="020B0609020204030204" pitchFamily="49" charset="0"/>
              </a:rPr>
              <a:t>  }</a:t>
            </a:r>
          </a:p>
          <a:p>
            <a:endParaRPr lang="en-US" sz="12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bool done() const </a:t>
            </a:r>
          </a:p>
          <a:p>
            <a:r>
              <a:rPr lang="en-US" dirty="0">
                <a:solidFill>
                  <a:schemeClr val="tx1"/>
                </a:solidFill>
                <a:latin typeface="Consolas" panose="020B0609020204030204" pitchFamily="49" charset="0"/>
              </a:rPr>
              <a:t>    {  return cur_ &gt;= end_; }</a:t>
            </a:r>
          </a:p>
          <a:p>
            <a:endParaRPr lang="en-US" sz="12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int </a:t>
            </a:r>
            <a:r>
              <a:rPr lang="en-US" dirty="0" err="1">
                <a:solidFill>
                  <a:schemeClr val="tx1"/>
                </a:solidFill>
                <a:latin typeface="Consolas" panose="020B0609020204030204" pitchFamily="49" charset="0"/>
              </a:rPr>
              <a:t>getNext</a:t>
            </a:r>
            <a:r>
              <a:rPr lang="en-US" dirty="0">
                <a:solidFill>
                  <a:schemeClr val="tx1"/>
                </a:solidFill>
                <a:latin typeface="Consolas" panose="020B0609020204030204" pitchFamily="49" charset="0"/>
              </a:rPr>
              <a:t>() { </a:t>
            </a:r>
          </a:p>
          <a:p>
            <a:r>
              <a:rPr lang="en-US" dirty="0">
                <a:solidFill>
                  <a:schemeClr val="tx1"/>
                </a:solidFill>
                <a:latin typeface="Consolas" panose="020B0609020204030204" pitchFamily="49" charset="0"/>
              </a:rPr>
              <a:t>    int </a:t>
            </a:r>
            <a:r>
              <a:rPr lang="en-US" dirty="0" err="1">
                <a:solidFill>
                  <a:schemeClr val="tx1"/>
                </a:solidFill>
                <a:latin typeface="Consolas" panose="020B0609020204030204" pitchFamily="49" charset="0"/>
              </a:rPr>
              <a:t>val</a:t>
            </a:r>
            <a:r>
              <a:rPr lang="en-US" dirty="0">
                <a:solidFill>
                  <a:schemeClr val="tx1"/>
                </a:solidFill>
                <a:latin typeface="Consolas" panose="020B0609020204030204" pitchFamily="49" charset="0"/>
              </a:rPr>
              <a:t> = cur_;</a:t>
            </a:r>
          </a:p>
          <a:p>
            <a:r>
              <a:rPr lang="en-US" dirty="0">
                <a:solidFill>
                  <a:schemeClr val="tx1"/>
                </a:solidFill>
                <a:latin typeface="Consolas" panose="020B0609020204030204" pitchFamily="49" charset="0"/>
              </a:rPr>
              <a:t>    ++cur_;</a:t>
            </a:r>
          </a:p>
          <a:p>
            <a:r>
              <a:rPr lang="en-US" dirty="0">
                <a:solidFill>
                  <a:schemeClr val="tx1"/>
                </a:solidFill>
                <a:latin typeface="Consolas" panose="020B0609020204030204" pitchFamily="49" charset="0"/>
              </a:rPr>
              <a:t>    return </a:t>
            </a:r>
            <a:r>
              <a:rPr lang="en-US" dirty="0" err="1">
                <a:solidFill>
                  <a:schemeClr val="tx1"/>
                </a:solidFill>
                <a:latin typeface="Consolas" panose="020B0609020204030204" pitchFamily="49" charset="0"/>
              </a:rPr>
              <a:t>val</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p>
          <a:p>
            <a:endParaRPr lang="en-US" sz="12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private:</a:t>
            </a:r>
          </a:p>
          <a:p>
            <a:r>
              <a:rPr lang="en-US" dirty="0">
                <a:solidFill>
                  <a:schemeClr val="tx1"/>
                </a:solidFill>
                <a:latin typeface="Consolas" panose="020B0609020204030204" pitchFamily="49" charset="0"/>
              </a:rPr>
              <a:t>  int cur_, end_;</a:t>
            </a:r>
          </a:p>
          <a:p>
            <a:r>
              <a:rPr lang="en-US" dirty="0">
                <a:solidFill>
                  <a:schemeClr val="tx1"/>
                </a:solidFill>
                <a:latin typeface="Consolas" panose="020B0609020204030204" pitchFamily="49" charset="0"/>
              </a:rPr>
              <a:t>};</a:t>
            </a:r>
          </a:p>
        </p:txBody>
      </p:sp>
      <p:sp>
        <p:nvSpPr>
          <p:cNvPr id="20" name="TextBox 19">
            <a:extLst>
              <a:ext uri="{FF2B5EF4-FFF2-40B4-BE49-F238E27FC236}">
                <a16:creationId xmlns:a16="http://schemas.microsoft.com/office/drawing/2014/main" id="{456C868C-8BE1-4D28-A785-D16C78FBE8FE}"/>
              </a:ext>
            </a:extLst>
          </p:cNvPr>
          <p:cNvSpPr txBox="1"/>
          <p:nvPr/>
        </p:nvSpPr>
        <p:spPr>
          <a:xfrm>
            <a:off x="6806931" y="893752"/>
            <a:ext cx="4973478" cy="830997"/>
          </a:xfrm>
          <a:prstGeom prst="rect">
            <a:avLst/>
          </a:prstGeom>
          <a:noFill/>
        </p:spPr>
        <p:txBody>
          <a:bodyPr wrap="square">
            <a:spAutoFit/>
          </a:bodyPr>
          <a:lstStyle/>
          <a:p>
            <a:pPr algn="ctr"/>
            <a:r>
              <a:rPr lang="en-US" sz="2400" dirty="0"/>
              <a:t>Answer: Range is a built-in python class that works sort of like this:</a:t>
            </a:r>
          </a:p>
        </p:txBody>
      </p:sp>
    </p:spTree>
    <p:extLst>
      <p:ext uri="{BB962C8B-B14F-4D97-AF65-F5344CB8AC3E}">
        <p14:creationId xmlns:p14="http://schemas.microsoft.com/office/powerpoint/2010/main" val="331802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par>
                                <p:cTn id="56" presetID="22" presetClass="entr" presetSubtype="8"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9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9">
                                            <p:bg/>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xEl>
                                              <p:pRg st="2" end="2"/>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
                                            <p:txEl>
                                              <p:pRg st="3" end="3"/>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9">
                                            <p:txEl>
                                              <p:pRg st="4" end="4"/>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9">
                                            <p:txEl>
                                              <p:pRg st="7" end="7"/>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9">
                                            <p:txEl>
                                              <p:pRg st="10" end="10"/>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
                                            <p:txEl>
                                              <p:pRg st="11" end="1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9">
                                            <p:txEl>
                                              <p:pRg st="12" end="1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xEl>
                                              <p:pRg st="13" end="13"/>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9">
                                            <p:txEl>
                                              <p:pRg st="14" end="14"/>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9">
                                            <p:txEl>
                                              <p:pRg st="16" end="16"/>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9">
                                            <p:txEl>
                                              <p:pRg st="17" end="17"/>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7" grpId="0" animBg="1"/>
      <p:bldP spid="7" grpId="1" animBg="1"/>
      <p:bldP spid="8" grpId="0" animBg="1"/>
      <p:bldP spid="8" grpId="1" animBg="1"/>
      <p:bldP spid="12" grpId="0" animBg="1"/>
      <p:bldP spid="12" grpId="1" animBg="1"/>
      <p:bldP spid="19" grpId="0" uiExpand="1" build="p" animBg="1"/>
      <p:bldP spid="2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830997"/>
          </a:xfrm>
          <a:prstGeom prst="rect">
            <a:avLst/>
          </a:prstGeom>
          <a:noFill/>
        </p:spPr>
        <p:txBody>
          <a:bodyPr wrap="square" rtlCol="0">
            <a:spAutoFit/>
          </a:bodyPr>
          <a:lstStyle/>
          <a:p>
            <a:pPr algn="ctr"/>
            <a:r>
              <a:rPr lang="en-US" sz="4800" dirty="0"/>
              <a:t>Rapid-Fire Python: If Statements</a:t>
            </a:r>
          </a:p>
        </p:txBody>
      </p:sp>
      <p:sp>
        <p:nvSpPr>
          <p:cNvPr id="7" name="TextBox 6">
            <a:extLst>
              <a:ext uri="{FF2B5EF4-FFF2-40B4-BE49-F238E27FC236}">
                <a16:creationId xmlns:a16="http://schemas.microsoft.com/office/drawing/2014/main" id="{13D79338-BC07-4500-B835-999265AFAF96}"/>
              </a:ext>
            </a:extLst>
          </p:cNvPr>
          <p:cNvSpPr txBox="1"/>
          <p:nvPr/>
        </p:nvSpPr>
        <p:spPr>
          <a:xfrm>
            <a:off x="539261" y="3266774"/>
            <a:ext cx="5199184" cy="2825264"/>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If statement in C++</a:t>
            </a:r>
          </a:p>
          <a:p>
            <a:r>
              <a:rPr lang="en-US" dirty="0">
                <a:latin typeface="Consolas" panose="020B0609020204030204" pitchFamily="49" charset="0"/>
              </a:rPr>
              <a:t>int age;</a:t>
            </a:r>
          </a:p>
          <a:p>
            <a:r>
              <a:rPr lang="en-US" dirty="0" err="1">
                <a:latin typeface="Consolas" panose="020B0609020204030204" pitchFamily="49" charset="0"/>
              </a:rPr>
              <a:t>cout</a:t>
            </a:r>
            <a:r>
              <a:rPr lang="en-US" dirty="0">
                <a:latin typeface="Consolas" panose="020B0609020204030204" pitchFamily="49" charset="0"/>
              </a:rPr>
              <a:t> &gt;&gt; "How old are you? ";</a:t>
            </a:r>
          </a:p>
          <a:p>
            <a:r>
              <a:rPr lang="en-US" dirty="0" err="1">
                <a:latin typeface="Consolas" panose="020B0609020204030204" pitchFamily="49" charset="0"/>
              </a:rPr>
              <a:t>cin</a:t>
            </a:r>
            <a:r>
              <a:rPr lang="en-US" dirty="0">
                <a:latin typeface="Consolas" panose="020B0609020204030204" pitchFamily="49" charset="0"/>
              </a:rPr>
              <a:t> &gt;&gt; age;</a:t>
            </a:r>
          </a:p>
          <a:p>
            <a:r>
              <a:rPr lang="en-US" dirty="0">
                <a:latin typeface="Consolas" panose="020B0609020204030204" pitchFamily="49" charset="0"/>
              </a:rPr>
              <a:t>if (age &gt;= 0 &amp;&amp; age &lt; 21)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"Only lemonade for you!\n";</a:t>
            </a:r>
          </a:p>
          <a:p>
            <a:r>
              <a:rPr lang="en-US" dirty="0">
                <a:latin typeface="Consolas" panose="020B0609020204030204" pitchFamily="49" charset="0"/>
              </a:rPr>
              <a:t>else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"That's a fake ID!!!\n";</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"Ok. You may drink beer.\n";</a:t>
            </a:r>
          </a:p>
          <a:p>
            <a:r>
              <a:rPr lang="en-US" dirty="0">
                <a:latin typeface="Consolas" panose="020B0609020204030204" pitchFamily="49" charset="0"/>
              </a:rPr>
              <a:t>}</a:t>
            </a:r>
          </a:p>
        </p:txBody>
      </p:sp>
      <p:sp>
        <p:nvSpPr>
          <p:cNvPr id="8" name="TextBox 7">
            <a:extLst>
              <a:ext uri="{FF2B5EF4-FFF2-40B4-BE49-F238E27FC236}">
                <a16:creationId xmlns:a16="http://schemas.microsoft.com/office/drawing/2014/main" id="{FFAF92C0-E81B-4EA9-95A0-A95D3888060D}"/>
              </a:ext>
            </a:extLst>
          </p:cNvPr>
          <p:cNvSpPr txBox="1"/>
          <p:nvPr/>
        </p:nvSpPr>
        <p:spPr>
          <a:xfrm>
            <a:off x="6387342" y="3266774"/>
            <a:ext cx="5199184" cy="2825264"/>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If statement in Python</a:t>
            </a:r>
          </a:p>
          <a:p>
            <a:endParaRPr lang="en-US" dirty="0">
              <a:latin typeface="Consolas" panose="020B0609020204030204" pitchFamily="49" charset="0"/>
            </a:endParaRPr>
          </a:p>
          <a:p>
            <a:r>
              <a:rPr lang="en-US" dirty="0">
                <a:latin typeface="Consolas" panose="020B0609020204030204" pitchFamily="49" charset="0"/>
              </a:rPr>
              <a:t>age = int(input('How old are you? '))</a:t>
            </a:r>
          </a:p>
          <a:p>
            <a:endParaRPr lang="en-US" dirty="0">
              <a:latin typeface="Consolas" panose="020B0609020204030204" pitchFamily="49" charset="0"/>
            </a:endParaRPr>
          </a:p>
          <a:p>
            <a:r>
              <a:rPr lang="en-US" dirty="0">
                <a:latin typeface="Consolas" panose="020B0609020204030204" pitchFamily="49" charset="0"/>
              </a:rPr>
              <a:t>if age &gt;= 0 and age &lt; 21:</a:t>
            </a:r>
          </a:p>
          <a:p>
            <a:r>
              <a:rPr lang="en-US" dirty="0">
                <a:latin typeface="Consolas" panose="020B0609020204030204" pitchFamily="49" charset="0"/>
              </a:rPr>
              <a:t>  print('Only lemonade for you!')</a:t>
            </a:r>
          </a:p>
          <a:p>
            <a:r>
              <a:rPr lang="en-US" dirty="0">
                <a:latin typeface="Consolas" panose="020B0609020204030204" pitchFamily="49" charset="0"/>
              </a:rPr>
              <a:t>else:</a:t>
            </a:r>
          </a:p>
          <a:p>
            <a:r>
              <a:rPr lang="en-US" dirty="0">
                <a:latin typeface="Consolas" panose="020B0609020204030204" pitchFamily="49" charset="0"/>
              </a:rPr>
              <a:t>  print("That's a fake ID!!!")</a:t>
            </a:r>
          </a:p>
          <a:p>
            <a:r>
              <a:rPr lang="en-US" dirty="0">
                <a:latin typeface="Consolas" panose="020B0609020204030204" pitchFamily="49" charset="0"/>
              </a:rPr>
              <a:t>  print('Ok. You may drink beer.') </a:t>
            </a:r>
          </a:p>
        </p:txBody>
      </p:sp>
      <p:sp>
        <p:nvSpPr>
          <p:cNvPr id="10" name="Arrow: Right 9">
            <a:extLst>
              <a:ext uri="{FF2B5EF4-FFF2-40B4-BE49-F238E27FC236}">
                <a16:creationId xmlns:a16="http://schemas.microsoft.com/office/drawing/2014/main" id="{93B5ED4F-4F1B-4525-BC03-CDE9A3B3BE84}"/>
              </a:ext>
            </a:extLst>
          </p:cNvPr>
          <p:cNvSpPr/>
          <p:nvPr/>
        </p:nvSpPr>
        <p:spPr>
          <a:xfrm>
            <a:off x="5807049" y="4196862"/>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Rectangle with Corners Rounded 10">
            <a:extLst>
              <a:ext uri="{FF2B5EF4-FFF2-40B4-BE49-F238E27FC236}">
                <a16:creationId xmlns:a16="http://schemas.microsoft.com/office/drawing/2014/main" id="{3DE1B30A-2230-4132-9526-7D209D6A59B7}"/>
              </a:ext>
            </a:extLst>
          </p:cNvPr>
          <p:cNvSpPr/>
          <p:nvPr/>
        </p:nvSpPr>
        <p:spPr>
          <a:xfrm>
            <a:off x="2845208" y="5775683"/>
            <a:ext cx="2927539" cy="1065928"/>
          </a:xfrm>
          <a:prstGeom prst="wedgeRoundRectCallout">
            <a:avLst>
              <a:gd name="adj1" fmla="val 85234"/>
              <a:gd name="adj2" fmla="val -1002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 blank line is required between if/else blocks!</a:t>
            </a:r>
          </a:p>
        </p:txBody>
      </p:sp>
      <p:sp>
        <p:nvSpPr>
          <p:cNvPr id="12" name="Speech Bubble: Rectangle with Corners Rounded 11">
            <a:extLst>
              <a:ext uri="{FF2B5EF4-FFF2-40B4-BE49-F238E27FC236}">
                <a16:creationId xmlns:a16="http://schemas.microsoft.com/office/drawing/2014/main" id="{7FEBD889-567D-4F63-A7C1-CED3F1E82695}"/>
              </a:ext>
            </a:extLst>
          </p:cNvPr>
          <p:cNvSpPr/>
          <p:nvPr/>
        </p:nvSpPr>
        <p:spPr>
          <a:xfrm>
            <a:off x="9847715" y="2527508"/>
            <a:ext cx="2203070" cy="968573"/>
          </a:xfrm>
          <a:prstGeom prst="wedgeRoundRectCallout">
            <a:avLst>
              <a:gd name="adj1" fmla="val -64825"/>
              <a:gd name="adj2" fmla="val 1475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Don't forget the colon!</a:t>
            </a:r>
          </a:p>
        </p:txBody>
      </p:sp>
    </p:spTree>
    <p:extLst>
      <p:ext uri="{BB962C8B-B14F-4D97-AF65-F5344CB8AC3E}">
        <p14:creationId xmlns:p14="http://schemas.microsoft.com/office/powerpoint/2010/main" val="3541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830997"/>
          </a:xfrm>
          <a:prstGeom prst="rect">
            <a:avLst/>
          </a:prstGeom>
          <a:noFill/>
        </p:spPr>
        <p:txBody>
          <a:bodyPr wrap="square" rtlCol="0">
            <a:spAutoFit/>
          </a:bodyPr>
          <a:lstStyle/>
          <a:p>
            <a:pPr algn="ctr"/>
            <a:r>
              <a:rPr lang="en-US" sz="4800" dirty="0"/>
              <a:t>Rapid-Fire Python: Simple Loops</a:t>
            </a:r>
          </a:p>
        </p:txBody>
      </p:sp>
      <p:sp>
        <p:nvSpPr>
          <p:cNvPr id="5" name="TextBox 4">
            <a:extLst>
              <a:ext uri="{FF2B5EF4-FFF2-40B4-BE49-F238E27FC236}">
                <a16:creationId xmlns:a16="http://schemas.microsoft.com/office/drawing/2014/main" id="{72765CFC-8FB1-4888-86CB-7AB005670D8A}"/>
              </a:ext>
            </a:extLst>
          </p:cNvPr>
          <p:cNvSpPr txBox="1"/>
          <p:nvPr/>
        </p:nvSpPr>
        <p:spPr>
          <a:xfrm>
            <a:off x="539261" y="944741"/>
            <a:ext cx="5199184" cy="2334790"/>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While loop in C++</a:t>
            </a:r>
          </a:p>
          <a:p>
            <a:r>
              <a:rPr lang="en-US" dirty="0">
                <a:latin typeface="Consolas" panose="020B0609020204030204" pitchFamily="49" charset="0"/>
              </a:rPr>
              <a:t>int </a:t>
            </a:r>
            <a:r>
              <a:rPr lang="en-US" dirty="0" err="1">
                <a:latin typeface="Consolas" panose="020B0609020204030204" pitchFamily="49" charset="0"/>
              </a:rPr>
              <a:t>leetcode_solved</a:t>
            </a:r>
            <a:r>
              <a:rPr lang="en-US" dirty="0">
                <a:latin typeface="Consolas" panose="020B0609020204030204" pitchFamily="49" charset="0"/>
              </a:rPr>
              <a:t> = 0;</a:t>
            </a:r>
          </a:p>
          <a:p>
            <a:r>
              <a:rPr lang="en-US" dirty="0">
                <a:latin typeface="Consolas" panose="020B0609020204030204" pitchFamily="49" charset="0"/>
              </a:rPr>
              <a:t>while (</a:t>
            </a:r>
            <a:r>
              <a:rPr lang="en-US" dirty="0" err="1">
                <a:latin typeface="Consolas" panose="020B0609020204030204" pitchFamily="49" charset="0"/>
              </a:rPr>
              <a:t>leetcode_solved</a:t>
            </a:r>
            <a:r>
              <a:rPr lang="en-US" dirty="0">
                <a:latin typeface="Consolas" panose="020B0609020204030204" pitchFamily="49" charset="0"/>
              </a:rPr>
              <a:t> &lt; 500)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"You're not ready!\n";</a:t>
            </a:r>
          </a:p>
          <a:p>
            <a:r>
              <a:rPr lang="en-US" dirty="0">
                <a:latin typeface="Consolas" panose="020B0609020204030204" pitchFamily="49" charset="0"/>
              </a:rPr>
              <a:t>  ++</a:t>
            </a:r>
            <a:r>
              <a:rPr lang="en-US" dirty="0" err="1">
                <a:latin typeface="Consolas" panose="020B0609020204030204" pitchFamily="49" charset="0"/>
              </a:rPr>
              <a:t>leetcode_solved</a:t>
            </a:r>
            <a:r>
              <a:rPr lang="en-US" dirty="0">
                <a:latin typeface="Consolas" panose="020B0609020204030204" pitchFamily="49" charset="0"/>
              </a:rPr>
              <a:t>;</a:t>
            </a:r>
          </a:p>
          <a:p>
            <a:r>
              <a:rPr lang="en-US" dirty="0">
                <a:latin typeface="Consolas" panose="020B0609020204030204" pitchFamily="49" charset="0"/>
              </a:rPr>
              <a:t>}</a:t>
            </a:r>
          </a:p>
          <a:p>
            <a:r>
              <a:rPr lang="en-US" dirty="0" err="1">
                <a:latin typeface="Consolas" panose="020B0609020204030204" pitchFamily="49" charset="0"/>
              </a:rPr>
              <a:t>cout</a:t>
            </a:r>
            <a:r>
              <a:rPr lang="en-US" dirty="0">
                <a:latin typeface="Consolas" panose="020B0609020204030204" pitchFamily="49" charset="0"/>
              </a:rPr>
              <a:t> &lt;&lt; "Got baller job at Google!\n";</a:t>
            </a:r>
          </a:p>
        </p:txBody>
      </p:sp>
      <p:sp>
        <p:nvSpPr>
          <p:cNvPr id="6" name="TextBox 5">
            <a:extLst>
              <a:ext uri="{FF2B5EF4-FFF2-40B4-BE49-F238E27FC236}">
                <a16:creationId xmlns:a16="http://schemas.microsoft.com/office/drawing/2014/main" id="{DB3A6544-5225-4067-B8DB-9E4CF40322FB}"/>
              </a:ext>
            </a:extLst>
          </p:cNvPr>
          <p:cNvSpPr txBox="1"/>
          <p:nvPr/>
        </p:nvSpPr>
        <p:spPr>
          <a:xfrm>
            <a:off x="6387342" y="944741"/>
            <a:ext cx="5199184" cy="2334790"/>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While loop in Python</a:t>
            </a:r>
          </a:p>
          <a:p>
            <a:r>
              <a:rPr lang="en-US" dirty="0" err="1">
                <a:latin typeface="Consolas" panose="020B0609020204030204" pitchFamily="49" charset="0"/>
              </a:rPr>
              <a:t>leetcode_solved</a:t>
            </a:r>
            <a:r>
              <a:rPr lang="en-US" dirty="0">
                <a:latin typeface="Consolas" panose="020B0609020204030204" pitchFamily="49" charset="0"/>
              </a:rPr>
              <a:t> = 0</a:t>
            </a:r>
          </a:p>
          <a:p>
            <a:endParaRPr lang="en-US" dirty="0">
              <a:latin typeface="Consolas" panose="020B0609020204030204" pitchFamily="49" charset="0"/>
            </a:endParaRPr>
          </a:p>
          <a:p>
            <a:r>
              <a:rPr lang="en-US" dirty="0">
                <a:latin typeface="Consolas" panose="020B0609020204030204" pitchFamily="49" charset="0"/>
              </a:rPr>
              <a:t>while </a:t>
            </a:r>
            <a:r>
              <a:rPr lang="en-US" dirty="0" err="1">
                <a:latin typeface="Consolas" panose="020B0609020204030204" pitchFamily="49" charset="0"/>
              </a:rPr>
              <a:t>leetcode_solved</a:t>
            </a:r>
            <a:r>
              <a:rPr lang="en-US" dirty="0">
                <a:latin typeface="Consolas" panose="020B0609020204030204" pitchFamily="49" charset="0"/>
              </a:rPr>
              <a:t> &lt; 500:</a:t>
            </a:r>
          </a:p>
          <a:p>
            <a:r>
              <a:rPr lang="en-US" dirty="0">
                <a:latin typeface="Consolas" panose="020B0609020204030204" pitchFamily="49" charset="0"/>
              </a:rPr>
              <a:t>  print("You're not ready!\n")</a:t>
            </a:r>
          </a:p>
          <a:p>
            <a:r>
              <a:rPr lang="en-US" dirty="0">
                <a:latin typeface="Consolas" panose="020B0609020204030204" pitchFamily="49" charset="0"/>
              </a:rPr>
              <a:t>  </a:t>
            </a:r>
            <a:r>
              <a:rPr lang="en-US" dirty="0" err="1">
                <a:latin typeface="Consolas" panose="020B0609020204030204" pitchFamily="49" charset="0"/>
              </a:rPr>
              <a:t>leetcode_solved</a:t>
            </a:r>
            <a:r>
              <a:rPr lang="en-US" dirty="0">
                <a:latin typeface="Consolas" panose="020B0609020204030204" pitchFamily="49" charset="0"/>
              </a:rPr>
              <a:t> += 1</a:t>
            </a:r>
          </a:p>
          <a:p>
            <a:endParaRPr lang="en-US" dirty="0">
              <a:latin typeface="Consolas" panose="020B0609020204030204" pitchFamily="49" charset="0"/>
            </a:endParaRPr>
          </a:p>
          <a:p>
            <a:r>
              <a:rPr lang="en-US" dirty="0">
                <a:latin typeface="Consolas" panose="020B0609020204030204" pitchFamily="49" charset="0"/>
              </a:rPr>
              <a:t>print('Got baller job at Google!')</a:t>
            </a:r>
          </a:p>
        </p:txBody>
      </p:sp>
      <p:sp>
        <p:nvSpPr>
          <p:cNvPr id="7" name="TextBox 6">
            <a:extLst>
              <a:ext uri="{FF2B5EF4-FFF2-40B4-BE49-F238E27FC236}">
                <a16:creationId xmlns:a16="http://schemas.microsoft.com/office/drawing/2014/main" id="{13D79338-BC07-4500-B835-999265AFAF96}"/>
              </a:ext>
            </a:extLst>
          </p:cNvPr>
          <p:cNvSpPr txBox="1"/>
          <p:nvPr/>
        </p:nvSpPr>
        <p:spPr>
          <a:xfrm>
            <a:off x="539261" y="3842792"/>
            <a:ext cx="5199184" cy="2825264"/>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For loop in C++</a:t>
            </a:r>
          </a:p>
          <a:p>
            <a:r>
              <a:rPr lang="en-US" dirty="0">
                <a:latin typeface="Consolas" panose="020B0609020204030204" pitchFamily="49" charset="0"/>
              </a:rPr>
              <a:t>for (int </a:t>
            </a:r>
            <a:r>
              <a:rPr lang="en-US" dirty="0" err="1">
                <a:latin typeface="Consolas" panose="020B0609020204030204" pitchFamily="49" charset="0"/>
              </a:rPr>
              <a:t>i</a:t>
            </a:r>
            <a:r>
              <a:rPr lang="en-US" dirty="0">
                <a:latin typeface="Consolas" panose="020B0609020204030204" pitchFamily="49" charset="0"/>
              </a:rPr>
              <a:t>=0;i&lt;10;++</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 like scary movies!\n";</a:t>
            </a:r>
          </a:p>
          <a:p>
            <a:endParaRPr lang="en-US" dirty="0">
              <a:latin typeface="Consolas" panose="020B0609020204030204" pitchFamily="49" charset="0"/>
            </a:endParaRPr>
          </a:p>
          <a:p>
            <a:r>
              <a:rPr lang="en-US" dirty="0">
                <a:latin typeface="Consolas" panose="020B0609020204030204" pitchFamily="49" charset="0"/>
              </a:rPr>
              <a:t>for (int </a:t>
            </a:r>
            <a:r>
              <a:rPr lang="en-US" dirty="0" err="1">
                <a:latin typeface="Consolas" panose="020B0609020204030204" pitchFamily="49" charset="0"/>
              </a:rPr>
              <a:t>i</a:t>
            </a:r>
            <a:r>
              <a:rPr lang="en-US" dirty="0">
                <a:latin typeface="Consolas" panose="020B0609020204030204" pitchFamily="49" charset="0"/>
              </a:rPr>
              <a:t>=5;i&lt;10;++</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i</a:t>
            </a:r>
            <a:r>
              <a:rPr lang="en-US" dirty="0">
                <a:latin typeface="Consolas" panose="020B0609020204030204" pitchFamily="49" charset="0"/>
              </a:rPr>
              <a:t> &lt;&lt; "ghosts !\n";</a:t>
            </a:r>
          </a:p>
          <a:p>
            <a:endParaRPr lang="en-US" dirty="0">
              <a:latin typeface="Consolas" panose="020B0609020204030204" pitchFamily="49" charset="0"/>
            </a:endParaRPr>
          </a:p>
          <a:p>
            <a:r>
              <a:rPr lang="en-US" dirty="0">
                <a:latin typeface="Consolas" panose="020B0609020204030204" pitchFamily="49" charset="0"/>
              </a:rPr>
              <a:t>for (int </a:t>
            </a:r>
            <a:r>
              <a:rPr lang="en-US" dirty="0" err="1">
                <a:latin typeface="Consolas" panose="020B0609020204030204" pitchFamily="49" charset="0"/>
              </a:rPr>
              <a:t>i</a:t>
            </a:r>
            <a:r>
              <a:rPr lang="en-US" dirty="0">
                <a:latin typeface="Consolas" panose="020B0609020204030204" pitchFamily="49" charset="0"/>
              </a:rPr>
              <a:t>=10;i&gt;0;i = </a:t>
            </a:r>
            <a:r>
              <a:rPr lang="en-US" dirty="0" err="1">
                <a:latin typeface="Consolas" panose="020B0609020204030204" pitchFamily="49" charset="0"/>
              </a:rPr>
              <a:t>i</a:t>
            </a:r>
            <a:r>
              <a:rPr lang="en-US" dirty="0">
                <a:latin typeface="Consolas" panose="020B0609020204030204" pitchFamily="49" charset="0"/>
              </a:rPr>
              <a:t> - 2)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i</a:t>
            </a:r>
            <a:r>
              <a:rPr lang="en-US" dirty="0">
                <a:latin typeface="Consolas" panose="020B0609020204030204" pitchFamily="49" charset="0"/>
              </a:rPr>
              <a:t> &lt;&lt; "zombies!\n";</a:t>
            </a:r>
          </a:p>
          <a:p>
            <a:endParaRPr lang="en-US" dirty="0">
              <a:latin typeface="Consolas" panose="020B0609020204030204" pitchFamily="49" charset="0"/>
            </a:endParaRPr>
          </a:p>
        </p:txBody>
      </p:sp>
      <p:sp>
        <p:nvSpPr>
          <p:cNvPr id="8" name="TextBox 7">
            <a:extLst>
              <a:ext uri="{FF2B5EF4-FFF2-40B4-BE49-F238E27FC236}">
                <a16:creationId xmlns:a16="http://schemas.microsoft.com/office/drawing/2014/main" id="{FFAF92C0-E81B-4EA9-95A0-A95D3888060D}"/>
              </a:ext>
            </a:extLst>
          </p:cNvPr>
          <p:cNvSpPr txBox="1"/>
          <p:nvPr/>
        </p:nvSpPr>
        <p:spPr>
          <a:xfrm>
            <a:off x="6387342" y="3842792"/>
            <a:ext cx="5199184" cy="2825264"/>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For loop in Python</a:t>
            </a:r>
          </a:p>
          <a:p>
            <a:r>
              <a:rPr lang="en-US" dirty="0">
                <a:latin typeface="Consolas" panose="020B0609020204030204" pitchFamily="49" charset="0"/>
              </a:rPr>
              <a:t>for </a:t>
            </a:r>
            <a:r>
              <a:rPr lang="en-US" dirty="0" err="1">
                <a:latin typeface="Consolas" panose="020B0609020204030204" pitchFamily="49" charset="0"/>
              </a:rPr>
              <a:t>i</a:t>
            </a:r>
            <a:r>
              <a:rPr lang="en-US" dirty="0">
                <a:latin typeface="Consolas" panose="020B0609020204030204" pitchFamily="49" charset="0"/>
              </a:rPr>
              <a:t> in range(10):        </a:t>
            </a:r>
          </a:p>
          <a:p>
            <a:r>
              <a:rPr lang="en-US" dirty="0">
                <a:latin typeface="Consolas" panose="020B0609020204030204" pitchFamily="49" charset="0"/>
              </a:rPr>
              <a:t>  print('I like scary movies!')</a:t>
            </a:r>
          </a:p>
          <a:p>
            <a:endParaRPr lang="en-US" dirty="0">
              <a:latin typeface="Consolas" panose="020B0609020204030204" pitchFamily="49" charset="0"/>
            </a:endParaRPr>
          </a:p>
          <a:p>
            <a:r>
              <a:rPr lang="en-US" dirty="0">
                <a:latin typeface="Consolas" panose="020B0609020204030204" pitchFamily="49" charset="0"/>
              </a:rPr>
              <a:t>for </a:t>
            </a:r>
            <a:r>
              <a:rPr lang="en-US" dirty="0" err="1">
                <a:latin typeface="Consolas" panose="020B0609020204030204" pitchFamily="49" charset="0"/>
              </a:rPr>
              <a:t>i</a:t>
            </a:r>
            <a:r>
              <a:rPr lang="en-US" dirty="0">
                <a:latin typeface="Consolas" panose="020B0609020204030204" pitchFamily="49" charset="0"/>
              </a:rPr>
              <a:t> in range(5,10):      </a:t>
            </a:r>
          </a:p>
          <a:p>
            <a:r>
              <a:rPr lang="en-US" dirty="0">
                <a:latin typeface="Consolas" panose="020B0609020204030204" pitchFamily="49" charset="0"/>
              </a:rPr>
              <a:t>  print(f'{</a:t>
            </a:r>
            <a:r>
              <a:rPr lang="en-US" dirty="0" err="1">
                <a:latin typeface="Consolas" panose="020B0609020204030204" pitchFamily="49" charset="0"/>
              </a:rPr>
              <a:t>i</a:t>
            </a:r>
            <a:r>
              <a:rPr lang="en-US" dirty="0">
                <a:latin typeface="Consolas" panose="020B0609020204030204" pitchFamily="49" charset="0"/>
              </a:rPr>
              <a:t>} ghosts!')</a:t>
            </a:r>
          </a:p>
          <a:p>
            <a:endParaRPr lang="en-US" dirty="0">
              <a:latin typeface="Consolas" panose="020B0609020204030204" pitchFamily="49" charset="0"/>
            </a:endParaRPr>
          </a:p>
          <a:p>
            <a:r>
              <a:rPr lang="en-US" dirty="0">
                <a:latin typeface="Consolas" panose="020B0609020204030204" pitchFamily="49" charset="0"/>
              </a:rPr>
              <a:t>for </a:t>
            </a:r>
            <a:r>
              <a:rPr lang="en-US" dirty="0" err="1">
                <a:latin typeface="Consolas" panose="020B0609020204030204" pitchFamily="49" charset="0"/>
              </a:rPr>
              <a:t>i</a:t>
            </a:r>
            <a:r>
              <a:rPr lang="en-US" dirty="0">
                <a:latin typeface="Consolas" panose="020B0609020204030204" pitchFamily="49" charset="0"/>
              </a:rPr>
              <a:t> in range(10,0,-2):   </a:t>
            </a:r>
          </a:p>
          <a:p>
            <a:r>
              <a:rPr lang="en-US" dirty="0">
                <a:latin typeface="Consolas" panose="020B0609020204030204" pitchFamily="49" charset="0"/>
              </a:rPr>
              <a:t> print(f'{</a:t>
            </a:r>
            <a:r>
              <a:rPr lang="en-US" dirty="0" err="1">
                <a:latin typeface="Consolas" panose="020B0609020204030204" pitchFamily="49" charset="0"/>
              </a:rPr>
              <a:t>i</a:t>
            </a:r>
            <a:r>
              <a:rPr lang="en-US" dirty="0">
                <a:latin typeface="Consolas" panose="020B0609020204030204" pitchFamily="49" charset="0"/>
              </a:rPr>
              <a:t>} zombies!')</a:t>
            </a:r>
          </a:p>
        </p:txBody>
      </p:sp>
      <p:sp>
        <p:nvSpPr>
          <p:cNvPr id="9" name="Arrow: Right 8">
            <a:extLst>
              <a:ext uri="{FF2B5EF4-FFF2-40B4-BE49-F238E27FC236}">
                <a16:creationId xmlns:a16="http://schemas.microsoft.com/office/drawing/2014/main" id="{A1729A53-BBE4-41C9-8BA8-ED9F2CE20516}"/>
              </a:ext>
            </a:extLst>
          </p:cNvPr>
          <p:cNvSpPr/>
          <p:nvPr/>
        </p:nvSpPr>
        <p:spPr>
          <a:xfrm>
            <a:off x="5807049" y="1529862"/>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3B5ED4F-4F1B-4525-BC03-CDE9A3B3BE84}"/>
              </a:ext>
            </a:extLst>
          </p:cNvPr>
          <p:cNvSpPr/>
          <p:nvPr/>
        </p:nvSpPr>
        <p:spPr>
          <a:xfrm>
            <a:off x="5772747" y="4912693"/>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Rectangle with Corners Rounded 10">
            <a:extLst>
              <a:ext uri="{FF2B5EF4-FFF2-40B4-BE49-F238E27FC236}">
                <a16:creationId xmlns:a16="http://schemas.microsoft.com/office/drawing/2014/main" id="{C2C1F20C-5991-4E9A-A088-05C39D1D8610}"/>
              </a:ext>
            </a:extLst>
          </p:cNvPr>
          <p:cNvSpPr/>
          <p:nvPr/>
        </p:nvSpPr>
        <p:spPr>
          <a:xfrm>
            <a:off x="9988930" y="2609897"/>
            <a:ext cx="2203070" cy="968573"/>
          </a:xfrm>
          <a:prstGeom prst="wedgeRoundRectCallout">
            <a:avLst>
              <a:gd name="adj1" fmla="val -82785"/>
              <a:gd name="adj2" fmla="val -594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There's no ++ in Python! </a:t>
            </a:r>
            <a:r>
              <a:rPr lang="en-US" sz="2000" dirty="0">
                <a:latin typeface="Corbel" panose="020B0503020204020204" pitchFamily="34" charset="0"/>
                <a:sym typeface="Wingdings" panose="05000000000000000000" pitchFamily="2" charset="2"/>
              </a:rPr>
              <a:t></a:t>
            </a:r>
            <a:endParaRPr lang="en-US" sz="2000" dirty="0">
              <a:latin typeface="Corbel" panose="020B0503020204020204" pitchFamily="34" charset="0"/>
            </a:endParaRPr>
          </a:p>
        </p:txBody>
      </p:sp>
      <p:sp>
        <p:nvSpPr>
          <p:cNvPr id="12" name="Speech Bubble: Rectangle with Corners Rounded 11">
            <a:extLst>
              <a:ext uri="{FF2B5EF4-FFF2-40B4-BE49-F238E27FC236}">
                <a16:creationId xmlns:a16="http://schemas.microsoft.com/office/drawing/2014/main" id="{34308360-3D97-470E-9C3B-DAAA0D2A4371}"/>
              </a:ext>
            </a:extLst>
          </p:cNvPr>
          <p:cNvSpPr/>
          <p:nvPr/>
        </p:nvSpPr>
        <p:spPr>
          <a:xfrm>
            <a:off x="6696539" y="77496"/>
            <a:ext cx="2203070" cy="968573"/>
          </a:xfrm>
          <a:prstGeom prst="wedgeRoundRectCallout">
            <a:avLst>
              <a:gd name="adj1" fmla="val 95610"/>
              <a:gd name="adj2" fmla="val 1375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Don't forget the colon!</a:t>
            </a:r>
          </a:p>
        </p:txBody>
      </p:sp>
      <p:sp>
        <p:nvSpPr>
          <p:cNvPr id="13" name="Speech Bubble: Rectangle with Corners Rounded 12">
            <a:extLst>
              <a:ext uri="{FF2B5EF4-FFF2-40B4-BE49-F238E27FC236}">
                <a16:creationId xmlns:a16="http://schemas.microsoft.com/office/drawing/2014/main" id="{576F5068-02F0-4EB7-987F-4DDB27E97888}"/>
              </a:ext>
            </a:extLst>
          </p:cNvPr>
          <p:cNvSpPr/>
          <p:nvPr/>
        </p:nvSpPr>
        <p:spPr>
          <a:xfrm>
            <a:off x="6318738" y="2010808"/>
            <a:ext cx="2203070" cy="968573"/>
          </a:xfrm>
          <a:prstGeom prst="wedgeRoundRectCallout">
            <a:avLst>
              <a:gd name="adj1" fmla="val 48517"/>
              <a:gd name="adj2" fmla="val 1747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Goes from [</a:t>
            </a:r>
            <a:r>
              <a:rPr lang="en-US" sz="2000" dirty="0">
                <a:latin typeface="Consolas" panose="020B0609020204030204" pitchFamily="49" charset="0"/>
              </a:rPr>
              <a:t>0,N)</a:t>
            </a:r>
            <a:r>
              <a:rPr lang="en-US" sz="2000" dirty="0">
                <a:latin typeface="Corbel" panose="020B0503020204020204" pitchFamily="34" charset="0"/>
              </a:rPr>
              <a:t>.</a:t>
            </a:r>
          </a:p>
        </p:txBody>
      </p:sp>
      <p:sp>
        <p:nvSpPr>
          <p:cNvPr id="14" name="Speech Bubble: Rectangle with Corners Rounded 13">
            <a:extLst>
              <a:ext uri="{FF2B5EF4-FFF2-40B4-BE49-F238E27FC236}">
                <a16:creationId xmlns:a16="http://schemas.microsoft.com/office/drawing/2014/main" id="{A81B1285-CBC0-4BB4-A36E-A43090B85F2E}"/>
              </a:ext>
            </a:extLst>
          </p:cNvPr>
          <p:cNvSpPr/>
          <p:nvPr/>
        </p:nvSpPr>
        <p:spPr>
          <a:xfrm>
            <a:off x="8695591" y="2873561"/>
            <a:ext cx="2751993" cy="968573"/>
          </a:xfrm>
          <a:prstGeom prst="wedgeRoundRectCallout">
            <a:avLst>
              <a:gd name="adj1" fmla="val -52454"/>
              <a:gd name="adj2" fmla="val 1693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Goes from [A,B).</a:t>
            </a:r>
          </a:p>
        </p:txBody>
      </p:sp>
      <p:sp>
        <p:nvSpPr>
          <p:cNvPr id="15" name="Speech Bubble: Rectangle with Corners Rounded 14">
            <a:extLst>
              <a:ext uri="{FF2B5EF4-FFF2-40B4-BE49-F238E27FC236}">
                <a16:creationId xmlns:a16="http://schemas.microsoft.com/office/drawing/2014/main" id="{82434222-0AC5-40C9-A7E5-1154919ABCAA}"/>
              </a:ext>
            </a:extLst>
          </p:cNvPr>
          <p:cNvSpPr/>
          <p:nvPr/>
        </p:nvSpPr>
        <p:spPr>
          <a:xfrm>
            <a:off x="5738445" y="3944120"/>
            <a:ext cx="2751993" cy="968573"/>
          </a:xfrm>
          <a:prstGeom prst="wedgeRoundRectCallout">
            <a:avLst>
              <a:gd name="adj1" fmla="val 55214"/>
              <a:gd name="adj2" fmla="val 1475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Goes from [A,B) stepping by C.</a:t>
            </a:r>
          </a:p>
        </p:txBody>
      </p:sp>
    </p:spTree>
    <p:extLst>
      <p:ext uri="{BB962C8B-B14F-4D97-AF65-F5344CB8AC3E}">
        <p14:creationId xmlns:p14="http://schemas.microsoft.com/office/powerpoint/2010/main" val="410530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830997"/>
          </a:xfrm>
          <a:prstGeom prst="rect">
            <a:avLst/>
          </a:prstGeom>
          <a:noFill/>
        </p:spPr>
        <p:txBody>
          <a:bodyPr wrap="square" rtlCol="0">
            <a:spAutoFit/>
          </a:bodyPr>
          <a:lstStyle/>
          <a:p>
            <a:pPr algn="ctr"/>
            <a:r>
              <a:rPr lang="en-US" sz="4800" dirty="0"/>
              <a:t>Rapid-Fire Python: Arithmetic Operators</a:t>
            </a:r>
          </a:p>
        </p:txBody>
      </p:sp>
      <p:sp>
        <p:nvSpPr>
          <p:cNvPr id="5" name="TextBox 4">
            <a:extLst>
              <a:ext uri="{FF2B5EF4-FFF2-40B4-BE49-F238E27FC236}">
                <a16:creationId xmlns:a16="http://schemas.microsoft.com/office/drawing/2014/main" id="{72765CFC-8FB1-4888-86CB-7AB005670D8A}"/>
              </a:ext>
            </a:extLst>
          </p:cNvPr>
          <p:cNvSpPr txBox="1"/>
          <p:nvPr/>
        </p:nvSpPr>
        <p:spPr>
          <a:xfrm>
            <a:off x="539261" y="944740"/>
            <a:ext cx="5199184" cy="3372283"/>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Arithmetic operators in C++</a:t>
            </a:r>
          </a:p>
          <a:p>
            <a:r>
              <a:rPr lang="en-US" dirty="0">
                <a:latin typeface="Consolas" panose="020B0609020204030204" pitchFamily="49" charset="0"/>
              </a:rPr>
              <a:t>#include &lt;</a:t>
            </a:r>
            <a:r>
              <a:rPr lang="en-US" dirty="0" err="1">
                <a:solidFill>
                  <a:srgbClr val="0070C0"/>
                </a:solidFill>
                <a:latin typeface="Consolas" panose="020B0609020204030204" pitchFamily="49" charset="0"/>
              </a:rPr>
              <a:t>cmath</a:t>
            </a:r>
            <a:r>
              <a:rPr lang="en-US" dirty="0">
                <a:latin typeface="Consolas" panose="020B0609020204030204" pitchFamily="49" charset="0"/>
              </a:rPr>
              <a:t>&gt;   </a:t>
            </a:r>
          </a:p>
          <a:p>
            <a:endParaRPr lang="en-US" dirty="0">
              <a:latin typeface="Consolas" panose="020B0609020204030204" pitchFamily="49" charset="0"/>
            </a:endParaRPr>
          </a:p>
          <a:p>
            <a:r>
              <a:rPr lang="en-US" dirty="0">
                <a:latin typeface="Consolas" panose="020B0609020204030204" pitchFamily="49" charset="0"/>
              </a:rPr>
              <a:t>int a, b, c, d, e;</a:t>
            </a:r>
          </a:p>
          <a:p>
            <a:r>
              <a:rPr lang="en-US" dirty="0">
                <a:latin typeface="Consolas" panose="020B0609020204030204" pitchFamily="49" charset="0"/>
              </a:rPr>
              <a:t>float f;</a:t>
            </a:r>
          </a:p>
          <a:p>
            <a:endParaRPr lang="en-US" dirty="0">
              <a:latin typeface="Consolas" panose="020B0609020204030204" pitchFamily="49" charset="0"/>
            </a:endParaRPr>
          </a:p>
          <a:p>
            <a:r>
              <a:rPr lang="en-US" dirty="0">
                <a:latin typeface="Consolas" panose="020B0609020204030204" pitchFamily="49" charset="0"/>
              </a:rPr>
              <a:t>a = 5;</a:t>
            </a:r>
          </a:p>
          <a:p>
            <a:r>
              <a:rPr lang="en-US" dirty="0">
                <a:latin typeface="Consolas" panose="020B0609020204030204" pitchFamily="49" charset="0"/>
              </a:rPr>
              <a:t>b = a * 10;                     // 50</a:t>
            </a:r>
          </a:p>
          <a:p>
            <a:r>
              <a:rPr lang="en-US" dirty="0">
                <a:latin typeface="Consolas" panose="020B0609020204030204" pitchFamily="49" charset="0"/>
              </a:rPr>
              <a:t>c = </a:t>
            </a:r>
            <a:r>
              <a:rPr lang="en-US" dirty="0">
                <a:solidFill>
                  <a:srgbClr val="0070C0"/>
                </a:solidFill>
                <a:latin typeface="Consolas" panose="020B0609020204030204" pitchFamily="49" charset="0"/>
              </a:rPr>
              <a:t>pow</a:t>
            </a:r>
            <a:r>
              <a:rPr lang="en-US" dirty="0">
                <a:latin typeface="Consolas" panose="020B0609020204030204" pitchFamily="49" charset="0"/>
              </a:rPr>
              <a:t>(2,a);			   // 32</a:t>
            </a:r>
          </a:p>
          <a:p>
            <a:r>
              <a:rPr lang="en-US" dirty="0">
                <a:latin typeface="Consolas" panose="020B0609020204030204" pitchFamily="49" charset="0"/>
              </a:rPr>
              <a:t>d = a / 2;  			   // 2</a:t>
            </a:r>
          </a:p>
          <a:p>
            <a:r>
              <a:rPr lang="en-US" dirty="0">
                <a:latin typeface="Consolas" panose="020B0609020204030204" pitchFamily="49" charset="0"/>
              </a:rPr>
              <a:t>e = a % 2;  			   // 1</a:t>
            </a:r>
          </a:p>
          <a:p>
            <a:r>
              <a:rPr lang="en-US" dirty="0">
                <a:latin typeface="Consolas" panose="020B0609020204030204" pitchFamily="49" charset="0"/>
              </a:rPr>
              <a:t>f = </a:t>
            </a:r>
            <a:r>
              <a:rPr lang="en-US" dirty="0" err="1">
                <a:latin typeface="Consolas" panose="020B0609020204030204" pitchFamily="49" charset="0"/>
              </a:rPr>
              <a:t>static_cast</a:t>
            </a:r>
            <a:r>
              <a:rPr lang="en-US" dirty="0">
                <a:latin typeface="Consolas" panose="020B0609020204030204" pitchFamily="49" charset="0"/>
              </a:rPr>
              <a:t>&lt;float&gt;(a) / 2;  // 2.5</a:t>
            </a:r>
          </a:p>
          <a:p>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DB3A6544-5225-4067-B8DB-9E4CF40322FB}"/>
              </a:ext>
            </a:extLst>
          </p:cNvPr>
          <p:cNvSpPr txBox="1"/>
          <p:nvPr/>
        </p:nvSpPr>
        <p:spPr>
          <a:xfrm>
            <a:off x="6453555" y="944741"/>
            <a:ext cx="5644660" cy="3372282"/>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Arithmetic operators in Python</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 = 5</a:t>
            </a:r>
          </a:p>
          <a:p>
            <a:r>
              <a:rPr lang="en-US" dirty="0">
                <a:latin typeface="Consolas" panose="020B0609020204030204" pitchFamily="49" charset="0"/>
              </a:rPr>
              <a:t>b = a * 10    # 50</a:t>
            </a:r>
          </a:p>
          <a:p>
            <a:r>
              <a:rPr lang="en-US" dirty="0">
                <a:latin typeface="Consolas" panose="020B0609020204030204" pitchFamily="49" charset="0"/>
              </a:rPr>
              <a:t>c = 2 ** 10   # 32</a:t>
            </a:r>
          </a:p>
          <a:p>
            <a:r>
              <a:rPr lang="en-US" dirty="0">
                <a:latin typeface="Consolas" panose="020B0609020204030204" pitchFamily="49" charset="0"/>
              </a:rPr>
              <a:t>d = a // 2    # 2 </a:t>
            </a:r>
          </a:p>
          <a:p>
            <a:r>
              <a:rPr lang="en-US" dirty="0">
                <a:latin typeface="Consolas" panose="020B0609020204030204" pitchFamily="49" charset="0"/>
              </a:rPr>
              <a:t>e = a % 2     # 1</a:t>
            </a:r>
          </a:p>
          <a:p>
            <a:r>
              <a:rPr lang="en-US" dirty="0">
                <a:latin typeface="Consolas" panose="020B0609020204030204" pitchFamily="49" charset="0"/>
              </a:rPr>
              <a:t>f = a / 2     # 2.5 Auto converted to float</a:t>
            </a:r>
          </a:p>
        </p:txBody>
      </p:sp>
      <p:sp>
        <p:nvSpPr>
          <p:cNvPr id="9" name="Arrow: Right 8">
            <a:extLst>
              <a:ext uri="{FF2B5EF4-FFF2-40B4-BE49-F238E27FC236}">
                <a16:creationId xmlns:a16="http://schemas.microsoft.com/office/drawing/2014/main" id="{A1729A53-BBE4-41C9-8BA8-ED9F2CE20516}"/>
              </a:ext>
            </a:extLst>
          </p:cNvPr>
          <p:cNvSpPr/>
          <p:nvPr/>
        </p:nvSpPr>
        <p:spPr>
          <a:xfrm>
            <a:off x="5807049" y="1529862"/>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peech Bubble: Rectangle with Corners Rounded 18">
            <a:extLst>
              <a:ext uri="{FF2B5EF4-FFF2-40B4-BE49-F238E27FC236}">
                <a16:creationId xmlns:a16="http://schemas.microsoft.com/office/drawing/2014/main" id="{C8DD3AE4-6806-48E4-8AE1-7D301A2CB001}"/>
              </a:ext>
            </a:extLst>
          </p:cNvPr>
          <p:cNvSpPr/>
          <p:nvPr/>
        </p:nvSpPr>
        <p:spPr>
          <a:xfrm>
            <a:off x="7192107" y="529242"/>
            <a:ext cx="2751993" cy="968573"/>
          </a:xfrm>
          <a:prstGeom prst="wedgeRoundRectCallout">
            <a:avLst>
              <a:gd name="adj1" fmla="val -52454"/>
              <a:gd name="adj2" fmla="val 1693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Whole numbers default to integers.</a:t>
            </a:r>
          </a:p>
        </p:txBody>
      </p:sp>
      <p:sp>
        <p:nvSpPr>
          <p:cNvPr id="20" name="Speech Bubble: Rectangle with Corners Rounded 19">
            <a:extLst>
              <a:ext uri="{FF2B5EF4-FFF2-40B4-BE49-F238E27FC236}">
                <a16:creationId xmlns:a16="http://schemas.microsoft.com/office/drawing/2014/main" id="{CC5B4D55-4D57-491F-B76F-CB3397B3D0F9}"/>
              </a:ext>
            </a:extLst>
          </p:cNvPr>
          <p:cNvSpPr/>
          <p:nvPr/>
        </p:nvSpPr>
        <p:spPr>
          <a:xfrm>
            <a:off x="8827476" y="1662000"/>
            <a:ext cx="2751993" cy="968573"/>
          </a:xfrm>
          <a:prstGeom prst="wedgeRoundRectCallout">
            <a:avLst>
              <a:gd name="adj1" fmla="val -100058"/>
              <a:gd name="adj2" fmla="val 812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All non-division operations maintain the type as integer.</a:t>
            </a:r>
          </a:p>
        </p:txBody>
      </p:sp>
      <p:sp>
        <p:nvSpPr>
          <p:cNvPr id="21" name="Speech Bubble: Rectangle with Corners Rounded 20">
            <a:extLst>
              <a:ext uri="{FF2B5EF4-FFF2-40B4-BE49-F238E27FC236}">
                <a16:creationId xmlns:a16="http://schemas.microsoft.com/office/drawing/2014/main" id="{AD1EC0EC-3E92-4B86-98BD-B6C60277EB1D}"/>
              </a:ext>
            </a:extLst>
          </p:cNvPr>
          <p:cNvSpPr/>
          <p:nvPr/>
        </p:nvSpPr>
        <p:spPr>
          <a:xfrm>
            <a:off x="8563709" y="1028701"/>
            <a:ext cx="3464170" cy="1437688"/>
          </a:xfrm>
          <a:prstGeom prst="wedgeRoundRectCallout">
            <a:avLst>
              <a:gd name="adj1" fmla="val -82841"/>
              <a:gd name="adj2" fmla="val 1181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Use // on integers to do integer division, and on floats to truncate after the decimal.</a:t>
            </a:r>
          </a:p>
        </p:txBody>
      </p:sp>
      <p:sp>
        <p:nvSpPr>
          <p:cNvPr id="22" name="Speech Bubble: Rectangle with Corners Rounded 21">
            <a:extLst>
              <a:ext uri="{FF2B5EF4-FFF2-40B4-BE49-F238E27FC236}">
                <a16:creationId xmlns:a16="http://schemas.microsoft.com/office/drawing/2014/main" id="{6D48B021-F9D2-4E3E-B28B-C4D6BEA47662}"/>
              </a:ext>
            </a:extLst>
          </p:cNvPr>
          <p:cNvSpPr/>
          <p:nvPr/>
        </p:nvSpPr>
        <p:spPr>
          <a:xfrm>
            <a:off x="4074964" y="5317259"/>
            <a:ext cx="3464170" cy="1437688"/>
          </a:xfrm>
          <a:prstGeom prst="wedgeRoundRectCallout">
            <a:avLst>
              <a:gd name="adj1" fmla="val 42540"/>
              <a:gd name="adj2" fmla="val -1399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Using regular division always produces a floating-point result – even if you're diving two integers.</a:t>
            </a:r>
          </a:p>
        </p:txBody>
      </p:sp>
      <p:sp>
        <p:nvSpPr>
          <p:cNvPr id="23" name="TextBox 22">
            <a:extLst>
              <a:ext uri="{FF2B5EF4-FFF2-40B4-BE49-F238E27FC236}">
                <a16:creationId xmlns:a16="http://schemas.microsoft.com/office/drawing/2014/main" id="{58F6D668-DB9D-4B95-9EFB-6440D3C8708C}"/>
              </a:ext>
            </a:extLst>
          </p:cNvPr>
          <p:cNvSpPr txBox="1"/>
          <p:nvPr/>
        </p:nvSpPr>
        <p:spPr>
          <a:xfrm>
            <a:off x="539261" y="4481209"/>
            <a:ext cx="5199184" cy="1847549"/>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More arithmetic operators in C++</a:t>
            </a:r>
          </a:p>
          <a:p>
            <a:endParaRPr lang="en-US" dirty="0">
              <a:latin typeface="Consolas" panose="020B0609020204030204" pitchFamily="49" charset="0"/>
            </a:endParaRPr>
          </a:p>
          <a:p>
            <a:r>
              <a:rPr lang="en-US" dirty="0">
                <a:latin typeface="Consolas" panose="020B0609020204030204" pitchFamily="49" charset="0"/>
              </a:rPr>
              <a:t>int a = 10;</a:t>
            </a:r>
          </a:p>
          <a:p>
            <a:endParaRPr lang="en-US" dirty="0">
              <a:latin typeface="Consolas" panose="020B0609020204030204" pitchFamily="49" charset="0"/>
            </a:endParaRPr>
          </a:p>
          <a:p>
            <a:r>
              <a:rPr lang="en-US" dirty="0">
                <a:latin typeface="Consolas" panose="020B0609020204030204" pitchFamily="49" charset="0"/>
              </a:rPr>
              <a:t>a += 5;  			   // 15</a:t>
            </a:r>
          </a:p>
          <a:p>
            <a:r>
              <a:rPr lang="en-US" dirty="0">
                <a:latin typeface="Consolas" panose="020B0609020204030204" pitchFamily="49" charset="0"/>
              </a:rPr>
              <a:t>a /= 3;   			   // 5</a:t>
            </a:r>
          </a:p>
        </p:txBody>
      </p:sp>
      <p:sp>
        <p:nvSpPr>
          <p:cNvPr id="24" name="TextBox 23">
            <a:extLst>
              <a:ext uri="{FF2B5EF4-FFF2-40B4-BE49-F238E27FC236}">
                <a16:creationId xmlns:a16="http://schemas.microsoft.com/office/drawing/2014/main" id="{7AAAB7A7-7905-45F7-826E-E6178F5C5E1F}"/>
              </a:ext>
            </a:extLst>
          </p:cNvPr>
          <p:cNvSpPr txBox="1"/>
          <p:nvPr/>
        </p:nvSpPr>
        <p:spPr>
          <a:xfrm>
            <a:off x="6453555" y="4481209"/>
            <a:ext cx="5644660" cy="1847549"/>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More arithmetic operators in Python</a:t>
            </a:r>
          </a:p>
          <a:p>
            <a:endParaRPr lang="en-US" dirty="0">
              <a:latin typeface="Consolas" panose="020B0609020204030204" pitchFamily="49" charset="0"/>
            </a:endParaRPr>
          </a:p>
          <a:p>
            <a:r>
              <a:rPr lang="en-US" dirty="0">
                <a:latin typeface="Consolas" panose="020B0609020204030204" pitchFamily="49" charset="0"/>
              </a:rPr>
              <a:t>a = 10</a:t>
            </a:r>
          </a:p>
          <a:p>
            <a:endParaRPr lang="en-US" dirty="0">
              <a:latin typeface="Consolas" panose="020B0609020204030204" pitchFamily="49" charset="0"/>
            </a:endParaRPr>
          </a:p>
          <a:p>
            <a:r>
              <a:rPr lang="en-US" dirty="0">
                <a:latin typeface="Consolas" panose="020B0609020204030204" pitchFamily="49" charset="0"/>
              </a:rPr>
              <a:t>a += 5        # 15</a:t>
            </a:r>
          </a:p>
          <a:p>
            <a:r>
              <a:rPr lang="en-US" dirty="0">
                <a:latin typeface="Consolas" panose="020B0609020204030204" pitchFamily="49" charset="0"/>
              </a:rPr>
              <a:t>a /= 3        # 5.0</a:t>
            </a:r>
          </a:p>
        </p:txBody>
      </p:sp>
    </p:spTree>
    <p:extLst>
      <p:ext uri="{BB962C8B-B14F-4D97-AF65-F5344CB8AC3E}">
        <p14:creationId xmlns:p14="http://schemas.microsoft.com/office/powerpoint/2010/main" val="280497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2" grpId="0" animBg="1"/>
      <p:bldP spid="22" grpId="1"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830997"/>
          </a:xfrm>
          <a:prstGeom prst="rect">
            <a:avLst/>
          </a:prstGeom>
          <a:noFill/>
        </p:spPr>
        <p:txBody>
          <a:bodyPr wrap="square" rtlCol="0">
            <a:spAutoFit/>
          </a:bodyPr>
          <a:lstStyle/>
          <a:p>
            <a:pPr algn="ctr"/>
            <a:r>
              <a:rPr lang="en-US" sz="4800" dirty="0"/>
              <a:t>Rapid-Fire Python: Bitwise Operators</a:t>
            </a:r>
          </a:p>
        </p:txBody>
      </p:sp>
      <p:sp>
        <p:nvSpPr>
          <p:cNvPr id="5" name="TextBox 4">
            <a:extLst>
              <a:ext uri="{FF2B5EF4-FFF2-40B4-BE49-F238E27FC236}">
                <a16:creationId xmlns:a16="http://schemas.microsoft.com/office/drawing/2014/main" id="{72765CFC-8FB1-4888-86CB-7AB005670D8A}"/>
              </a:ext>
            </a:extLst>
          </p:cNvPr>
          <p:cNvSpPr txBox="1"/>
          <p:nvPr/>
        </p:nvSpPr>
        <p:spPr>
          <a:xfrm>
            <a:off x="539261" y="944740"/>
            <a:ext cx="5199184" cy="3372282"/>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Bitwise operators in C++</a:t>
            </a:r>
          </a:p>
          <a:p>
            <a:endParaRPr lang="en-US" dirty="0">
              <a:latin typeface="Consolas" panose="020B0609020204030204" pitchFamily="49" charset="0"/>
            </a:endParaRPr>
          </a:p>
          <a:p>
            <a:r>
              <a:rPr lang="en-US" dirty="0">
                <a:latin typeface="Consolas" panose="020B0609020204030204" pitchFamily="49" charset="0"/>
              </a:rPr>
              <a:t>int a = 3, b = 1, c;</a:t>
            </a:r>
          </a:p>
          <a:p>
            <a:endParaRPr lang="en-US" dirty="0">
              <a:latin typeface="Consolas" panose="020B0609020204030204" pitchFamily="49" charset="0"/>
            </a:endParaRPr>
          </a:p>
          <a:p>
            <a:r>
              <a:rPr lang="en-US" dirty="0">
                <a:latin typeface="Consolas" panose="020B0609020204030204" pitchFamily="49" charset="0"/>
              </a:rPr>
              <a:t>c = a &amp; b;   // 1</a:t>
            </a:r>
          </a:p>
          <a:p>
            <a:r>
              <a:rPr lang="en-US" dirty="0">
                <a:latin typeface="Consolas" panose="020B0609020204030204" pitchFamily="49" charset="0"/>
              </a:rPr>
              <a:t>c = a | b;   // 3</a:t>
            </a:r>
          </a:p>
          <a:p>
            <a:r>
              <a:rPr lang="en-US" dirty="0">
                <a:latin typeface="Consolas" panose="020B0609020204030204" pitchFamily="49" charset="0"/>
              </a:rPr>
              <a:t>c = a ^ b;   // 2</a:t>
            </a:r>
          </a:p>
          <a:p>
            <a:r>
              <a:rPr lang="en-US" dirty="0">
                <a:latin typeface="Consolas" panose="020B0609020204030204" pitchFamily="49" charset="0"/>
              </a:rPr>
              <a:t>c = ~a;      // -4</a:t>
            </a:r>
          </a:p>
          <a:p>
            <a:r>
              <a:rPr lang="en-US" dirty="0">
                <a:latin typeface="Consolas" panose="020B0609020204030204" pitchFamily="49" charset="0"/>
              </a:rPr>
              <a:t>c = a &gt;&gt; 1;  // 1</a:t>
            </a:r>
          </a:p>
          <a:p>
            <a:r>
              <a:rPr lang="en-US" dirty="0">
                <a:latin typeface="Consolas" panose="020B0609020204030204" pitchFamily="49" charset="0"/>
              </a:rPr>
              <a:t>c = a &lt;&lt; 1;  // 6</a:t>
            </a:r>
          </a:p>
          <a:p>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DB3A6544-5225-4067-B8DB-9E4CF40322FB}"/>
              </a:ext>
            </a:extLst>
          </p:cNvPr>
          <p:cNvSpPr txBox="1"/>
          <p:nvPr/>
        </p:nvSpPr>
        <p:spPr>
          <a:xfrm>
            <a:off x="6453555" y="944741"/>
            <a:ext cx="5644660" cy="3372282"/>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Bitwise operators in Python</a:t>
            </a:r>
          </a:p>
          <a:p>
            <a:endParaRPr lang="en-US" dirty="0">
              <a:latin typeface="Consolas" panose="020B0609020204030204" pitchFamily="49" charset="0"/>
            </a:endParaRPr>
          </a:p>
          <a:p>
            <a:r>
              <a:rPr lang="en-US" dirty="0" err="1">
                <a:latin typeface="Consolas" panose="020B0609020204030204" pitchFamily="49" charset="0"/>
              </a:rPr>
              <a:t>a,b</a:t>
            </a:r>
            <a:r>
              <a:rPr lang="en-US" dirty="0">
                <a:latin typeface="Consolas" panose="020B0609020204030204" pitchFamily="49" charset="0"/>
              </a:rPr>
              <a:t> = 3,1</a:t>
            </a:r>
          </a:p>
          <a:p>
            <a:endParaRPr lang="en-US" dirty="0">
              <a:latin typeface="Consolas" panose="020B0609020204030204" pitchFamily="49" charset="0"/>
            </a:endParaRPr>
          </a:p>
          <a:p>
            <a:r>
              <a:rPr lang="en-US" dirty="0">
                <a:latin typeface="Consolas" panose="020B0609020204030204" pitchFamily="49" charset="0"/>
              </a:rPr>
              <a:t>c = a &amp; b   # 1</a:t>
            </a:r>
          </a:p>
          <a:p>
            <a:r>
              <a:rPr lang="en-US" dirty="0">
                <a:latin typeface="Consolas" panose="020B0609020204030204" pitchFamily="49" charset="0"/>
              </a:rPr>
              <a:t>c = a | b   # 3</a:t>
            </a:r>
          </a:p>
          <a:p>
            <a:r>
              <a:rPr lang="en-US" dirty="0">
                <a:latin typeface="Consolas" panose="020B0609020204030204" pitchFamily="49" charset="0"/>
              </a:rPr>
              <a:t>c = a ^ b   # 2</a:t>
            </a:r>
          </a:p>
          <a:p>
            <a:r>
              <a:rPr lang="en-US" dirty="0">
                <a:latin typeface="Consolas" panose="020B0609020204030204" pitchFamily="49" charset="0"/>
              </a:rPr>
              <a:t>c = ~a      # -4</a:t>
            </a:r>
          </a:p>
          <a:p>
            <a:r>
              <a:rPr lang="en-US" dirty="0">
                <a:latin typeface="Consolas" panose="020B0609020204030204" pitchFamily="49" charset="0"/>
              </a:rPr>
              <a:t>c = a &gt;&gt; 1  # 1</a:t>
            </a:r>
          </a:p>
          <a:p>
            <a:r>
              <a:rPr lang="en-US" dirty="0">
                <a:latin typeface="Consolas" panose="020B0609020204030204" pitchFamily="49" charset="0"/>
              </a:rPr>
              <a:t>c = a &lt;&lt; 1  # 6</a:t>
            </a:r>
          </a:p>
        </p:txBody>
      </p:sp>
      <p:sp>
        <p:nvSpPr>
          <p:cNvPr id="9" name="Arrow: Right 8">
            <a:extLst>
              <a:ext uri="{FF2B5EF4-FFF2-40B4-BE49-F238E27FC236}">
                <a16:creationId xmlns:a16="http://schemas.microsoft.com/office/drawing/2014/main" id="{A1729A53-BBE4-41C9-8BA8-ED9F2CE20516}"/>
              </a:ext>
            </a:extLst>
          </p:cNvPr>
          <p:cNvSpPr/>
          <p:nvPr/>
        </p:nvSpPr>
        <p:spPr>
          <a:xfrm>
            <a:off x="5807049" y="1529862"/>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C95A24-155A-4FB8-8AF0-B78FD76C1582}"/>
              </a:ext>
            </a:extLst>
          </p:cNvPr>
          <p:cNvSpPr txBox="1"/>
          <p:nvPr/>
        </p:nvSpPr>
        <p:spPr>
          <a:xfrm>
            <a:off x="539261" y="4499763"/>
            <a:ext cx="5199184" cy="2244493"/>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Bitwise operators in C++</a:t>
            </a:r>
          </a:p>
          <a:p>
            <a:endParaRPr lang="en-US" dirty="0">
              <a:latin typeface="Consolas" panose="020B0609020204030204" pitchFamily="49" charset="0"/>
            </a:endParaRPr>
          </a:p>
          <a:p>
            <a:r>
              <a:rPr lang="en-US" dirty="0">
                <a:latin typeface="Consolas" panose="020B0609020204030204" pitchFamily="49" charset="0"/>
              </a:rPr>
              <a:t>int a = 3, b = 1;</a:t>
            </a:r>
          </a:p>
          <a:p>
            <a:endParaRPr lang="en-US" dirty="0">
              <a:latin typeface="Consolas" panose="020B0609020204030204" pitchFamily="49" charset="0"/>
            </a:endParaRPr>
          </a:p>
          <a:p>
            <a:r>
              <a:rPr lang="en-US" dirty="0">
                <a:latin typeface="Consolas" panose="020B0609020204030204" pitchFamily="49" charset="0"/>
              </a:rPr>
              <a:t>a &amp;= b;   // 1</a:t>
            </a:r>
          </a:p>
          <a:p>
            <a:r>
              <a:rPr lang="en-US" dirty="0">
                <a:latin typeface="Consolas" panose="020B0609020204030204" pitchFamily="49" charset="0"/>
              </a:rPr>
              <a:t>a |= 4;   // 5</a:t>
            </a:r>
          </a:p>
          <a:p>
            <a:r>
              <a:rPr lang="en-US" dirty="0">
                <a:latin typeface="Consolas" panose="020B0609020204030204" pitchFamily="49" charset="0"/>
              </a:rPr>
              <a:t>a ^= 1;   // 4</a:t>
            </a:r>
          </a:p>
          <a:p>
            <a:r>
              <a:rPr lang="en-US" dirty="0">
                <a:latin typeface="Consolas" panose="020B0609020204030204" pitchFamily="49" charset="0"/>
              </a:rPr>
              <a:t>b &lt;&lt;= 1;  // 2</a:t>
            </a:r>
          </a:p>
        </p:txBody>
      </p:sp>
      <p:sp>
        <p:nvSpPr>
          <p:cNvPr id="8" name="TextBox 7">
            <a:extLst>
              <a:ext uri="{FF2B5EF4-FFF2-40B4-BE49-F238E27FC236}">
                <a16:creationId xmlns:a16="http://schemas.microsoft.com/office/drawing/2014/main" id="{1BADF61F-8D0B-4FFC-A187-5D07C3FB4793}"/>
              </a:ext>
            </a:extLst>
          </p:cNvPr>
          <p:cNvSpPr txBox="1"/>
          <p:nvPr/>
        </p:nvSpPr>
        <p:spPr>
          <a:xfrm>
            <a:off x="6453555" y="4499764"/>
            <a:ext cx="5644660" cy="2244493"/>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Bitwise operators in Python</a:t>
            </a:r>
          </a:p>
          <a:p>
            <a:endParaRPr lang="en-US" dirty="0">
              <a:latin typeface="Consolas" panose="020B0609020204030204" pitchFamily="49" charset="0"/>
            </a:endParaRPr>
          </a:p>
          <a:p>
            <a:r>
              <a:rPr lang="en-US" dirty="0" err="1">
                <a:latin typeface="Consolas" panose="020B0609020204030204" pitchFamily="49" charset="0"/>
              </a:rPr>
              <a:t>a,b</a:t>
            </a:r>
            <a:r>
              <a:rPr lang="en-US" dirty="0">
                <a:latin typeface="Consolas" panose="020B0609020204030204" pitchFamily="49" charset="0"/>
              </a:rPr>
              <a:t> = 3,1</a:t>
            </a:r>
          </a:p>
          <a:p>
            <a:endParaRPr lang="en-US" dirty="0">
              <a:latin typeface="Consolas" panose="020B0609020204030204" pitchFamily="49" charset="0"/>
            </a:endParaRPr>
          </a:p>
          <a:p>
            <a:r>
              <a:rPr lang="en-US" dirty="0">
                <a:latin typeface="Consolas" panose="020B0609020204030204" pitchFamily="49" charset="0"/>
              </a:rPr>
              <a:t>a &amp;= b     # 1</a:t>
            </a:r>
          </a:p>
          <a:p>
            <a:r>
              <a:rPr lang="en-US" dirty="0">
                <a:latin typeface="Consolas" panose="020B0609020204030204" pitchFamily="49" charset="0"/>
              </a:rPr>
              <a:t>a |= 4     # 5</a:t>
            </a:r>
          </a:p>
          <a:p>
            <a:r>
              <a:rPr lang="en-US" dirty="0">
                <a:latin typeface="Consolas" panose="020B0609020204030204" pitchFamily="49" charset="0"/>
              </a:rPr>
              <a:t>a ^= 1     # 4</a:t>
            </a:r>
          </a:p>
          <a:p>
            <a:r>
              <a:rPr lang="en-US" dirty="0">
                <a:latin typeface="Consolas" panose="020B0609020204030204" pitchFamily="49" charset="0"/>
              </a:rPr>
              <a:t>b &lt;&lt;= 1    # 2</a:t>
            </a:r>
          </a:p>
        </p:txBody>
      </p:sp>
    </p:spTree>
    <p:extLst>
      <p:ext uri="{BB962C8B-B14F-4D97-AF65-F5344CB8AC3E}">
        <p14:creationId xmlns:p14="http://schemas.microsoft.com/office/powerpoint/2010/main" val="10356566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830997"/>
          </a:xfrm>
          <a:prstGeom prst="rect">
            <a:avLst/>
          </a:prstGeom>
          <a:noFill/>
        </p:spPr>
        <p:txBody>
          <a:bodyPr wrap="square" rtlCol="0">
            <a:spAutoFit/>
          </a:bodyPr>
          <a:lstStyle/>
          <a:p>
            <a:pPr algn="ctr"/>
            <a:r>
              <a:rPr lang="en-US" sz="4800" dirty="0"/>
              <a:t>Rapid-Fire Python: Boolean Operators</a:t>
            </a:r>
          </a:p>
        </p:txBody>
      </p:sp>
      <p:sp>
        <p:nvSpPr>
          <p:cNvPr id="5" name="TextBox 4">
            <a:extLst>
              <a:ext uri="{FF2B5EF4-FFF2-40B4-BE49-F238E27FC236}">
                <a16:creationId xmlns:a16="http://schemas.microsoft.com/office/drawing/2014/main" id="{72765CFC-8FB1-4888-86CB-7AB005670D8A}"/>
              </a:ext>
            </a:extLst>
          </p:cNvPr>
          <p:cNvSpPr txBox="1"/>
          <p:nvPr/>
        </p:nvSpPr>
        <p:spPr>
          <a:xfrm>
            <a:off x="539261" y="944740"/>
            <a:ext cx="5199184" cy="2396337"/>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Boolean operators in C++</a:t>
            </a:r>
          </a:p>
          <a:p>
            <a:endParaRPr lang="en-US" dirty="0">
              <a:latin typeface="Consolas" panose="020B0609020204030204" pitchFamily="49" charset="0"/>
            </a:endParaRPr>
          </a:p>
          <a:p>
            <a:r>
              <a:rPr lang="en-US" dirty="0">
                <a:latin typeface="Consolas" panose="020B0609020204030204" pitchFamily="49" charset="0"/>
              </a:rPr>
              <a:t>bool t = true, f = false, result;</a:t>
            </a:r>
          </a:p>
          <a:p>
            <a:endParaRPr lang="en-US" dirty="0">
              <a:latin typeface="Consolas" panose="020B0609020204030204" pitchFamily="49" charset="0"/>
            </a:endParaRPr>
          </a:p>
          <a:p>
            <a:r>
              <a:rPr lang="en-US" dirty="0">
                <a:latin typeface="Consolas" panose="020B0609020204030204" pitchFamily="49" charset="0"/>
              </a:rPr>
              <a:t>result = t &amp;&amp; f;  // and: false</a:t>
            </a:r>
          </a:p>
          <a:p>
            <a:r>
              <a:rPr lang="en-US" dirty="0">
                <a:latin typeface="Consolas" panose="020B0609020204030204" pitchFamily="49" charset="0"/>
              </a:rPr>
              <a:t>result = t || f;  // or: true</a:t>
            </a:r>
          </a:p>
          <a:p>
            <a:r>
              <a:rPr lang="en-US" dirty="0">
                <a:latin typeface="Consolas" panose="020B0609020204030204" pitchFamily="49" charset="0"/>
              </a:rPr>
              <a:t>result = !t;      // not: false</a:t>
            </a:r>
          </a:p>
          <a:p>
            <a:r>
              <a:rPr lang="en-US" dirty="0">
                <a:latin typeface="Consolas" panose="020B0609020204030204" pitchFamily="49" charset="0"/>
              </a:rPr>
              <a:t>result = t ^ x;   // </a:t>
            </a:r>
            <a:r>
              <a:rPr lang="en-US" dirty="0" err="1">
                <a:latin typeface="Consolas" panose="020B0609020204030204" pitchFamily="49" charset="0"/>
              </a:rPr>
              <a:t>xor</a:t>
            </a:r>
            <a:r>
              <a:rPr lang="en-US" dirty="0">
                <a:latin typeface="Consolas" panose="020B0609020204030204" pitchFamily="49" charset="0"/>
              </a:rPr>
              <a:t>: true</a:t>
            </a:r>
          </a:p>
          <a:p>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DB3A6544-5225-4067-B8DB-9E4CF40322FB}"/>
              </a:ext>
            </a:extLst>
          </p:cNvPr>
          <p:cNvSpPr txBox="1"/>
          <p:nvPr/>
        </p:nvSpPr>
        <p:spPr>
          <a:xfrm>
            <a:off x="6453555" y="944741"/>
            <a:ext cx="5644660" cy="2396336"/>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Boolean operators in Python</a:t>
            </a:r>
          </a:p>
          <a:p>
            <a:endParaRPr lang="en-US" dirty="0">
              <a:latin typeface="Consolas" panose="020B0609020204030204" pitchFamily="49" charset="0"/>
            </a:endParaRPr>
          </a:p>
          <a:p>
            <a:r>
              <a:rPr lang="en-US" dirty="0">
                <a:latin typeface="Consolas" panose="020B0609020204030204" pitchFamily="49" charset="0"/>
              </a:rPr>
              <a:t>t, f = True, False</a:t>
            </a:r>
          </a:p>
          <a:p>
            <a:endParaRPr lang="en-US" dirty="0">
              <a:latin typeface="Consolas" panose="020B0609020204030204" pitchFamily="49" charset="0"/>
            </a:endParaRPr>
          </a:p>
          <a:p>
            <a:r>
              <a:rPr lang="en-US" dirty="0">
                <a:latin typeface="Consolas" panose="020B0609020204030204" pitchFamily="49" charset="0"/>
              </a:rPr>
              <a:t>result = t and f   </a:t>
            </a:r>
          </a:p>
          <a:p>
            <a:r>
              <a:rPr lang="en-US" dirty="0">
                <a:latin typeface="Consolas" panose="020B0609020204030204" pitchFamily="49" charset="0"/>
              </a:rPr>
              <a:t>result = t or f    </a:t>
            </a:r>
          </a:p>
          <a:p>
            <a:r>
              <a:rPr lang="en-US" dirty="0">
                <a:latin typeface="Consolas" panose="020B0609020204030204" pitchFamily="49" charset="0"/>
              </a:rPr>
              <a:t>result = not t     </a:t>
            </a:r>
          </a:p>
          <a:p>
            <a:r>
              <a:rPr lang="en-US" dirty="0">
                <a:latin typeface="Consolas" panose="020B0609020204030204" pitchFamily="49" charset="0"/>
              </a:rPr>
              <a:t>result = t != f   </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9" name="Arrow: Right 8">
            <a:extLst>
              <a:ext uri="{FF2B5EF4-FFF2-40B4-BE49-F238E27FC236}">
                <a16:creationId xmlns:a16="http://schemas.microsoft.com/office/drawing/2014/main" id="{A1729A53-BBE4-41C9-8BA8-ED9F2CE20516}"/>
              </a:ext>
            </a:extLst>
          </p:cNvPr>
          <p:cNvSpPr/>
          <p:nvPr/>
        </p:nvSpPr>
        <p:spPr>
          <a:xfrm>
            <a:off x="5807049" y="1529862"/>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534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Rapid-Fire Python: Strings</a:t>
            </a:r>
          </a:p>
        </p:txBody>
      </p:sp>
      <p:sp>
        <p:nvSpPr>
          <p:cNvPr id="5" name="TextBox 4">
            <a:extLst>
              <a:ext uri="{FF2B5EF4-FFF2-40B4-BE49-F238E27FC236}">
                <a16:creationId xmlns:a16="http://schemas.microsoft.com/office/drawing/2014/main" id="{72765CFC-8FB1-4888-86CB-7AB005670D8A}"/>
              </a:ext>
            </a:extLst>
          </p:cNvPr>
          <p:cNvSpPr txBox="1"/>
          <p:nvPr/>
        </p:nvSpPr>
        <p:spPr>
          <a:xfrm>
            <a:off x="254452" y="953532"/>
            <a:ext cx="5483993" cy="2937150"/>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Strings in C++</a:t>
            </a:r>
          </a:p>
          <a:p>
            <a:r>
              <a:rPr lang="en-US" dirty="0">
                <a:latin typeface="Consolas" panose="020B0609020204030204" pitchFamily="49" charset="0"/>
              </a:rPr>
              <a:t>#include&lt;string&gt;</a:t>
            </a:r>
          </a:p>
          <a:p>
            <a:endParaRPr lang="en-US" dirty="0">
              <a:latin typeface="Consolas" panose="020B0609020204030204" pitchFamily="49" charset="0"/>
            </a:endParaRPr>
          </a:p>
          <a:p>
            <a:r>
              <a:rPr lang="en-US" dirty="0">
                <a:latin typeface="Consolas" panose="020B0609020204030204" pitchFamily="49" charset="0"/>
              </a:rPr>
              <a:t>std::string s = "nerd";</a:t>
            </a:r>
          </a:p>
          <a:p>
            <a:r>
              <a:rPr lang="en-US" dirty="0">
                <a:latin typeface="Consolas" panose="020B0609020204030204" pitchFamily="49" charset="0"/>
              </a:rPr>
              <a:t>std::string t = "This is a really" \</a:t>
            </a:r>
          </a:p>
          <a:p>
            <a:r>
              <a:rPr lang="en-US" dirty="0">
                <a:latin typeface="Consolas" panose="020B0609020204030204" pitchFamily="49" charset="0"/>
              </a:rPr>
              <a:t>  "long string that spans two lines.";</a:t>
            </a:r>
          </a:p>
          <a:p>
            <a:r>
              <a:rPr lang="en-US" dirty="0">
                <a:latin typeface="Consolas" panose="020B0609020204030204" pitchFamily="49" charset="0"/>
              </a:rPr>
              <a:t>std::string u = "Carey is a " + s;</a:t>
            </a:r>
          </a:p>
          <a:p>
            <a:endParaRPr lang="en-US" dirty="0">
              <a:latin typeface="Consolas" panose="020B0609020204030204" pitchFamily="49" charset="0"/>
            </a:endParaRPr>
          </a:p>
          <a:p>
            <a:r>
              <a:rPr lang="en-US" dirty="0" err="1">
                <a:latin typeface="Consolas" panose="020B0609020204030204" pitchFamily="49" charset="0"/>
              </a:rPr>
              <a:t>cout</a:t>
            </a:r>
            <a:r>
              <a:rPr lang="en-US" dirty="0">
                <a:latin typeface="Consolas" panose="020B0609020204030204" pitchFamily="49" charset="0"/>
              </a:rPr>
              <a:t> &lt;&lt; s[0];        // n</a:t>
            </a:r>
          </a:p>
          <a:p>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s.length</a:t>
            </a:r>
            <a:r>
              <a:rPr lang="en-US" dirty="0">
                <a:latin typeface="Consolas" panose="020B0609020204030204" pitchFamily="49" charset="0"/>
              </a:rPr>
              <a:t>();  // 4</a:t>
            </a:r>
          </a:p>
        </p:txBody>
      </p:sp>
      <p:sp>
        <p:nvSpPr>
          <p:cNvPr id="6" name="TextBox 5">
            <a:extLst>
              <a:ext uri="{FF2B5EF4-FFF2-40B4-BE49-F238E27FC236}">
                <a16:creationId xmlns:a16="http://schemas.microsoft.com/office/drawing/2014/main" id="{DB3A6544-5225-4067-B8DB-9E4CF40322FB}"/>
              </a:ext>
            </a:extLst>
          </p:cNvPr>
          <p:cNvSpPr txBox="1"/>
          <p:nvPr/>
        </p:nvSpPr>
        <p:spPr>
          <a:xfrm>
            <a:off x="6453555" y="944740"/>
            <a:ext cx="5644660" cy="2945941"/>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Strings in Python</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s = 'nerd'    </a:t>
            </a:r>
          </a:p>
          <a:p>
            <a:r>
              <a:rPr lang="en-US" dirty="0">
                <a:latin typeface="Consolas" panose="020B0609020204030204" pitchFamily="49" charset="0"/>
              </a:rPr>
              <a:t>t = """This is a really long string that</a:t>
            </a:r>
          </a:p>
          <a:p>
            <a:r>
              <a:rPr lang="en-US" dirty="0">
                <a:latin typeface="Consolas" panose="020B0609020204030204" pitchFamily="49" charset="0"/>
              </a:rPr>
              <a:t>spans two lines."""</a:t>
            </a:r>
          </a:p>
          <a:p>
            <a:r>
              <a:rPr lang="en-US" dirty="0">
                <a:latin typeface="Consolas" panose="020B0609020204030204" pitchFamily="49" charset="0"/>
              </a:rPr>
              <a:t>u = 'Carey is a ' + s</a:t>
            </a:r>
          </a:p>
          <a:p>
            <a:endParaRPr lang="en-US" dirty="0">
              <a:latin typeface="Consolas" panose="020B0609020204030204" pitchFamily="49" charset="0"/>
            </a:endParaRPr>
          </a:p>
          <a:p>
            <a:r>
              <a:rPr lang="en-US" dirty="0">
                <a:latin typeface="Consolas" panose="020B0609020204030204" pitchFamily="49" charset="0"/>
              </a:rPr>
              <a:t>print(s[0])   # n</a:t>
            </a:r>
          </a:p>
          <a:p>
            <a:r>
              <a:rPr lang="en-US" dirty="0">
                <a:latin typeface="Consolas" panose="020B0609020204030204" pitchFamily="49" charset="0"/>
              </a:rPr>
              <a:t>print(</a:t>
            </a:r>
            <a:r>
              <a:rPr lang="en-US" dirty="0" err="1">
                <a:latin typeface="Consolas" panose="020B0609020204030204" pitchFamily="49" charset="0"/>
              </a:rPr>
              <a:t>len</a:t>
            </a:r>
            <a:r>
              <a:rPr lang="en-US" dirty="0">
                <a:latin typeface="Consolas" panose="020B0609020204030204" pitchFamily="49" charset="0"/>
              </a:rPr>
              <a:t>(s)) # 4</a:t>
            </a:r>
          </a:p>
        </p:txBody>
      </p:sp>
      <p:sp>
        <p:nvSpPr>
          <p:cNvPr id="9" name="Arrow: Right 8">
            <a:extLst>
              <a:ext uri="{FF2B5EF4-FFF2-40B4-BE49-F238E27FC236}">
                <a16:creationId xmlns:a16="http://schemas.microsoft.com/office/drawing/2014/main" id="{A1729A53-BBE4-41C9-8BA8-ED9F2CE20516}"/>
              </a:ext>
            </a:extLst>
          </p:cNvPr>
          <p:cNvSpPr/>
          <p:nvPr/>
        </p:nvSpPr>
        <p:spPr>
          <a:xfrm>
            <a:off x="5807049" y="1529862"/>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2C03FB0-B9E5-4698-AE08-8FADEEE20153}"/>
              </a:ext>
            </a:extLst>
          </p:cNvPr>
          <p:cNvGrpSpPr/>
          <p:nvPr/>
        </p:nvGrpSpPr>
        <p:grpSpPr>
          <a:xfrm>
            <a:off x="2401766" y="4079285"/>
            <a:ext cx="8209086" cy="846739"/>
            <a:chOff x="3743105" y="950508"/>
            <a:chExt cx="8209086" cy="846739"/>
          </a:xfrm>
        </p:grpSpPr>
        <p:sp>
          <p:nvSpPr>
            <p:cNvPr id="8" name="TextBox 7">
              <a:extLst>
                <a:ext uri="{FF2B5EF4-FFF2-40B4-BE49-F238E27FC236}">
                  <a16:creationId xmlns:a16="http://schemas.microsoft.com/office/drawing/2014/main" id="{95F4913C-E246-4E09-9661-1F61624F5BBE}"/>
                </a:ext>
              </a:extLst>
            </p:cNvPr>
            <p:cNvSpPr txBox="1"/>
            <p:nvPr/>
          </p:nvSpPr>
          <p:spPr>
            <a:xfrm>
              <a:off x="4589844" y="1175712"/>
              <a:ext cx="7362347" cy="523220"/>
            </a:xfrm>
            <a:prstGeom prst="rect">
              <a:avLst/>
            </a:prstGeom>
            <a:noFill/>
          </p:spPr>
          <p:txBody>
            <a:bodyPr wrap="square">
              <a:spAutoFit/>
            </a:bodyPr>
            <a:lstStyle/>
            <a:p>
              <a:pPr algn="ctr"/>
              <a:r>
                <a:rPr lang="en-US" sz="2800" dirty="0"/>
                <a:t>Challenge: What is the type of </a:t>
              </a:r>
              <a:r>
                <a:rPr lang="en-US" sz="2800" dirty="0">
                  <a:latin typeface="Consolas" panose="020B0609020204030204" pitchFamily="49" charset="0"/>
                </a:rPr>
                <a:t>s[0]</a:t>
              </a:r>
              <a:r>
                <a:rPr lang="en-US" sz="2800" dirty="0">
                  <a:latin typeface="+mj-lt"/>
                </a:rPr>
                <a:t> </a:t>
              </a:r>
              <a:r>
                <a:rPr lang="en-US" sz="2800" dirty="0"/>
                <a:t>in Python?</a:t>
              </a:r>
            </a:p>
          </p:txBody>
        </p:sp>
        <p:pic>
          <p:nvPicPr>
            <p:cNvPr id="10" name="Picture 9" descr="Shape&#10;&#10;Description automatically generated with low confidence">
              <a:extLst>
                <a:ext uri="{FF2B5EF4-FFF2-40B4-BE49-F238E27FC236}">
                  <a16:creationId xmlns:a16="http://schemas.microsoft.com/office/drawing/2014/main" id="{E354EE06-3438-41BF-B2DA-35792EB09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105" y="950508"/>
              <a:ext cx="846739" cy="846739"/>
            </a:xfrm>
            <a:prstGeom prst="rect">
              <a:avLst/>
            </a:prstGeom>
            <a:ln>
              <a:noFill/>
            </a:ln>
            <a:effectLst>
              <a:outerShdw blurRad="292100" dist="139700" dir="2700000" algn="tl" rotWithShape="0">
                <a:srgbClr val="333333">
                  <a:alpha val="65000"/>
                </a:srgbClr>
              </a:outerShdw>
            </a:effectLst>
          </p:spPr>
        </p:pic>
      </p:grpSp>
      <p:sp>
        <p:nvSpPr>
          <p:cNvPr id="11" name="Rectangle 10">
            <a:extLst>
              <a:ext uri="{FF2B5EF4-FFF2-40B4-BE49-F238E27FC236}">
                <a16:creationId xmlns:a16="http://schemas.microsoft.com/office/drawing/2014/main" id="{4519261D-4C7E-4840-B46A-FE5CAF1E5AD4}"/>
              </a:ext>
            </a:extLst>
          </p:cNvPr>
          <p:cNvSpPr/>
          <p:nvPr/>
        </p:nvSpPr>
        <p:spPr>
          <a:xfrm>
            <a:off x="4212980" y="5135957"/>
            <a:ext cx="394356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2" name="Rectangle 11">
            <a:extLst>
              <a:ext uri="{FF2B5EF4-FFF2-40B4-BE49-F238E27FC236}">
                <a16:creationId xmlns:a16="http://schemas.microsoft.com/office/drawing/2014/main" id="{DD959A66-FDD2-4641-B8CE-7297F3E08EAC}"/>
              </a:ext>
            </a:extLst>
          </p:cNvPr>
          <p:cNvSpPr/>
          <p:nvPr/>
        </p:nvSpPr>
        <p:spPr>
          <a:xfrm>
            <a:off x="4215704" y="5142429"/>
            <a:ext cx="394503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589F884-5242-47DD-8503-88B01E5B0E69}"/>
              </a:ext>
            </a:extLst>
          </p:cNvPr>
          <p:cNvSpPr txBox="1"/>
          <p:nvPr/>
        </p:nvSpPr>
        <p:spPr>
          <a:xfrm>
            <a:off x="2772381" y="5833232"/>
            <a:ext cx="7362347" cy="523220"/>
          </a:xfrm>
          <a:prstGeom prst="rect">
            <a:avLst/>
          </a:prstGeom>
          <a:noFill/>
        </p:spPr>
        <p:txBody>
          <a:bodyPr wrap="square">
            <a:spAutoFit/>
          </a:bodyPr>
          <a:lstStyle/>
          <a:p>
            <a:pPr algn="ctr"/>
            <a:r>
              <a:rPr lang="en-US" sz="2800" dirty="0"/>
              <a:t>It's a string! There is no character type in Python!</a:t>
            </a:r>
          </a:p>
        </p:txBody>
      </p:sp>
    </p:spTree>
    <p:extLst>
      <p:ext uri="{BB962C8B-B14F-4D97-AF65-F5344CB8AC3E}">
        <p14:creationId xmlns:p14="http://schemas.microsoft.com/office/powerpoint/2010/main" val="134908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9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7DC491E-BA8D-45E4-9D89-4ACC6ADB6C1B}"/>
              </a:ext>
            </a:extLst>
          </p:cNvPr>
          <p:cNvSpPr/>
          <p:nvPr/>
        </p:nvSpPr>
        <p:spPr>
          <a:xfrm>
            <a:off x="3799812" y="2144629"/>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6" name="Rectangle 25">
            <a:extLst>
              <a:ext uri="{FF2B5EF4-FFF2-40B4-BE49-F238E27FC236}">
                <a16:creationId xmlns:a16="http://schemas.microsoft.com/office/drawing/2014/main" id="{483A8E7F-5F0E-4C21-A564-5F35F15A8CBF}"/>
              </a:ext>
            </a:extLst>
          </p:cNvPr>
          <p:cNvSpPr/>
          <p:nvPr/>
        </p:nvSpPr>
        <p:spPr>
          <a:xfrm>
            <a:off x="3798800" y="2151101"/>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normAutofit/>
          </a:bodyPr>
          <a:lstStyle/>
          <a:p>
            <a:r>
              <a:rPr lang="en-US" sz="4400"/>
              <a:t>Variables </a:t>
            </a:r>
            <a:r>
              <a:rPr lang="en-US" sz="4400" dirty="0"/>
              <a:t>and Types</a:t>
            </a:r>
          </a:p>
        </p:txBody>
      </p:sp>
      <p:sp>
        <p:nvSpPr>
          <p:cNvPr id="11" name="Rectangle 10">
            <a:extLst>
              <a:ext uri="{FF2B5EF4-FFF2-40B4-BE49-F238E27FC236}">
                <a16:creationId xmlns:a16="http://schemas.microsoft.com/office/drawing/2014/main" id="{D0ACB5F0-5C71-4EBC-B943-F195132974D9}"/>
              </a:ext>
            </a:extLst>
          </p:cNvPr>
          <p:cNvSpPr/>
          <p:nvPr/>
        </p:nvSpPr>
        <p:spPr>
          <a:xfrm>
            <a:off x="3946020" y="2743498"/>
            <a:ext cx="5146700" cy="1822698"/>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add_n_print</a:t>
            </a:r>
            <a:r>
              <a:rPr lang="en-US" dirty="0">
                <a:solidFill>
                  <a:srgbClr val="000000"/>
                </a:solidFill>
                <a:latin typeface="Consolas" panose="020B0609020204030204" pitchFamily="49" charset="0"/>
              </a:rPr>
              <a:t>(x, y):</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(x + y)              </a:t>
            </a:r>
            <a:r>
              <a:rPr lang="en-US" dirty="0">
                <a:solidFill>
                  <a:srgbClr val="0000A3"/>
                </a:solidFill>
                <a:latin typeface="Consolas" panose="020B0609020204030204" pitchFamily="49" charset="0"/>
              </a:rPr>
              <a:t># Line 1</a:t>
            </a:r>
          </a:p>
          <a:p>
            <a:endParaRPr lang="en-US" dirty="0">
              <a:solidFill>
                <a:srgbClr val="0000A3"/>
              </a:solidFill>
              <a:latin typeface="Consolas" panose="020B0609020204030204" pitchFamily="49" charset="0"/>
            </a:endParaRPr>
          </a:p>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main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add_n_print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'foo'</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Line 2</a:t>
            </a:r>
            <a:endParaRPr lang="en-US" dirty="0">
              <a:latin typeface="Consolas" panose="020B0609020204030204" pitchFamily="49" charset="0"/>
            </a:endParaRPr>
          </a:p>
        </p:txBody>
      </p:sp>
      <p:grpSp>
        <p:nvGrpSpPr>
          <p:cNvPr id="22" name="Group 21">
            <a:extLst>
              <a:ext uri="{FF2B5EF4-FFF2-40B4-BE49-F238E27FC236}">
                <a16:creationId xmlns:a16="http://schemas.microsoft.com/office/drawing/2014/main" id="{A7AF8A83-9D19-4856-900E-B7E57A2F92E6}"/>
              </a:ext>
            </a:extLst>
          </p:cNvPr>
          <p:cNvGrpSpPr/>
          <p:nvPr/>
        </p:nvGrpSpPr>
        <p:grpSpPr>
          <a:xfrm>
            <a:off x="2231571" y="813084"/>
            <a:ext cx="8575598" cy="1206281"/>
            <a:chOff x="4663566" y="421105"/>
            <a:chExt cx="8575598" cy="1206281"/>
          </a:xfrm>
        </p:grpSpPr>
        <p:sp>
          <p:nvSpPr>
            <p:cNvPr id="23" name="TextBox 22">
              <a:extLst>
                <a:ext uri="{FF2B5EF4-FFF2-40B4-BE49-F238E27FC236}">
                  <a16:creationId xmlns:a16="http://schemas.microsoft.com/office/drawing/2014/main" id="{B543796C-61AE-4E8F-8A82-F5AF1E51E8B7}"/>
                </a:ext>
              </a:extLst>
            </p:cNvPr>
            <p:cNvSpPr txBox="1"/>
            <p:nvPr/>
          </p:nvSpPr>
          <p:spPr>
            <a:xfrm>
              <a:off x="4663566" y="427057"/>
              <a:ext cx="8575598" cy="1200329"/>
            </a:xfrm>
            <a:prstGeom prst="rect">
              <a:avLst/>
            </a:prstGeom>
            <a:noFill/>
          </p:spPr>
          <p:txBody>
            <a:bodyPr wrap="square">
              <a:spAutoFit/>
            </a:bodyPr>
            <a:lstStyle/>
            <a:p>
              <a:pPr algn="ctr"/>
              <a:r>
                <a:rPr lang="en-US" sz="2400" dirty="0"/>
                <a:t>Challenge: The code below generates an error.</a:t>
              </a:r>
            </a:p>
            <a:p>
              <a:pPr algn="ctr"/>
              <a:r>
                <a:rPr lang="en-US" sz="2400" dirty="0"/>
                <a:t>Will it generate the error </a:t>
              </a:r>
              <a:r>
                <a:rPr lang="en-US" sz="2400" dirty="0">
                  <a:solidFill>
                    <a:srgbClr val="FF0000"/>
                  </a:solidFill>
                </a:rPr>
                <a:t>before the program runs</a:t>
              </a:r>
              <a:r>
                <a:rPr lang="en-US" sz="2400" dirty="0"/>
                <a:t>, </a:t>
              </a:r>
              <a:br>
                <a:rPr lang="en-US" sz="2400" dirty="0"/>
              </a:br>
              <a:r>
                <a:rPr lang="en-US" sz="2400" dirty="0"/>
                <a:t>or as it runs on </a:t>
              </a:r>
              <a:r>
                <a:rPr lang="en-US" sz="2400" dirty="0">
                  <a:solidFill>
                    <a:srgbClr val="FF0000"/>
                  </a:solidFill>
                </a:rPr>
                <a:t>line</a:t>
              </a:r>
              <a:r>
                <a:rPr lang="en-US" sz="2400" dirty="0"/>
                <a:t> </a:t>
              </a:r>
              <a:r>
                <a:rPr lang="en-US" sz="2400" dirty="0">
                  <a:solidFill>
                    <a:srgbClr val="FF0000"/>
                  </a:solidFill>
                </a:rPr>
                <a:t>#1</a:t>
              </a:r>
              <a:r>
                <a:rPr lang="en-US" sz="2400" dirty="0"/>
                <a:t>, or on </a:t>
              </a:r>
              <a:r>
                <a:rPr lang="en-US" sz="2400" dirty="0">
                  <a:solidFill>
                    <a:srgbClr val="FF0000"/>
                  </a:solidFill>
                </a:rPr>
                <a:t>line</a:t>
              </a:r>
              <a:r>
                <a:rPr lang="en-US" sz="2400" dirty="0"/>
                <a:t> </a:t>
              </a:r>
              <a:r>
                <a:rPr lang="en-US" sz="2400" dirty="0">
                  <a:solidFill>
                    <a:srgbClr val="FF0000"/>
                  </a:solidFill>
                </a:rPr>
                <a:t>#2</a:t>
              </a:r>
              <a:r>
                <a:rPr lang="en-US" sz="2400" dirty="0"/>
                <a:t>?</a:t>
              </a:r>
            </a:p>
          </p:txBody>
        </p:sp>
        <p:pic>
          <p:nvPicPr>
            <p:cNvPr id="24" name="Picture 23" descr="Shape&#10;&#10;Description automatically generated with low confidence">
              <a:extLst>
                <a:ext uri="{FF2B5EF4-FFF2-40B4-BE49-F238E27FC236}">
                  <a16:creationId xmlns:a16="http://schemas.microsoft.com/office/drawing/2014/main" id="{5454A55D-1B2B-4FCD-9E0E-E99FF1ACA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029" y="421105"/>
              <a:ext cx="846739" cy="846739"/>
            </a:xfrm>
            <a:prstGeom prst="rect">
              <a:avLst/>
            </a:prstGeom>
            <a:ln>
              <a:noFill/>
            </a:ln>
            <a:effectLst>
              <a:outerShdw blurRad="292100" dist="139700" dir="2700000" algn="tl" rotWithShape="0">
                <a:srgbClr val="333333">
                  <a:alpha val="65000"/>
                </a:srgbClr>
              </a:outerShdw>
            </a:effectLst>
          </p:spPr>
        </p:pic>
      </p:grpSp>
      <p:sp>
        <p:nvSpPr>
          <p:cNvPr id="19" name="TextBox 18">
            <a:extLst>
              <a:ext uri="{FF2B5EF4-FFF2-40B4-BE49-F238E27FC236}">
                <a16:creationId xmlns:a16="http://schemas.microsoft.com/office/drawing/2014/main" id="{E6D0600A-3E61-4AD5-87D2-7263FB99ECFE}"/>
              </a:ext>
            </a:extLst>
          </p:cNvPr>
          <p:cNvSpPr txBox="1"/>
          <p:nvPr/>
        </p:nvSpPr>
        <p:spPr>
          <a:xfrm>
            <a:off x="301114" y="4843522"/>
            <a:ext cx="11890886" cy="461665"/>
          </a:xfrm>
          <a:prstGeom prst="rect">
            <a:avLst/>
          </a:prstGeom>
          <a:noFill/>
        </p:spPr>
        <p:txBody>
          <a:bodyPr wrap="square" rtlCol="0">
            <a:spAutoFit/>
          </a:bodyPr>
          <a:lstStyle/>
          <a:p>
            <a:pPr algn="ctr"/>
            <a:r>
              <a:rPr lang="en-US" sz="2400" dirty="0"/>
              <a:t>Answer: This code generates an error when the code reaches line #1 at runtime.</a:t>
            </a:r>
          </a:p>
        </p:txBody>
      </p:sp>
      <p:sp>
        <p:nvSpPr>
          <p:cNvPr id="20" name="TextBox 19">
            <a:extLst>
              <a:ext uri="{FF2B5EF4-FFF2-40B4-BE49-F238E27FC236}">
                <a16:creationId xmlns:a16="http://schemas.microsoft.com/office/drawing/2014/main" id="{07EFDBE6-9F38-45D4-B749-5AB7248B9C23}"/>
              </a:ext>
            </a:extLst>
          </p:cNvPr>
          <p:cNvSpPr txBox="1"/>
          <p:nvPr/>
        </p:nvSpPr>
        <p:spPr>
          <a:xfrm>
            <a:off x="808689" y="5523894"/>
            <a:ext cx="10766664" cy="830997"/>
          </a:xfrm>
          <a:prstGeom prst="rect">
            <a:avLst/>
          </a:prstGeom>
          <a:noFill/>
        </p:spPr>
        <p:txBody>
          <a:bodyPr wrap="square" rtlCol="0">
            <a:spAutoFit/>
          </a:bodyPr>
          <a:lstStyle/>
          <a:p>
            <a:pPr algn="ctr"/>
            <a:r>
              <a:rPr lang="en-US" sz="2400" dirty="0"/>
              <a:t>Python's </a:t>
            </a:r>
            <a:r>
              <a:rPr lang="en-US" sz="2400" dirty="0">
                <a:solidFill>
                  <a:srgbClr val="FF0000"/>
                </a:solidFill>
              </a:rPr>
              <a:t>runtime type-checker </a:t>
            </a:r>
            <a:r>
              <a:rPr lang="en-US" sz="2400" dirty="0"/>
              <a:t>detects that the </a:t>
            </a:r>
            <a:r>
              <a:rPr lang="en-US" sz="2400" dirty="0">
                <a:solidFill>
                  <a:srgbClr val="FF0000"/>
                </a:solidFill>
              </a:rPr>
              <a:t>types</a:t>
            </a:r>
            <a:r>
              <a:rPr lang="en-US" sz="2400" dirty="0"/>
              <a:t> of values that a and b refer to are </a:t>
            </a:r>
            <a:r>
              <a:rPr lang="en-US" sz="2400" dirty="0">
                <a:solidFill>
                  <a:srgbClr val="FF0000"/>
                </a:solidFill>
              </a:rPr>
              <a:t>incompatible</a:t>
            </a:r>
            <a:r>
              <a:rPr lang="en-US" sz="2400" dirty="0"/>
              <a:t>, and generates an error as the operation is performed.</a:t>
            </a:r>
          </a:p>
        </p:txBody>
      </p:sp>
      <p:grpSp>
        <p:nvGrpSpPr>
          <p:cNvPr id="21" name="Group 20">
            <a:extLst>
              <a:ext uri="{FF2B5EF4-FFF2-40B4-BE49-F238E27FC236}">
                <a16:creationId xmlns:a16="http://schemas.microsoft.com/office/drawing/2014/main" id="{9D6C343B-51FA-49E6-9653-F6C89CCCA846}"/>
              </a:ext>
            </a:extLst>
          </p:cNvPr>
          <p:cNvGrpSpPr/>
          <p:nvPr/>
        </p:nvGrpSpPr>
        <p:grpSpPr>
          <a:xfrm>
            <a:off x="7512341" y="35859"/>
            <a:ext cx="4648281" cy="2389909"/>
            <a:chOff x="7023227" y="1855960"/>
            <a:chExt cx="4648281" cy="2389909"/>
          </a:xfrm>
        </p:grpSpPr>
        <p:grpSp>
          <p:nvGrpSpPr>
            <p:cNvPr id="27" name="Group 26">
              <a:extLst>
                <a:ext uri="{FF2B5EF4-FFF2-40B4-BE49-F238E27FC236}">
                  <a16:creationId xmlns:a16="http://schemas.microsoft.com/office/drawing/2014/main" id="{E1C0603C-79BC-4E4C-BD33-7ECCD6131FA7}"/>
                </a:ext>
              </a:extLst>
            </p:cNvPr>
            <p:cNvGrpSpPr/>
            <p:nvPr/>
          </p:nvGrpSpPr>
          <p:grpSpPr>
            <a:xfrm>
              <a:off x="7023227" y="1855960"/>
              <a:ext cx="4648281" cy="2389909"/>
              <a:chOff x="8093636" y="4792602"/>
              <a:chExt cx="4648281" cy="2389909"/>
            </a:xfrm>
          </p:grpSpPr>
          <p:grpSp>
            <p:nvGrpSpPr>
              <p:cNvPr id="30" name="Group 29">
                <a:extLst>
                  <a:ext uri="{FF2B5EF4-FFF2-40B4-BE49-F238E27FC236}">
                    <a16:creationId xmlns:a16="http://schemas.microsoft.com/office/drawing/2014/main" id="{478204E6-6D2E-49CF-8FF6-4BB40DB8BCD0}"/>
                  </a:ext>
                </a:extLst>
              </p:cNvPr>
              <p:cNvGrpSpPr/>
              <p:nvPr/>
            </p:nvGrpSpPr>
            <p:grpSpPr>
              <a:xfrm>
                <a:off x="8093636" y="4792602"/>
                <a:ext cx="4648281" cy="2056414"/>
                <a:chOff x="8332177" y="4415064"/>
                <a:chExt cx="4648281" cy="2056414"/>
              </a:xfrm>
            </p:grpSpPr>
            <p:sp>
              <p:nvSpPr>
                <p:cNvPr id="32" name="Rectangle: Rounded Corners 31">
                  <a:extLst>
                    <a:ext uri="{FF2B5EF4-FFF2-40B4-BE49-F238E27FC236}">
                      <a16:creationId xmlns:a16="http://schemas.microsoft.com/office/drawing/2014/main" id="{1D23E62F-638E-464D-AA31-DF8BE09AE9CC}"/>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7F7CD741-4156-4B44-BE4E-0F893698D9E3}"/>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31" name="TextBox 30">
                <a:extLst>
                  <a:ext uri="{FF2B5EF4-FFF2-40B4-BE49-F238E27FC236}">
                    <a16:creationId xmlns:a16="http://schemas.microsoft.com/office/drawing/2014/main" id="{3D69BCB4-1ABC-4A84-9988-FBB9FA63D236}"/>
                  </a:ext>
                </a:extLst>
              </p:cNvPr>
              <p:cNvSpPr txBox="1"/>
              <p:nvPr/>
            </p:nvSpPr>
            <p:spPr>
              <a:xfrm>
                <a:off x="8897191" y="5243519"/>
                <a:ext cx="3844726" cy="1938992"/>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"This approach is called </a:t>
                </a:r>
              </a:p>
              <a:p>
                <a:pPr algn="ctr"/>
                <a:r>
                  <a:rPr lang="en-US" sz="2000" dirty="0">
                    <a:solidFill>
                      <a:srgbClr val="FF0000"/>
                    </a:solidFill>
                    <a:latin typeface="Comic Sans MS" panose="030F0702030302020204" pitchFamily="66" charset="0"/>
                  </a:rPr>
                  <a:t>'dynamic typing'</a:t>
                </a:r>
                <a:r>
                  <a:rPr lang="en-US" sz="2000" dirty="0">
                    <a:solidFill>
                      <a:schemeClr val="accent1">
                        <a:lumMod val="75000"/>
                      </a:schemeClr>
                    </a:solidFill>
                    <a:latin typeface="Comic Sans MS" panose="030F0702030302020204" pitchFamily="66" charset="0"/>
                  </a:rPr>
                  <a:t> – the language only checks the types of operands the moment an operation occurs."</a:t>
                </a:r>
              </a:p>
              <a:p>
                <a:pPr algn="ctr"/>
                <a:endParaRPr lang="en-US" sz="2000" dirty="0">
                  <a:solidFill>
                    <a:schemeClr val="accent1">
                      <a:lumMod val="75000"/>
                    </a:schemeClr>
                  </a:solidFill>
                  <a:latin typeface="Comic Sans MS" panose="030F0702030302020204" pitchFamily="66" charset="0"/>
                </a:endParaRPr>
              </a:p>
            </p:txBody>
          </p:sp>
        </p:grpSp>
        <p:pic>
          <p:nvPicPr>
            <p:cNvPr id="29" name="Picture 28">
              <a:extLst>
                <a:ext uri="{FF2B5EF4-FFF2-40B4-BE49-F238E27FC236}">
                  <a16:creationId xmlns:a16="http://schemas.microsoft.com/office/drawing/2014/main" id="{EC969A09-DF9F-40E3-AEA6-0F70F8625D31}"/>
                </a:ext>
              </a:extLst>
            </p:cNvPr>
            <p:cNvPicPr>
              <a:picLocks noChangeAspect="1"/>
            </p:cNvPicPr>
            <p:nvPr/>
          </p:nvPicPr>
          <p:blipFill rotWithShape="1">
            <a:blip r:embed="rId4"/>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cxnSp>
        <p:nvCxnSpPr>
          <p:cNvPr id="18" name="Straight Arrow Connector 17">
            <a:extLst>
              <a:ext uri="{FF2B5EF4-FFF2-40B4-BE49-F238E27FC236}">
                <a16:creationId xmlns:a16="http://schemas.microsoft.com/office/drawing/2014/main" id="{C9EA47A6-8CD5-45A0-AD3C-73F5B81D386A}"/>
              </a:ext>
            </a:extLst>
          </p:cNvPr>
          <p:cNvCxnSpPr/>
          <p:nvPr/>
        </p:nvCxnSpPr>
        <p:spPr>
          <a:xfrm>
            <a:off x="3693362" y="394460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E2A756-4AE7-4D7C-86C7-E44F6CCBEE09}"/>
              </a:ext>
            </a:extLst>
          </p:cNvPr>
          <p:cNvCxnSpPr/>
          <p:nvPr/>
        </p:nvCxnSpPr>
        <p:spPr>
          <a:xfrm>
            <a:off x="3835823" y="423615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0119C7-B85C-4AF8-878F-8E7A2C3275A3}"/>
              </a:ext>
            </a:extLst>
          </p:cNvPr>
          <p:cNvCxnSpPr/>
          <p:nvPr/>
        </p:nvCxnSpPr>
        <p:spPr>
          <a:xfrm>
            <a:off x="3713572" y="310640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DB88FC-29E8-4546-9531-B888C7A6C20F}"/>
              </a:ext>
            </a:extLst>
          </p:cNvPr>
          <p:cNvCxnSpPr/>
          <p:nvPr/>
        </p:nvCxnSpPr>
        <p:spPr>
          <a:xfrm>
            <a:off x="3843112" y="339795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00BD07DB-92B5-46DD-BD22-82730A80EAD8}"/>
              </a:ext>
            </a:extLst>
          </p:cNvPr>
          <p:cNvGrpSpPr/>
          <p:nvPr/>
        </p:nvGrpSpPr>
        <p:grpSpPr>
          <a:xfrm>
            <a:off x="6089353" y="2830481"/>
            <a:ext cx="5415710" cy="905256"/>
            <a:chOff x="5172426" y="1770212"/>
            <a:chExt cx="5760001" cy="905256"/>
          </a:xfrm>
        </p:grpSpPr>
        <p:sp>
          <p:nvSpPr>
            <p:cNvPr id="37" name="TextBox 36">
              <a:extLst>
                <a:ext uri="{FF2B5EF4-FFF2-40B4-BE49-F238E27FC236}">
                  <a16:creationId xmlns:a16="http://schemas.microsoft.com/office/drawing/2014/main" id="{846E9B52-E8C3-43C8-8DC9-A804A5611747}"/>
                </a:ext>
              </a:extLst>
            </p:cNvPr>
            <p:cNvSpPr txBox="1"/>
            <p:nvPr/>
          </p:nvSpPr>
          <p:spPr>
            <a:xfrm>
              <a:off x="6071620" y="1944515"/>
              <a:ext cx="4860807" cy="646331"/>
            </a:xfrm>
            <a:prstGeom prst="rect">
              <a:avLst/>
            </a:prstGeom>
            <a:solidFill>
              <a:schemeClr val="accent1">
                <a:lumMod val="40000"/>
                <a:lumOff val="60000"/>
              </a:schemeClr>
            </a:solidFill>
            <a:ln>
              <a:solidFill>
                <a:schemeClr val="tx1"/>
              </a:solidFill>
            </a:ln>
          </p:spPr>
          <p:txBody>
            <a:bodyPr wrap="square">
              <a:spAutoFit/>
            </a:bodyPr>
            <a:lstStyle/>
            <a:p>
              <a:r>
                <a:rPr lang="en-US" sz="1800" dirty="0" err="1">
                  <a:solidFill>
                    <a:srgbClr val="C00000"/>
                  </a:solidFill>
                  <a:latin typeface="Menlo-Regular"/>
                </a:rPr>
                <a:t>TypeError</a:t>
              </a:r>
              <a:r>
                <a:rPr lang="en-US" sz="1800" dirty="0">
                  <a:solidFill>
                    <a:srgbClr val="000000"/>
                  </a:solidFill>
                  <a:latin typeface="Menlo-Regular"/>
                </a:rPr>
                <a:t>: can only concatenate str (not "int") to str</a:t>
              </a:r>
              <a:endParaRPr lang="en-US" dirty="0"/>
            </a:p>
          </p:txBody>
        </p:sp>
        <p:pic>
          <p:nvPicPr>
            <p:cNvPr id="38" name="Picture 37" descr="Icon&#10;&#10;Description automatically generated with low confidence">
              <a:extLst>
                <a:ext uri="{FF2B5EF4-FFF2-40B4-BE49-F238E27FC236}">
                  <a16:creationId xmlns:a16="http://schemas.microsoft.com/office/drawing/2014/main" id="{F3A0A064-2730-45C1-BD17-290A67BD1D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grpSp>
        <p:nvGrpSpPr>
          <p:cNvPr id="39" name="Group 38">
            <a:extLst>
              <a:ext uri="{FF2B5EF4-FFF2-40B4-BE49-F238E27FC236}">
                <a16:creationId xmlns:a16="http://schemas.microsoft.com/office/drawing/2014/main" id="{C1377063-6BD0-4F67-85F5-F1085F42F84F}"/>
              </a:ext>
            </a:extLst>
          </p:cNvPr>
          <p:cNvGrpSpPr/>
          <p:nvPr/>
        </p:nvGrpSpPr>
        <p:grpSpPr>
          <a:xfrm>
            <a:off x="7231333" y="4733971"/>
            <a:ext cx="4937381" cy="2105042"/>
            <a:chOff x="7212094" y="-7912"/>
            <a:chExt cx="4937381" cy="2105042"/>
          </a:xfrm>
        </p:grpSpPr>
        <p:grpSp>
          <p:nvGrpSpPr>
            <p:cNvPr id="40" name="Group 39">
              <a:extLst>
                <a:ext uri="{FF2B5EF4-FFF2-40B4-BE49-F238E27FC236}">
                  <a16:creationId xmlns:a16="http://schemas.microsoft.com/office/drawing/2014/main" id="{66F5BC1C-67A5-45B4-A2A9-6518542E52B1}"/>
                </a:ext>
              </a:extLst>
            </p:cNvPr>
            <p:cNvGrpSpPr/>
            <p:nvPr/>
          </p:nvGrpSpPr>
          <p:grpSpPr>
            <a:xfrm>
              <a:off x="7212094" y="-7912"/>
              <a:ext cx="4924644" cy="2077008"/>
              <a:chOff x="7817274" y="4772008"/>
              <a:chExt cx="4924644" cy="2077008"/>
            </a:xfrm>
          </p:grpSpPr>
          <p:grpSp>
            <p:nvGrpSpPr>
              <p:cNvPr id="42" name="Group 41">
                <a:extLst>
                  <a:ext uri="{FF2B5EF4-FFF2-40B4-BE49-F238E27FC236}">
                    <a16:creationId xmlns:a16="http://schemas.microsoft.com/office/drawing/2014/main" id="{74AE40ED-57F6-42A2-B7CB-55E23BCCDB20}"/>
                  </a:ext>
                </a:extLst>
              </p:cNvPr>
              <p:cNvGrpSpPr/>
              <p:nvPr/>
            </p:nvGrpSpPr>
            <p:grpSpPr>
              <a:xfrm>
                <a:off x="7817274" y="4772008"/>
                <a:ext cx="4924644" cy="2077008"/>
                <a:chOff x="8055815" y="4394470"/>
                <a:chExt cx="4924644" cy="2077008"/>
              </a:xfrm>
            </p:grpSpPr>
            <p:sp>
              <p:nvSpPr>
                <p:cNvPr id="44" name="Rectangle: Rounded Corners 43">
                  <a:extLst>
                    <a:ext uri="{FF2B5EF4-FFF2-40B4-BE49-F238E27FC236}">
                      <a16:creationId xmlns:a16="http://schemas.microsoft.com/office/drawing/2014/main" id="{9AB984BA-DA30-480D-92CF-B16D22A8DB68}"/>
                    </a:ext>
                  </a:extLst>
                </p:cNvPr>
                <p:cNvSpPr/>
                <p:nvPr/>
              </p:nvSpPr>
              <p:spPr>
                <a:xfrm>
                  <a:off x="8055815" y="4426226"/>
                  <a:ext cx="4924644"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TextBox 44">
                  <a:extLst>
                    <a:ext uri="{FF2B5EF4-FFF2-40B4-BE49-F238E27FC236}">
                      <a16:creationId xmlns:a16="http://schemas.microsoft.com/office/drawing/2014/main" id="{46D96E7E-EB4D-4C37-A3E0-D45F01C313D4}"/>
                    </a:ext>
                  </a:extLst>
                </p:cNvPr>
                <p:cNvSpPr txBox="1"/>
                <p:nvPr/>
              </p:nvSpPr>
              <p:spPr>
                <a:xfrm>
                  <a:off x="8163179" y="4394470"/>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43" name="Picture 45" descr="spinhead">
                <a:extLst>
                  <a:ext uri="{FF2B5EF4-FFF2-40B4-BE49-F238E27FC236}">
                    <a16:creationId xmlns:a16="http://schemas.microsoft.com/office/drawing/2014/main" id="{CD97278B-1E6A-4640-BD39-5D5DB6C8C52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927648" y="515262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41" name="TextBox 40">
              <a:extLst>
                <a:ext uri="{FF2B5EF4-FFF2-40B4-BE49-F238E27FC236}">
                  <a16:creationId xmlns:a16="http://schemas.microsoft.com/office/drawing/2014/main" id="{9EA08B0F-2E7C-42F4-8B5A-6763AAE88E05}"/>
                </a:ext>
              </a:extLst>
            </p:cNvPr>
            <p:cNvSpPr txBox="1"/>
            <p:nvPr/>
          </p:nvSpPr>
          <p:spPr>
            <a:xfrm>
              <a:off x="8173566" y="312026"/>
              <a:ext cx="3975909" cy="1785104"/>
            </a:xfrm>
            <a:prstGeom prst="rect">
              <a:avLst/>
            </a:prstGeom>
            <a:noFill/>
          </p:spPr>
          <p:txBody>
            <a:bodyPr wrap="square">
              <a:spAutoFit/>
            </a:bodyPr>
            <a:lstStyle/>
            <a:p>
              <a:pPr algn="ctr"/>
              <a:r>
                <a:rPr lang="en-US" sz="2000" dirty="0">
                  <a:latin typeface="Comic Sans MS" panose="030F0702030302020204" pitchFamily="66" charset="0"/>
                </a:rPr>
                <a:t>"This makes it REALLY difficult to find Python bugs quickly. </a:t>
              </a:r>
            </a:p>
            <a:p>
              <a:pPr algn="ctr"/>
              <a:endParaRPr lang="en-US" sz="1000" dirty="0">
                <a:latin typeface="Comic Sans MS" panose="030F0702030302020204" pitchFamily="66" charset="0"/>
              </a:endParaRPr>
            </a:p>
            <a:p>
              <a:pPr algn="ctr"/>
              <a:r>
                <a:rPr lang="en-US" sz="2000" dirty="0">
                  <a:latin typeface="Comic Sans MS" panose="030F0702030302020204" pitchFamily="66" charset="0"/>
                </a:rPr>
                <a:t>In contrast, </a:t>
              </a:r>
              <a:r>
                <a:rPr lang="en-US" sz="2000" dirty="0">
                  <a:solidFill>
                    <a:srgbClr val="C00000"/>
                  </a:solidFill>
                  <a:latin typeface="Comic Sans MS" panose="030F0702030302020204" pitchFamily="66" charset="0"/>
                </a:rPr>
                <a:t>'statically typed'</a:t>
              </a:r>
              <a:r>
                <a:rPr lang="en-US" sz="2000" dirty="0">
                  <a:latin typeface="Comic Sans MS" panose="030F0702030302020204" pitchFamily="66" charset="0"/>
                </a:rPr>
                <a:t> languages like C++ find these bugs at compile time!"</a:t>
              </a:r>
              <a:endParaRPr lang="en-US" sz="2000" dirty="0">
                <a:solidFill>
                  <a:schemeClr val="tx1"/>
                </a:solidFill>
                <a:latin typeface="Comic Sans MS" panose="030F0702030302020204" pitchFamily="66" charset="0"/>
              </a:endParaRPr>
            </a:p>
          </p:txBody>
        </p:sp>
      </p:grpSp>
    </p:spTree>
    <p:extLst>
      <p:ext uri="{BB962C8B-B14F-4D97-AF65-F5344CB8AC3E}">
        <p14:creationId xmlns:p14="http://schemas.microsoft.com/office/powerpoint/2010/main" val="233706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9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3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1+#ppt_w/2"/>
                                          </p:val>
                                        </p:tav>
                                        <p:tav tm="100000">
                                          <p:val>
                                            <p:strVal val="#ppt_x"/>
                                          </p:val>
                                        </p:tav>
                                      </p:tavLst>
                                    </p:anim>
                                    <p:anim calcmode="lin" valueType="num">
                                      <p:cBhvr additive="base">
                                        <p:cTn id="75"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fill="hold"/>
                                        <p:tgtEl>
                                          <p:spTgt spid="39"/>
                                        </p:tgtEl>
                                        <p:attrNameLst>
                                          <p:attrName>ppt_x</p:attrName>
                                        </p:attrNameLst>
                                      </p:cBhvr>
                                      <p:tavLst>
                                        <p:tav tm="0">
                                          <p:val>
                                            <p:strVal val="1+#ppt_w/2"/>
                                          </p:val>
                                        </p:tav>
                                        <p:tav tm="100000">
                                          <p:val>
                                            <p:strVal val="#ppt_x"/>
                                          </p:val>
                                        </p:tav>
                                      </p:tavLst>
                                    </p:anim>
                                    <p:anim calcmode="lin" valueType="num">
                                      <p:cBhvr additive="base">
                                        <p:cTn id="81"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xit" presetSubtype="2" fill="hold" nodeType="clickEffect">
                                  <p:stCondLst>
                                    <p:cond delay="0"/>
                                  </p:stCondLst>
                                  <p:childTnLst>
                                    <p:anim calcmode="lin" valueType="num">
                                      <p:cBhvr additive="base">
                                        <p:cTn id="85" dur="500"/>
                                        <p:tgtEl>
                                          <p:spTgt spid="39"/>
                                        </p:tgtEl>
                                        <p:attrNameLst>
                                          <p:attrName>ppt_x</p:attrName>
                                        </p:attrNameLst>
                                      </p:cBhvr>
                                      <p:tavLst>
                                        <p:tav tm="0">
                                          <p:val>
                                            <p:strVal val="ppt_x"/>
                                          </p:val>
                                        </p:tav>
                                        <p:tav tm="100000">
                                          <p:val>
                                            <p:strVal val="1+ppt_w/2"/>
                                          </p:val>
                                        </p:tav>
                                      </p:tavLst>
                                    </p:anim>
                                    <p:anim calcmode="lin" valueType="num">
                                      <p:cBhvr additive="base">
                                        <p:cTn id="86" dur="500"/>
                                        <p:tgtEl>
                                          <p:spTgt spid="39"/>
                                        </p:tgtEl>
                                        <p:attrNameLst>
                                          <p:attrName>ppt_y</p:attrName>
                                        </p:attrNameLst>
                                      </p:cBhvr>
                                      <p:tavLst>
                                        <p:tav tm="0">
                                          <p:val>
                                            <p:strVal val="ppt_y"/>
                                          </p:val>
                                        </p:tav>
                                        <p:tav tm="100000">
                                          <p:val>
                                            <p:strVal val="ppt_y"/>
                                          </p:val>
                                        </p:tav>
                                      </p:tavLst>
                                    </p:anim>
                                    <p:set>
                                      <p:cBhvr>
                                        <p:cTn id="87" dur="1" fill="hold">
                                          <p:stCondLst>
                                            <p:cond delay="499"/>
                                          </p:stCondLst>
                                        </p:cTn>
                                        <p:tgtEl>
                                          <p:spTgt spid="39"/>
                                        </p:tgtEl>
                                        <p:attrNameLst>
                                          <p:attrName>style.visibility</p:attrName>
                                        </p:attrNameLst>
                                      </p:cBhvr>
                                      <p:to>
                                        <p:strVal val="hidden"/>
                                      </p:to>
                                    </p:set>
                                  </p:childTnLst>
                                </p:cTn>
                              </p:par>
                              <p:par>
                                <p:cTn id="88" presetID="2" presetClass="exit" presetSubtype="2" fill="hold" nodeType="withEffect">
                                  <p:stCondLst>
                                    <p:cond delay="0"/>
                                  </p:stCondLst>
                                  <p:childTnLst>
                                    <p:anim calcmode="lin" valueType="num">
                                      <p:cBhvr additive="base">
                                        <p:cTn id="89" dur="500"/>
                                        <p:tgtEl>
                                          <p:spTgt spid="21"/>
                                        </p:tgtEl>
                                        <p:attrNameLst>
                                          <p:attrName>ppt_x</p:attrName>
                                        </p:attrNameLst>
                                      </p:cBhvr>
                                      <p:tavLst>
                                        <p:tav tm="0">
                                          <p:val>
                                            <p:strVal val="ppt_x"/>
                                          </p:val>
                                        </p:tav>
                                        <p:tav tm="100000">
                                          <p:val>
                                            <p:strVal val="1+ppt_w/2"/>
                                          </p:val>
                                        </p:tav>
                                      </p:tavLst>
                                    </p:anim>
                                    <p:anim calcmode="lin" valueType="num">
                                      <p:cBhvr additive="base">
                                        <p:cTn id="90" dur="500"/>
                                        <p:tgtEl>
                                          <p:spTgt spid="21"/>
                                        </p:tgtEl>
                                        <p:attrNameLst>
                                          <p:attrName>ppt_y</p:attrName>
                                        </p:attrNameLst>
                                      </p:cBhvr>
                                      <p:tavLst>
                                        <p:tav tm="0">
                                          <p:val>
                                            <p:strVal val="ppt_y"/>
                                          </p:val>
                                        </p:tav>
                                        <p:tav tm="100000">
                                          <p:val>
                                            <p:strVal val="ppt_y"/>
                                          </p:val>
                                        </p:tav>
                                      </p:tavLst>
                                    </p:anim>
                                    <p:set>
                                      <p:cBhvr>
                                        <p:cTn id="91"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11" grpId="0" animBg="1"/>
      <p:bldP spid="19" grpId="0"/>
      <p:bldP spid="2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Rapid-Fire Python: Strings</a:t>
            </a:r>
          </a:p>
        </p:txBody>
      </p:sp>
      <p:sp>
        <p:nvSpPr>
          <p:cNvPr id="14" name="TextBox 13">
            <a:extLst>
              <a:ext uri="{FF2B5EF4-FFF2-40B4-BE49-F238E27FC236}">
                <a16:creationId xmlns:a16="http://schemas.microsoft.com/office/drawing/2014/main" id="{A0915AA9-4061-4C00-908D-531F41890EC0}"/>
              </a:ext>
            </a:extLst>
          </p:cNvPr>
          <p:cNvSpPr txBox="1"/>
          <p:nvPr/>
        </p:nvSpPr>
        <p:spPr>
          <a:xfrm>
            <a:off x="659424" y="1420770"/>
            <a:ext cx="5644660" cy="2763380"/>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String slicing in Python</a:t>
            </a:r>
          </a:p>
          <a:p>
            <a:endParaRPr lang="en-US" dirty="0">
              <a:latin typeface="Consolas" panose="020B0609020204030204" pitchFamily="49" charset="0"/>
            </a:endParaRPr>
          </a:p>
          <a:p>
            <a:r>
              <a:rPr lang="en-US" dirty="0">
                <a:latin typeface="Consolas" panose="020B0609020204030204" pitchFamily="49" charset="0"/>
              </a:rPr>
              <a:t>alphabet = '</a:t>
            </a:r>
            <a:r>
              <a:rPr lang="en-US" dirty="0" err="1">
                <a:latin typeface="Consolas" panose="020B0609020204030204" pitchFamily="49" charset="0"/>
              </a:rPr>
              <a:t>abcdefghijklmnopqrstuvwxyz</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s = alphabet[3:10:2]    # '</a:t>
            </a:r>
            <a:r>
              <a:rPr lang="en-US" dirty="0" err="1">
                <a:latin typeface="Consolas" panose="020B0609020204030204" pitchFamily="49" charset="0"/>
              </a:rPr>
              <a:t>dfhj</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 = alphabet[5:2:-1]    # 'fed'</a:t>
            </a:r>
          </a:p>
          <a:p>
            <a:endParaRPr lang="en-US" dirty="0">
              <a:latin typeface="Consolas" panose="020B0609020204030204" pitchFamily="49" charset="0"/>
            </a:endParaRPr>
          </a:p>
        </p:txBody>
      </p:sp>
      <p:sp>
        <p:nvSpPr>
          <p:cNvPr id="4" name="TextBox 3">
            <a:extLst>
              <a:ext uri="{FF2B5EF4-FFF2-40B4-BE49-F238E27FC236}">
                <a16:creationId xmlns:a16="http://schemas.microsoft.com/office/drawing/2014/main" id="{5BD00B6D-8448-46D4-8211-AF7C2BA5AF94}"/>
              </a:ext>
            </a:extLst>
          </p:cNvPr>
          <p:cNvSpPr txBox="1"/>
          <p:nvPr/>
        </p:nvSpPr>
        <p:spPr>
          <a:xfrm>
            <a:off x="6774008" y="1395344"/>
            <a:ext cx="4763695" cy="400110"/>
          </a:xfrm>
          <a:prstGeom prst="rect">
            <a:avLst/>
          </a:prstGeom>
          <a:noFill/>
        </p:spPr>
        <p:txBody>
          <a:bodyPr wrap="square" rtlCol="0">
            <a:spAutoFit/>
          </a:bodyPr>
          <a:lstStyle/>
          <a:p>
            <a:pPr algn="ctr"/>
            <a:r>
              <a:rPr lang="en-US" sz="2000" dirty="0"/>
              <a:t>But there's more!</a:t>
            </a:r>
          </a:p>
        </p:txBody>
      </p:sp>
      <p:sp>
        <p:nvSpPr>
          <p:cNvPr id="17" name="TextBox 16">
            <a:extLst>
              <a:ext uri="{FF2B5EF4-FFF2-40B4-BE49-F238E27FC236}">
                <a16:creationId xmlns:a16="http://schemas.microsoft.com/office/drawing/2014/main" id="{CEB8F08F-9B5F-4D0F-BF77-1858135F1BBE}"/>
              </a:ext>
            </a:extLst>
          </p:cNvPr>
          <p:cNvSpPr txBox="1"/>
          <p:nvPr/>
        </p:nvSpPr>
        <p:spPr>
          <a:xfrm>
            <a:off x="7355028" y="1998936"/>
            <a:ext cx="3819996" cy="1015663"/>
          </a:xfrm>
          <a:prstGeom prst="rect">
            <a:avLst/>
          </a:prstGeom>
          <a:noFill/>
        </p:spPr>
        <p:txBody>
          <a:bodyPr wrap="square" rtlCol="0">
            <a:spAutoFit/>
          </a:bodyPr>
          <a:lstStyle/>
          <a:p>
            <a:pPr algn="ctr"/>
            <a:r>
              <a:rPr lang="en-US" sz="2000" dirty="0"/>
              <a:t>To extract every n</a:t>
            </a:r>
            <a:r>
              <a:rPr lang="en-US" sz="2000" baseline="30000" dirty="0"/>
              <a:t>th</a:t>
            </a:r>
            <a:r>
              <a:rPr lang="en-US" sz="2000" dirty="0"/>
              <a:t> character between slots [a-b), add a </a:t>
            </a:r>
            <a:r>
              <a:rPr lang="en-US" sz="2000" dirty="0">
                <a:solidFill>
                  <a:srgbClr val="FF0000"/>
                </a:solidFill>
              </a:rPr>
              <a:t>stride</a:t>
            </a:r>
            <a:r>
              <a:rPr lang="en-US" sz="2000" dirty="0"/>
              <a:t>:</a:t>
            </a:r>
          </a:p>
          <a:p>
            <a:pPr algn="ctr"/>
            <a:r>
              <a:rPr lang="en-US" sz="2000" dirty="0">
                <a:solidFill>
                  <a:srgbClr val="0070C0"/>
                </a:solidFill>
              </a:rPr>
              <a:t>str[</a:t>
            </a:r>
            <a:r>
              <a:rPr lang="en-US" sz="2000" dirty="0" err="1">
                <a:solidFill>
                  <a:srgbClr val="0070C0"/>
                </a:solidFill>
              </a:rPr>
              <a:t>a:b:</a:t>
            </a:r>
            <a:r>
              <a:rPr lang="en-US" sz="2000" dirty="0" err="1">
                <a:solidFill>
                  <a:srgbClr val="FF0000"/>
                </a:solidFill>
              </a:rPr>
              <a:t>stride</a:t>
            </a:r>
            <a:r>
              <a:rPr lang="en-US" sz="2000" dirty="0">
                <a:solidFill>
                  <a:srgbClr val="0070C0"/>
                </a:solidFill>
              </a:rPr>
              <a:t>]</a:t>
            </a:r>
          </a:p>
        </p:txBody>
      </p:sp>
      <p:sp>
        <p:nvSpPr>
          <p:cNvPr id="19" name="TextBox 18">
            <a:extLst>
              <a:ext uri="{FF2B5EF4-FFF2-40B4-BE49-F238E27FC236}">
                <a16:creationId xmlns:a16="http://schemas.microsoft.com/office/drawing/2014/main" id="{9D405394-07B8-4D98-8AEC-01D026FF96FF}"/>
              </a:ext>
            </a:extLst>
          </p:cNvPr>
          <p:cNvSpPr txBox="1"/>
          <p:nvPr/>
        </p:nvSpPr>
        <p:spPr>
          <a:xfrm>
            <a:off x="6304085" y="3168487"/>
            <a:ext cx="5812712" cy="1015663"/>
          </a:xfrm>
          <a:prstGeom prst="rect">
            <a:avLst/>
          </a:prstGeom>
          <a:noFill/>
        </p:spPr>
        <p:txBody>
          <a:bodyPr wrap="square" rtlCol="0">
            <a:spAutoFit/>
          </a:bodyPr>
          <a:lstStyle/>
          <a:p>
            <a:pPr algn="ctr"/>
            <a:r>
              <a:rPr lang="en-US" sz="2000" dirty="0"/>
              <a:t>To slice every n</a:t>
            </a:r>
            <a:r>
              <a:rPr lang="en-US" sz="2000" baseline="30000" dirty="0"/>
              <a:t>th</a:t>
            </a:r>
            <a:r>
              <a:rPr lang="en-US" sz="2000" dirty="0"/>
              <a:t> character in reverse between slots [b,a+1), use a negative </a:t>
            </a:r>
            <a:r>
              <a:rPr lang="en-US" sz="2000" dirty="0">
                <a:solidFill>
                  <a:srgbClr val="FF0000"/>
                </a:solidFill>
              </a:rPr>
              <a:t>stride</a:t>
            </a:r>
            <a:r>
              <a:rPr lang="en-US" sz="2000" dirty="0"/>
              <a:t>:</a:t>
            </a:r>
          </a:p>
          <a:p>
            <a:pPr algn="ctr"/>
            <a:r>
              <a:rPr lang="en-US" sz="2000" dirty="0">
                <a:solidFill>
                  <a:srgbClr val="0070C0"/>
                </a:solidFill>
              </a:rPr>
              <a:t>str[</a:t>
            </a:r>
            <a:r>
              <a:rPr lang="en-US" sz="2000" dirty="0" err="1">
                <a:solidFill>
                  <a:srgbClr val="0070C0"/>
                </a:solidFill>
              </a:rPr>
              <a:t>b:a</a:t>
            </a:r>
            <a:r>
              <a:rPr lang="en-US" sz="2000" dirty="0">
                <a:solidFill>
                  <a:srgbClr val="0070C0"/>
                </a:solidFill>
              </a:rPr>
              <a:t>:</a:t>
            </a:r>
            <a:r>
              <a:rPr lang="en-US" sz="2000" dirty="0">
                <a:solidFill>
                  <a:srgbClr val="FF0000"/>
                </a:solidFill>
              </a:rPr>
              <a:t>-stride</a:t>
            </a:r>
            <a:r>
              <a:rPr lang="en-US" sz="2000" dirty="0">
                <a:solidFill>
                  <a:srgbClr val="0070C0"/>
                </a:solidFill>
              </a:rPr>
              <a:t>]</a:t>
            </a:r>
          </a:p>
        </p:txBody>
      </p:sp>
      <p:sp>
        <p:nvSpPr>
          <p:cNvPr id="20" name="TextBox 19">
            <a:extLst>
              <a:ext uri="{FF2B5EF4-FFF2-40B4-BE49-F238E27FC236}">
                <a16:creationId xmlns:a16="http://schemas.microsoft.com/office/drawing/2014/main" id="{800B1728-11A4-42A5-B272-184692BB147C}"/>
              </a:ext>
            </a:extLst>
          </p:cNvPr>
          <p:cNvSpPr txBox="1"/>
          <p:nvPr/>
        </p:nvSpPr>
        <p:spPr>
          <a:xfrm>
            <a:off x="6270116" y="4387632"/>
            <a:ext cx="5921884" cy="1323439"/>
          </a:xfrm>
          <a:prstGeom prst="rect">
            <a:avLst/>
          </a:prstGeom>
          <a:noFill/>
        </p:spPr>
        <p:txBody>
          <a:bodyPr wrap="square" rtlCol="0">
            <a:spAutoFit/>
          </a:bodyPr>
          <a:lstStyle/>
          <a:p>
            <a:pPr algn="ctr"/>
            <a:r>
              <a:rPr lang="en-US" sz="2000" dirty="0"/>
              <a:t>And you can leave any of these fields out, e.g.:</a:t>
            </a:r>
          </a:p>
          <a:p>
            <a:pPr algn="ctr"/>
            <a:r>
              <a:rPr lang="en-US" sz="2000" dirty="0">
                <a:solidFill>
                  <a:srgbClr val="0070C0"/>
                </a:solidFill>
              </a:rPr>
              <a:t>str[::</a:t>
            </a:r>
            <a:r>
              <a:rPr lang="en-US" sz="2000" dirty="0">
                <a:solidFill>
                  <a:srgbClr val="FF0000"/>
                </a:solidFill>
              </a:rPr>
              <a:t>stride</a:t>
            </a:r>
            <a:r>
              <a:rPr lang="en-US" sz="2000" dirty="0">
                <a:solidFill>
                  <a:srgbClr val="0070C0"/>
                </a:solidFill>
              </a:rPr>
              <a:t>]</a:t>
            </a:r>
          </a:p>
          <a:p>
            <a:pPr algn="ctr"/>
            <a:r>
              <a:rPr lang="en-US" sz="2000" dirty="0">
                <a:solidFill>
                  <a:srgbClr val="0070C0"/>
                </a:solidFill>
              </a:rPr>
              <a:t>str[a::</a:t>
            </a:r>
            <a:r>
              <a:rPr lang="en-US" sz="2000" dirty="0">
                <a:solidFill>
                  <a:srgbClr val="FF0000"/>
                </a:solidFill>
              </a:rPr>
              <a:t>stride</a:t>
            </a:r>
            <a:r>
              <a:rPr lang="en-US" sz="2000" dirty="0">
                <a:solidFill>
                  <a:srgbClr val="0070C0"/>
                </a:solidFill>
              </a:rPr>
              <a:t>]</a:t>
            </a:r>
          </a:p>
          <a:p>
            <a:pPr algn="ctr"/>
            <a:r>
              <a:rPr lang="en-US" sz="2000" dirty="0">
                <a:solidFill>
                  <a:srgbClr val="0070C0"/>
                </a:solidFill>
              </a:rPr>
              <a:t>str[:</a:t>
            </a:r>
            <a:r>
              <a:rPr lang="en-US" sz="2000" dirty="0" err="1">
                <a:solidFill>
                  <a:srgbClr val="0070C0"/>
                </a:solidFill>
              </a:rPr>
              <a:t>b:</a:t>
            </a:r>
            <a:r>
              <a:rPr lang="en-US" sz="2000" dirty="0" err="1">
                <a:solidFill>
                  <a:srgbClr val="FF0000"/>
                </a:solidFill>
              </a:rPr>
              <a:t>stride</a:t>
            </a:r>
            <a:r>
              <a:rPr lang="en-US" sz="2000" dirty="0">
                <a:solidFill>
                  <a:srgbClr val="0070C0"/>
                </a:solidFill>
              </a:rPr>
              <a:t> ]</a:t>
            </a:r>
          </a:p>
        </p:txBody>
      </p:sp>
      <p:sp>
        <p:nvSpPr>
          <p:cNvPr id="22" name="TextBox 21">
            <a:extLst>
              <a:ext uri="{FF2B5EF4-FFF2-40B4-BE49-F238E27FC236}">
                <a16:creationId xmlns:a16="http://schemas.microsoft.com/office/drawing/2014/main" id="{0F453E17-6FE6-410C-B20E-E368DD0B792C}"/>
              </a:ext>
            </a:extLst>
          </p:cNvPr>
          <p:cNvSpPr txBox="1"/>
          <p:nvPr/>
        </p:nvSpPr>
        <p:spPr>
          <a:xfrm>
            <a:off x="2162703" y="2268024"/>
            <a:ext cx="3603872" cy="646331"/>
          </a:xfrm>
          <a:prstGeom prst="rect">
            <a:avLst/>
          </a:prstGeom>
          <a:noFill/>
        </p:spPr>
        <p:txBody>
          <a:bodyPr wrap="none" rtlCol="0">
            <a:spAutoFit/>
          </a:bodyPr>
          <a:lstStyle/>
          <a:p>
            <a:r>
              <a:rPr lang="en-US" dirty="0">
                <a:solidFill>
                  <a:srgbClr val="0070C0"/>
                </a:solidFill>
                <a:latin typeface="Consolas" panose="020B0609020204030204" pitchFamily="49" charset="0"/>
              </a:rPr>
              <a:t>00000000001111111111222222</a:t>
            </a:r>
          </a:p>
          <a:p>
            <a:r>
              <a:rPr lang="en-US" dirty="0">
                <a:solidFill>
                  <a:srgbClr val="0070C0"/>
                </a:solidFill>
                <a:latin typeface="Consolas" panose="020B0609020204030204" pitchFamily="49" charset="0"/>
              </a:rPr>
              <a:t>01234567890123456789012345</a:t>
            </a:r>
          </a:p>
        </p:txBody>
      </p:sp>
      <p:sp>
        <p:nvSpPr>
          <p:cNvPr id="25" name="Rectangle 24">
            <a:extLst>
              <a:ext uri="{FF2B5EF4-FFF2-40B4-BE49-F238E27FC236}">
                <a16:creationId xmlns:a16="http://schemas.microsoft.com/office/drawing/2014/main" id="{04D84987-BD18-47F7-AA48-81F87B3824EA}"/>
              </a:ext>
            </a:extLst>
          </p:cNvPr>
          <p:cNvSpPr/>
          <p:nvPr/>
        </p:nvSpPr>
        <p:spPr>
          <a:xfrm>
            <a:off x="2620108" y="2041710"/>
            <a:ext cx="407374" cy="263769"/>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AB4D4A1E-43BD-4A58-BC17-AE985126A1A1}"/>
              </a:ext>
            </a:extLst>
          </p:cNvPr>
          <p:cNvGrpSpPr/>
          <p:nvPr/>
        </p:nvGrpSpPr>
        <p:grpSpPr>
          <a:xfrm>
            <a:off x="2620108" y="2028103"/>
            <a:ext cx="888014" cy="263769"/>
            <a:chOff x="2620108" y="2028103"/>
            <a:chExt cx="888014" cy="263769"/>
          </a:xfrm>
        </p:grpSpPr>
        <p:sp>
          <p:nvSpPr>
            <p:cNvPr id="23" name="Rectangle 22">
              <a:extLst>
                <a:ext uri="{FF2B5EF4-FFF2-40B4-BE49-F238E27FC236}">
                  <a16:creationId xmlns:a16="http://schemas.microsoft.com/office/drawing/2014/main" id="{57261B7C-EDFD-4D3F-B066-7D8511DAF65D}"/>
                </a:ext>
              </a:extLst>
            </p:cNvPr>
            <p:cNvSpPr/>
            <p:nvPr/>
          </p:nvSpPr>
          <p:spPr>
            <a:xfrm>
              <a:off x="2620108" y="2028103"/>
              <a:ext cx="158262" cy="263769"/>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0B2342D-CA43-488E-AEA0-4E909EEF6C12}"/>
                </a:ext>
              </a:extLst>
            </p:cNvPr>
            <p:cNvSpPr/>
            <p:nvPr/>
          </p:nvSpPr>
          <p:spPr>
            <a:xfrm>
              <a:off x="2878012" y="2028103"/>
              <a:ext cx="158262" cy="263769"/>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307C73-3A27-4F82-946C-7725DD555626}"/>
                </a:ext>
              </a:extLst>
            </p:cNvPr>
            <p:cNvSpPr/>
            <p:nvPr/>
          </p:nvSpPr>
          <p:spPr>
            <a:xfrm>
              <a:off x="3109540" y="2028103"/>
              <a:ext cx="158262" cy="263769"/>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6780D23-2D3D-4B04-939B-3218BB922BDF}"/>
                </a:ext>
              </a:extLst>
            </p:cNvPr>
            <p:cNvSpPr/>
            <p:nvPr/>
          </p:nvSpPr>
          <p:spPr>
            <a:xfrm>
              <a:off x="3349860" y="2028103"/>
              <a:ext cx="158262" cy="263769"/>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4BDD4A4E-5438-4579-A4F4-FA61B1F18603}"/>
              </a:ext>
            </a:extLst>
          </p:cNvPr>
          <p:cNvGrpSpPr/>
          <p:nvPr/>
        </p:nvGrpSpPr>
        <p:grpSpPr>
          <a:xfrm>
            <a:off x="467458" y="4338038"/>
            <a:ext cx="5959719" cy="992723"/>
            <a:chOff x="3743105" y="950508"/>
            <a:chExt cx="5959719" cy="992723"/>
          </a:xfrm>
        </p:grpSpPr>
        <p:sp>
          <p:nvSpPr>
            <p:cNvPr id="30" name="TextBox 29">
              <a:extLst>
                <a:ext uri="{FF2B5EF4-FFF2-40B4-BE49-F238E27FC236}">
                  <a16:creationId xmlns:a16="http://schemas.microsoft.com/office/drawing/2014/main" id="{5DF0D406-5B7D-4353-B05E-A5C5DD805635}"/>
                </a:ext>
              </a:extLst>
            </p:cNvPr>
            <p:cNvSpPr txBox="1"/>
            <p:nvPr/>
          </p:nvSpPr>
          <p:spPr>
            <a:xfrm>
              <a:off x="4589844" y="989124"/>
              <a:ext cx="5112980" cy="954107"/>
            </a:xfrm>
            <a:prstGeom prst="rect">
              <a:avLst/>
            </a:prstGeom>
            <a:noFill/>
          </p:spPr>
          <p:txBody>
            <a:bodyPr wrap="square">
              <a:spAutoFit/>
            </a:bodyPr>
            <a:lstStyle/>
            <a:p>
              <a:pPr algn="ctr"/>
              <a:r>
                <a:rPr lang="en-US" sz="2800" dirty="0"/>
                <a:t>Challenge: What is the result of u=alphabet[::5]</a:t>
              </a:r>
            </a:p>
          </p:txBody>
        </p:sp>
        <p:pic>
          <p:nvPicPr>
            <p:cNvPr id="31" name="Picture 30" descr="Shape&#10;&#10;Description automatically generated with low confidence">
              <a:extLst>
                <a:ext uri="{FF2B5EF4-FFF2-40B4-BE49-F238E27FC236}">
                  <a16:creationId xmlns:a16="http://schemas.microsoft.com/office/drawing/2014/main" id="{12A5A722-3C68-4E75-B589-29D00A7D4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105" y="950508"/>
              <a:ext cx="846739" cy="846739"/>
            </a:xfrm>
            <a:prstGeom prst="rect">
              <a:avLst/>
            </a:prstGeom>
            <a:ln>
              <a:noFill/>
            </a:ln>
            <a:effectLst>
              <a:outerShdw blurRad="292100" dist="139700" dir="2700000" algn="tl" rotWithShape="0">
                <a:srgbClr val="333333">
                  <a:alpha val="65000"/>
                </a:srgbClr>
              </a:outerShdw>
            </a:effectLst>
          </p:spPr>
        </p:pic>
      </p:grpSp>
      <p:sp>
        <p:nvSpPr>
          <p:cNvPr id="32" name="Rectangle 31">
            <a:extLst>
              <a:ext uri="{FF2B5EF4-FFF2-40B4-BE49-F238E27FC236}">
                <a16:creationId xmlns:a16="http://schemas.microsoft.com/office/drawing/2014/main" id="{0E344F0B-1AF3-4C89-92D7-828FBDD75914}"/>
              </a:ext>
            </a:extLst>
          </p:cNvPr>
          <p:cNvSpPr/>
          <p:nvPr/>
        </p:nvSpPr>
        <p:spPr>
          <a:xfrm>
            <a:off x="2278672" y="5394710"/>
            <a:ext cx="394356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3" name="Rectangle 32">
            <a:extLst>
              <a:ext uri="{FF2B5EF4-FFF2-40B4-BE49-F238E27FC236}">
                <a16:creationId xmlns:a16="http://schemas.microsoft.com/office/drawing/2014/main" id="{A8EE5645-F716-4D3A-885C-4DF62F0A64E8}"/>
              </a:ext>
            </a:extLst>
          </p:cNvPr>
          <p:cNvSpPr/>
          <p:nvPr/>
        </p:nvSpPr>
        <p:spPr>
          <a:xfrm>
            <a:off x="2281396" y="5401182"/>
            <a:ext cx="394503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E88ED391-CFE0-4CCB-A368-1EA3AFC85F55}"/>
              </a:ext>
            </a:extLst>
          </p:cNvPr>
          <p:cNvSpPr txBox="1"/>
          <p:nvPr/>
        </p:nvSpPr>
        <p:spPr>
          <a:xfrm>
            <a:off x="-1156202" y="5903893"/>
            <a:ext cx="9012124" cy="954107"/>
          </a:xfrm>
          <a:prstGeom prst="rect">
            <a:avLst/>
          </a:prstGeom>
          <a:noFill/>
        </p:spPr>
        <p:txBody>
          <a:bodyPr wrap="square">
            <a:spAutoFit/>
          </a:bodyPr>
          <a:lstStyle/>
          <a:p>
            <a:pPr algn="ctr"/>
            <a:r>
              <a:rPr lang="en-US" sz="2800" dirty="0"/>
              <a:t>Take every 5</a:t>
            </a:r>
            <a:r>
              <a:rPr lang="en-US" sz="2800" baseline="30000" dirty="0"/>
              <a:t>th</a:t>
            </a:r>
            <a:r>
              <a:rPr lang="en-US" sz="2800" dirty="0"/>
              <a:t> character from start to end:</a:t>
            </a:r>
          </a:p>
          <a:p>
            <a:pPr algn="ctr"/>
            <a:r>
              <a:rPr lang="en-US" sz="2800" dirty="0" err="1">
                <a:solidFill>
                  <a:srgbClr val="0070C0"/>
                </a:solidFill>
              </a:rPr>
              <a:t>afkpuz</a:t>
            </a:r>
            <a:endParaRPr lang="en-US" sz="2800" dirty="0">
              <a:solidFill>
                <a:srgbClr val="0070C0"/>
              </a:solidFill>
            </a:endParaRPr>
          </a:p>
        </p:txBody>
      </p:sp>
    </p:spTree>
    <p:extLst>
      <p:ext uri="{BB962C8B-B14F-4D97-AF65-F5344CB8AC3E}">
        <p14:creationId xmlns:p14="http://schemas.microsoft.com/office/powerpoint/2010/main" val="172056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righ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5"/>
                                        </p:tgtEl>
                                      </p:cBhvr>
                                    </p:animEffect>
                                    <p:set>
                                      <p:cBhvr>
                                        <p:cTn id="50" dur="1" fill="hold">
                                          <p:stCondLst>
                                            <p:cond delay="499"/>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22" presetClass="entr" presetSubtype="8"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9000"/>
                                        <p:tgtEl>
                                          <p:spTgt spid="3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32"/>
                                        </p:tgtEl>
                                      </p:cBhvr>
                                    </p:animEffect>
                                    <p:set>
                                      <p:cBhvr>
                                        <p:cTn id="70" dur="1" fill="hold">
                                          <p:stCondLst>
                                            <p:cond delay="499"/>
                                          </p:stCondLst>
                                        </p:cTn>
                                        <p:tgtEl>
                                          <p:spTgt spid="32"/>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animBg="1"/>
      <p:bldP spid="4" grpId="0"/>
      <p:bldP spid="17" grpId="0"/>
      <p:bldP spid="19" grpId="0"/>
      <p:bldP spid="20" grpId="0"/>
      <p:bldP spid="25" grpId="0" animBg="1"/>
      <p:bldP spid="25" grpId="1" animBg="1"/>
      <p:bldP spid="32" grpId="0" animBg="1"/>
      <p:bldP spid="32" grpId="1" animBg="1"/>
      <p:bldP spid="33" grpId="0" animBg="1"/>
      <p:bldP spid="33" grpId="1" animBg="1"/>
      <p:bldP spid="3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Strings: Processing</a:t>
            </a:r>
          </a:p>
        </p:txBody>
      </p:sp>
      <p:sp>
        <p:nvSpPr>
          <p:cNvPr id="14" name="TextBox 13">
            <a:extLst>
              <a:ext uri="{FF2B5EF4-FFF2-40B4-BE49-F238E27FC236}">
                <a16:creationId xmlns:a16="http://schemas.microsoft.com/office/drawing/2014/main" id="{A0915AA9-4061-4C00-908D-531F41890EC0}"/>
              </a:ext>
            </a:extLst>
          </p:cNvPr>
          <p:cNvSpPr txBox="1"/>
          <p:nvPr/>
        </p:nvSpPr>
        <p:spPr>
          <a:xfrm>
            <a:off x="335574" y="1001039"/>
            <a:ext cx="5865201" cy="3694785"/>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s = 'I luv Python.'</a:t>
            </a:r>
          </a:p>
          <a:p>
            <a:r>
              <a:rPr lang="en-US" dirty="0">
                <a:latin typeface="Consolas" panose="020B0609020204030204" pitchFamily="49" charset="0"/>
              </a:rPr>
              <a:t>t = </a:t>
            </a:r>
            <a:r>
              <a:rPr lang="en-US" dirty="0" err="1">
                <a:latin typeface="Consolas" panose="020B0609020204030204" pitchFamily="49" charset="0"/>
              </a:rPr>
              <a:t>s.split</a:t>
            </a:r>
            <a:r>
              <a:rPr lang="en-US" dirty="0">
                <a:latin typeface="Consolas" panose="020B0609020204030204" pitchFamily="49" charset="0"/>
              </a:rPr>
              <a:t>(' ')</a:t>
            </a:r>
          </a:p>
          <a:p>
            <a:r>
              <a:rPr lang="en-US" dirty="0">
                <a:latin typeface="Consolas" panose="020B0609020204030204" pitchFamily="49" charset="0"/>
              </a:rPr>
              <a:t>print(t)</a:t>
            </a:r>
          </a:p>
          <a:p>
            <a:endParaRPr lang="en-US" dirty="0">
              <a:latin typeface="Consolas" panose="020B0609020204030204" pitchFamily="49" charset="0"/>
            </a:endParaRPr>
          </a:p>
          <a:p>
            <a:r>
              <a:rPr lang="en-US" dirty="0">
                <a:latin typeface="Consolas" panose="020B0609020204030204" pitchFamily="49" charset="0"/>
              </a:rPr>
              <a:t>u = '  Nose hairs need trimming   '</a:t>
            </a:r>
          </a:p>
          <a:p>
            <a:r>
              <a:rPr lang="en-US" dirty="0">
                <a:latin typeface="Consolas" panose="020B0609020204030204" pitchFamily="49" charset="0"/>
              </a:rPr>
              <a:t>v = </a:t>
            </a:r>
            <a:r>
              <a:rPr lang="en-US" dirty="0" err="1">
                <a:latin typeface="Consolas" panose="020B0609020204030204" pitchFamily="49" charset="0"/>
              </a:rPr>
              <a:t>u.strip</a:t>
            </a:r>
            <a:r>
              <a:rPr lang="en-US" dirty="0">
                <a:latin typeface="Consolas" panose="020B0609020204030204" pitchFamily="49" charset="0"/>
              </a:rPr>
              <a:t>()   </a:t>
            </a:r>
          </a:p>
          <a:p>
            <a:r>
              <a:rPr lang="en-US" dirty="0">
                <a:latin typeface="Consolas" panose="020B0609020204030204" pitchFamily="49" charset="0"/>
              </a:rPr>
              <a:t>print(u)</a:t>
            </a:r>
          </a:p>
          <a:p>
            <a:r>
              <a:rPr lang="en-US" dirty="0">
                <a:latin typeface="Consolas" panose="020B0609020204030204" pitchFamily="49" charset="0"/>
              </a:rPr>
              <a:t>print(v)</a:t>
            </a:r>
          </a:p>
          <a:p>
            <a:endParaRPr lang="en-US" dirty="0">
              <a:latin typeface="Consolas" panose="020B0609020204030204" pitchFamily="49" charset="0"/>
            </a:endParaRPr>
          </a:p>
          <a:p>
            <a:r>
              <a:rPr lang="en-US" dirty="0">
                <a:latin typeface="Consolas" panose="020B0609020204030204" pitchFamily="49" charset="0"/>
              </a:rPr>
              <a:t>truth = 'UCLA is great!'</a:t>
            </a:r>
          </a:p>
          <a:p>
            <a:r>
              <a:rPr lang="en-US" dirty="0" err="1">
                <a:latin typeface="Consolas" panose="020B0609020204030204" pitchFamily="49" charset="0"/>
              </a:rPr>
              <a:t>shout_it</a:t>
            </a:r>
            <a:r>
              <a:rPr lang="en-US" dirty="0">
                <a:latin typeface="Consolas" panose="020B0609020204030204" pitchFamily="49" charset="0"/>
              </a:rPr>
              <a:t> = </a:t>
            </a:r>
            <a:r>
              <a:rPr lang="en-US" dirty="0" err="1">
                <a:latin typeface="Consolas" panose="020B0609020204030204" pitchFamily="49" charset="0"/>
              </a:rPr>
              <a:t>truth.upper</a:t>
            </a:r>
            <a:r>
              <a:rPr lang="en-US" dirty="0">
                <a:latin typeface="Consolas" panose="020B0609020204030204" pitchFamily="49" charset="0"/>
              </a:rPr>
              <a:t>()</a:t>
            </a:r>
          </a:p>
          <a:p>
            <a:r>
              <a:rPr lang="en-US" dirty="0">
                <a:latin typeface="Consolas" panose="020B0609020204030204" pitchFamily="49" charset="0"/>
              </a:rPr>
              <a:t>print(truth)</a:t>
            </a:r>
          </a:p>
          <a:p>
            <a:r>
              <a:rPr lang="en-US" dirty="0">
                <a:latin typeface="Consolas" panose="020B0609020204030204" pitchFamily="49" charset="0"/>
              </a:rPr>
              <a:t>print(upper)</a:t>
            </a:r>
          </a:p>
          <a:p>
            <a:endParaRPr lang="en-US" dirty="0">
              <a:latin typeface="Consolas" panose="020B0609020204030204" pitchFamily="49" charset="0"/>
            </a:endParaRPr>
          </a:p>
        </p:txBody>
      </p:sp>
      <p:sp>
        <p:nvSpPr>
          <p:cNvPr id="21" name="Speech Bubble: Rectangle with Corners Rounded 20">
            <a:extLst>
              <a:ext uri="{FF2B5EF4-FFF2-40B4-BE49-F238E27FC236}">
                <a16:creationId xmlns:a16="http://schemas.microsoft.com/office/drawing/2014/main" id="{8ED879F7-862F-4ABB-8A2E-6C96F0380A47}"/>
              </a:ext>
            </a:extLst>
          </p:cNvPr>
          <p:cNvSpPr/>
          <p:nvPr/>
        </p:nvSpPr>
        <p:spPr>
          <a:xfrm>
            <a:off x="-1428507" y="-1371436"/>
            <a:ext cx="3971224" cy="1112734"/>
          </a:xfrm>
          <a:prstGeom prst="wedgeRoundRectCallout">
            <a:avLst>
              <a:gd name="adj1" fmla="val -53357"/>
              <a:gd name="adj2" fmla="val 1524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Strings are immutable in Python, so this does not change u – it just returns a new string!</a:t>
            </a:r>
          </a:p>
        </p:txBody>
      </p:sp>
      <p:grpSp>
        <p:nvGrpSpPr>
          <p:cNvPr id="16" name="Group 15">
            <a:extLst>
              <a:ext uri="{FF2B5EF4-FFF2-40B4-BE49-F238E27FC236}">
                <a16:creationId xmlns:a16="http://schemas.microsoft.com/office/drawing/2014/main" id="{86124CA8-7546-4E5F-A96C-5579A7FE8BBF}"/>
              </a:ext>
            </a:extLst>
          </p:cNvPr>
          <p:cNvGrpSpPr/>
          <p:nvPr/>
        </p:nvGrpSpPr>
        <p:grpSpPr>
          <a:xfrm>
            <a:off x="6668716" y="1194076"/>
            <a:ext cx="5276631" cy="954107"/>
            <a:chOff x="5390025" y="1175703"/>
            <a:chExt cx="5276631" cy="954107"/>
          </a:xfrm>
        </p:grpSpPr>
        <p:sp>
          <p:nvSpPr>
            <p:cNvPr id="18" name="TextBox 17">
              <a:extLst>
                <a:ext uri="{FF2B5EF4-FFF2-40B4-BE49-F238E27FC236}">
                  <a16:creationId xmlns:a16="http://schemas.microsoft.com/office/drawing/2014/main" id="{A06F6CE9-D24F-4A42-AA77-EBDECE888A91}"/>
                </a:ext>
              </a:extLst>
            </p:cNvPr>
            <p:cNvSpPr txBox="1"/>
            <p:nvPr/>
          </p:nvSpPr>
          <p:spPr>
            <a:xfrm>
              <a:off x="6094910" y="1175703"/>
              <a:ext cx="4571746" cy="954107"/>
            </a:xfrm>
            <a:prstGeom prst="rect">
              <a:avLst/>
            </a:prstGeom>
            <a:noFill/>
          </p:spPr>
          <p:txBody>
            <a:bodyPr wrap="square">
              <a:spAutoFit/>
            </a:bodyPr>
            <a:lstStyle/>
            <a:p>
              <a:pPr algn="ctr"/>
              <a:r>
                <a:rPr lang="en-US" sz="2800" dirty="0"/>
                <a:t>Challenge: What will the program on the left print?</a:t>
              </a:r>
            </a:p>
          </p:txBody>
        </p:sp>
        <p:pic>
          <p:nvPicPr>
            <p:cNvPr id="22" name="Picture 21" descr="Shape&#10;&#10;Description automatically generated with low confidence">
              <a:extLst>
                <a:ext uri="{FF2B5EF4-FFF2-40B4-BE49-F238E27FC236}">
                  <a16:creationId xmlns:a16="http://schemas.microsoft.com/office/drawing/2014/main" id="{5D0717C3-6C3F-4AD4-9A17-9C4355C03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025" y="1185153"/>
              <a:ext cx="846739" cy="846739"/>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0DC610B2-F024-470C-9F14-9B98CE61C26C}"/>
              </a:ext>
            </a:extLst>
          </p:cNvPr>
          <p:cNvSpPr/>
          <p:nvPr/>
        </p:nvSpPr>
        <p:spPr>
          <a:xfrm>
            <a:off x="6427360" y="2227206"/>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4" name="Rectangle 23">
            <a:extLst>
              <a:ext uri="{FF2B5EF4-FFF2-40B4-BE49-F238E27FC236}">
                <a16:creationId xmlns:a16="http://schemas.microsoft.com/office/drawing/2014/main" id="{33020D5E-212E-4F3C-A2FF-0F76B7BF0FE0}"/>
              </a:ext>
            </a:extLst>
          </p:cNvPr>
          <p:cNvSpPr/>
          <p:nvPr/>
        </p:nvSpPr>
        <p:spPr>
          <a:xfrm>
            <a:off x="6429806" y="2233678"/>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226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2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90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24"/>
                                        </p:tgtEl>
                                      </p:cBhvr>
                                    </p:animEffect>
                                    <p:set>
                                      <p:cBhvr>
                                        <p:cTn id="34"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1" grpId="1" animBg="1"/>
      <p:bldP spid="23" grpId="0" animBg="1"/>
      <p:bldP spid="23" grpId="1" animBg="1"/>
      <p:bldP spid="24" grpId="0" animBg="1"/>
      <p:bldP spid="24" grpId="1"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0"/>
            <a:ext cx="11411205" cy="830997"/>
          </a:xfrm>
          <a:prstGeom prst="rect">
            <a:avLst/>
          </a:prstGeom>
          <a:noFill/>
        </p:spPr>
        <p:txBody>
          <a:bodyPr wrap="square" rtlCol="0">
            <a:spAutoFit/>
          </a:bodyPr>
          <a:lstStyle/>
          <a:p>
            <a:pPr algn="ctr"/>
            <a:r>
              <a:rPr lang="en-US" sz="4800"/>
              <a:t>1</a:t>
            </a:r>
            <a:endParaRPr lang="en-US" sz="4800" dirty="0"/>
          </a:p>
        </p:txBody>
      </p:sp>
      <p:sp>
        <p:nvSpPr>
          <p:cNvPr id="6" name="TextBox 5">
            <a:extLst>
              <a:ext uri="{FF2B5EF4-FFF2-40B4-BE49-F238E27FC236}">
                <a16:creationId xmlns:a16="http://schemas.microsoft.com/office/drawing/2014/main" id="{DB3A6544-5225-4067-B8DB-9E4CF40322FB}"/>
              </a:ext>
            </a:extLst>
          </p:cNvPr>
          <p:cNvSpPr txBox="1"/>
          <p:nvPr/>
        </p:nvSpPr>
        <p:spPr>
          <a:xfrm>
            <a:off x="6535555" y="830997"/>
            <a:ext cx="5483825" cy="5916312"/>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class Person:</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name):</a:t>
            </a:r>
          </a:p>
          <a:p>
            <a:r>
              <a:rPr lang="en-US" dirty="0">
                <a:latin typeface="Consolas" panose="020B0609020204030204" pitchFamily="49" charset="0"/>
              </a:rPr>
              <a:t>    self.name = name</a:t>
            </a:r>
          </a:p>
          <a:p>
            <a:endParaRPr lang="en-US" dirty="0">
              <a:latin typeface="Consolas" panose="020B0609020204030204" pitchFamily="49" charset="0"/>
            </a:endParaRPr>
          </a:p>
          <a:p>
            <a:r>
              <a:rPr lang="en-US" dirty="0">
                <a:latin typeface="Consolas" panose="020B0609020204030204" pitchFamily="49" charset="0"/>
              </a:rPr>
              <a:t>  def talk(self):</a:t>
            </a:r>
          </a:p>
          <a:p>
            <a:r>
              <a:rPr lang="en-US" dirty="0">
                <a:latin typeface="Consolas" panose="020B0609020204030204" pitchFamily="49" charset="0"/>
              </a:rPr>
              <a:t>    print("Hi!\n")</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get_name</a:t>
            </a:r>
            <a:r>
              <a:rPr lang="en-US" dirty="0">
                <a:latin typeface="Consolas" panose="020B0609020204030204" pitchFamily="49" charset="0"/>
              </a:rPr>
              <a:t>(self):</a:t>
            </a:r>
          </a:p>
          <a:p>
            <a:r>
              <a:rPr lang="en-US" dirty="0">
                <a:latin typeface="Consolas" panose="020B0609020204030204" pitchFamily="49" charset="0"/>
              </a:rPr>
              <a:t>    return self.name</a:t>
            </a:r>
          </a:p>
          <a:p>
            <a:endParaRPr lang="en-US" dirty="0">
              <a:latin typeface="Consolas" panose="020B0609020204030204" pitchFamily="49" charset="0"/>
            </a:endParaRPr>
          </a:p>
          <a:p>
            <a:r>
              <a:rPr lang="en-US" dirty="0">
                <a:latin typeface="Consolas" panose="020B0609020204030204" pitchFamily="49" charset="0"/>
              </a:rPr>
              <a:t>class Student(Person):</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name):</a:t>
            </a:r>
          </a:p>
          <a:p>
            <a:r>
              <a:rPr lang="en-US" dirty="0">
                <a:latin typeface="Consolas" panose="020B0609020204030204" pitchFamily="49" charset="0"/>
              </a:rPr>
              <a:t>    super().__</a:t>
            </a:r>
            <a:r>
              <a:rPr lang="en-US" dirty="0" err="1">
                <a:latin typeface="Consolas" panose="020B0609020204030204" pitchFamily="49" charset="0"/>
              </a:rPr>
              <a:t>init</a:t>
            </a:r>
            <a:r>
              <a:rPr lang="en-US" dirty="0">
                <a:latin typeface="Consolas" panose="020B0609020204030204" pitchFamily="49" charset="0"/>
              </a:rPr>
              <a:t>__(name)</a:t>
            </a:r>
          </a:p>
          <a:p>
            <a:r>
              <a:rPr lang="en-US" dirty="0">
                <a:latin typeface="Consolas" panose="020B0609020204030204" pitchFamily="49" charset="0"/>
              </a:rPr>
              <a:t>    </a:t>
            </a:r>
            <a:r>
              <a:rPr lang="en-US" dirty="0" err="1">
                <a:latin typeface="Consolas" panose="020B0609020204030204" pitchFamily="49" charset="0"/>
              </a:rPr>
              <a:t>self.units</a:t>
            </a:r>
            <a:r>
              <a:rPr lang="en-US" dirty="0">
                <a:latin typeface="Consolas" panose="020B0609020204030204" pitchFamily="49" charset="0"/>
              </a:rPr>
              <a:t> = 0</a:t>
            </a:r>
          </a:p>
          <a:p>
            <a:r>
              <a:rPr lang="en-US" dirty="0">
                <a:latin typeface="Consolas" panose="020B0609020204030204" pitchFamily="49" charset="0"/>
              </a:rPr>
              <a:t>  </a:t>
            </a:r>
          </a:p>
          <a:p>
            <a:r>
              <a:rPr lang="en-US" dirty="0">
                <a:latin typeface="Consolas" panose="020B0609020204030204" pitchFamily="49" charset="0"/>
              </a:rPr>
              <a:t>  def talk(self):</a:t>
            </a:r>
          </a:p>
          <a:p>
            <a:r>
              <a:rPr lang="en-US" dirty="0">
                <a:latin typeface="Consolas" panose="020B0609020204030204" pitchFamily="49" charset="0"/>
              </a:rPr>
              <a:t>    print("Let's party! Oh... and ")</a:t>
            </a:r>
          </a:p>
          <a:p>
            <a:r>
              <a:rPr lang="en-US" dirty="0">
                <a:latin typeface="Consolas" panose="020B0609020204030204" pitchFamily="49" charset="0"/>
              </a:rPr>
              <a:t>    super().talk();</a:t>
            </a:r>
          </a:p>
        </p:txBody>
      </p:sp>
      <p:sp>
        <p:nvSpPr>
          <p:cNvPr id="22" name="Speech Bubble: Rectangle with Corners Rounded 21">
            <a:extLst>
              <a:ext uri="{FF2B5EF4-FFF2-40B4-BE49-F238E27FC236}">
                <a16:creationId xmlns:a16="http://schemas.microsoft.com/office/drawing/2014/main" id="{ED306DCD-C5EB-48A6-836B-BFC87E5781BA}"/>
              </a:ext>
            </a:extLst>
          </p:cNvPr>
          <p:cNvSpPr/>
          <p:nvPr/>
        </p:nvSpPr>
        <p:spPr>
          <a:xfrm>
            <a:off x="8983977" y="2714566"/>
            <a:ext cx="3105355" cy="1218164"/>
          </a:xfrm>
          <a:prstGeom prst="wedgeRoundRectCallout">
            <a:avLst>
              <a:gd name="adj1" fmla="val -55434"/>
              <a:gd name="adj2" fmla="val -1020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Methods are virtual by default in Python – there's no explicit syntax.</a:t>
            </a:r>
          </a:p>
        </p:txBody>
      </p:sp>
      <p:sp>
        <p:nvSpPr>
          <p:cNvPr id="14" name="TextBox 13">
            <a:extLst>
              <a:ext uri="{FF2B5EF4-FFF2-40B4-BE49-F238E27FC236}">
                <a16:creationId xmlns:a16="http://schemas.microsoft.com/office/drawing/2014/main" id="{8786236A-B0C8-4D41-B32F-538DA7E28C6D}"/>
              </a:ext>
            </a:extLst>
          </p:cNvPr>
          <p:cNvSpPr txBox="1"/>
          <p:nvPr/>
        </p:nvSpPr>
        <p:spPr>
          <a:xfrm>
            <a:off x="254452" y="830997"/>
            <a:ext cx="5643608" cy="5916313"/>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class Person {</a:t>
            </a:r>
          </a:p>
          <a:p>
            <a:r>
              <a:rPr lang="en-US" dirty="0">
                <a:latin typeface="Consolas" panose="020B0609020204030204" pitchFamily="49" charset="0"/>
              </a:rPr>
              <a:t>public:</a:t>
            </a:r>
          </a:p>
          <a:p>
            <a:r>
              <a:rPr lang="en-US" dirty="0">
                <a:latin typeface="Consolas" panose="020B0609020204030204" pitchFamily="49" charset="0"/>
              </a:rPr>
              <a:t>  Person(string name) { name_ = name; }</a:t>
            </a:r>
          </a:p>
          <a:p>
            <a:r>
              <a:rPr lang="en-US" dirty="0">
                <a:latin typeface="Consolas" panose="020B0609020204030204" pitchFamily="49" charset="0"/>
              </a:rPr>
              <a:t>  virtual void talk() { </a:t>
            </a:r>
            <a:r>
              <a:rPr lang="en-US" dirty="0" err="1">
                <a:latin typeface="Consolas" panose="020B0609020204030204" pitchFamily="49" charset="0"/>
              </a:rPr>
              <a:t>cout</a:t>
            </a:r>
            <a:r>
              <a:rPr lang="en-US" dirty="0">
                <a:latin typeface="Consolas" panose="020B0609020204030204" pitchFamily="49" charset="0"/>
              </a:rPr>
              <a:t> &lt;&lt; "Hi!\n"; }</a:t>
            </a:r>
          </a:p>
          <a:p>
            <a:r>
              <a:rPr lang="en-US" dirty="0">
                <a:latin typeface="Consolas" panose="020B0609020204030204" pitchFamily="49" charset="0"/>
              </a:rPr>
              <a:t>  string </a:t>
            </a:r>
            <a:r>
              <a:rPr lang="en-US" dirty="0" err="1">
                <a:latin typeface="Consolas" panose="020B0609020204030204" pitchFamily="49" charset="0"/>
              </a:rPr>
              <a:t>getName</a:t>
            </a:r>
            <a:r>
              <a:rPr lang="en-US" dirty="0">
                <a:latin typeface="Consolas" panose="020B0609020204030204" pitchFamily="49" charset="0"/>
              </a:rPr>
              <a:t>() const { return name_; }</a:t>
            </a:r>
          </a:p>
          <a:p>
            <a:r>
              <a:rPr lang="en-US" dirty="0">
                <a:latin typeface="Consolas" panose="020B0609020204030204" pitchFamily="49" charset="0"/>
              </a:rPr>
              <a:t>private:</a:t>
            </a:r>
          </a:p>
          <a:p>
            <a:r>
              <a:rPr lang="en-US" dirty="0">
                <a:latin typeface="Consolas" panose="020B0609020204030204" pitchFamily="49" charset="0"/>
              </a:rPr>
              <a:t>  string name_;</a:t>
            </a:r>
          </a:p>
          <a:p>
            <a:r>
              <a:rPr lang="en-US" dirty="0">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a:p>
            <a:r>
              <a:rPr lang="en-US" dirty="0">
                <a:latin typeface="Consolas" panose="020B0609020204030204" pitchFamily="49" charset="0"/>
              </a:rPr>
              <a:t>class Student: public Person {</a:t>
            </a:r>
          </a:p>
          <a:p>
            <a:r>
              <a:rPr lang="en-US" dirty="0">
                <a:latin typeface="Consolas" panose="020B0609020204030204" pitchFamily="49" charset="0"/>
              </a:rPr>
              <a:t>public:</a:t>
            </a:r>
          </a:p>
          <a:p>
            <a:r>
              <a:rPr lang="en-US" dirty="0">
                <a:latin typeface="Consolas" panose="020B0609020204030204" pitchFamily="49" charset="0"/>
              </a:rPr>
              <a:t> Student(string name) : Person(name)</a:t>
            </a:r>
          </a:p>
          <a:p>
            <a:r>
              <a:rPr lang="en-US" dirty="0">
                <a:latin typeface="Consolas" panose="020B0609020204030204" pitchFamily="49" charset="0"/>
              </a:rPr>
              <a:t>   { units_ = 0; }</a:t>
            </a:r>
          </a:p>
          <a:p>
            <a:endParaRPr lang="en-US" dirty="0">
              <a:latin typeface="Consolas" panose="020B0609020204030204" pitchFamily="49" charset="0"/>
            </a:endParaRPr>
          </a:p>
          <a:p>
            <a:r>
              <a:rPr lang="en-US" dirty="0">
                <a:latin typeface="Consolas" panose="020B0609020204030204" pitchFamily="49" charset="0"/>
              </a:rPr>
              <a:t> virtual void talk() {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"Let's party! Oh... and ";</a:t>
            </a:r>
          </a:p>
          <a:p>
            <a:r>
              <a:rPr lang="en-US" dirty="0">
                <a:latin typeface="Consolas" panose="020B0609020204030204" pitchFamily="49" charset="0"/>
              </a:rPr>
              <a:t>   Person::talk();</a:t>
            </a:r>
          </a:p>
          <a:p>
            <a:r>
              <a:rPr lang="en-US" dirty="0">
                <a:latin typeface="Consolas" panose="020B0609020204030204" pitchFamily="49" charset="0"/>
              </a:rPr>
              <a:t> }</a:t>
            </a:r>
          </a:p>
          <a:p>
            <a:r>
              <a:rPr lang="en-US" dirty="0">
                <a:latin typeface="Consolas" panose="020B0609020204030204" pitchFamily="49" charset="0"/>
              </a:rPr>
              <a:t>private:</a:t>
            </a:r>
          </a:p>
          <a:p>
            <a:r>
              <a:rPr lang="en-US" dirty="0">
                <a:latin typeface="Consolas" panose="020B0609020204030204" pitchFamily="49" charset="0"/>
              </a:rPr>
              <a:t>  int units_;</a:t>
            </a:r>
          </a:p>
          <a:p>
            <a:r>
              <a:rPr lang="en-US" dirty="0">
                <a:latin typeface="Consolas" panose="020B0609020204030204" pitchFamily="49" charset="0"/>
              </a:rPr>
              <a:t>};</a:t>
            </a:r>
          </a:p>
        </p:txBody>
      </p:sp>
      <p:sp>
        <p:nvSpPr>
          <p:cNvPr id="23" name="Speech Bubble: Rectangle with Corners Rounded 22">
            <a:extLst>
              <a:ext uri="{FF2B5EF4-FFF2-40B4-BE49-F238E27FC236}">
                <a16:creationId xmlns:a16="http://schemas.microsoft.com/office/drawing/2014/main" id="{894D536A-93B4-4012-BA85-003ECF53EC47}"/>
              </a:ext>
            </a:extLst>
          </p:cNvPr>
          <p:cNvSpPr/>
          <p:nvPr/>
        </p:nvSpPr>
        <p:spPr>
          <a:xfrm>
            <a:off x="7988969" y="1280160"/>
            <a:ext cx="4100363" cy="1899911"/>
          </a:xfrm>
          <a:prstGeom prst="wedgeRoundRectCallout">
            <a:avLst>
              <a:gd name="adj1" fmla="val -41729"/>
              <a:gd name="adj2" fmla="val 743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looks like a function definition but it's not.  </a:t>
            </a:r>
          </a:p>
          <a:p>
            <a:pPr algn="ctr"/>
            <a:endParaRPr lang="en-US" sz="1100" dirty="0">
              <a:latin typeface="Corbel" panose="020B0503020204020204" pitchFamily="34" charset="0"/>
            </a:endParaRPr>
          </a:p>
          <a:p>
            <a:pPr algn="ctr"/>
            <a:r>
              <a:rPr lang="en-US" sz="2000" dirty="0">
                <a:latin typeface="Corbel" panose="020B0503020204020204" pitchFamily="34" charset="0"/>
              </a:rPr>
              <a:t>It's just the way we show a Student is inherited from Person.</a:t>
            </a:r>
          </a:p>
        </p:txBody>
      </p:sp>
      <p:sp>
        <p:nvSpPr>
          <p:cNvPr id="24" name="Speech Bubble: Rectangle with Corners Rounded 23">
            <a:extLst>
              <a:ext uri="{FF2B5EF4-FFF2-40B4-BE49-F238E27FC236}">
                <a16:creationId xmlns:a16="http://schemas.microsoft.com/office/drawing/2014/main" id="{EE2123F5-304B-4C04-A720-9B4A868061BE}"/>
              </a:ext>
            </a:extLst>
          </p:cNvPr>
          <p:cNvSpPr/>
          <p:nvPr/>
        </p:nvSpPr>
        <p:spPr>
          <a:xfrm>
            <a:off x="468473" y="2045960"/>
            <a:ext cx="3686476" cy="1130910"/>
          </a:xfrm>
          <a:prstGeom prst="wedgeRoundRectCallout">
            <a:avLst>
              <a:gd name="adj1" fmla="val 51803"/>
              <a:gd name="adj2" fmla="val 1188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While we use an initializer list to construct the base class in C++...</a:t>
            </a:r>
          </a:p>
        </p:txBody>
      </p:sp>
      <p:sp>
        <p:nvSpPr>
          <p:cNvPr id="26" name="Speech Bubble: Rectangle with Corners Rounded 25">
            <a:extLst>
              <a:ext uri="{FF2B5EF4-FFF2-40B4-BE49-F238E27FC236}">
                <a16:creationId xmlns:a16="http://schemas.microsoft.com/office/drawing/2014/main" id="{F68BC32F-E1CF-4183-ADD6-986BC31EBA7F}"/>
              </a:ext>
            </a:extLst>
          </p:cNvPr>
          <p:cNvSpPr/>
          <p:nvPr/>
        </p:nvSpPr>
        <p:spPr>
          <a:xfrm>
            <a:off x="2653818" y="5461548"/>
            <a:ext cx="3686476" cy="1130910"/>
          </a:xfrm>
          <a:prstGeom prst="wedgeRoundRectCallout">
            <a:avLst>
              <a:gd name="adj1" fmla="val 71385"/>
              <a:gd name="adj2" fmla="val -1535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Python, we just explicitly call the superclass's constructor!</a:t>
            </a:r>
          </a:p>
        </p:txBody>
      </p:sp>
      <p:sp>
        <p:nvSpPr>
          <p:cNvPr id="28" name="Speech Bubble: Rectangle with Corners Rounded 27">
            <a:extLst>
              <a:ext uri="{FF2B5EF4-FFF2-40B4-BE49-F238E27FC236}">
                <a16:creationId xmlns:a16="http://schemas.microsoft.com/office/drawing/2014/main" id="{1CF45C84-6481-48BD-9B79-149894F18D13}"/>
              </a:ext>
            </a:extLst>
          </p:cNvPr>
          <p:cNvSpPr/>
          <p:nvPr/>
        </p:nvSpPr>
        <p:spPr>
          <a:xfrm>
            <a:off x="2078077" y="5616399"/>
            <a:ext cx="3686476" cy="1130910"/>
          </a:xfrm>
          <a:prstGeom prst="wedgeRoundRectCallout">
            <a:avLst>
              <a:gd name="adj1" fmla="val 78174"/>
              <a:gd name="adj2" fmla="val -931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override a method, just re-define it in the derived class.</a:t>
            </a:r>
          </a:p>
        </p:txBody>
      </p:sp>
      <p:sp>
        <p:nvSpPr>
          <p:cNvPr id="30" name="Speech Bubble: Rectangle with Corners Rounded 29">
            <a:extLst>
              <a:ext uri="{FF2B5EF4-FFF2-40B4-BE49-F238E27FC236}">
                <a16:creationId xmlns:a16="http://schemas.microsoft.com/office/drawing/2014/main" id="{61F2B2E5-FF31-4B35-9587-5EE2C3D46B2F}"/>
              </a:ext>
            </a:extLst>
          </p:cNvPr>
          <p:cNvSpPr/>
          <p:nvPr/>
        </p:nvSpPr>
        <p:spPr>
          <a:xfrm>
            <a:off x="7988969" y="5903553"/>
            <a:ext cx="3686476" cy="843756"/>
          </a:xfrm>
          <a:prstGeom prst="wedgeRoundRectCallout">
            <a:avLst>
              <a:gd name="adj1" fmla="val -62895"/>
              <a:gd name="adj2" fmla="val -623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method can call its base version via the super() prefix!</a:t>
            </a:r>
          </a:p>
        </p:txBody>
      </p:sp>
    </p:spTree>
    <p:extLst>
      <p:ext uri="{BB962C8B-B14F-4D97-AF65-F5344CB8AC3E}">
        <p14:creationId xmlns:p14="http://schemas.microsoft.com/office/powerpoint/2010/main" val="101677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xEl>
                                              <p:pRg st="7" end="7"/>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4">
                                            <p:txEl>
                                              <p:pRg st="8" end="8"/>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4">
                                            <p:txEl>
                                              <p:pRg st="9" end="9"/>
                                            </p:tx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4">
                                            <p:txEl>
                                              <p:pRg st="17" end="17"/>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4">
                                            <p:txEl>
                                              <p:pRg st="19" end="19"/>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4">
                                            <p:txEl>
                                              <p:pRg st="18" end="18"/>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down)">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4">
                                            <p:txEl>
                                              <p:pRg st="10" end="10"/>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
                                            <p:txEl>
                                              <p:pRg st="11" end="11"/>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
                                            <p:txEl>
                                              <p:pRg st="12" end="12"/>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
                                            <p:txEl>
                                              <p:pRg st="13" end="1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down)">
                                      <p:cBhvr>
                                        <p:cTn id="115" dur="500"/>
                                        <p:tgtEl>
                                          <p:spTgt spid="2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down)">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2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4"/>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4">
                                            <p:txEl>
                                              <p:pRg st="13" end="13"/>
                                            </p:txEl>
                                          </p:spTgt>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4">
                                            <p:txEl>
                                              <p:pRg st="14" end="14"/>
                                            </p:txEl>
                                          </p:spTgt>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4">
                                            <p:txEl>
                                              <p:pRg st="15" end="15"/>
                                            </p:txEl>
                                          </p:spTgt>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4">
                                            <p:txEl>
                                              <p:pRg st="16" end="16"/>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
                                            <p:txEl>
                                              <p:pRg st="15" end="15"/>
                                            </p:txEl>
                                          </p:spTgt>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
                                            <p:txEl>
                                              <p:pRg st="16" end="16"/>
                                            </p:txEl>
                                          </p:spTgt>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28"/>
                                        </p:tgtEl>
                                        <p:attrNameLst>
                                          <p:attrName>style.visibility</p:attrName>
                                        </p:attrNameLst>
                                      </p:cBhvr>
                                      <p:to>
                                        <p:strVal val="visible"/>
                                      </p:to>
                                    </p:set>
                                    <p:animEffect transition="in" filter="wipe(down)">
                                      <p:cBhvr>
                                        <p:cTn id="149" dur="500"/>
                                        <p:tgtEl>
                                          <p:spTgt spid="28"/>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28"/>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wipe(down)">
                                      <p:cBhvr>
                                        <p:cTn id="158" dur="500"/>
                                        <p:tgtEl>
                                          <p:spTgt spid="30"/>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22" grpId="0" animBg="1"/>
      <p:bldP spid="22" grpId="1" animBg="1"/>
      <p:bldP spid="14" grpId="0" uiExpand="1" build="p" animBg="1"/>
      <p:bldP spid="23" grpId="0" animBg="1"/>
      <p:bldP spid="23" grpId="1" animBg="1"/>
      <p:bldP spid="24" grpId="0" animBg="1"/>
      <p:bldP spid="24" grpId="1" animBg="1"/>
      <p:bldP spid="26" grpId="0" animBg="1"/>
      <p:bldP spid="26" grpId="1" animBg="1"/>
      <p:bldP spid="28" grpId="0" animBg="1"/>
      <p:bldP spid="28" grpId="1" animBg="1"/>
      <p:bldP spid="30" grpId="0" animBg="1"/>
      <p:bldP spid="30" grpId="1"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Rapid-Fire Python: Lists</a:t>
            </a:r>
          </a:p>
        </p:txBody>
      </p:sp>
      <p:sp>
        <p:nvSpPr>
          <p:cNvPr id="6" name="TextBox 5">
            <a:extLst>
              <a:ext uri="{FF2B5EF4-FFF2-40B4-BE49-F238E27FC236}">
                <a16:creationId xmlns:a16="http://schemas.microsoft.com/office/drawing/2014/main" id="{DB3A6544-5225-4067-B8DB-9E4CF40322FB}"/>
              </a:ext>
            </a:extLst>
          </p:cNvPr>
          <p:cNvSpPr txBox="1"/>
          <p:nvPr/>
        </p:nvSpPr>
        <p:spPr>
          <a:xfrm>
            <a:off x="254453" y="1032665"/>
            <a:ext cx="6089197" cy="2777336"/>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Lists in Python</a:t>
            </a:r>
          </a:p>
          <a:p>
            <a:endParaRPr lang="en-US" dirty="0">
              <a:latin typeface="Consolas" panose="020B0609020204030204" pitchFamily="49" charset="0"/>
            </a:endParaRPr>
          </a:p>
          <a:p>
            <a:r>
              <a:rPr lang="en-US" dirty="0" err="1">
                <a:latin typeface="Consolas" panose="020B0609020204030204" pitchFamily="49" charset="0"/>
              </a:rPr>
              <a:t>adjs</a:t>
            </a:r>
            <a:r>
              <a:rPr lang="en-US" dirty="0">
                <a:latin typeface="Consolas" panose="020B0609020204030204" pitchFamily="49" charset="0"/>
              </a:rPr>
              <a:t> = ['wild', 'wacky', 'silly', 'goofy']</a:t>
            </a:r>
          </a:p>
          <a:p>
            <a:endParaRPr lang="en-US" dirty="0">
              <a:latin typeface="Consolas" panose="020B0609020204030204" pitchFamily="49" charset="0"/>
            </a:endParaRPr>
          </a:p>
          <a:p>
            <a:r>
              <a:rPr lang="en-US" dirty="0">
                <a:solidFill>
                  <a:srgbClr val="000000"/>
                </a:solidFill>
                <a:latin typeface="Consolas" panose="020B0609020204030204" pitchFamily="49" charset="0"/>
              </a:rPr>
              <a:t>print(</a:t>
            </a:r>
            <a:r>
              <a:rPr lang="en-US" dirty="0" err="1">
                <a:solidFill>
                  <a:srgbClr val="000000"/>
                </a:solidFill>
                <a:latin typeface="Consolas" panose="020B0609020204030204" pitchFamily="49" charset="0"/>
              </a:rPr>
              <a:t>adjs</a:t>
            </a:r>
            <a:r>
              <a:rPr lang="en-US" dirty="0">
                <a:solidFill>
                  <a:srgbClr val="000000"/>
                </a:solidFill>
                <a:latin typeface="Consolas" panose="020B0609020204030204" pitchFamily="49" charset="0"/>
              </a:rPr>
              <a:t>[1])    # wacky</a:t>
            </a:r>
          </a:p>
          <a:p>
            <a:r>
              <a:rPr lang="en-US" dirty="0">
                <a:solidFill>
                  <a:srgbClr val="000000"/>
                </a:solidFill>
                <a:latin typeface="Consolas" panose="020B0609020204030204" pitchFamily="49" charset="0"/>
              </a:rPr>
              <a:t>print(</a:t>
            </a:r>
            <a:r>
              <a:rPr lang="en-US" dirty="0" err="1">
                <a:solidFill>
                  <a:srgbClr val="000000"/>
                </a:solidFill>
                <a:latin typeface="Consolas" panose="020B0609020204030204" pitchFamily="49" charset="0"/>
              </a:rPr>
              <a:t>adjs</a:t>
            </a:r>
            <a:r>
              <a:rPr lang="en-US" dirty="0">
                <a:solidFill>
                  <a:srgbClr val="000000"/>
                </a:solidFill>
                <a:latin typeface="Consolas" panose="020B0609020204030204" pitchFamily="49" charset="0"/>
              </a:rPr>
              <a:t>[-2])   # 2 from end: silly</a:t>
            </a:r>
          </a:p>
          <a:p>
            <a:endParaRPr lang="en-US" dirty="0">
              <a:solidFill>
                <a:srgbClr val="000000"/>
              </a:solidFill>
              <a:latin typeface="Consolas" panose="020B0609020204030204" pitchFamily="49" charset="0"/>
            </a:endParaRPr>
          </a:p>
          <a:p>
            <a:r>
              <a:rPr lang="en-US" dirty="0" err="1">
                <a:latin typeface="Consolas" panose="020B0609020204030204" pitchFamily="49" charset="0"/>
              </a:rPr>
              <a:t>carey_adjs</a:t>
            </a:r>
            <a:r>
              <a:rPr lang="en-US" dirty="0">
                <a:latin typeface="Consolas" panose="020B0609020204030204" pitchFamily="49" charset="0"/>
              </a:rPr>
              <a:t> = </a:t>
            </a:r>
            <a:r>
              <a:rPr lang="en-US" dirty="0" err="1">
                <a:latin typeface="Consolas" panose="020B0609020204030204" pitchFamily="49" charset="0"/>
              </a:rPr>
              <a:t>adjs</a:t>
            </a:r>
            <a:r>
              <a:rPr lang="en-US" dirty="0">
                <a:latin typeface="Consolas" panose="020B0609020204030204" pitchFamily="49" charset="0"/>
              </a:rPr>
              <a:t>[1:3]      # ['</a:t>
            </a:r>
            <a:r>
              <a:rPr lang="en-US" dirty="0" err="1">
                <a:latin typeface="Consolas" panose="020B0609020204030204" pitchFamily="49" charset="0"/>
              </a:rPr>
              <a:t>wacky','silly</a:t>
            </a:r>
            <a:r>
              <a:rPr lang="en-US" dirty="0">
                <a:latin typeface="Consolas" panose="020B0609020204030204" pitchFamily="49" charset="0"/>
              </a:rPr>
              <a:t>']</a:t>
            </a:r>
          </a:p>
          <a:p>
            <a:endParaRPr lang="en-US" dirty="0">
              <a:solidFill>
                <a:srgbClr val="000000"/>
              </a:solidFill>
              <a:latin typeface="Consolas" panose="020B0609020204030204" pitchFamily="49" charset="0"/>
            </a:endParaRPr>
          </a:p>
        </p:txBody>
      </p:sp>
      <p:sp>
        <p:nvSpPr>
          <p:cNvPr id="7" name="TextBox 6">
            <a:extLst>
              <a:ext uri="{FF2B5EF4-FFF2-40B4-BE49-F238E27FC236}">
                <a16:creationId xmlns:a16="http://schemas.microsoft.com/office/drawing/2014/main" id="{5C23943E-32DD-458F-8FA8-4869E3A0E72F}"/>
              </a:ext>
            </a:extLst>
          </p:cNvPr>
          <p:cNvSpPr txBox="1"/>
          <p:nvPr/>
        </p:nvSpPr>
        <p:spPr>
          <a:xfrm>
            <a:off x="7281730" y="1146399"/>
            <a:ext cx="4763695" cy="400110"/>
          </a:xfrm>
          <a:prstGeom prst="rect">
            <a:avLst/>
          </a:prstGeom>
          <a:noFill/>
        </p:spPr>
        <p:txBody>
          <a:bodyPr wrap="square" rtlCol="0">
            <a:spAutoFit/>
          </a:bodyPr>
          <a:lstStyle/>
          <a:p>
            <a:pPr algn="ctr"/>
            <a:r>
              <a:rPr lang="en-US" sz="2000" dirty="0"/>
              <a:t>Python has first-class support for lists!</a:t>
            </a:r>
          </a:p>
        </p:txBody>
      </p:sp>
      <p:sp>
        <p:nvSpPr>
          <p:cNvPr id="8" name="TextBox 7">
            <a:extLst>
              <a:ext uri="{FF2B5EF4-FFF2-40B4-BE49-F238E27FC236}">
                <a16:creationId xmlns:a16="http://schemas.microsoft.com/office/drawing/2014/main" id="{48A0022A-8DFD-48D1-926A-939CC919214F}"/>
              </a:ext>
            </a:extLst>
          </p:cNvPr>
          <p:cNvSpPr txBox="1"/>
          <p:nvPr/>
        </p:nvSpPr>
        <p:spPr>
          <a:xfrm>
            <a:off x="7135154" y="1650492"/>
            <a:ext cx="5056846" cy="400110"/>
          </a:xfrm>
          <a:prstGeom prst="rect">
            <a:avLst/>
          </a:prstGeom>
          <a:noFill/>
        </p:spPr>
        <p:txBody>
          <a:bodyPr wrap="square" rtlCol="0">
            <a:spAutoFit/>
          </a:bodyPr>
          <a:lstStyle/>
          <a:p>
            <a:pPr algn="ctr"/>
            <a:r>
              <a:rPr lang="en-US" sz="2000" dirty="0"/>
              <a:t>We can index lists just like strings!</a:t>
            </a:r>
          </a:p>
        </p:txBody>
      </p:sp>
      <p:sp>
        <p:nvSpPr>
          <p:cNvPr id="10" name="TextBox 9">
            <a:extLst>
              <a:ext uri="{FF2B5EF4-FFF2-40B4-BE49-F238E27FC236}">
                <a16:creationId xmlns:a16="http://schemas.microsoft.com/office/drawing/2014/main" id="{6E01C4BA-D14D-46BC-B93E-6D78D6F82AE5}"/>
              </a:ext>
            </a:extLst>
          </p:cNvPr>
          <p:cNvSpPr txBox="1"/>
          <p:nvPr/>
        </p:nvSpPr>
        <p:spPr>
          <a:xfrm>
            <a:off x="7135153" y="2191085"/>
            <a:ext cx="5056846" cy="400110"/>
          </a:xfrm>
          <a:prstGeom prst="rect">
            <a:avLst/>
          </a:prstGeom>
          <a:noFill/>
        </p:spPr>
        <p:txBody>
          <a:bodyPr wrap="square" rtlCol="0">
            <a:spAutoFit/>
          </a:bodyPr>
          <a:lstStyle/>
          <a:p>
            <a:pPr algn="ctr"/>
            <a:r>
              <a:rPr lang="en-US" sz="2000" dirty="0"/>
              <a:t>Slicing works for lists just like strings!</a:t>
            </a:r>
          </a:p>
        </p:txBody>
      </p:sp>
    </p:spTree>
    <p:extLst>
      <p:ext uri="{BB962C8B-B14F-4D97-AF65-F5344CB8AC3E}">
        <p14:creationId xmlns:p14="http://schemas.microsoft.com/office/powerpoint/2010/main" val="370774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32873"/>
            <a:ext cx="11411205" cy="830997"/>
          </a:xfrm>
          <a:prstGeom prst="rect">
            <a:avLst/>
          </a:prstGeom>
          <a:noFill/>
        </p:spPr>
        <p:txBody>
          <a:bodyPr wrap="square" rtlCol="0">
            <a:spAutoFit/>
          </a:bodyPr>
          <a:lstStyle/>
          <a:p>
            <a:pPr algn="ctr"/>
            <a:r>
              <a:rPr lang="en-US" sz="4800" dirty="0"/>
              <a:t>Looping Over Lists</a:t>
            </a:r>
          </a:p>
        </p:txBody>
      </p:sp>
      <p:sp>
        <p:nvSpPr>
          <p:cNvPr id="10" name="Rectangle 9">
            <a:extLst>
              <a:ext uri="{FF2B5EF4-FFF2-40B4-BE49-F238E27FC236}">
                <a16:creationId xmlns:a16="http://schemas.microsoft.com/office/drawing/2014/main" id="{3423EF08-3A15-4B0C-9BED-89C4723A46D5}"/>
              </a:ext>
            </a:extLst>
          </p:cNvPr>
          <p:cNvSpPr/>
          <p:nvPr/>
        </p:nvSpPr>
        <p:spPr>
          <a:xfrm>
            <a:off x="585775" y="1833729"/>
            <a:ext cx="5653262" cy="29460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Enumerating lists in Python!</a:t>
            </a:r>
          </a:p>
          <a:p>
            <a:endParaRPr lang="en-US" dirty="0">
              <a:solidFill>
                <a:schemeClr val="tx1"/>
              </a:solidFill>
              <a:latin typeface="Consolas" panose="020B0609020204030204" pitchFamily="49" charset="0"/>
            </a:endParaRPr>
          </a:p>
          <a:p>
            <a:r>
              <a:rPr lang="en-US" dirty="0" err="1">
                <a:solidFill>
                  <a:schemeClr val="tx1"/>
                </a:solidFill>
                <a:latin typeface="Consolas" panose="020B0609020204030204" pitchFamily="49" charset="0"/>
              </a:rPr>
              <a:t>faang</a:t>
            </a:r>
            <a:r>
              <a:rPr lang="en-US" dirty="0">
                <a:solidFill>
                  <a:schemeClr val="tx1"/>
                </a:solidFill>
                <a:latin typeface="Consolas" panose="020B0609020204030204" pitchFamily="49" charset="0"/>
              </a:rPr>
              <a:t> = ['</a:t>
            </a:r>
            <a:r>
              <a:rPr lang="en-US" dirty="0" err="1">
                <a:solidFill>
                  <a:schemeClr val="tx1"/>
                </a:solidFill>
                <a:latin typeface="Consolas" panose="020B0609020204030204" pitchFamily="49" charset="0"/>
              </a:rPr>
              <a:t>facebook</a:t>
            </a:r>
            <a:r>
              <a:rPr lang="en-US" dirty="0">
                <a:solidFill>
                  <a:schemeClr val="tx1"/>
                </a:solidFill>
                <a:latin typeface="Consolas" panose="020B0609020204030204" pitchFamily="49" charset="0"/>
              </a:rPr>
              <a:t>', 'amazon', 'apple',</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netflix</a:t>
            </a:r>
            <a:r>
              <a:rPr lang="en-US" dirty="0">
                <a:solidFill>
                  <a:schemeClr val="tx1"/>
                </a:solidFill>
                <a:latin typeface="Consolas" panose="020B0609020204030204" pitchFamily="49" charset="0"/>
              </a:rPr>
              <a:t>', 'google']</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for c in </a:t>
            </a:r>
            <a:r>
              <a:rPr lang="en-US" dirty="0" err="1">
                <a:solidFill>
                  <a:schemeClr val="tx1"/>
                </a:solidFill>
                <a:latin typeface="Consolas" panose="020B0609020204030204" pitchFamily="49" charset="0"/>
              </a:rPr>
              <a:t>faang</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print(</a:t>
            </a:r>
            <a:r>
              <a:rPr lang="en-US" dirty="0" err="1">
                <a:solidFill>
                  <a:schemeClr val="tx1"/>
                </a:solidFill>
                <a:latin typeface="Consolas" panose="020B0609020204030204" pitchFamily="49" charset="0"/>
              </a:rPr>
              <a:t>f'Please</a:t>
            </a:r>
            <a:r>
              <a:rPr lang="en-US" dirty="0">
                <a:solidFill>
                  <a:schemeClr val="tx1"/>
                </a:solidFill>
                <a:latin typeface="Consolas" panose="020B0609020204030204" pitchFamily="49" charset="0"/>
              </a:rPr>
              <a:t> hire me, {c}!')</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for </a:t>
            </a:r>
            <a:r>
              <a:rPr lang="en-US" dirty="0" err="1">
                <a:solidFill>
                  <a:schemeClr val="tx1"/>
                </a:solidFill>
                <a:latin typeface="Consolas" panose="020B0609020204030204" pitchFamily="49" charset="0"/>
              </a:rPr>
              <a:t>i</a:t>
            </a:r>
            <a:r>
              <a:rPr lang="en-US" dirty="0">
                <a:solidFill>
                  <a:schemeClr val="tx1"/>
                </a:solidFill>
                <a:latin typeface="Consolas" panose="020B0609020204030204" pitchFamily="49" charset="0"/>
              </a:rPr>
              <a:t>, c in enumerate(</a:t>
            </a:r>
            <a:r>
              <a:rPr lang="en-US" dirty="0" err="1">
                <a:solidFill>
                  <a:schemeClr val="tx1"/>
                </a:solidFill>
                <a:latin typeface="Consolas" panose="020B0609020204030204" pitchFamily="49" charset="0"/>
              </a:rPr>
              <a:t>faang</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print(</a:t>
            </a:r>
            <a:r>
              <a:rPr lang="en-US" dirty="0" err="1">
                <a:solidFill>
                  <a:schemeClr val="tx1"/>
                </a:solidFill>
                <a:latin typeface="Consolas" panose="020B0609020204030204" pitchFamily="49" charset="0"/>
              </a:rPr>
              <a:t>f'Company</a:t>
            </a:r>
            <a:r>
              <a:rPr lang="en-US" dirty="0">
                <a:solidFill>
                  <a:schemeClr val="tx1"/>
                </a:solidFill>
                <a:latin typeface="Consolas" panose="020B0609020204030204" pitchFamily="49" charset="0"/>
              </a:rPr>
              <a:t> #{i} is {c}')</a:t>
            </a:r>
          </a:p>
        </p:txBody>
      </p:sp>
      <p:grpSp>
        <p:nvGrpSpPr>
          <p:cNvPr id="14" name="Group 13">
            <a:extLst>
              <a:ext uri="{FF2B5EF4-FFF2-40B4-BE49-F238E27FC236}">
                <a16:creationId xmlns:a16="http://schemas.microsoft.com/office/drawing/2014/main" id="{E87E1EFA-F4B6-4298-B858-ED972ED6CE5A}"/>
              </a:ext>
            </a:extLst>
          </p:cNvPr>
          <p:cNvGrpSpPr/>
          <p:nvPr/>
        </p:nvGrpSpPr>
        <p:grpSpPr>
          <a:xfrm>
            <a:off x="6785118" y="1911821"/>
            <a:ext cx="5482527" cy="1026588"/>
            <a:chOff x="3939846" y="554374"/>
            <a:chExt cx="5482527" cy="1026588"/>
          </a:xfrm>
        </p:grpSpPr>
        <p:sp>
          <p:nvSpPr>
            <p:cNvPr id="16" name="TextBox 15">
              <a:extLst>
                <a:ext uri="{FF2B5EF4-FFF2-40B4-BE49-F238E27FC236}">
                  <a16:creationId xmlns:a16="http://schemas.microsoft.com/office/drawing/2014/main" id="{2B11CA66-6B47-43FF-AC18-FBBB64FED51A}"/>
                </a:ext>
              </a:extLst>
            </p:cNvPr>
            <p:cNvSpPr txBox="1"/>
            <p:nvPr/>
          </p:nvSpPr>
          <p:spPr>
            <a:xfrm>
              <a:off x="4363216" y="626855"/>
              <a:ext cx="5059157" cy="954107"/>
            </a:xfrm>
            <a:prstGeom prst="rect">
              <a:avLst/>
            </a:prstGeom>
            <a:noFill/>
          </p:spPr>
          <p:txBody>
            <a:bodyPr wrap="square">
              <a:spAutoFit/>
            </a:bodyPr>
            <a:lstStyle/>
            <a:p>
              <a:pPr algn="ctr"/>
              <a:r>
                <a:rPr lang="en-US" sz="2800" dirty="0"/>
                <a:t>Challenge: What does the following program print?</a:t>
              </a:r>
            </a:p>
          </p:txBody>
        </p:sp>
        <p:pic>
          <p:nvPicPr>
            <p:cNvPr id="17" name="Picture 16" descr="Shape&#10;&#10;Description automatically generated with low confidence">
              <a:extLst>
                <a:ext uri="{FF2B5EF4-FFF2-40B4-BE49-F238E27FC236}">
                  <a16:creationId xmlns:a16="http://schemas.microsoft.com/office/drawing/2014/main" id="{A04184D5-AABE-4333-9ACB-CB41B7203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846" y="554374"/>
              <a:ext cx="846739" cy="846739"/>
            </a:xfrm>
            <a:prstGeom prst="rect">
              <a:avLst/>
            </a:prstGeom>
            <a:ln>
              <a:noFill/>
            </a:ln>
            <a:effectLst>
              <a:outerShdw blurRad="292100" dist="139700" dir="2700000" algn="tl" rotWithShape="0">
                <a:srgbClr val="333333">
                  <a:alpha val="65000"/>
                </a:srgbClr>
              </a:outerShdw>
            </a:effectLst>
          </p:spPr>
        </p:pic>
      </p:grpSp>
      <p:sp>
        <p:nvSpPr>
          <p:cNvPr id="7" name="Rectangle 6">
            <a:extLst>
              <a:ext uri="{FF2B5EF4-FFF2-40B4-BE49-F238E27FC236}">
                <a16:creationId xmlns:a16="http://schemas.microsoft.com/office/drawing/2014/main" id="{ED9182A7-1BC2-4FFB-BA95-E0585614E7E4}"/>
              </a:ext>
            </a:extLst>
          </p:cNvPr>
          <p:cNvSpPr/>
          <p:nvPr/>
        </p:nvSpPr>
        <p:spPr>
          <a:xfrm>
            <a:off x="6451734" y="3236819"/>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8" name="Rectangle 7">
            <a:extLst>
              <a:ext uri="{FF2B5EF4-FFF2-40B4-BE49-F238E27FC236}">
                <a16:creationId xmlns:a16="http://schemas.microsoft.com/office/drawing/2014/main" id="{EF8B7610-B9A6-490C-B641-48B9F499685D}"/>
              </a:ext>
            </a:extLst>
          </p:cNvPr>
          <p:cNvSpPr/>
          <p:nvPr/>
        </p:nvSpPr>
        <p:spPr>
          <a:xfrm>
            <a:off x="6450722" y="3243291"/>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EA33156-D31D-4A82-8AD4-A32FC8EF9FF1}"/>
              </a:ext>
            </a:extLst>
          </p:cNvPr>
          <p:cNvSpPr/>
          <p:nvPr/>
        </p:nvSpPr>
        <p:spPr>
          <a:xfrm>
            <a:off x="7631857" y="3706686"/>
            <a:ext cx="3457367" cy="2897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Please hire me, </a:t>
            </a:r>
            <a:r>
              <a:rPr lang="en-US" dirty="0" err="1">
                <a:solidFill>
                  <a:schemeClr val="tx1"/>
                </a:solidFill>
                <a:latin typeface="Consolas" panose="020B0609020204030204" pitchFamily="49" charset="0"/>
              </a:rPr>
              <a:t>facebook</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Please hire me, amazon!</a:t>
            </a:r>
          </a:p>
          <a:p>
            <a:r>
              <a:rPr lang="en-US" dirty="0">
                <a:solidFill>
                  <a:schemeClr val="tx1"/>
                </a:solidFill>
                <a:latin typeface="Consolas" panose="020B0609020204030204" pitchFamily="49" charset="0"/>
              </a:rPr>
              <a:t>Please hire me, apple!</a:t>
            </a:r>
          </a:p>
          <a:p>
            <a:r>
              <a:rPr lang="en-US" dirty="0">
                <a:solidFill>
                  <a:schemeClr val="tx1"/>
                </a:solidFill>
                <a:latin typeface="Consolas" panose="020B0609020204030204" pitchFamily="49" charset="0"/>
              </a:rPr>
              <a:t>Please hire me, </a:t>
            </a:r>
            <a:r>
              <a:rPr lang="en-US" dirty="0" err="1">
                <a:solidFill>
                  <a:schemeClr val="tx1"/>
                </a:solidFill>
                <a:latin typeface="Consolas" panose="020B0609020204030204" pitchFamily="49" charset="0"/>
              </a:rPr>
              <a:t>netflix</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Please hire me, google!</a:t>
            </a:r>
          </a:p>
          <a:p>
            <a:r>
              <a:rPr lang="en-US" dirty="0">
                <a:solidFill>
                  <a:schemeClr val="tx1"/>
                </a:solidFill>
                <a:latin typeface="Consolas" panose="020B0609020204030204" pitchFamily="49" charset="0"/>
              </a:rPr>
              <a:t>Company #0 is </a:t>
            </a:r>
            <a:r>
              <a:rPr lang="en-US" dirty="0" err="1">
                <a:solidFill>
                  <a:schemeClr val="tx1"/>
                </a:solidFill>
                <a:latin typeface="Consolas" panose="020B0609020204030204" pitchFamily="49" charset="0"/>
              </a:rPr>
              <a:t>facebook</a:t>
            </a:r>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Company #1 is amazon</a:t>
            </a:r>
          </a:p>
          <a:p>
            <a:r>
              <a:rPr lang="en-US" dirty="0">
                <a:solidFill>
                  <a:schemeClr val="tx1"/>
                </a:solidFill>
                <a:latin typeface="Consolas" panose="020B0609020204030204" pitchFamily="49" charset="0"/>
              </a:rPr>
              <a:t>Company #2 is apple</a:t>
            </a:r>
          </a:p>
          <a:p>
            <a:r>
              <a:rPr lang="en-US" dirty="0">
                <a:solidFill>
                  <a:schemeClr val="tx1"/>
                </a:solidFill>
                <a:latin typeface="Consolas" panose="020B0609020204030204" pitchFamily="49" charset="0"/>
              </a:rPr>
              <a:t>Company #3 is </a:t>
            </a:r>
            <a:r>
              <a:rPr lang="en-US" dirty="0" err="1">
                <a:solidFill>
                  <a:schemeClr val="tx1"/>
                </a:solidFill>
                <a:latin typeface="Consolas" panose="020B0609020204030204" pitchFamily="49" charset="0"/>
              </a:rPr>
              <a:t>netflix</a:t>
            </a:r>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Company #4 is google</a:t>
            </a:r>
          </a:p>
        </p:txBody>
      </p:sp>
    </p:spTree>
    <p:extLst>
      <p:ext uri="{BB962C8B-B14F-4D97-AF65-F5344CB8AC3E}">
        <p14:creationId xmlns:p14="http://schemas.microsoft.com/office/powerpoint/2010/main" val="378528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9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7" grpId="1" animBg="1"/>
      <p:bldP spid="8" grpId="0" animBg="1"/>
      <p:bldP spid="8" grpId="1" animBg="1"/>
      <p:bldP spid="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4DD4B-9BF1-4215-8408-F50C8E03615B}"/>
              </a:ext>
            </a:extLst>
          </p:cNvPr>
          <p:cNvSpPr txBox="1"/>
          <p:nvPr/>
        </p:nvSpPr>
        <p:spPr>
          <a:xfrm>
            <a:off x="254452" y="113744"/>
            <a:ext cx="11411205" cy="830997"/>
          </a:xfrm>
          <a:prstGeom prst="rect">
            <a:avLst/>
          </a:prstGeom>
          <a:noFill/>
        </p:spPr>
        <p:txBody>
          <a:bodyPr wrap="square" rtlCol="0">
            <a:spAutoFit/>
          </a:bodyPr>
          <a:lstStyle/>
          <a:p>
            <a:pPr algn="ctr"/>
            <a:r>
              <a:rPr lang="en-US" sz="4800" dirty="0"/>
              <a:t>Rapid-Fire Python: Simple I/O</a:t>
            </a:r>
          </a:p>
        </p:txBody>
      </p:sp>
      <p:sp>
        <p:nvSpPr>
          <p:cNvPr id="4" name="TextBox 3">
            <a:extLst>
              <a:ext uri="{FF2B5EF4-FFF2-40B4-BE49-F238E27FC236}">
                <a16:creationId xmlns:a16="http://schemas.microsoft.com/office/drawing/2014/main" id="{6C944C96-14CB-4A2E-B1A8-1663DA25C317}"/>
              </a:ext>
            </a:extLst>
          </p:cNvPr>
          <p:cNvSpPr txBox="1"/>
          <p:nvPr/>
        </p:nvSpPr>
        <p:spPr>
          <a:xfrm>
            <a:off x="349250" y="4083173"/>
            <a:ext cx="5389195" cy="2661084"/>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Simple input in C++</a:t>
            </a:r>
          </a:p>
          <a:p>
            <a:r>
              <a:rPr lang="en-US" dirty="0">
                <a:latin typeface="Consolas" panose="020B0609020204030204" pitchFamily="49" charset="0"/>
              </a:rPr>
              <a:t>int n;</a:t>
            </a:r>
          </a:p>
          <a:p>
            <a:r>
              <a:rPr lang="en-US" dirty="0">
                <a:latin typeface="Consolas" panose="020B0609020204030204" pitchFamily="49" charset="0"/>
              </a:rPr>
              <a:t>std::string s;</a:t>
            </a:r>
          </a:p>
          <a:p>
            <a:endParaRPr lang="en-US" dirty="0">
              <a:latin typeface="Consolas" panose="020B0609020204030204" pitchFamily="49" charset="0"/>
            </a:endParaRPr>
          </a:p>
          <a:p>
            <a:r>
              <a:rPr lang="en-US" dirty="0" err="1">
                <a:latin typeface="Consolas" panose="020B0609020204030204" pitchFamily="49" charset="0"/>
              </a:rPr>
              <a:t>cout</a:t>
            </a:r>
            <a:r>
              <a:rPr lang="en-US" dirty="0">
                <a:latin typeface="Consolas" panose="020B0609020204030204" pitchFamily="49" charset="0"/>
              </a:rPr>
              <a:t> &lt;&lt; "Enter an int: ";</a:t>
            </a:r>
          </a:p>
          <a:p>
            <a:r>
              <a:rPr lang="en-US" dirty="0" err="1">
                <a:latin typeface="Consolas" panose="020B0609020204030204" pitchFamily="49" charset="0"/>
              </a:rPr>
              <a:t>cin</a:t>
            </a:r>
            <a:r>
              <a:rPr lang="en-US" dirty="0">
                <a:latin typeface="Consolas" panose="020B0609020204030204" pitchFamily="49" charset="0"/>
              </a:rPr>
              <a:t> &gt;&gt; n;</a:t>
            </a:r>
          </a:p>
          <a:p>
            <a:endParaRPr lang="en-US" dirty="0">
              <a:latin typeface="Consolas" panose="020B0609020204030204" pitchFamily="49" charset="0"/>
            </a:endParaRPr>
          </a:p>
          <a:p>
            <a:r>
              <a:rPr lang="en-US" dirty="0" err="1">
                <a:latin typeface="Consolas" panose="020B0609020204030204" pitchFamily="49" charset="0"/>
              </a:rPr>
              <a:t>cout</a:t>
            </a:r>
            <a:r>
              <a:rPr lang="en-US" dirty="0">
                <a:latin typeface="Consolas" panose="020B0609020204030204" pitchFamily="49" charset="0"/>
              </a:rPr>
              <a:t> &lt;&lt; "Enter a string: ";</a:t>
            </a:r>
          </a:p>
          <a:p>
            <a:r>
              <a:rPr lang="en-US" dirty="0" err="1">
                <a:latin typeface="Consolas" panose="020B0609020204030204" pitchFamily="49" charset="0"/>
              </a:rPr>
              <a:t>cin</a:t>
            </a:r>
            <a:r>
              <a:rPr lang="en-US" dirty="0">
                <a:latin typeface="Consolas" panose="020B0609020204030204" pitchFamily="49" charset="0"/>
              </a:rPr>
              <a:t> &gt;&gt; s;</a:t>
            </a:r>
          </a:p>
          <a:p>
            <a:endParaRPr lang="en-US" dirty="0">
              <a:latin typeface="Consolas" panose="020B0609020204030204" pitchFamily="49" charset="0"/>
            </a:endParaRPr>
          </a:p>
        </p:txBody>
      </p:sp>
      <p:sp>
        <p:nvSpPr>
          <p:cNvPr id="5" name="TextBox 4">
            <a:extLst>
              <a:ext uri="{FF2B5EF4-FFF2-40B4-BE49-F238E27FC236}">
                <a16:creationId xmlns:a16="http://schemas.microsoft.com/office/drawing/2014/main" id="{DB378087-ED3E-44DF-933E-CCAFE59DE270}"/>
              </a:ext>
            </a:extLst>
          </p:cNvPr>
          <p:cNvSpPr txBox="1"/>
          <p:nvPr/>
        </p:nvSpPr>
        <p:spPr>
          <a:xfrm>
            <a:off x="6453555" y="4083174"/>
            <a:ext cx="5389195" cy="2661082"/>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Simple input in Python</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Python's input always returns a string!</a:t>
            </a:r>
          </a:p>
          <a:p>
            <a:r>
              <a:rPr lang="en-US" dirty="0">
                <a:latin typeface="Consolas" panose="020B0609020204030204" pitchFamily="49" charset="0"/>
              </a:rPr>
              <a:t># So we need to cast to int explicitly</a:t>
            </a:r>
          </a:p>
          <a:p>
            <a:r>
              <a:rPr lang="en-US" dirty="0">
                <a:latin typeface="Consolas" panose="020B0609020204030204" pitchFamily="49" charset="0"/>
              </a:rPr>
              <a:t>n = int(input('Enter an int: '))</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s = input('Enter a string: ')</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6" name="Arrow: Right 5">
            <a:extLst>
              <a:ext uri="{FF2B5EF4-FFF2-40B4-BE49-F238E27FC236}">
                <a16:creationId xmlns:a16="http://schemas.microsoft.com/office/drawing/2014/main" id="{6040BCB7-E7A8-4C6A-8D1F-2473D8FF0673}"/>
              </a:ext>
            </a:extLst>
          </p:cNvPr>
          <p:cNvSpPr/>
          <p:nvPr/>
        </p:nvSpPr>
        <p:spPr>
          <a:xfrm>
            <a:off x="5807049" y="4800668"/>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1B769B-4EE4-4704-8C31-654CF2D51E75}"/>
              </a:ext>
            </a:extLst>
          </p:cNvPr>
          <p:cNvSpPr txBox="1"/>
          <p:nvPr/>
        </p:nvSpPr>
        <p:spPr>
          <a:xfrm>
            <a:off x="349250" y="1009773"/>
            <a:ext cx="5389195" cy="2939928"/>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Simple output in C++</a:t>
            </a:r>
          </a:p>
          <a:p>
            <a:r>
              <a:rPr lang="en-US" dirty="0">
                <a:latin typeface="Consolas" panose="020B0609020204030204" pitchFamily="49" charset="0"/>
              </a:rPr>
              <a:t>float pi = 3.14159;</a:t>
            </a:r>
          </a:p>
          <a:p>
            <a:r>
              <a:rPr lang="en-US" dirty="0">
                <a:latin typeface="Consolas" panose="020B0609020204030204" pitchFamily="49" charset="0"/>
              </a:rPr>
              <a:t>int n = 42;</a:t>
            </a:r>
          </a:p>
          <a:p>
            <a:endParaRPr lang="en-US" dirty="0">
              <a:latin typeface="Consolas" panose="020B0609020204030204" pitchFamily="49" charset="0"/>
            </a:endParaRPr>
          </a:p>
          <a:p>
            <a:r>
              <a:rPr lang="en-US" dirty="0" err="1">
                <a:latin typeface="Consolas" panose="020B0609020204030204" pitchFamily="49" charset="0"/>
              </a:rPr>
              <a:t>cout</a:t>
            </a:r>
            <a:r>
              <a:rPr lang="en-US" dirty="0">
                <a:latin typeface="Consolas" panose="020B0609020204030204" pitchFamily="49" charset="0"/>
              </a:rPr>
              <a:t> &lt;&lt; pi &lt;&lt; " " &lt;&lt; n &lt;&lt; </a:t>
            </a:r>
            <a:r>
              <a:rPr lang="en-US" dirty="0" err="1">
                <a:latin typeface="Consolas" panose="020B0609020204030204" pitchFamily="49" charset="0"/>
              </a:rPr>
              <a:t>endl</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cout</a:t>
            </a:r>
            <a:r>
              <a:rPr lang="en-US" sz="1400" dirty="0">
                <a:latin typeface="Consolas" panose="020B0609020204030204" pitchFamily="49" charset="0"/>
              </a:rPr>
              <a:t> </a:t>
            </a:r>
            <a:r>
              <a:rPr lang="en-US" dirty="0">
                <a:latin typeface="Consolas" panose="020B0609020204030204" pitchFamily="49" charset="0"/>
              </a:rPr>
              <a:t>&lt;&lt;</a:t>
            </a:r>
            <a:r>
              <a:rPr lang="en-US" sz="1400" dirty="0">
                <a:latin typeface="Consolas" panose="020B0609020204030204" pitchFamily="49" charset="0"/>
              </a:rPr>
              <a:t> </a:t>
            </a:r>
            <a:r>
              <a:rPr lang="en-US" dirty="0">
                <a:latin typeface="Consolas" panose="020B0609020204030204" pitchFamily="49" charset="0"/>
              </a:rPr>
              <a:t>n</a:t>
            </a:r>
            <a:r>
              <a:rPr lang="en-US" sz="1400" dirty="0">
                <a:latin typeface="Consolas" panose="020B0609020204030204" pitchFamily="49" charset="0"/>
              </a:rPr>
              <a:t> </a:t>
            </a:r>
            <a:r>
              <a:rPr lang="en-US" dirty="0">
                <a:latin typeface="Consolas" panose="020B0609020204030204" pitchFamily="49" charset="0"/>
              </a:rPr>
              <a:t>&lt;&lt;</a:t>
            </a:r>
            <a:r>
              <a:rPr lang="en-US" sz="1400" dirty="0">
                <a:latin typeface="Consolas" panose="020B0609020204030204" pitchFamily="49" charset="0"/>
              </a:rPr>
              <a:t> </a:t>
            </a:r>
            <a:r>
              <a:rPr lang="en-US" dirty="0">
                <a:latin typeface="Consolas" panose="020B0609020204030204" pitchFamily="49" charset="0"/>
              </a:rPr>
              <a:t>" times 2 is "</a:t>
            </a:r>
            <a:r>
              <a:rPr lang="en-US" sz="1400" dirty="0">
                <a:latin typeface="Consolas" panose="020B0609020204030204" pitchFamily="49" charset="0"/>
              </a:rPr>
              <a:t> </a:t>
            </a:r>
            <a:r>
              <a:rPr lang="en-US" dirty="0">
                <a:latin typeface="Consolas" panose="020B0609020204030204" pitchFamily="49" charset="0"/>
              </a:rPr>
              <a:t>&lt;&lt;</a:t>
            </a:r>
            <a:r>
              <a:rPr lang="en-US" sz="1400" dirty="0">
                <a:latin typeface="Consolas" panose="020B0609020204030204" pitchFamily="49" charset="0"/>
              </a:rPr>
              <a:t> </a:t>
            </a:r>
            <a:r>
              <a:rPr lang="en-US" dirty="0">
                <a:latin typeface="Consolas" panose="020B0609020204030204" pitchFamily="49" charset="0"/>
              </a:rPr>
              <a:t>n*2</a:t>
            </a:r>
            <a:r>
              <a:rPr lang="en-US" sz="1400" dirty="0">
                <a:latin typeface="Consolas" panose="020B0609020204030204" pitchFamily="49" charset="0"/>
              </a:rPr>
              <a:t> </a:t>
            </a:r>
            <a:r>
              <a:rPr lang="en-US" dirty="0">
                <a:latin typeface="Consolas" panose="020B0609020204030204" pitchFamily="49" charset="0"/>
              </a:rPr>
              <a:t>&lt;&lt; </a:t>
            </a:r>
            <a:r>
              <a:rPr lang="en-US" dirty="0" err="1">
                <a:latin typeface="Consolas" panose="020B0609020204030204" pitchFamily="49" charset="0"/>
              </a:rPr>
              <a:t>endl</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cout</a:t>
            </a:r>
            <a:r>
              <a:rPr lang="en-US" dirty="0">
                <a:latin typeface="Consolas" panose="020B0609020204030204" pitchFamily="49" charset="0"/>
              </a:rPr>
              <a:t> &lt;&lt; "PI to 2 decimals is " &lt;&lt;</a:t>
            </a:r>
          </a:p>
          <a:p>
            <a:r>
              <a:rPr lang="en-US" dirty="0">
                <a:latin typeface="Consolas" panose="020B0609020204030204" pitchFamily="49" charset="0"/>
              </a:rPr>
              <a:t>        </a:t>
            </a:r>
            <a:r>
              <a:rPr lang="en-US" dirty="0" err="1">
                <a:latin typeface="Consolas" panose="020B0609020204030204" pitchFamily="49" charset="0"/>
              </a:rPr>
              <a:t>setprecision</a:t>
            </a:r>
            <a:r>
              <a:rPr lang="en-US" dirty="0">
                <a:latin typeface="Consolas" panose="020B0609020204030204" pitchFamily="49" charset="0"/>
              </a:rPr>
              <a:t>(</a:t>
            </a:r>
            <a:r>
              <a:rPr lang="en-US" dirty="0">
                <a:solidFill>
                  <a:srgbClr val="FF0000"/>
                </a:solidFill>
                <a:latin typeface="Consolas" panose="020B0609020204030204" pitchFamily="49" charset="0"/>
              </a:rPr>
              <a:t>3</a:t>
            </a:r>
            <a:r>
              <a:rPr lang="en-US" dirty="0">
                <a:latin typeface="Consolas" panose="020B0609020204030204" pitchFamily="49" charset="0"/>
              </a:rPr>
              <a:t>) &lt;&lt; pi;  // </a:t>
            </a:r>
            <a:r>
              <a:rPr lang="en-US" dirty="0">
                <a:solidFill>
                  <a:srgbClr val="FF0000"/>
                </a:solidFill>
                <a:latin typeface="Consolas" panose="020B0609020204030204" pitchFamily="49" charset="0"/>
              </a:rPr>
              <a:t>3</a:t>
            </a:r>
            <a:r>
              <a:rPr lang="en-US" dirty="0">
                <a:latin typeface="Consolas" panose="020B0609020204030204" pitchFamily="49" charset="0"/>
              </a:rPr>
              <a:t>.</a:t>
            </a:r>
            <a:r>
              <a:rPr lang="en-US" dirty="0">
                <a:solidFill>
                  <a:srgbClr val="FF0000"/>
                </a:solidFill>
                <a:latin typeface="Consolas" panose="020B0609020204030204" pitchFamily="49" charset="0"/>
              </a:rPr>
              <a:t>14</a:t>
            </a:r>
          </a:p>
        </p:txBody>
      </p:sp>
      <p:sp>
        <p:nvSpPr>
          <p:cNvPr id="8" name="TextBox 7">
            <a:extLst>
              <a:ext uri="{FF2B5EF4-FFF2-40B4-BE49-F238E27FC236}">
                <a16:creationId xmlns:a16="http://schemas.microsoft.com/office/drawing/2014/main" id="{25FCCC51-B907-43D2-833D-7C3B1540E2B3}"/>
              </a:ext>
            </a:extLst>
          </p:cNvPr>
          <p:cNvSpPr txBox="1"/>
          <p:nvPr/>
        </p:nvSpPr>
        <p:spPr>
          <a:xfrm>
            <a:off x="6453555" y="1009774"/>
            <a:ext cx="5389195" cy="2939926"/>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Simple output in Python</a:t>
            </a:r>
          </a:p>
          <a:p>
            <a:r>
              <a:rPr lang="en-US" dirty="0">
                <a:latin typeface="Consolas" panose="020B0609020204030204" pitchFamily="49" charset="0"/>
              </a:rPr>
              <a:t>pi = 3.14159</a:t>
            </a:r>
          </a:p>
          <a:p>
            <a:r>
              <a:rPr lang="en-US" dirty="0">
                <a:latin typeface="Consolas" panose="020B0609020204030204" pitchFamily="49" charset="0"/>
              </a:rPr>
              <a:t>n = 42</a:t>
            </a:r>
          </a:p>
          <a:p>
            <a:endParaRPr lang="en-US" dirty="0">
              <a:latin typeface="Consolas" panose="020B0609020204030204" pitchFamily="49" charset="0"/>
            </a:endParaRPr>
          </a:p>
          <a:p>
            <a:r>
              <a:rPr lang="en-US" dirty="0">
                <a:latin typeface="Consolas" panose="020B0609020204030204" pitchFamily="49" charset="0"/>
              </a:rPr>
              <a:t>print(</a:t>
            </a:r>
            <a:r>
              <a:rPr lang="en-US" dirty="0" err="1">
                <a:latin typeface="Consolas" panose="020B0609020204030204" pitchFamily="49" charset="0"/>
              </a:rPr>
              <a:t>f,n</a:t>
            </a:r>
            <a:r>
              <a:rPr lang="en-US" dirty="0">
                <a:latin typeface="Consolas" panose="020B0609020204030204" pitchFamily="49" charset="0"/>
              </a:rPr>
              <a:t>)  # 3.14159 42\n</a:t>
            </a:r>
          </a:p>
          <a:p>
            <a:endParaRPr lang="en-US" dirty="0">
              <a:latin typeface="Consolas" panose="020B0609020204030204" pitchFamily="49" charset="0"/>
            </a:endParaRPr>
          </a:p>
          <a:p>
            <a:r>
              <a:rPr lang="en-US" dirty="0">
                <a:latin typeface="Consolas" panose="020B0609020204030204" pitchFamily="49" charset="0"/>
              </a:rPr>
              <a:t>print(n, 'times 2 is', 2*n)     # or...</a:t>
            </a:r>
          </a:p>
          <a:p>
            <a:r>
              <a:rPr lang="en-US" dirty="0">
                <a:latin typeface="Consolas" panose="020B0609020204030204" pitchFamily="49" charset="0"/>
              </a:rPr>
              <a:t>print(f'{n} times 2 is {2*n}')</a:t>
            </a:r>
          </a:p>
          <a:p>
            <a:endParaRPr lang="en-US" dirty="0">
              <a:latin typeface="Consolas" panose="020B0609020204030204" pitchFamily="49" charset="0"/>
            </a:endParaRPr>
          </a:p>
          <a:p>
            <a:r>
              <a:rPr lang="en-US" dirty="0">
                <a:latin typeface="Consolas" panose="020B0609020204030204" pitchFamily="49" charset="0"/>
              </a:rPr>
              <a:t>print(</a:t>
            </a:r>
            <a:r>
              <a:rPr lang="en-US" dirty="0" err="1">
                <a:latin typeface="Consolas" panose="020B0609020204030204" pitchFamily="49" charset="0"/>
              </a:rPr>
              <a:t>f'PI</a:t>
            </a:r>
            <a:r>
              <a:rPr lang="en-US" dirty="0">
                <a:latin typeface="Consolas" panose="020B0609020204030204" pitchFamily="49" charset="0"/>
              </a:rPr>
              <a:t> to 2 decimals is {pi:.2f}')</a:t>
            </a:r>
          </a:p>
        </p:txBody>
      </p:sp>
      <p:sp>
        <p:nvSpPr>
          <p:cNvPr id="9" name="Arrow: Right 8">
            <a:extLst>
              <a:ext uri="{FF2B5EF4-FFF2-40B4-BE49-F238E27FC236}">
                <a16:creationId xmlns:a16="http://schemas.microsoft.com/office/drawing/2014/main" id="{D0A6D713-60F5-4194-BC6C-A8314F95A102}"/>
              </a:ext>
            </a:extLst>
          </p:cNvPr>
          <p:cNvSpPr/>
          <p:nvPr/>
        </p:nvSpPr>
        <p:spPr>
          <a:xfrm>
            <a:off x="5807049" y="1727268"/>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Rectangle with Corners Rounded 10">
            <a:extLst>
              <a:ext uri="{FF2B5EF4-FFF2-40B4-BE49-F238E27FC236}">
                <a16:creationId xmlns:a16="http://schemas.microsoft.com/office/drawing/2014/main" id="{2CC80BCA-0324-4639-B226-FA10FC391E51}"/>
              </a:ext>
            </a:extLst>
          </p:cNvPr>
          <p:cNvSpPr/>
          <p:nvPr/>
        </p:nvSpPr>
        <p:spPr>
          <a:xfrm>
            <a:off x="8473378" y="902627"/>
            <a:ext cx="3464170" cy="1437688"/>
          </a:xfrm>
          <a:prstGeom prst="wedgeRoundRectCallout">
            <a:avLst>
              <a:gd name="adj1" fmla="val -82841"/>
              <a:gd name="adj2" fmla="val 1181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called the "string interpolation" or "</a:t>
            </a:r>
            <a:r>
              <a:rPr lang="en-US" sz="2000" dirty="0" err="1">
                <a:latin typeface="Corbel" panose="020B0503020204020204" pitchFamily="34" charset="0"/>
              </a:rPr>
              <a:t>fstring</a:t>
            </a:r>
            <a:r>
              <a:rPr lang="en-US" sz="2000" dirty="0">
                <a:latin typeface="Corbel" panose="020B0503020204020204" pitchFamily="34" charset="0"/>
              </a:rPr>
              <a:t>" approach – its the preferred method in Python.</a:t>
            </a:r>
          </a:p>
        </p:txBody>
      </p:sp>
    </p:spTree>
    <p:extLst>
      <p:ext uri="{BB962C8B-B14F-4D97-AF65-F5344CB8AC3E}">
        <p14:creationId xmlns:p14="http://schemas.microsoft.com/office/powerpoint/2010/main" val="14771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Comprehensions</a:t>
            </a:r>
          </a:p>
        </p:txBody>
      </p:sp>
      <p:sp>
        <p:nvSpPr>
          <p:cNvPr id="10" name="TextBox 9">
            <a:extLst>
              <a:ext uri="{FF2B5EF4-FFF2-40B4-BE49-F238E27FC236}">
                <a16:creationId xmlns:a16="http://schemas.microsoft.com/office/drawing/2014/main" id="{63DF6743-02F6-4086-A8FB-F3C8AE700526}"/>
              </a:ext>
            </a:extLst>
          </p:cNvPr>
          <p:cNvSpPr txBox="1"/>
          <p:nvPr/>
        </p:nvSpPr>
        <p:spPr>
          <a:xfrm>
            <a:off x="3185354" y="924216"/>
            <a:ext cx="6097604" cy="400110"/>
          </a:xfrm>
          <a:prstGeom prst="rect">
            <a:avLst/>
          </a:prstGeom>
          <a:noFill/>
        </p:spPr>
        <p:txBody>
          <a:bodyPr wrap="square">
            <a:spAutoFit/>
          </a:bodyPr>
          <a:lstStyle/>
          <a:p>
            <a:pPr algn="ctr"/>
            <a:r>
              <a:rPr lang="en-US" sz="2000" dirty="0"/>
              <a:t>Remember </a:t>
            </a:r>
            <a:r>
              <a:rPr lang="en-US" sz="2000" dirty="0">
                <a:solidFill>
                  <a:srgbClr val="FF0000"/>
                </a:solidFill>
              </a:rPr>
              <a:t>comprehensions</a:t>
            </a:r>
            <a:r>
              <a:rPr lang="en-US" sz="2000" dirty="0"/>
              <a:t> from Haskell?</a:t>
            </a:r>
          </a:p>
        </p:txBody>
      </p:sp>
      <p:sp>
        <p:nvSpPr>
          <p:cNvPr id="12" name="TextBox 11">
            <a:extLst>
              <a:ext uri="{FF2B5EF4-FFF2-40B4-BE49-F238E27FC236}">
                <a16:creationId xmlns:a16="http://schemas.microsoft.com/office/drawing/2014/main" id="{991D11F0-7D21-4614-8479-DFE50DFC2B4A}"/>
              </a:ext>
            </a:extLst>
          </p:cNvPr>
          <p:cNvSpPr txBox="1"/>
          <p:nvPr/>
        </p:nvSpPr>
        <p:spPr>
          <a:xfrm>
            <a:off x="3243713" y="1456285"/>
            <a:ext cx="5980887" cy="707886"/>
          </a:xfrm>
          <a:prstGeom prst="rect">
            <a:avLst/>
          </a:prstGeom>
          <a:solidFill>
            <a:schemeClr val="bg1">
              <a:lumMod val="95000"/>
            </a:schemeClr>
          </a:solidFill>
          <a:ln>
            <a:solidFill>
              <a:schemeClr val="tx1"/>
            </a:solidFill>
          </a:ln>
        </p:spPr>
        <p:txBody>
          <a:bodyPr wrap="square">
            <a:spAutoFit/>
          </a:bodyPr>
          <a:lstStyle/>
          <a:p>
            <a:r>
              <a:rPr lang="en-US" sz="2000" dirty="0"/>
              <a:t>input = [10,11,12,15,17,22,23,5]</a:t>
            </a:r>
          </a:p>
          <a:p>
            <a:r>
              <a:rPr lang="en-US" sz="2000" dirty="0" err="1"/>
              <a:t>doubled_odds</a:t>
            </a:r>
            <a:r>
              <a:rPr lang="en-US" sz="2000" dirty="0"/>
              <a:t> = [</a:t>
            </a:r>
            <a:r>
              <a:rPr lang="en-US" sz="2000" dirty="0">
                <a:solidFill>
                  <a:srgbClr val="0070C0"/>
                </a:solidFill>
              </a:rPr>
              <a:t>x*2</a:t>
            </a:r>
            <a:r>
              <a:rPr lang="en-US" sz="2000" dirty="0"/>
              <a:t> | </a:t>
            </a:r>
            <a:r>
              <a:rPr lang="en-US" sz="2000" dirty="0">
                <a:solidFill>
                  <a:schemeClr val="accent4">
                    <a:lumMod val="50000"/>
                  </a:schemeClr>
                </a:solidFill>
              </a:rPr>
              <a:t>x </a:t>
            </a:r>
            <a:r>
              <a:rPr lang="en-US" sz="2000" dirty="0"/>
              <a:t>&lt;- </a:t>
            </a:r>
            <a:r>
              <a:rPr lang="en-US" sz="2000" dirty="0">
                <a:solidFill>
                  <a:srgbClr val="C00000"/>
                </a:solidFill>
              </a:rPr>
              <a:t>input</a:t>
            </a:r>
            <a:r>
              <a:rPr lang="en-US" sz="2000" dirty="0"/>
              <a:t>, </a:t>
            </a:r>
            <a:r>
              <a:rPr lang="en-US" sz="2000" dirty="0">
                <a:solidFill>
                  <a:srgbClr val="7030A0"/>
                </a:solidFill>
              </a:rPr>
              <a:t>x `mod` 2 == 1</a:t>
            </a:r>
            <a:r>
              <a:rPr lang="en-US" sz="2000" dirty="0"/>
              <a:t>] </a:t>
            </a:r>
          </a:p>
        </p:txBody>
      </p:sp>
      <p:sp>
        <p:nvSpPr>
          <p:cNvPr id="13" name="TextBox 12">
            <a:extLst>
              <a:ext uri="{FF2B5EF4-FFF2-40B4-BE49-F238E27FC236}">
                <a16:creationId xmlns:a16="http://schemas.microsoft.com/office/drawing/2014/main" id="{B3C59679-C961-4251-9F90-F0B7A05AA0B0}"/>
              </a:ext>
            </a:extLst>
          </p:cNvPr>
          <p:cNvSpPr txBox="1"/>
          <p:nvPr/>
        </p:nvSpPr>
        <p:spPr>
          <a:xfrm>
            <a:off x="3185354" y="2296130"/>
            <a:ext cx="6097604" cy="400110"/>
          </a:xfrm>
          <a:prstGeom prst="rect">
            <a:avLst/>
          </a:prstGeom>
          <a:noFill/>
        </p:spPr>
        <p:txBody>
          <a:bodyPr wrap="square">
            <a:spAutoFit/>
          </a:bodyPr>
          <a:lstStyle/>
          <a:p>
            <a:pPr algn="ctr"/>
            <a:r>
              <a:rPr lang="en-US" sz="2000" dirty="0"/>
              <a:t>Well, Python has them as well!</a:t>
            </a:r>
          </a:p>
        </p:txBody>
      </p:sp>
      <p:sp>
        <p:nvSpPr>
          <p:cNvPr id="15" name="TextBox 14">
            <a:extLst>
              <a:ext uri="{FF2B5EF4-FFF2-40B4-BE49-F238E27FC236}">
                <a16:creationId xmlns:a16="http://schemas.microsoft.com/office/drawing/2014/main" id="{B5FF0D46-C081-4F60-884D-4F32116388D6}"/>
              </a:ext>
            </a:extLst>
          </p:cNvPr>
          <p:cNvSpPr txBox="1"/>
          <p:nvPr/>
        </p:nvSpPr>
        <p:spPr>
          <a:xfrm>
            <a:off x="1482704" y="4600223"/>
            <a:ext cx="9226592" cy="369332"/>
          </a:xfrm>
          <a:prstGeom prst="rect">
            <a:avLst/>
          </a:prstGeom>
          <a:solidFill>
            <a:schemeClr val="bg1">
              <a:lumMod val="95000"/>
            </a:schemeClr>
          </a:solidFill>
          <a:ln>
            <a:solidFill>
              <a:schemeClr val="tx1"/>
            </a:solidFill>
          </a:ln>
        </p:spPr>
        <p:txBody>
          <a:bodyPr wrap="square">
            <a:spAutoFit/>
          </a:bodyPr>
          <a:lstStyle/>
          <a:p>
            <a:pPr algn="ctr"/>
            <a:r>
              <a:rPr lang="en-US" dirty="0" err="1">
                <a:latin typeface="Consolas" panose="020B0609020204030204" pitchFamily="49" charset="0"/>
              </a:rPr>
              <a:t>new_list</a:t>
            </a:r>
            <a:r>
              <a:rPr lang="en-US" dirty="0">
                <a:latin typeface="Consolas" panose="020B0609020204030204" pitchFamily="49" charset="0"/>
              </a:rPr>
              <a:t> = [</a:t>
            </a:r>
            <a:r>
              <a:rPr lang="en-US" dirty="0">
                <a:solidFill>
                  <a:srgbClr val="0070C0"/>
                </a:solidFill>
                <a:latin typeface="Consolas" panose="020B0609020204030204" pitchFamily="49" charset="0"/>
              </a:rPr>
              <a:t>expression</a:t>
            </a:r>
            <a:r>
              <a:rPr lang="en-US" dirty="0">
                <a:latin typeface="Consolas" panose="020B0609020204030204" pitchFamily="49" charset="0"/>
              </a:rPr>
              <a:t> for </a:t>
            </a:r>
            <a:r>
              <a:rPr lang="en-US" dirty="0">
                <a:solidFill>
                  <a:schemeClr val="accent4">
                    <a:lumMod val="50000"/>
                  </a:schemeClr>
                </a:solidFill>
                <a:latin typeface="Consolas" panose="020B0609020204030204" pitchFamily="49" charset="0"/>
              </a:rPr>
              <a:t>item</a:t>
            </a:r>
            <a:r>
              <a:rPr lang="en-US" dirty="0">
                <a:latin typeface="Consolas" panose="020B0609020204030204" pitchFamily="49" charset="0"/>
              </a:rPr>
              <a:t> in </a:t>
            </a:r>
            <a:r>
              <a:rPr lang="en-US" dirty="0" err="1">
                <a:solidFill>
                  <a:srgbClr val="C00000"/>
                </a:solidFill>
                <a:latin typeface="Consolas" panose="020B0609020204030204" pitchFamily="49" charset="0"/>
              </a:rPr>
              <a:t>iterable</a:t>
            </a:r>
            <a:r>
              <a:rPr lang="en-US" dirty="0">
                <a:solidFill>
                  <a:srgbClr val="C00000"/>
                </a:solidFill>
                <a:latin typeface="Consolas" panose="020B0609020204030204" pitchFamily="49" charset="0"/>
              </a:rPr>
              <a:t>-object</a:t>
            </a:r>
            <a:r>
              <a:rPr lang="en-US" dirty="0">
                <a:latin typeface="Consolas" panose="020B0609020204030204" pitchFamily="49" charset="0"/>
              </a:rPr>
              <a:t> if </a:t>
            </a:r>
            <a:r>
              <a:rPr lang="en-US" dirty="0" err="1">
                <a:solidFill>
                  <a:srgbClr val="7030A0"/>
                </a:solidFill>
                <a:latin typeface="Consolas" panose="020B0609020204030204" pitchFamily="49" charset="0"/>
              </a:rPr>
              <a:t>condition_is_true</a:t>
            </a:r>
            <a:r>
              <a:rPr lang="en-US" dirty="0">
                <a:latin typeface="Consolas" panose="020B0609020204030204" pitchFamily="49" charset="0"/>
              </a:rPr>
              <a:t>]</a:t>
            </a:r>
          </a:p>
        </p:txBody>
      </p:sp>
      <p:sp>
        <p:nvSpPr>
          <p:cNvPr id="16" name="TextBox 15">
            <a:extLst>
              <a:ext uri="{FF2B5EF4-FFF2-40B4-BE49-F238E27FC236}">
                <a16:creationId xmlns:a16="http://schemas.microsoft.com/office/drawing/2014/main" id="{FC8B80E6-2D93-4A30-AD68-7BC15AD09358}"/>
              </a:ext>
            </a:extLst>
          </p:cNvPr>
          <p:cNvSpPr txBox="1"/>
          <p:nvPr/>
        </p:nvSpPr>
        <p:spPr>
          <a:xfrm>
            <a:off x="3185354" y="2828199"/>
            <a:ext cx="6097604" cy="400110"/>
          </a:xfrm>
          <a:prstGeom prst="rect">
            <a:avLst/>
          </a:prstGeom>
          <a:noFill/>
        </p:spPr>
        <p:txBody>
          <a:bodyPr wrap="square">
            <a:spAutoFit/>
          </a:bodyPr>
          <a:lstStyle/>
          <a:p>
            <a:pPr algn="ctr"/>
            <a:r>
              <a:rPr lang="en-US" sz="2000" dirty="0"/>
              <a:t>And their syntax is pretty close to Haskell's!</a:t>
            </a:r>
          </a:p>
        </p:txBody>
      </p:sp>
      <p:sp>
        <p:nvSpPr>
          <p:cNvPr id="17" name="TextBox 16">
            <a:extLst>
              <a:ext uri="{FF2B5EF4-FFF2-40B4-BE49-F238E27FC236}">
                <a16:creationId xmlns:a16="http://schemas.microsoft.com/office/drawing/2014/main" id="{752957F8-7382-46E5-884D-F635E350C64F}"/>
              </a:ext>
            </a:extLst>
          </p:cNvPr>
          <p:cNvSpPr txBox="1"/>
          <p:nvPr/>
        </p:nvSpPr>
        <p:spPr>
          <a:xfrm>
            <a:off x="3243713" y="3360268"/>
            <a:ext cx="5980887" cy="707886"/>
          </a:xfrm>
          <a:prstGeom prst="rect">
            <a:avLst/>
          </a:prstGeom>
          <a:solidFill>
            <a:schemeClr val="bg1">
              <a:lumMod val="95000"/>
            </a:schemeClr>
          </a:solidFill>
          <a:ln>
            <a:solidFill>
              <a:schemeClr val="tx1"/>
            </a:solidFill>
          </a:ln>
        </p:spPr>
        <p:txBody>
          <a:bodyPr wrap="square">
            <a:spAutoFit/>
          </a:bodyPr>
          <a:lstStyle/>
          <a:p>
            <a:r>
              <a:rPr lang="en-US" sz="2000" dirty="0"/>
              <a:t>input = [10,11,12,15,17,22,23,5]</a:t>
            </a:r>
          </a:p>
          <a:p>
            <a:r>
              <a:rPr lang="en-US" sz="2000" dirty="0" err="1"/>
              <a:t>doubled_odds</a:t>
            </a:r>
            <a:r>
              <a:rPr lang="en-US" sz="2000" dirty="0"/>
              <a:t> = [</a:t>
            </a:r>
            <a:r>
              <a:rPr lang="en-US" sz="2000" dirty="0">
                <a:solidFill>
                  <a:srgbClr val="0070C0"/>
                </a:solidFill>
              </a:rPr>
              <a:t>x*2 </a:t>
            </a:r>
            <a:r>
              <a:rPr lang="en-US" sz="2000" dirty="0"/>
              <a:t>for</a:t>
            </a:r>
            <a:r>
              <a:rPr lang="en-US" sz="2000" dirty="0">
                <a:solidFill>
                  <a:schemeClr val="accent4">
                    <a:lumMod val="50000"/>
                  </a:schemeClr>
                </a:solidFill>
              </a:rPr>
              <a:t> x </a:t>
            </a:r>
            <a:r>
              <a:rPr lang="en-US" sz="2000" dirty="0"/>
              <a:t>in </a:t>
            </a:r>
            <a:r>
              <a:rPr lang="en-US" sz="2000" dirty="0">
                <a:solidFill>
                  <a:srgbClr val="C00000"/>
                </a:solidFill>
              </a:rPr>
              <a:t>input</a:t>
            </a:r>
            <a:r>
              <a:rPr lang="en-US" sz="2000" dirty="0"/>
              <a:t> if</a:t>
            </a:r>
            <a:r>
              <a:rPr lang="en-US" sz="2000" dirty="0">
                <a:solidFill>
                  <a:srgbClr val="7030A0"/>
                </a:solidFill>
              </a:rPr>
              <a:t> x % 2 == 1</a:t>
            </a:r>
            <a:r>
              <a:rPr lang="en-US" sz="2000" dirty="0"/>
              <a:t>] </a:t>
            </a:r>
          </a:p>
        </p:txBody>
      </p:sp>
      <p:sp>
        <p:nvSpPr>
          <p:cNvPr id="18" name="TextBox 17">
            <a:extLst>
              <a:ext uri="{FF2B5EF4-FFF2-40B4-BE49-F238E27FC236}">
                <a16:creationId xmlns:a16="http://schemas.microsoft.com/office/drawing/2014/main" id="{5968E4B5-2C02-4B44-ABA0-006169BF81B6}"/>
              </a:ext>
            </a:extLst>
          </p:cNvPr>
          <p:cNvSpPr txBox="1"/>
          <p:nvPr/>
        </p:nvSpPr>
        <p:spPr>
          <a:xfrm>
            <a:off x="3185354" y="4200113"/>
            <a:ext cx="6097604" cy="400110"/>
          </a:xfrm>
          <a:prstGeom prst="rect">
            <a:avLst/>
          </a:prstGeom>
          <a:noFill/>
        </p:spPr>
        <p:txBody>
          <a:bodyPr wrap="square">
            <a:spAutoFit/>
          </a:bodyPr>
          <a:lstStyle/>
          <a:p>
            <a:pPr algn="ctr"/>
            <a:r>
              <a:rPr lang="en-US" sz="2000" dirty="0"/>
              <a:t>Here are the general forms:</a:t>
            </a:r>
          </a:p>
        </p:txBody>
      </p:sp>
      <p:sp>
        <p:nvSpPr>
          <p:cNvPr id="21" name="TextBox 20">
            <a:extLst>
              <a:ext uri="{FF2B5EF4-FFF2-40B4-BE49-F238E27FC236}">
                <a16:creationId xmlns:a16="http://schemas.microsoft.com/office/drawing/2014/main" id="{954001E6-1E11-47B6-90F6-A1A0C39DD60C}"/>
              </a:ext>
            </a:extLst>
          </p:cNvPr>
          <p:cNvSpPr txBox="1"/>
          <p:nvPr/>
        </p:nvSpPr>
        <p:spPr>
          <a:xfrm>
            <a:off x="3185354" y="6036370"/>
            <a:ext cx="6097604" cy="707886"/>
          </a:xfrm>
          <a:prstGeom prst="rect">
            <a:avLst/>
          </a:prstGeom>
          <a:noFill/>
        </p:spPr>
        <p:txBody>
          <a:bodyPr wrap="square">
            <a:spAutoFit/>
          </a:bodyPr>
          <a:lstStyle/>
          <a:p>
            <a:pPr algn="ctr"/>
            <a:r>
              <a:rPr lang="en-US" sz="2000" dirty="0"/>
              <a:t>Where </a:t>
            </a:r>
            <a:r>
              <a:rPr lang="en-US" sz="2000" dirty="0" err="1">
                <a:solidFill>
                  <a:srgbClr val="C00000"/>
                </a:solidFill>
              </a:rPr>
              <a:t>iterable</a:t>
            </a:r>
            <a:r>
              <a:rPr lang="en-US" sz="2000" dirty="0">
                <a:solidFill>
                  <a:srgbClr val="C00000"/>
                </a:solidFill>
              </a:rPr>
              <a:t>-object </a:t>
            </a:r>
            <a:r>
              <a:rPr lang="en-US" sz="2000" dirty="0"/>
              <a:t>is typically a container like a </a:t>
            </a:r>
            <a:r>
              <a:rPr lang="en-US" sz="2000" dirty="0">
                <a:solidFill>
                  <a:srgbClr val="C00000"/>
                </a:solidFill>
              </a:rPr>
              <a:t>list</a:t>
            </a:r>
            <a:r>
              <a:rPr lang="en-US" sz="2000" dirty="0"/>
              <a:t>, </a:t>
            </a:r>
            <a:r>
              <a:rPr lang="en-US" sz="2000" dirty="0">
                <a:solidFill>
                  <a:srgbClr val="C00000"/>
                </a:solidFill>
              </a:rPr>
              <a:t>set</a:t>
            </a:r>
            <a:r>
              <a:rPr lang="en-US" sz="2000" dirty="0"/>
              <a:t>, </a:t>
            </a:r>
            <a:r>
              <a:rPr lang="en-US" sz="2000" dirty="0">
                <a:solidFill>
                  <a:srgbClr val="C00000"/>
                </a:solidFill>
              </a:rPr>
              <a:t>dictionary</a:t>
            </a:r>
            <a:r>
              <a:rPr lang="en-US" sz="2000" dirty="0"/>
              <a:t>, </a:t>
            </a:r>
            <a:r>
              <a:rPr lang="en-US" sz="2000" dirty="0">
                <a:solidFill>
                  <a:srgbClr val="C00000"/>
                </a:solidFill>
              </a:rPr>
              <a:t>tuple</a:t>
            </a:r>
            <a:r>
              <a:rPr lang="en-US" sz="2000" dirty="0"/>
              <a:t>, </a:t>
            </a:r>
            <a:r>
              <a:rPr lang="en-US" sz="2000" dirty="0">
                <a:solidFill>
                  <a:srgbClr val="C00000"/>
                </a:solidFill>
              </a:rPr>
              <a:t>string</a:t>
            </a:r>
            <a:r>
              <a:rPr lang="en-US" sz="2000" dirty="0"/>
              <a:t> or a Python </a:t>
            </a:r>
            <a:r>
              <a:rPr lang="en-US" sz="2000" dirty="0">
                <a:solidFill>
                  <a:srgbClr val="C00000"/>
                </a:solidFill>
              </a:rPr>
              <a:t>range</a:t>
            </a:r>
            <a:r>
              <a:rPr lang="en-US" sz="2000" dirty="0"/>
              <a:t>.</a:t>
            </a:r>
          </a:p>
        </p:txBody>
      </p:sp>
      <p:sp>
        <p:nvSpPr>
          <p:cNvPr id="22" name="TextBox 21">
            <a:extLst>
              <a:ext uri="{FF2B5EF4-FFF2-40B4-BE49-F238E27FC236}">
                <a16:creationId xmlns:a16="http://schemas.microsoft.com/office/drawing/2014/main" id="{2F881E03-9603-4F7A-91BB-4C6FF32CECFB}"/>
              </a:ext>
            </a:extLst>
          </p:cNvPr>
          <p:cNvSpPr txBox="1"/>
          <p:nvPr/>
        </p:nvSpPr>
        <p:spPr>
          <a:xfrm>
            <a:off x="128311" y="5516599"/>
            <a:ext cx="11915688" cy="369332"/>
          </a:xfrm>
          <a:prstGeom prst="rect">
            <a:avLst/>
          </a:prstGeom>
          <a:solidFill>
            <a:schemeClr val="bg1">
              <a:lumMod val="95000"/>
            </a:schemeClr>
          </a:solidFill>
          <a:ln>
            <a:solidFill>
              <a:schemeClr val="tx1"/>
            </a:solidFill>
          </a:ln>
        </p:spPr>
        <p:txBody>
          <a:bodyPr wrap="square">
            <a:spAutoFit/>
          </a:bodyPr>
          <a:lstStyle/>
          <a:p>
            <a:pPr algn="ctr"/>
            <a:r>
              <a:rPr lang="en-US" dirty="0" err="1">
                <a:latin typeface="Consolas" panose="020B0609020204030204" pitchFamily="49" charset="0"/>
              </a:rPr>
              <a:t>new_dict</a:t>
            </a:r>
            <a:r>
              <a:rPr lang="en-US" dirty="0">
                <a:latin typeface="Consolas" panose="020B0609020204030204" pitchFamily="49" charset="0"/>
              </a:rPr>
              <a:t> = {</a:t>
            </a:r>
            <a:r>
              <a:rPr lang="en-US" dirty="0" err="1">
                <a:solidFill>
                  <a:srgbClr val="009A46"/>
                </a:solidFill>
                <a:latin typeface="Consolas" panose="020B0609020204030204" pitchFamily="49" charset="0"/>
              </a:rPr>
              <a:t>key_expression</a:t>
            </a:r>
            <a:r>
              <a:rPr lang="en-US" dirty="0" err="1">
                <a:latin typeface="Consolas" panose="020B0609020204030204" pitchFamily="49" charset="0"/>
              </a:rPr>
              <a:t>:</a:t>
            </a:r>
            <a:r>
              <a:rPr lang="en-US" dirty="0" err="1">
                <a:solidFill>
                  <a:srgbClr val="0070C0"/>
                </a:solidFill>
                <a:latin typeface="Consolas" panose="020B0609020204030204" pitchFamily="49" charset="0"/>
              </a:rPr>
              <a:t>value_expression</a:t>
            </a:r>
            <a:r>
              <a:rPr lang="en-US" dirty="0">
                <a:latin typeface="Consolas" panose="020B0609020204030204" pitchFamily="49" charset="0"/>
              </a:rPr>
              <a:t> for </a:t>
            </a:r>
            <a:r>
              <a:rPr lang="en-US" dirty="0">
                <a:solidFill>
                  <a:schemeClr val="accent4">
                    <a:lumMod val="50000"/>
                  </a:schemeClr>
                </a:solidFill>
                <a:latin typeface="Consolas" panose="020B0609020204030204" pitchFamily="49" charset="0"/>
              </a:rPr>
              <a:t>key</a:t>
            </a:r>
            <a:r>
              <a:rPr lang="en-US" dirty="0">
                <a:latin typeface="Consolas" panose="020B0609020204030204" pitchFamily="49" charset="0"/>
              </a:rPr>
              <a:t> in </a:t>
            </a:r>
            <a:r>
              <a:rPr lang="en-US" dirty="0" err="1">
                <a:solidFill>
                  <a:srgbClr val="C00000"/>
                </a:solidFill>
                <a:latin typeface="Consolas" panose="020B0609020204030204" pitchFamily="49" charset="0"/>
              </a:rPr>
              <a:t>iterable</a:t>
            </a:r>
            <a:r>
              <a:rPr lang="en-US" dirty="0">
                <a:solidFill>
                  <a:srgbClr val="C00000"/>
                </a:solidFill>
                <a:latin typeface="Consolas" panose="020B0609020204030204" pitchFamily="49" charset="0"/>
              </a:rPr>
              <a:t>-object</a:t>
            </a:r>
            <a:r>
              <a:rPr lang="en-US" dirty="0">
                <a:latin typeface="Consolas" panose="020B0609020204030204" pitchFamily="49" charset="0"/>
              </a:rPr>
              <a:t> if </a:t>
            </a:r>
            <a:r>
              <a:rPr lang="en-US" dirty="0" err="1">
                <a:solidFill>
                  <a:srgbClr val="7030A0"/>
                </a:solidFill>
                <a:latin typeface="Consolas" panose="020B0609020204030204" pitchFamily="49" charset="0"/>
              </a:rPr>
              <a:t>condition_is_true</a:t>
            </a:r>
            <a:r>
              <a:rPr lang="en-US" dirty="0">
                <a:latin typeface="Consolas" panose="020B0609020204030204" pitchFamily="49" charset="0"/>
              </a:rPr>
              <a:t>]</a:t>
            </a:r>
          </a:p>
        </p:txBody>
      </p:sp>
      <p:sp>
        <p:nvSpPr>
          <p:cNvPr id="23" name="TextBox 22">
            <a:extLst>
              <a:ext uri="{FF2B5EF4-FFF2-40B4-BE49-F238E27FC236}">
                <a16:creationId xmlns:a16="http://schemas.microsoft.com/office/drawing/2014/main" id="{E9F841B1-807B-407C-913C-4884138D2D32}"/>
              </a:ext>
            </a:extLst>
          </p:cNvPr>
          <p:cNvSpPr txBox="1"/>
          <p:nvPr/>
        </p:nvSpPr>
        <p:spPr>
          <a:xfrm>
            <a:off x="1482704" y="5055761"/>
            <a:ext cx="9206902" cy="369332"/>
          </a:xfrm>
          <a:prstGeom prst="rect">
            <a:avLst/>
          </a:prstGeom>
          <a:solidFill>
            <a:schemeClr val="bg1">
              <a:lumMod val="95000"/>
            </a:schemeClr>
          </a:solidFill>
          <a:ln>
            <a:solidFill>
              <a:schemeClr val="tx1"/>
            </a:solidFill>
          </a:ln>
        </p:spPr>
        <p:txBody>
          <a:bodyPr wrap="square">
            <a:spAutoFit/>
          </a:bodyPr>
          <a:lstStyle/>
          <a:p>
            <a:pPr algn="ctr"/>
            <a:r>
              <a:rPr lang="en-US" dirty="0" err="1">
                <a:latin typeface="Consolas" panose="020B0609020204030204" pitchFamily="49" charset="0"/>
              </a:rPr>
              <a:t>new_set</a:t>
            </a:r>
            <a:r>
              <a:rPr lang="en-US" dirty="0">
                <a:latin typeface="Consolas" panose="020B0609020204030204" pitchFamily="49" charset="0"/>
              </a:rPr>
              <a:t> = {</a:t>
            </a:r>
            <a:r>
              <a:rPr lang="en-US" dirty="0">
                <a:solidFill>
                  <a:srgbClr val="0070C0"/>
                </a:solidFill>
                <a:latin typeface="Consolas" panose="020B0609020204030204" pitchFamily="49" charset="0"/>
              </a:rPr>
              <a:t>expression</a:t>
            </a:r>
            <a:r>
              <a:rPr lang="en-US" dirty="0">
                <a:latin typeface="Consolas" panose="020B0609020204030204" pitchFamily="49" charset="0"/>
              </a:rPr>
              <a:t> for </a:t>
            </a:r>
            <a:r>
              <a:rPr lang="en-US" dirty="0">
                <a:solidFill>
                  <a:schemeClr val="accent4">
                    <a:lumMod val="50000"/>
                  </a:schemeClr>
                </a:solidFill>
                <a:latin typeface="Consolas" panose="020B0609020204030204" pitchFamily="49" charset="0"/>
              </a:rPr>
              <a:t>key</a:t>
            </a:r>
            <a:r>
              <a:rPr lang="en-US" dirty="0">
                <a:latin typeface="Consolas" panose="020B0609020204030204" pitchFamily="49" charset="0"/>
              </a:rPr>
              <a:t> in </a:t>
            </a:r>
            <a:r>
              <a:rPr lang="en-US" dirty="0" err="1">
                <a:solidFill>
                  <a:srgbClr val="C00000"/>
                </a:solidFill>
                <a:latin typeface="Consolas" panose="020B0609020204030204" pitchFamily="49" charset="0"/>
              </a:rPr>
              <a:t>iterable</a:t>
            </a:r>
            <a:r>
              <a:rPr lang="en-US" dirty="0">
                <a:solidFill>
                  <a:srgbClr val="C00000"/>
                </a:solidFill>
                <a:latin typeface="Consolas" panose="020B0609020204030204" pitchFamily="49" charset="0"/>
              </a:rPr>
              <a:t>-object</a:t>
            </a:r>
            <a:r>
              <a:rPr lang="en-US" dirty="0">
                <a:latin typeface="Consolas" panose="020B0609020204030204" pitchFamily="49" charset="0"/>
              </a:rPr>
              <a:t> if </a:t>
            </a:r>
            <a:r>
              <a:rPr lang="en-US" dirty="0" err="1">
                <a:solidFill>
                  <a:srgbClr val="7030A0"/>
                </a:solidFill>
                <a:latin typeface="Consolas" panose="020B0609020204030204" pitchFamily="49" charset="0"/>
              </a:rPr>
              <a:t>condition_is_true</a:t>
            </a:r>
            <a:r>
              <a:rPr lang="en-US" dirty="0">
                <a:latin typeface="Consolas" panose="020B0609020204030204" pitchFamily="49" charset="0"/>
              </a:rPr>
              <a:t>]</a:t>
            </a:r>
          </a:p>
        </p:txBody>
      </p:sp>
    </p:spTree>
    <p:extLst>
      <p:ext uri="{BB962C8B-B14F-4D97-AF65-F5344CB8AC3E}">
        <p14:creationId xmlns:p14="http://schemas.microsoft.com/office/powerpoint/2010/main" val="32465491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Comprehensions</a:t>
            </a:r>
          </a:p>
        </p:txBody>
      </p:sp>
      <p:sp>
        <p:nvSpPr>
          <p:cNvPr id="11" name="TextBox 10">
            <a:extLst>
              <a:ext uri="{FF2B5EF4-FFF2-40B4-BE49-F238E27FC236}">
                <a16:creationId xmlns:a16="http://schemas.microsoft.com/office/drawing/2014/main" id="{11A55913-077E-438B-88F7-11A9AF8E5072}"/>
              </a:ext>
            </a:extLst>
          </p:cNvPr>
          <p:cNvSpPr txBox="1"/>
          <p:nvPr/>
        </p:nvSpPr>
        <p:spPr>
          <a:xfrm>
            <a:off x="1770312" y="2319601"/>
            <a:ext cx="8377100" cy="2675912"/>
          </a:xfrm>
          <a:prstGeom prst="rect">
            <a:avLst/>
          </a:prstGeom>
          <a:solidFill>
            <a:srgbClr val="EDF1F9"/>
          </a:solidFill>
          <a:ln>
            <a:solidFill>
              <a:schemeClr val="tx1"/>
            </a:solidFill>
          </a:ln>
        </p:spPr>
        <p:txBody>
          <a:bodyPr wrap="square" rtlCol="0">
            <a:noAutofit/>
          </a:bodyPr>
          <a:lstStyle/>
          <a:p>
            <a:r>
              <a:rPr lang="en-US" dirty="0">
                <a:solidFill>
                  <a:srgbClr val="000000"/>
                </a:solidFill>
                <a:latin typeface="Consolas" panose="020B0609020204030204" pitchFamily="49" charset="0"/>
              </a:rPr>
              <a:t># Generate list of squares for numbers between [3,8)</a:t>
            </a:r>
          </a:p>
          <a:p>
            <a:r>
              <a:rPr lang="en-US" dirty="0">
                <a:solidFill>
                  <a:srgbClr val="000000"/>
                </a:solidFill>
                <a:latin typeface="Consolas" panose="020B0609020204030204" pitchFamily="49" charset="0"/>
              </a:rPr>
              <a:t>squares = [</a:t>
            </a:r>
            <a:r>
              <a:rPr lang="en-US" dirty="0">
                <a:solidFill>
                  <a:srgbClr val="0070C0"/>
                </a:solidFill>
                <a:latin typeface="Consolas" panose="020B0609020204030204" pitchFamily="49" charset="0"/>
              </a:rPr>
              <a:t>x**2 </a:t>
            </a:r>
            <a:r>
              <a:rPr lang="en-US" dirty="0">
                <a:solidFill>
                  <a:srgbClr val="000000"/>
                </a:solidFill>
                <a:latin typeface="Consolas" panose="020B0609020204030204" pitchFamily="49" charset="0"/>
              </a:rPr>
              <a:t>for </a:t>
            </a:r>
            <a:r>
              <a:rPr lang="en-US" dirty="0">
                <a:solidFill>
                  <a:schemeClr val="accent4">
                    <a:lumMod val="50000"/>
                  </a:schemeClr>
                </a:solidFill>
                <a:latin typeface="Consolas" panose="020B0609020204030204" pitchFamily="49" charset="0"/>
              </a:rPr>
              <a:t>x</a:t>
            </a:r>
            <a:r>
              <a:rPr lang="en-US" dirty="0">
                <a:solidFill>
                  <a:srgbClr val="000000"/>
                </a:solidFill>
                <a:latin typeface="Consolas" panose="020B0609020204030204" pitchFamily="49" charset="0"/>
              </a:rPr>
              <a:t> in </a:t>
            </a:r>
            <a:r>
              <a:rPr lang="en-US" dirty="0">
                <a:solidFill>
                  <a:srgbClr val="C00000"/>
                </a:solidFill>
                <a:latin typeface="Consolas" panose="020B0609020204030204" pitchFamily="49" charset="0"/>
              </a:rPr>
              <a:t>range(3,8)</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s = 'This is a sentence'</a:t>
            </a:r>
          </a:p>
          <a:p>
            <a:endParaRPr lang="en-US" sz="11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Generate a map from each word to its length for sentence s</a:t>
            </a:r>
          </a:p>
          <a:p>
            <a:r>
              <a:rPr lang="en-US" dirty="0" err="1">
                <a:solidFill>
                  <a:srgbClr val="000000"/>
                </a:solidFill>
                <a:latin typeface="Consolas" panose="020B0609020204030204" pitchFamily="49" charset="0"/>
              </a:rPr>
              <a:t>word_to_len</a:t>
            </a:r>
            <a:r>
              <a:rPr lang="en-US" dirty="0">
                <a:solidFill>
                  <a:srgbClr val="000000"/>
                </a:solidFill>
                <a:latin typeface="Consolas" panose="020B0609020204030204" pitchFamily="49" charset="0"/>
              </a:rPr>
              <a:t> = {</a:t>
            </a:r>
            <a:r>
              <a:rPr lang="en-US" dirty="0" err="1">
                <a:solidFill>
                  <a:srgbClr val="009A46"/>
                </a:solidFill>
                <a:latin typeface="Consolas" panose="020B0609020204030204" pitchFamily="49" charset="0"/>
              </a:rPr>
              <a:t>w</a:t>
            </a:r>
            <a:r>
              <a:rPr lang="en-US" dirty="0" err="1">
                <a:solidFill>
                  <a:srgbClr val="000000"/>
                </a:solidFill>
                <a:latin typeface="Consolas" panose="020B0609020204030204" pitchFamily="49" charset="0"/>
              </a:rPr>
              <a:t>:</a:t>
            </a:r>
            <a:r>
              <a:rPr lang="en-US" dirty="0" err="1">
                <a:solidFill>
                  <a:srgbClr val="0070C0"/>
                </a:solidFill>
                <a:latin typeface="Consolas" panose="020B0609020204030204" pitchFamily="49" charset="0"/>
              </a:rPr>
              <a:t>len</a:t>
            </a:r>
            <a:r>
              <a:rPr lang="en-US" dirty="0">
                <a:solidFill>
                  <a:srgbClr val="0070C0"/>
                </a:solidFill>
                <a:latin typeface="Consolas" panose="020B0609020204030204" pitchFamily="49" charset="0"/>
              </a:rPr>
              <a:t>(w)</a:t>
            </a:r>
            <a:r>
              <a:rPr lang="en-US" dirty="0">
                <a:solidFill>
                  <a:srgbClr val="000000"/>
                </a:solidFill>
                <a:latin typeface="Consolas" panose="020B0609020204030204" pitchFamily="49" charset="0"/>
              </a:rPr>
              <a:t> for </a:t>
            </a:r>
            <a:r>
              <a:rPr lang="en-US" dirty="0">
                <a:solidFill>
                  <a:schemeClr val="accent4">
                    <a:lumMod val="50000"/>
                  </a:schemeClr>
                </a:solidFill>
                <a:latin typeface="Consolas" panose="020B0609020204030204" pitchFamily="49" charset="0"/>
              </a:rPr>
              <a:t>w</a:t>
            </a:r>
            <a:r>
              <a:rPr lang="en-US" dirty="0">
                <a:solidFill>
                  <a:srgbClr val="000000"/>
                </a:solidFill>
                <a:latin typeface="Consolas" panose="020B0609020204030204" pitchFamily="49" charset="0"/>
              </a:rPr>
              <a:t> in </a:t>
            </a:r>
            <a:r>
              <a:rPr lang="en-US" dirty="0" err="1">
                <a:solidFill>
                  <a:srgbClr val="C00000"/>
                </a:solidFill>
                <a:latin typeface="Consolas" panose="020B0609020204030204" pitchFamily="49" charset="0"/>
              </a:rPr>
              <a:t>s.split</a:t>
            </a:r>
            <a:r>
              <a:rPr lang="en-US" dirty="0">
                <a:solidFill>
                  <a:srgbClr val="C00000"/>
                </a:solidFill>
                <a:latin typeface="Consolas" panose="020B0609020204030204" pitchFamily="49" charset="0"/>
              </a:rPr>
              <a:t>()</a:t>
            </a:r>
            <a:r>
              <a:rPr lang="en-US"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Generate a set of unique words of &gt; 1 character for sentence s</a:t>
            </a:r>
          </a:p>
          <a:p>
            <a:r>
              <a:rPr lang="en-US" dirty="0" err="1">
                <a:solidFill>
                  <a:srgbClr val="000000"/>
                </a:solidFill>
                <a:latin typeface="Consolas" panose="020B0609020204030204" pitchFamily="49" charset="0"/>
              </a:rPr>
              <a:t>unique_words</a:t>
            </a:r>
            <a:r>
              <a:rPr lang="en-US" dirty="0">
                <a:solidFill>
                  <a:srgbClr val="000000"/>
                </a:solidFill>
                <a:latin typeface="Consolas" panose="020B0609020204030204" pitchFamily="49" charset="0"/>
              </a:rPr>
              <a:t> = {</a:t>
            </a:r>
            <a:r>
              <a:rPr lang="en-US" dirty="0">
                <a:solidFill>
                  <a:srgbClr val="0070C0"/>
                </a:solidFill>
                <a:latin typeface="Consolas" panose="020B0609020204030204" pitchFamily="49" charset="0"/>
              </a:rPr>
              <a:t>w</a:t>
            </a:r>
            <a:r>
              <a:rPr lang="en-US" dirty="0">
                <a:solidFill>
                  <a:srgbClr val="000000"/>
                </a:solidFill>
                <a:latin typeface="Consolas" panose="020B0609020204030204" pitchFamily="49" charset="0"/>
              </a:rPr>
              <a:t> for </a:t>
            </a:r>
            <a:r>
              <a:rPr lang="en-US" dirty="0">
                <a:solidFill>
                  <a:schemeClr val="accent4">
                    <a:lumMod val="50000"/>
                  </a:schemeClr>
                </a:solidFill>
                <a:latin typeface="Consolas" panose="020B0609020204030204" pitchFamily="49" charset="0"/>
              </a:rPr>
              <a:t>w</a:t>
            </a:r>
            <a:r>
              <a:rPr lang="en-US" dirty="0">
                <a:solidFill>
                  <a:srgbClr val="000000"/>
                </a:solidFill>
                <a:latin typeface="Consolas" panose="020B0609020204030204" pitchFamily="49" charset="0"/>
              </a:rPr>
              <a:t> in </a:t>
            </a:r>
            <a:r>
              <a:rPr lang="en-US" dirty="0" err="1">
                <a:solidFill>
                  <a:srgbClr val="C00000"/>
                </a:solidFill>
                <a:latin typeface="Consolas" panose="020B0609020204030204" pitchFamily="49" charset="0"/>
              </a:rPr>
              <a:t>s.split</a:t>
            </a:r>
            <a:r>
              <a:rPr lang="en-US" dirty="0">
                <a:solidFill>
                  <a:srgbClr val="C00000"/>
                </a:solidFill>
                <a:latin typeface="Consolas" panose="020B0609020204030204" pitchFamily="49" charset="0"/>
              </a:rPr>
              <a:t>() </a:t>
            </a:r>
            <a:r>
              <a:rPr lang="en-US" dirty="0">
                <a:solidFill>
                  <a:srgbClr val="000000"/>
                </a:solidFill>
                <a:latin typeface="Consolas" panose="020B0609020204030204" pitchFamily="49" charset="0"/>
              </a:rPr>
              <a:t>if </a:t>
            </a:r>
            <a:r>
              <a:rPr lang="en-US" dirty="0" err="1">
                <a:solidFill>
                  <a:srgbClr val="7030A0"/>
                </a:solidFill>
                <a:latin typeface="Consolas" panose="020B0609020204030204" pitchFamily="49" charset="0"/>
              </a:rPr>
              <a:t>len</a:t>
            </a:r>
            <a:r>
              <a:rPr lang="en-US" dirty="0">
                <a:solidFill>
                  <a:srgbClr val="7030A0"/>
                </a:solidFill>
                <a:latin typeface="Consolas" panose="020B0609020204030204" pitchFamily="49" charset="0"/>
              </a:rPr>
              <a:t>(w) &gt; 1</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p:txBody>
      </p:sp>
      <p:sp>
        <p:nvSpPr>
          <p:cNvPr id="19" name="TextBox 18">
            <a:extLst>
              <a:ext uri="{FF2B5EF4-FFF2-40B4-BE49-F238E27FC236}">
                <a16:creationId xmlns:a16="http://schemas.microsoft.com/office/drawing/2014/main" id="{215F0D1A-D149-4CDB-81E8-053195863CE3}"/>
              </a:ext>
            </a:extLst>
          </p:cNvPr>
          <p:cNvSpPr txBox="1"/>
          <p:nvPr/>
        </p:nvSpPr>
        <p:spPr>
          <a:xfrm>
            <a:off x="1742628" y="5586052"/>
            <a:ext cx="8377100" cy="1036130"/>
          </a:xfrm>
          <a:prstGeom prst="rect">
            <a:avLst/>
          </a:prstGeom>
          <a:solidFill>
            <a:srgbClr val="EDF1F9"/>
          </a:solidFill>
          <a:ln>
            <a:solidFill>
              <a:schemeClr val="tx1"/>
            </a:solidFill>
          </a:ln>
        </p:spPr>
        <p:txBody>
          <a:bodyPr wrap="square" rtlCol="0">
            <a:noAutofit/>
          </a:bodyPr>
          <a:lstStyle/>
          <a:p>
            <a:r>
              <a:rPr lang="en-US" dirty="0">
                <a:solidFill>
                  <a:srgbClr val="000000"/>
                </a:solidFill>
                <a:latin typeface="Consolas" panose="020B0609020204030204" pitchFamily="49" charset="0"/>
              </a:rPr>
              <a:t># Create list of non-negative values from input list</a:t>
            </a:r>
          </a:p>
          <a:p>
            <a:r>
              <a:rPr lang="en-US" dirty="0" err="1">
                <a:solidFill>
                  <a:srgbClr val="000000"/>
                </a:solidFill>
                <a:latin typeface="Consolas" panose="020B0609020204030204" pitchFamily="49" charset="0"/>
              </a:rPr>
              <a:t>nums</a:t>
            </a:r>
            <a:r>
              <a:rPr lang="en-US" dirty="0">
                <a:solidFill>
                  <a:srgbClr val="000000"/>
                </a:solidFill>
                <a:latin typeface="Consolas" panose="020B0609020204030204" pitchFamily="49" charset="0"/>
              </a:rPr>
              <a:t> = [10,-3,4,-7,0,6,-1,-5,19]</a:t>
            </a:r>
          </a:p>
          <a:p>
            <a:r>
              <a:rPr lang="en-US" dirty="0" err="1">
                <a:solidFill>
                  <a:srgbClr val="000000"/>
                </a:solidFill>
                <a:latin typeface="Consolas" panose="020B0609020204030204" pitchFamily="49" charset="0"/>
              </a:rPr>
              <a:t>no_negs</a:t>
            </a:r>
            <a:r>
              <a:rPr lang="en-US" dirty="0">
                <a:solidFill>
                  <a:srgbClr val="000000"/>
                </a:solidFill>
                <a:latin typeface="Consolas" panose="020B0609020204030204" pitchFamily="49" charset="0"/>
              </a:rPr>
              <a:t> = [</a:t>
            </a:r>
            <a:r>
              <a:rPr lang="en-US" dirty="0">
                <a:solidFill>
                  <a:srgbClr val="0070C0"/>
                </a:solidFill>
                <a:latin typeface="Consolas" panose="020B0609020204030204" pitchFamily="49" charset="0"/>
              </a:rPr>
              <a:t>x </a:t>
            </a:r>
            <a:r>
              <a:rPr lang="en-US" dirty="0">
                <a:solidFill>
                  <a:srgbClr val="FF0000"/>
                </a:solidFill>
                <a:latin typeface="Consolas" panose="020B0609020204030204" pitchFamily="49" charset="0"/>
              </a:rPr>
              <a:t>if</a:t>
            </a:r>
            <a:r>
              <a:rPr lang="en-US" dirty="0">
                <a:solidFill>
                  <a:srgbClr val="0070C0"/>
                </a:solidFill>
                <a:latin typeface="Consolas" panose="020B0609020204030204" pitchFamily="49" charset="0"/>
              </a:rPr>
              <a:t> x &gt; 0 </a:t>
            </a:r>
            <a:r>
              <a:rPr lang="en-US" dirty="0">
                <a:solidFill>
                  <a:srgbClr val="FF0000"/>
                </a:solidFill>
                <a:latin typeface="Consolas" panose="020B0609020204030204" pitchFamily="49" charset="0"/>
              </a:rPr>
              <a:t>else</a:t>
            </a:r>
            <a:r>
              <a:rPr lang="en-US" dirty="0">
                <a:solidFill>
                  <a:srgbClr val="0070C0"/>
                </a:solidFill>
                <a:latin typeface="Consolas" panose="020B0609020204030204" pitchFamily="49" charset="0"/>
              </a:rPr>
              <a:t> -x </a:t>
            </a:r>
            <a:r>
              <a:rPr lang="en-US" dirty="0">
                <a:solidFill>
                  <a:srgbClr val="000000"/>
                </a:solidFill>
                <a:latin typeface="Consolas" panose="020B0609020204030204" pitchFamily="49" charset="0"/>
              </a:rPr>
              <a:t>for </a:t>
            </a:r>
            <a:r>
              <a:rPr lang="en-US" dirty="0">
                <a:solidFill>
                  <a:schemeClr val="accent4">
                    <a:lumMod val="50000"/>
                  </a:schemeClr>
                </a:solidFill>
                <a:latin typeface="Consolas" panose="020B0609020204030204" pitchFamily="49" charset="0"/>
              </a:rPr>
              <a:t>x</a:t>
            </a:r>
            <a:r>
              <a:rPr lang="en-US" dirty="0">
                <a:solidFill>
                  <a:srgbClr val="000000"/>
                </a:solidFill>
                <a:latin typeface="Consolas" panose="020B0609020204030204" pitchFamily="49" charset="0"/>
              </a:rPr>
              <a:t> in </a:t>
            </a:r>
            <a:r>
              <a:rPr lang="en-US" dirty="0" err="1">
                <a:solidFill>
                  <a:srgbClr val="C00000"/>
                </a:solidFill>
                <a:latin typeface="Consolas" panose="020B0609020204030204" pitchFamily="49" charset="0"/>
              </a:rPr>
              <a:t>nums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p:txBody>
      </p:sp>
      <p:sp>
        <p:nvSpPr>
          <p:cNvPr id="20" name="TextBox 19">
            <a:extLst>
              <a:ext uri="{FF2B5EF4-FFF2-40B4-BE49-F238E27FC236}">
                <a16:creationId xmlns:a16="http://schemas.microsoft.com/office/drawing/2014/main" id="{9CB420FD-A3D1-471B-8FA3-3BEB96E650A5}"/>
              </a:ext>
            </a:extLst>
          </p:cNvPr>
          <p:cNvSpPr txBox="1"/>
          <p:nvPr/>
        </p:nvSpPr>
        <p:spPr>
          <a:xfrm>
            <a:off x="1862900" y="5086761"/>
            <a:ext cx="7982552" cy="400110"/>
          </a:xfrm>
          <a:prstGeom prst="rect">
            <a:avLst/>
          </a:prstGeom>
          <a:noFill/>
        </p:spPr>
        <p:txBody>
          <a:bodyPr wrap="square">
            <a:spAutoFit/>
          </a:bodyPr>
          <a:lstStyle/>
          <a:p>
            <a:pPr algn="ctr"/>
            <a:r>
              <a:rPr lang="en-US" sz="2000" dirty="0"/>
              <a:t>Python also allows you to embed an </a:t>
            </a:r>
            <a:r>
              <a:rPr lang="en-US" sz="2000" dirty="0">
                <a:solidFill>
                  <a:srgbClr val="FF0000"/>
                </a:solidFill>
              </a:rPr>
              <a:t>if/else </a:t>
            </a:r>
            <a:r>
              <a:rPr lang="en-US" sz="2000" dirty="0"/>
              <a:t>in the </a:t>
            </a:r>
            <a:r>
              <a:rPr lang="en-US" sz="2000" dirty="0">
                <a:solidFill>
                  <a:srgbClr val="0070C0"/>
                </a:solidFill>
              </a:rPr>
              <a:t>expression</a:t>
            </a:r>
            <a:r>
              <a:rPr lang="en-US" sz="2000" dirty="0"/>
              <a:t>:</a:t>
            </a:r>
          </a:p>
        </p:txBody>
      </p:sp>
      <p:sp>
        <p:nvSpPr>
          <p:cNvPr id="23" name="TextBox 22">
            <a:extLst>
              <a:ext uri="{FF2B5EF4-FFF2-40B4-BE49-F238E27FC236}">
                <a16:creationId xmlns:a16="http://schemas.microsoft.com/office/drawing/2014/main" id="{B63FA39E-E39D-432A-9AC1-16DED931491F}"/>
              </a:ext>
            </a:extLst>
          </p:cNvPr>
          <p:cNvSpPr txBox="1"/>
          <p:nvPr/>
        </p:nvSpPr>
        <p:spPr>
          <a:xfrm>
            <a:off x="2044588" y="821630"/>
            <a:ext cx="7828548" cy="400110"/>
          </a:xfrm>
          <a:prstGeom prst="rect">
            <a:avLst/>
          </a:prstGeom>
          <a:solidFill>
            <a:schemeClr val="bg1">
              <a:lumMod val="95000"/>
            </a:schemeClr>
          </a:solidFill>
          <a:ln>
            <a:solidFill>
              <a:schemeClr val="tx1"/>
            </a:solidFill>
          </a:ln>
        </p:spPr>
        <p:txBody>
          <a:bodyPr wrap="square">
            <a:spAutoFit/>
          </a:bodyPr>
          <a:lstStyle/>
          <a:p>
            <a:pPr algn="ctr"/>
            <a:r>
              <a:rPr lang="en-US" sz="2000" dirty="0" err="1"/>
              <a:t>new_list</a:t>
            </a:r>
            <a:r>
              <a:rPr lang="en-US" sz="2000" dirty="0"/>
              <a:t> = [</a:t>
            </a:r>
            <a:r>
              <a:rPr lang="en-US" sz="2000" dirty="0">
                <a:solidFill>
                  <a:srgbClr val="0070C0"/>
                </a:solidFill>
              </a:rPr>
              <a:t>expression</a:t>
            </a:r>
            <a:r>
              <a:rPr lang="en-US" sz="2000" dirty="0"/>
              <a:t> for </a:t>
            </a:r>
            <a:r>
              <a:rPr lang="en-US" sz="2000" dirty="0">
                <a:solidFill>
                  <a:schemeClr val="accent4">
                    <a:lumMod val="50000"/>
                  </a:schemeClr>
                </a:solidFill>
              </a:rPr>
              <a:t>item</a:t>
            </a:r>
            <a:r>
              <a:rPr lang="en-US" sz="2000" dirty="0"/>
              <a:t> in </a:t>
            </a:r>
            <a:r>
              <a:rPr lang="en-US" sz="2000" dirty="0" err="1">
                <a:solidFill>
                  <a:srgbClr val="C00000"/>
                </a:solidFill>
              </a:rPr>
              <a:t>iterable</a:t>
            </a:r>
            <a:r>
              <a:rPr lang="en-US" sz="2000" dirty="0">
                <a:solidFill>
                  <a:srgbClr val="C00000"/>
                </a:solidFill>
              </a:rPr>
              <a:t>-object</a:t>
            </a:r>
            <a:r>
              <a:rPr lang="en-US" sz="2000" dirty="0"/>
              <a:t> if </a:t>
            </a:r>
            <a:r>
              <a:rPr lang="en-US" sz="2000" dirty="0" err="1">
                <a:solidFill>
                  <a:srgbClr val="7030A0"/>
                </a:solidFill>
              </a:rPr>
              <a:t>condition_is_true</a:t>
            </a:r>
            <a:r>
              <a:rPr lang="en-US" sz="2000" dirty="0"/>
              <a:t>]</a:t>
            </a:r>
          </a:p>
        </p:txBody>
      </p:sp>
      <p:sp>
        <p:nvSpPr>
          <p:cNvPr id="24" name="TextBox 23">
            <a:extLst>
              <a:ext uri="{FF2B5EF4-FFF2-40B4-BE49-F238E27FC236}">
                <a16:creationId xmlns:a16="http://schemas.microsoft.com/office/drawing/2014/main" id="{9BA78D3B-565E-467C-9110-4F154C1BA78B}"/>
              </a:ext>
            </a:extLst>
          </p:cNvPr>
          <p:cNvSpPr txBox="1"/>
          <p:nvPr/>
        </p:nvSpPr>
        <p:spPr>
          <a:xfrm>
            <a:off x="892959" y="1738006"/>
            <a:ext cx="10131806" cy="400110"/>
          </a:xfrm>
          <a:prstGeom prst="rect">
            <a:avLst/>
          </a:prstGeom>
          <a:solidFill>
            <a:schemeClr val="bg1">
              <a:lumMod val="95000"/>
            </a:schemeClr>
          </a:solidFill>
          <a:ln>
            <a:solidFill>
              <a:schemeClr val="tx1"/>
            </a:solidFill>
          </a:ln>
        </p:spPr>
        <p:txBody>
          <a:bodyPr wrap="square">
            <a:spAutoFit/>
          </a:bodyPr>
          <a:lstStyle/>
          <a:p>
            <a:pPr algn="ctr"/>
            <a:r>
              <a:rPr lang="en-US" sz="2000" dirty="0" err="1"/>
              <a:t>new_dict</a:t>
            </a:r>
            <a:r>
              <a:rPr lang="en-US" sz="2000" dirty="0"/>
              <a:t> = {</a:t>
            </a:r>
            <a:r>
              <a:rPr lang="en-US" sz="2000" dirty="0" err="1">
                <a:solidFill>
                  <a:srgbClr val="009A46"/>
                </a:solidFill>
              </a:rPr>
              <a:t>key_expression</a:t>
            </a:r>
            <a:r>
              <a:rPr lang="en-US" sz="2000" dirty="0" err="1">
                <a:solidFill>
                  <a:srgbClr val="FF0000"/>
                </a:solidFill>
              </a:rPr>
              <a:t>:</a:t>
            </a:r>
            <a:r>
              <a:rPr lang="en-US" sz="2000" dirty="0" err="1">
                <a:solidFill>
                  <a:srgbClr val="0070C0"/>
                </a:solidFill>
              </a:rPr>
              <a:t>value_expression</a:t>
            </a:r>
            <a:r>
              <a:rPr lang="en-US" sz="2000" dirty="0"/>
              <a:t> for </a:t>
            </a:r>
            <a:r>
              <a:rPr lang="en-US" sz="2000" dirty="0">
                <a:solidFill>
                  <a:schemeClr val="accent4">
                    <a:lumMod val="50000"/>
                  </a:schemeClr>
                </a:solidFill>
              </a:rPr>
              <a:t>key</a:t>
            </a:r>
            <a:r>
              <a:rPr lang="en-US" sz="2000" dirty="0"/>
              <a:t> in </a:t>
            </a:r>
            <a:r>
              <a:rPr lang="en-US" sz="2000" dirty="0" err="1">
                <a:solidFill>
                  <a:srgbClr val="C00000"/>
                </a:solidFill>
              </a:rPr>
              <a:t>iterable</a:t>
            </a:r>
            <a:r>
              <a:rPr lang="en-US" sz="2000" dirty="0">
                <a:solidFill>
                  <a:srgbClr val="C00000"/>
                </a:solidFill>
              </a:rPr>
              <a:t>-object</a:t>
            </a:r>
            <a:r>
              <a:rPr lang="en-US" sz="2000" dirty="0"/>
              <a:t> if </a:t>
            </a:r>
            <a:r>
              <a:rPr lang="en-US" sz="2000" dirty="0" err="1">
                <a:solidFill>
                  <a:srgbClr val="7030A0"/>
                </a:solidFill>
              </a:rPr>
              <a:t>condition_is_true</a:t>
            </a:r>
            <a:r>
              <a:rPr lang="en-US" sz="2000" dirty="0"/>
              <a:t>]</a:t>
            </a:r>
          </a:p>
        </p:txBody>
      </p:sp>
      <p:sp>
        <p:nvSpPr>
          <p:cNvPr id="25" name="TextBox 24">
            <a:extLst>
              <a:ext uri="{FF2B5EF4-FFF2-40B4-BE49-F238E27FC236}">
                <a16:creationId xmlns:a16="http://schemas.microsoft.com/office/drawing/2014/main" id="{42280E96-7082-422A-AEB5-7AAA5CB72DD4}"/>
              </a:ext>
            </a:extLst>
          </p:cNvPr>
          <p:cNvSpPr txBox="1"/>
          <p:nvPr/>
        </p:nvSpPr>
        <p:spPr>
          <a:xfrm>
            <a:off x="2044588" y="1277168"/>
            <a:ext cx="7828548" cy="400110"/>
          </a:xfrm>
          <a:prstGeom prst="rect">
            <a:avLst/>
          </a:prstGeom>
          <a:solidFill>
            <a:schemeClr val="bg1">
              <a:lumMod val="95000"/>
            </a:schemeClr>
          </a:solidFill>
          <a:ln>
            <a:solidFill>
              <a:schemeClr val="tx1"/>
            </a:solidFill>
          </a:ln>
        </p:spPr>
        <p:txBody>
          <a:bodyPr wrap="square">
            <a:spAutoFit/>
          </a:bodyPr>
          <a:lstStyle/>
          <a:p>
            <a:pPr algn="ctr"/>
            <a:r>
              <a:rPr lang="en-US" sz="2000" dirty="0" err="1"/>
              <a:t>new_set</a:t>
            </a:r>
            <a:r>
              <a:rPr lang="en-US" sz="2000" dirty="0"/>
              <a:t> = {</a:t>
            </a:r>
            <a:r>
              <a:rPr lang="en-US" sz="2000" dirty="0">
                <a:solidFill>
                  <a:srgbClr val="0070C0"/>
                </a:solidFill>
              </a:rPr>
              <a:t>expression</a:t>
            </a:r>
            <a:r>
              <a:rPr lang="en-US" sz="2000" dirty="0"/>
              <a:t> for </a:t>
            </a:r>
            <a:r>
              <a:rPr lang="en-US" sz="2000" dirty="0">
                <a:solidFill>
                  <a:schemeClr val="accent4">
                    <a:lumMod val="50000"/>
                  </a:schemeClr>
                </a:solidFill>
              </a:rPr>
              <a:t>key</a:t>
            </a:r>
            <a:r>
              <a:rPr lang="en-US" sz="2000" dirty="0"/>
              <a:t> in </a:t>
            </a:r>
            <a:r>
              <a:rPr lang="en-US" sz="2000" dirty="0" err="1">
                <a:solidFill>
                  <a:srgbClr val="C00000"/>
                </a:solidFill>
              </a:rPr>
              <a:t>iterable</a:t>
            </a:r>
            <a:r>
              <a:rPr lang="en-US" sz="2000" dirty="0">
                <a:solidFill>
                  <a:srgbClr val="C00000"/>
                </a:solidFill>
              </a:rPr>
              <a:t>-object</a:t>
            </a:r>
            <a:r>
              <a:rPr lang="en-US" sz="2000" dirty="0"/>
              <a:t> if </a:t>
            </a:r>
            <a:r>
              <a:rPr lang="en-US" sz="2000" dirty="0" err="1">
                <a:solidFill>
                  <a:srgbClr val="7030A0"/>
                </a:solidFill>
              </a:rPr>
              <a:t>condition_is_true</a:t>
            </a:r>
            <a:r>
              <a:rPr lang="en-US" sz="2000" dirty="0"/>
              <a:t>]</a:t>
            </a:r>
          </a:p>
        </p:txBody>
      </p:sp>
    </p:spTree>
    <p:extLst>
      <p:ext uri="{BB962C8B-B14F-4D97-AF65-F5344CB8AC3E}">
        <p14:creationId xmlns:p14="http://schemas.microsoft.com/office/powerpoint/2010/main" val="19636091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Comprehensions</a:t>
            </a:r>
          </a:p>
        </p:txBody>
      </p:sp>
      <p:sp>
        <p:nvSpPr>
          <p:cNvPr id="19" name="TextBox 18">
            <a:extLst>
              <a:ext uri="{FF2B5EF4-FFF2-40B4-BE49-F238E27FC236}">
                <a16:creationId xmlns:a16="http://schemas.microsoft.com/office/drawing/2014/main" id="{215F0D1A-D149-4CDB-81E8-053195863CE3}"/>
              </a:ext>
            </a:extLst>
          </p:cNvPr>
          <p:cNvSpPr txBox="1"/>
          <p:nvPr/>
        </p:nvSpPr>
        <p:spPr>
          <a:xfrm>
            <a:off x="2426022" y="3012000"/>
            <a:ext cx="7555376" cy="833999"/>
          </a:xfrm>
          <a:prstGeom prst="rect">
            <a:avLst/>
          </a:prstGeom>
          <a:solidFill>
            <a:srgbClr val="EDF1F9"/>
          </a:solidFill>
          <a:ln>
            <a:solidFill>
              <a:schemeClr val="tx1"/>
            </a:solidFill>
          </a:ln>
        </p:spPr>
        <p:txBody>
          <a:bodyPr wrap="square" rtlCol="0">
            <a:noAutofit/>
          </a:bodyPr>
          <a:lstStyle/>
          <a:p>
            <a:r>
              <a:rPr lang="en-US" sz="2000" dirty="0">
                <a:solidFill>
                  <a:srgbClr val="000000"/>
                </a:solidFill>
                <a:latin typeface="Consolas" panose="020B0609020204030204" pitchFamily="49" charset="0"/>
              </a:rPr>
              <a:t>s = "It's so easy to do cool things in Python!"</a:t>
            </a:r>
          </a:p>
          <a:p>
            <a:r>
              <a:rPr lang="en-US" sz="2000" dirty="0">
                <a:solidFill>
                  <a:srgbClr val="000000"/>
                </a:solidFill>
                <a:latin typeface="Consolas" panose="020B0609020204030204" pitchFamily="49" charset="0"/>
              </a:rPr>
              <a:t>result = sum([1 for x in </a:t>
            </a:r>
            <a:r>
              <a:rPr lang="en-US" sz="2000" dirty="0" err="1">
                <a:solidFill>
                  <a:srgbClr val="000000"/>
                </a:solidFill>
                <a:latin typeface="Consolas" panose="020B0609020204030204" pitchFamily="49" charset="0"/>
              </a:rPr>
              <a:t>s.split</a:t>
            </a:r>
            <a:r>
              <a:rPr lang="en-US" sz="2000" dirty="0">
                <a:solidFill>
                  <a:srgbClr val="000000"/>
                </a:solidFill>
                <a:latin typeface="Consolas" panose="020B0609020204030204" pitchFamily="49" charset="0"/>
              </a:rPr>
              <a:t>() if </a:t>
            </a:r>
            <a:r>
              <a:rPr lang="en-US" sz="2000" dirty="0" err="1">
                <a:solidFill>
                  <a:srgbClr val="000000"/>
                </a:solidFill>
                <a:latin typeface="Consolas" panose="020B0609020204030204" pitchFamily="49" charset="0"/>
              </a:rPr>
              <a:t>len</a:t>
            </a:r>
            <a:r>
              <a:rPr lang="en-US" sz="2000" dirty="0">
                <a:solidFill>
                  <a:srgbClr val="000000"/>
                </a:solidFill>
                <a:latin typeface="Consolas" panose="020B0609020204030204" pitchFamily="49" charset="0"/>
              </a:rPr>
              <a:t>(x) &gt;= 5])</a:t>
            </a:r>
          </a:p>
        </p:txBody>
      </p:sp>
      <p:grpSp>
        <p:nvGrpSpPr>
          <p:cNvPr id="8" name="Group 7">
            <a:extLst>
              <a:ext uri="{FF2B5EF4-FFF2-40B4-BE49-F238E27FC236}">
                <a16:creationId xmlns:a16="http://schemas.microsoft.com/office/drawing/2014/main" id="{DF159404-0185-448B-BAC4-9CEFB5E5BAEE}"/>
              </a:ext>
            </a:extLst>
          </p:cNvPr>
          <p:cNvGrpSpPr/>
          <p:nvPr/>
        </p:nvGrpSpPr>
        <p:grpSpPr>
          <a:xfrm>
            <a:off x="1865243" y="1091662"/>
            <a:ext cx="9414403" cy="992723"/>
            <a:chOff x="2059768" y="950508"/>
            <a:chExt cx="9414403" cy="992723"/>
          </a:xfrm>
        </p:grpSpPr>
        <p:sp>
          <p:nvSpPr>
            <p:cNvPr id="9" name="TextBox 8">
              <a:extLst>
                <a:ext uri="{FF2B5EF4-FFF2-40B4-BE49-F238E27FC236}">
                  <a16:creationId xmlns:a16="http://schemas.microsoft.com/office/drawing/2014/main" id="{E41E5FC6-DE72-4A4F-B7E1-53D59C7D14E9}"/>
                </a:ext>
              </a:extLst>
            </p:cNvPr>
            <p:cNvSpPr txBox="1"/>
            <p:nvPr/>
          </p:nvSpPr>
          <p:spPr>
            <a:xfrm>
              <a:off x="2764093" y="989124"/>
              <a:ext cx="8710078" cy="954107"/>
            </a:xfrm>
            <a:prstGeom prst="rect">
              <a:avLst/>
            </a:prstGeom>
            <a:noFill/>
          </p:spPr>
          <p:txBody>
            <a:bodyPr wrap="square">
              <a:spAutoFit/>
            </a:bodyPr>
            <a:lstStyle/>
            <a:p>
              <a:pPr algn="ctr"/>
              <a:r>
                <a:rPr lang="en-US" sz="2800" dirty="0"/>
                <a:t>Challenge: Describe what each of the following comprehensions compute? </a:t>
              </a:r>
              <a:endParaRPr lang="en-US" sz="2800" dirty="0">
                <a:latin typeface="Consolas" panose="020B0609020204030204" pitchFamily="49" charset="0"/>
              </a:endParaRPr>
            </a:p>
          </p:txBody>
        </p:sp>
        <p:pic>
          <p:nvPicPr>
            <p:cNvPr id="10" name="Picture 9" descr="Shape&#10;&#10;Description automatically generated with low confidence">
              <a:extLst>
                <a:ext uri="{FF2B5EF4-FFF2-40B4-BE49-F238E27FC236}">
                  <a16:creationId xmlns:a16="http://schemas.microsoft.com/office/drawing/2014/main" id="{DE5B1D5F-5837-4A55-9A89-45184B118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768" y="950508"/>
              <a:ext cx="846739" cy="846739"/>
            </a:xfrm>
            <a:prstGeom prst="rect">
              <a:avLst/>
            </a:prstGeom>
            <a:ln>
              <a:noFill/>
            </a:ln>
            <a:effectLst>
              <a:outerShdw blurRad="292100" dist="139700" dir="2700000" algn="tl" rotWithShape="0">
                <a:srgbClr val="333333">
                  <a:alpha val="65000"/>
                </a:srgbClr>
              </a:outerShdw>
            </a:effectLst>
          </p:spPr>
        </p:pic>
      </p:grpSp>
      <p:sp>
        <p:nvSpPr>
          <p:cNvPr id="12" name="Rectangle 11">
            <a:extLst>
              <a:ext uri="{FF2B5EF4-FFF2-40B4-BE49-F238E27FC236}">
                <a16:creationId xmlns:a16="http://schemas.microsoft.com/office/drawing/2014/main" id="{C23CE88D-8472-4B0D-88BC-0CF0E1F2B26A}"/>
              </a:ext>
            </a:extLst>
          </p:cNvPr>
          <p:cNvSpPr/>
          <p:nvPr/>
        </p:nvSpPr>
        <p:spPr>
          <a:xfrm>
            <a:off x="3732432" y="2219401"/>
            <a:ext cx="5430873"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3" name="Rectangle 12">
            <a:extLst>
              <a:ext uri="{FF2B5EF4-FFF2-40B4-BE49-F238E27FC236}">
                <a16:creationId xmlns:a16="http://schemas.microsoft.com/office/drawing/2014/main" id="{3951414F-87FE-41CB-BD22-EFCC4C63BC66}"/>
              </a:ext>
            </a:extLst>
          </p:cNvPr>
          <p:cNvSpPr/>
          <p:nvPr/>
        </p:nvSpPr>
        <p:spPr>
          <a:xfrm>
            <a:off x="3734602" y="2225873"/>
            <a:ext cx="543289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217E4A-147C-46F7-931F-3BD88BA2E23A}"/>
              </a:ext>
            </a:extLst>
          </p:cNvPr>
          <p:cNvSpPr txBox="1"/>
          <p:nvPr/>
        </p:nvSpPr>
        <p:spPr>
          <a:xfrm>
            <a:off x="2426022" y="4256043"/>
            <a:ext cx="7555376" cy="833999"/>
          </a:xfrm>
          <a:prstGeom prst="rect">
            <a:avLst/>
          </a:prstGeom>
          <a:solidFill>
            <a:srgbClr val="EDF1F9"/>
          </a:solidFill>
          <a:ln>
            <a:solidFill>
              <a:schemeClr val="tx1"/>
            </a:solidFill>
          </a:ln>
        </p:spPr>
        <p:txBody>
          <a:bodyPr wrap="square" rtlCol="0">
            <a:noAutofit/>
          </a:bodyPr>
          <a:lstStyle/>
          <a:p>
            <a:r>
              <a:rPr lang="en-US" sz="2000" dirty="0">
                <a:solidFill>
                  <a:srgbClr val="000000"/>
                </a:solidFill>
                <a:latin typeface="Consolas" panose="020B0609020204030204" pitchFamily="49" charset="0"/>
              </a:rPr>
              <a:t>s = 'onomatopoeia'</a:t>
            </a:r>
          </a:p>
          <a:p>
            <a:r>
              <a:rPr lang="en-US" sz="2000" dirty="0">
                <a:solidFill>
                  <a:srgbClr val="000000"/>
                </a:solidFill>
                <a:latin typeface="Consolas" panose="020B0609020204030204" pitchFamily="49" charset="0"/>
              </a:rPr>
              <a:t>t = </a:t>
            </a:r>
            <a:r>
              <a:rPr lang="en-US" sz="2000" dirty="0" err="1">
                <a:solidFill>
                  <a:srgbClr val="000000"/>
                </a:solidFill>
                <a:latin typeface="Consolas" panose="020B0609020204030204" pitchFamily="49" charset="0"/>
              </a:rPr>
              <a:t>len</a:t>
            </a:r>
            <a:r>
              <a:rPr lang="en-US" sz="2000" dirty="0">
                <a:solidFill>
                  <a:srgbClr val="000000"/>
                </a:solidFill>
                <a:latin typeface="Consolas" panose="020B0609020204030204" pitchFamily="49" charset="0"/>
              </a:rPr>
              <a:t>({c for c in s})</a:t>
            </a:r>
          </a:p>
        </p:txBody>
      </p:sp>
      <p:sp>
        <p:nvSpPr>
          <p:cNvPr id="16" name="TextBox 15">
            <a:extLst>
              <a:ext uri="{FF2B5EF4-FFF2-40B4-BE49-F238E27FC236}">
                <a16:creationId xmlns:a16="http://schemas.microsoft.com/office/drawing/2014/main" id="{4F5D668F-EBA1-4171-8D1E-B1AE5878BCC1}"/>
              </a:ext>
            </a:extLst>
          </p:cNvPr>
          <p:cNvSpPr txBox="1"/>
          <p:nvPr/>
        </p:nvSpPr>
        <p:spPr>
          <a:xfrm>
            <a:off x="2426022" y="5500086"/>
            <a:ext cx="7555376" cy="833999"/>
          </a:xfrm>
          <a:prstGeom prst="rect">
            <a:avLst/>
          </a:prstGeom>
          <a:solidFill>
            <a:srgbClr val="EDF1F9"/>
          </a:solidFill>
          <a:ln>
            <a:solidFill>
              <a:schemeClr val="tx1"/>
            </a:solidFill>
          </a:ln>
        </p:spPr>
        <p:txBody>
          <a:bodyPr wrap="square" rtlCol="0">
            <a:noAutofit/>
          </a:bodyPr>
          <a:lstStyle/>
          <a:p>
            <a:r>
              <a:rPr lang="en-US" sz="2000" dirty="0">
                <a:solidFill>
                  <a:srgbClr val="000000"/>
                </a:solidFill>
                <a:latin typeface="Consolas" panose="020B0609020204030204" pitchFamily="49" charset="0"/>
              </a:rPr>
              <a:t>z = </a:t>
            </a:r>
            <a:r>
              <a:rPr lang="en-US" sz="2000" dirty="0" err="1">
                <a:solidFill>
                  <a:srgbClr val="000000"/>
                </a:solidFill>
                <a:latin typeface="Consolas" panose="020B0609020204030204" pitchFamily="49" charset="0"/>
              </a:rPr>
              <a:t>len</a:t>
            </a:r>
            <a:r>
              <a:rPr lang="en-US" sz="2000" dirty="0">
                <a:solidFill>
                  <a:srgbClr val="000000"/>
                </a:solidFill>
                <a:latin typeface="Consolas" panose="020B0609020204030204" pitchFamily="49" charset="0"/>
              </a:rPr>
              <a:t>([n for n in range(1000) if '9' in str(n)])</a:t>
            </a:r>
          </a:p>
        </p:txBody>
      </p:sp>
    </p:spTree>
    <p:extLst>
      <p:ext uri="{BB962C8B-B14F-4D97-AF65-F5344CB8AC3E}">
        <p14:creationId xmlns:p14="http://schemas.microsoft.com/office/powerpoint/2010/main" val="4279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90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2" grpId="1" animBg="1"/>
      <p:bldP spid="13" grpId="0" animBg="1"/>
      <p:bldP spid="13" grpId="1" animBg="1"/>
      <p:bldP spid="15" grpId="0" animBg="1"/>
      <p:bldP spid="1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44955"/>
            <a:ext cx="11411205" cy="830997"/>
          </a:xfrm>
          <a:prstGeom prst="rect">
            <a:avLst/>
          </a:prstGeom>
          <a:noFill/>
        </p:spPr>
        <p:txBody>
          <a:bodyPr wrap="square" rtlCol="0">
            <a:spAutoFit/>
          </a:bodyPr>
          <a:lstStyle/>
          <a:p>
            <a:pPr algn="ctr"/>
            <a:r>
              <a:rPr lang="en-US" sz="4800" dirty="0"/>
              <a:t>Loops Over Containers</a:t>
            </a:r>
          </a:p>
        </p:txBody>
      </p:sp>
      <p:sp>
        <p:nvSpPr>
          <p:cNvPr id="6" name="TextBox 5">
            <a:extLst>
              <a:ext uri="{FF2B5EF4-FFF2-40B4-BE49-F238E27FC236}">
                <a16:creationId xmlns:a16="http://schemas.microsoft.com/office/drawing/2014/main" id="{DB3A6544-5225-4067-B8DB-9E4CF40322FB}"/>
              </a:ext>
            </a:extLst>
          </p:cNvPr>
          <p:cNvSpPr txBox="1"/>
          <p:nvPr/>
        </p:nvSpPr>
        <p:spPr>
          <a:xfrm>
            <a:off x="769714" y="875952"/>
            <a:ext cx="5043853" cy="3265911"/>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For loop through a list</a:t>
            </a:r>
          </a:p>
          <a:p>
            <a:r>
              <a:rPr lang="en-US" dirty="0">
                <a:latin typeface="Consolas" panose="020B0609020204030204" pitchFamily="49" charset="0"/>
              </a:rPr>
              <a:t>fruits = ['</a:t>
            </a:r>
            <a:r>
              <a:rPr lang="en-US" dirty="0" err="1">
                <a:latin typeface="Consolas" panose="020B0609020204030204" pitchFamily="49" charset="0"/>
              </a:rPr>
              <a:t>apple','tomato','fig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3864B2"/>
                </a:solidFill>
                <a:latin typeface="Consolas" panose="020B0609020204030204" pitchFamily="49" charset="0"/>
              </a:rPr>
              <a:t>for </a:t>
            </a:r>
            <a:r>
              <a:rPr lang="en-US" dirty="0" err="1">
                <a:solidFill>
                  <a:srgbClr val="3864B2"/>
                </a:solidFill>
                <a:latin typeface="Consolas" panose="020B0609020204030204" pitchFamily="49" charset="0"/>
              </a:rPr>
              <a:t>fr</a:t>
            </a:r>
            <a:r>
              <a:rPr lang="en-US" dirty="0">
                <a:solidFill>
                  <a:srgbClr val="3864B2"/>
                </a:solidFill>
                <a:latin typeface="Consolas" panose="020B0609020204030204" pitchFamily="49" charset="0"/>
              </a:rPr>
              <a:t> in fruits:</a:t>
            </a:r>
          </a:p>
          <a:p>
            <a:r>
              <a:rPr lang="en-US" dirty="0">
                <a:solidFill>
                  <a:srgbClr val="3864B2"/>
                </a:solidFill>
                <a:latin typeface="Consolas" panose="020B0609020204030204" pitchFamily="49" charset="0"/>
              </a:rPr>
              <a:t>  print(</a:t>
            </a:r>
            <a:r>
              <a:rPr lang="en-US" dirty="0" err="1">
                <a:solidFill>
                  <a:srgbClr val="3864B2"/>
                </a:solidFill>
                <a:latin typeface="Consolas" panose="020B0609020204030204" pitchFamily="49" charset="0"/>
              </a:rPr>
              <a:t>f'I</a:t>
            </a:r>
            <a:r>
              <a:rPr lang="en-US" dirty="0">
                <a:solidFill>
                  <a:srgbClr val="3864B2"/>
                </a:solidFill>
                <a:latin typeface="Consolas" panose="020B0609020204030204" pitchFamily="49" charset="0"/>
              </a:rPr>
              <a:t> like {</a:t>
            </a:r>
            <a:r>
              <a:rPr lang="en-US" dirty="0" err="1">
                <a:solidFill>
                  <a:srgbClr val="3864B2"/>
                </a:solidFill>
                <a:latin typeface="Consolas" panose="020B0609020204030204" pitchFamily="49" charset="0"/>
              </a:rPr>
              <a:t>fr</a:t>
            </a:r>
            <a:r>
              <a:rPr lang="en-US" dirty="0">
                <a:solidFill>
                  <a:srgbClr val="3864B2"/>
                </a:solidFill>
                <a:latin typeface="Consolas" panose="020B0609020204030204" pitchFamily="49" charset="0"/>
              </a:rPr>
              <a:t>}')</a:t>
            </a:r>
          </a:p>
          <a:p>
            <a:endParaRPr lang="en-US" dirty="0">
              <a:latin typeface="Consolas" panose="020B0609020204030204" pitchFamily="49" charset="0"/>
            </a:endParaRPr>
          </a:p>
          <a:p>
            <a:r>
              <a:rPr lang="en-US" dirty="0">
                <a:solidFill>
                  <a:srgbClr val="C00000"/>
                </a:solidFill>
                <a:latin typeface="Consolas" panose="020B0609020204030204" pitchFamily="49" charset="0"/>
              </a:rPr>
              <a:t>for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fr</a:t>
            </a:r>
            <a:r>
              <a:rPr lang="en-US" dirty="0">
                <a:solidFill>
                  <a:srgbClr val="C00000"/>
                </a:solidFill>
                <a:latin typeface="Consolas" panose="020B0609020204030204" pitchFamily="49" charset="0"/>
              </a:rPr>
              <a:t> in enumerate(fruits):</a:t>
            </a:r>
          </a:p>
          <a:p>
            <a:r>
              <a:rPr lang="en-US" dirty="0">
                <a:solidFill>
                  <a:srgbClr val="C00000"/>
                </a:solidFill>
                <a:latin typeface="Consolas" panose="020B0609020204030204" pitchFamily="49" charset="0"/>
              </a:rPr>
              <a:t>  print(</a:t>
            </a:r>
            <a:r>
              <a:rPr lang="en-US" dirty="0" err="1">
                <a:solidFill>
                  <a:srgbClr val="C00000"/>
                </a:solidFill>
                <a:latin typeface="Consolas" panose="020B0609020204030204" pitchFamily="49" charset="0"/>
              </a:rPr>
              <a:t>f"Fruit</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is {</a:t>
            </a:r>
            <a:r>
              <a:rPr lang="en-US" dirty="0" err="1">
                <a:solidFill>
                  <a:srgbClr val="C00000"/>
                </a:solidFill>
                <a:latin typeface="Consolas" panose="020B0609020204030204" pitchFamily="49" charset="0"/>
              </a:rPr>
              <a:t>fr</a:t>
            </a:r>
            <a:r>
              <a:rPr lang="en-US" dirty="0">
                <a:solidFill>
                  <a:srgbClr val="C00000"/>
                </a:solidFill>
                <a:latin typeface="Consolas" panose="020B0609020204030204" pitchFamily="49" charset="0"/>
              </a:rPr>
              <a:t>}")</a:t>
            </a:r>
          </a:p>
          <a:p>
            <a:endParaRPr lang="en-US" dirty="0">
              <a:latin typeface="Consolas" panose="020B0609020204030204" pitchFamily="49" charset="0"/>
            </a:endParaRPr>
          </a:p>
          <a:p>
            <a:r>
              <a:rPr lang="en-US" dirty="0">
                <a:solidFill>
                  <a:srgbClr val="009A46"/>
                </a:solidFill>
                <a:latin typeface="Consolas" panose="020B0609020204030204" pitchFamily="49" charset="0"/>
              </a:rPr>
              <a:t>for f in sorted(fruits):</a:t>
            </a:r>
          </a:p>
          <a:p>
            <a:r>
              <a:rPr lang="en-US" dirty="0">
                <a:solidFill>
                  <a:srgbClr val="009A46"/>
                </a:solidFill>
                <a:latin typeface="Consolas" panose="020B0609020204030204" pitchFamily="49" charset="0"/>
              </a:rPr>
              <a:t>  print(f)</a:t>
            </a:r>
          </a:p>
        </p:txBody>
      </p:sp>
      <p:sp>
        <p:nvSpPr>
          <p:cNvPr id="3" name="Rectangle 2">
            <a:extLst>
              <a:ext uri="{FF2B5EF4-FFF2-40B4-BE49-F238E27FC236}">
                <a16:creationId xmlns:a16="http://schemas.microsoft.com/office/drawing/2014/main" id="{03954D8F-F3EA-4745-AEB0-442B16894116}"/>
              </a:ext>
            </a:extLst>
          </p:cNvPr>
          <p:cNvSpPr/>
          <p:nvPr/>
        </p:nvSpPr>
        <p:spPr>
          <a:xfrm>
            <a:off x="1372926" y="4040674"/>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70C0"/>
                </a:solidFill>
                <a:latin typeface="Consolas" panose="020B0609020204030204" pitchFamily="49" charset="0"/>
              </a:rPr>
              <a:t>I like apple</a:t>
            </a:r>
          </a:p>
          <a:p>
            <a:r>
              <a:rPr lang="en-US" dirty="0">
                <a:solidFill>
                  <a:srgbClr val="0070C0"/>
                </a:solidFill>
                <a:latin typeface="Consolas" panose="020B0609020204030204" pitchFamily="49" charset="0"/>
              </a:rPr>
              <a:t>I like tomato</a:t>
            </a:r>
          </a:p>
          <a:p>
            <a:r>
              <a:rPr lang="en-US" dirty="0">
                <a:solidFill>
                  <a:srgbClr val="0070C0"/>
                </a:solidFill>
                <a:latin typeface="Consolas" panose="020B0609020204030204" pitchFamily="49" charset="0"/>
              </a:rPr>
              <a:t>I like fig</a:t>
            </a:r>
          </a:p>
        </p:txBody>
      </p:sp>
      <p:sp>
        <p:nvSpPr>
          <p:cNvPr id="10" name="Rectangle 9">
            <a:extLst>
              <a:ext uri="{FF2B5EF4-FFF2-40B4-BE49-F238E27FC236}">
                <a16:creationId xmlns:a16="http://schemas.microsoft.com/office/drawing/2014/main" id="{75943CE5-3009-4C38-8448-C0F711A0C3C7}"/>
              </a:ext>
            </a:extLst>
          </p:cNvPr>
          <p:cNvSpPr/>
          <p:nvPr/>
        </p:nvSpPr>
        <p:spPr>
          <a:xfrm>
            <a:off x="1914176" y="4972860"/>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latin typeface="Consolas" panose="020B0609020204030204" pitchFamily="49" charset="0"/>
              </a:rPr>
              <a:t>Fruit 0 is apple</a:t>
            </a:r>
          </a:p>
          <a:p>
            <a:r>
              <a:rPr lang="en-US" dirty="0">
                <a:solidFill>
                  <a:srgbClr val="C00000"/>
                </a:solidFill>
                <a:latin typeface="Consolas" panose="020B0609020204030204" pitchFamily="49" charset="0"/>
              </a:rPr>
              <a:t>Fruit 1 is tomato</a:t>
            </a:r>
          </a:p>
          <a:p>
            <a:r>
              <a:rPr lang="en-US" dirty="0">
                <a:solidFill>
                  <a:srgbClr val="C00000"/>
                </a:solidFill>
                <a:latin typeface="Consolas" panose="020B0609020204030204" pitchFamily="49" charset="0"/>
              </a:rPr>
              <a:t>Fruit 2 is fig</a:t>
            </a:r>
          </a:p>
        </p:txBody>
      </p:sp>
      <p:sp>
        <p:nvSpPr>
          <p:cNvPr id="11" name="Rectangle 10">
            <a:extLst>
              <a:ext uri="{FF2B5EF4-FFF2-40B4-BE49-F238E27FC236}">
                <a16:creationId xmlns:a16="http://schemas.microsoft.com/office/drawing/2014/main" id="{C8CD694C-4D72-4EA8-8F84-3A013EA28F5E}"/>
              </a:ext>
            </a:extLst>
          </p:cNvPr>
          <p:cNvSpPr/>
          <p:nvPr/>
        </p:nvSpPr>
        <p:spPr>
          <a:xfrm>
            <a:off x="2455426" y="5841680"/>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9A46"/>
                </a:solidFill>
                <a:latin typeface="Consolas" panose="020B0609020204030204" pitchFamily="49" charset="0"/>
              </a:rPr>
              <a:t>apple</a:t>
            </a:r>
          </a:p>
          <a:p>
            <a:r>
              <a:rPr lang="en-US" dirty="0">
                <a:solidFill>
                  <a:srgbClr val="009A46"/>
                </a:solidFill>
                <a:latin typeface="Consolas" panose="020B0609020204030204" pitchFamily="49" charset="0"/>
              </a:rPr>
              <a:t>fig</a:t>
            </a:r>
          </a:p>
          <a:p>
            <a:r>
              <a:rPr lang="en-US" dirty="0">
                <a:solidFill>
                  <a:srgbClr val="009A46"/>
                </a:solidFill>
                <a:latin typeface="Consolas" panose="020B0609020204030204" pitchFamily="49" charset="0"/>
              </a:rPr>
              <a:t>tomato</a:t>
            </a:r>
          </a:p>
        </p:txBody>
      </p:sp>
      <p:sp>
        <p:nvSpPr>
          <p:cNvPr id="12" name="TextBox 11">
            <a:extLst>
              <a:ext uri="{FF2B5EF4-FFF2-40B4-BE49-F238E27FC236}">
                <a16:creationId xmlns:a16="http://schemas.microsoft.com/office/drawing/2014/main" id="{50C45500-6842-4A4D-AB5C-27778361C0F0}"/>
              </a:ext>
            </a:extLst>
          </p:cNvPr>
          <p:cNvSpPr txBox="1"/>
          <p:nvPr/>
        </p:nvSpPr>
        <p:spPr>
          <a:xfrm>
            <a:off x="6135426" y="875952"/>
            <a:ext cx="5043853" cy="3265911"/>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For loop through a tuple</a:t>
            </a:r>
          </a:p>
          <a:p>
            <a:r>
              <a:rPr lang="en-US" dirty="0">
                <a:latin typeface="Consolas" panose="020B0609020204030204" pitchFamily="49" charset="0"/>
              </a:rPr>
              <a:t>fruits = ('</a:t>
            </a:r>
            <a:r>
              <a:rPr lang="en-US" dirty="0" err="1">
                <a:latin typeface="Consolas" panose="020B0609020204030204" pitchFamily="49" charset="0"/>
              </a:rPr>
              <a:t>apple','tomato','fig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3864B2"/>
                </a:solidFill>
                <a:latin typeface="Consolas" panose="020B0609020204030204" pitchFamily="49" charset="0"/>
              </a:rPr>
              <a:t>for </a:t>
            </a:r>
            <a:r>
              <a:rPr lang="en-US" dirty="0" err="1">
                <a:solidFill>
                  <a:srgbClr val="3864B2"/>
                </a:solidFill>
                <a:latin typeface="Consolas" panose="020B0609020204030204" pitchFamily="49" charset="0"/>
              </a:rPr>
              <a:t>fr</a:t>
            </a:r>
            <a:r>
              <a:rPr lang="en-US" dirty="0">
                <a:solidFill>
                  <a:srgbClr val="3864B2"/>
                </a:solidFill>
                <a:latin typeface="Consolas" panose="020B0609020204030204" pitchFamily="49" charset="0"/>
              </a:rPr>
              <a:t> in fruits:</a:t>
            </a:r>
          </a:p>
          <a:p>
            <a:r>
              <a:rPr lang="en-US" dirty="0">
                <a:solidFill>
                  <a:srgbClr val="3864B2"/>
                </a:solidFill>
                <a:latin typeface="Consolas" panose="020B0609020204030204" pitchFamily="49" charset="0"/>
              </a:rPr>
              <a:t>  print("I like " + </a:t>
            </a:r>
            <a:r>
              <a:rPr lang="en-US" dirty="0" err="1">
                <a:solidFill>
                  <a:srgbClr val="3864B2"/>
                </a:solidFill>
                <a:latin typeface="Consolas" panose="020B0609020204030204" pitchFamily="49" charset="0"/>
              </a:rPr>
              <a:t>fr</a:t>
            </a:r>
            <a:r>
              <a:rPr lang="en-US" dirty="0">
                <a:solidFill>
                  <a:srgbClr val="3864B2"/>
                </a:solidFill>
                <a:latin typeface="Consolas" panose="020B0609020204030204" pitchFamily="49" charset="0"/>
              </a:rPr>
              <a:t>)</a:t>
            </a:r>
          </a:p>
          <a:p>
            <a:endParaRPr lang="en-US" dirty="0">
              <a:latin typeface="Consolas" panose="020B0609020204030204" pitchFamily="49" charset="0"/>
            </a:endParaRPr>
          </a:p>
          <a:p>
            <a:r>
              <a:rPr lang="en-US" dirty="0">
                <a:solidFill>
                  <a:srgbClr val="C00000"/>
                </a:solidFill>
                <a:latin typeface="Consolas" panose="020B0609020204030204" pitchFamily="49" charset="0"/>
              </a:rPr>
              <a:t>for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fr</a:t>
            </a:r>
            <a:r>
              <a:rPr lang="en-US" dirty="0">
                <a:solidFill>
                  <a:srgbClr val="C00000"/>
                </a:solidFill>
                <a:latin typeface="Consolas" panose="020B0609020204030204" pitchFamily="49" charset="0"/>
              </a:rPr>
              <a:t> in enumerate(fruits):</a:t>
            </a:r>
          </a:p>
          <a:p>
            <a:r>
              <a:rPr lang="en-US" dirty="0">
                <a:solidFill>
                  <a:srgbClr val="C00000"/>
                </a:solidFill>
                <a:latin typeface="Consolas" panose="020B0609020204030204" pitchFamily="49" charset="0"/>
              </a:rPr>
              <a:t>  print(</a:t>
            </a:r>
            <a:r>
              <a:rPr lang="en-US" dirty="0" err="1">
                <a:solidFill>
                  <a:srgbClr val="C00000"/>
                </a:solidFill>
                <a:latin typeface="Consolas" panose="020B0609020204030204" pitchFamily="49" charset="0"/>
              </a:rPr>
              <a:t>f"Fruit</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is {</a:t>
            </a:r>
            <a:r>
              <a:rPr lang="en-US" dirty="0" err="1">
                <a:solidFill>
                  <a:srgbClr val="C00000"/>
                </a:solidFill>
                <a:latin typeface="Consolas" panose="020B0609020204030204" pitchFamily="49" charset="0"/>
              </a:rPr>
              <a:t>fr</a:t>
            </a:r>
            <a:r>
              <a:rPr lang="en-US" dirty="0">
                <a:solidFill>
                  <a:srgbClr val="C00000"/>
                </a:solidFill>
                <a:latin typeface="Consolas" panose="020B0609020204030204" pitchFamily="49" charset="0"/>
              </a:rPr>
              <a:t>}")</a:t>
            </a:r>
          </a:p>
          <a:p>
            <a:endParaRPr lang="en-US" dirty="0">
              <a:latin typeface="Consolas" panose="020B0609020204030204" pitchFamily="49" charset="0"/>
            </a:endParaRPr>
          </a:p>
          <a:p>
            <a:r>
              <a:rPr lang="en-US" dirty="0">
                <a:solidFill>
                  <a:srgbClr val="009A46"/>
                </a:solidFill>
                <a:latin typeface="Consolas" panose="020B0609020204030204" pitchFamily="49" charset="0"/>
              </a:rPr>
              <a:t>for f in sorted(fruits):</a:t>
            </a:r>
          </a:p>
          <a:p>
            <a:r>
              <a:rPr lang="en-US" dirty="0">
                <a:solidFill>
                  <a:srgbClr val="009A46"/>
                </a:solidFill>
                <a:latin typeface="Consolas" panose="020B0609020204030204" pitchFamily="49" charset="0"/>
              </a:rPr>
              <a:t>  print(f)</a:t>
            </a:r>
          </a:p>
        </p:txBody>
      </p:sp>
      <p:grpSp>
        <p:nvGrpSpPr>
          <p:cNvPr id="4" name="Group 3">
            <a:extLst>
              <a:ext uri="{FF2B5EF4-FFF2-40B4-BE49-F238E27FC236}">
                <a16:creationId xmlns:a16="http://schemas.microsoft.com/office/drawing/2014/main" id="{31186A91-FF1B-45F5-8814-6FAFAEAB0717}"/>
              </a:ext>
            </a:extLst>
          </p:cNvPr>
          <p:cNvGrpSpPr/>
          <p:nvPr/>
        </p:nvGrpSpPr>
        <p:grpSpPr>
          <a:xfrm>
            <a:off x="1372925" y="4040674"/>
            <a:ext cx="3834493" cy="2760386"/>
            <a:chOff x="5927895" y="4040674"/>
            <a:chExt cx="3834493" cy="2760386"/>
          </a:xfrm>
        </p:grpSpPr>
        <p:sp>
          <p:nvSpPr>
            <p:cNvPr id="13" name="Rectangle 12">
              <a:extLst>
                <a:ext uri="{FF2B5EF4-FFF2-40B4-BE49-F238E27FC236}">
                  <a16:creationId xmlns:a16="http://schemas.microsoft.com/office/drawing/2014/main" id="{60406FDA-3D68-4582-8936-1BDA0F8B9EB2}"/>
                </a:ext>
              </a:extLst>
            </p:cNvPr>
            <p:cNvSpPr/>
            <p:nvPr/>
          </p:nvSpPr>
          <p:spPr>
            <a:xfrm>
              <a:off x="5927895" y="4040674"/>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864B2"/>
                  </a:solidFill>
                  <a:latin typeface="Consolas" panose="020B0609020204030204" pitchFamily="49" charset="0"/>
                </a:rPr>
                <a:t>I like apple</a:t>
              </a:r>
            </a:p>
            <a:p>
              <a:r>
                <a:rPr lang="en-US" dirty="0">
                  <a:solidFill>
                    <a:srgbClr val="3864B2"/>
                  </a:solidFill>
                  <a:latin typeface="Consolas" panose="020B0609020204030204" pitchFamily="49" charset="0"/>
                </a:rPr>
                <a:t>I like tomato</a:t>
              </a:r>
            </a:p>
            <a:p>
              <a:r>
                <a:rPr lang="en-US" dirty="0">
                  <a:solidFill>
                    <a:srgbClr val="3864B2"/>
                  </a:solidFill>
                  <a:latin typeface="Consolas" panose="020B0609020204030204" pitchFamily="49" charset="0"/>
                </a:rPr>
                <a:t>I like fig</a:t>
              </a:r>
            </a:p>
          </p:txBody>
        </p:sp>
        <p:sp>
          <p:nvSpPr>
            <p:cNvPr id="14" name="Rectangle 13">
              <a:extLst>
                <a:ext uri="{FF2B5EF4-FFF2-40B4-BE49-F238E27FC236}">
                  <a16:creationId xmlns:a16="http://schemas.microsoft.com/office/drawing/2014/main" id="{0C46A7D1-01A4-4245-8BFD-A53D8B69F66A}"/>
                </a:ext>
              </a:extLst>
            </p:cNvPr>
            <p:cNvSpPr/>
            <p:nvPr/>
          </p:nvSpPr>
          <p:spPr>
            <a:xfrm>
              <a:off x="6469145" y="4972860"/>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latin typeface="Consolas" panose="020B0609020204030204" pitchFamily="49" charset="0"/>
                </a:rPr>
                <a:t>Fruit 0 is apple</a:t>
              </a:r>
            </a:p>
            <a:p>
              <a:r>
                <a:rPr lang="en-US" dirty="0">
                  <a:solidFill>
                    <a:srgbClr val="C00000"/>
                  </a:solidFill>
                  <a:latin typeface="Consolas" panose="020B0609020204030204" pitchFamily="49" charset="0"/>
                </a:rPr>
                <a:t>Fruit 1 is tomato</a:t>
              </a:r>
            </a:p>
            <a:p>
              <a:r>
                <a:rPr lang="en-US" dirty="0">
                  <a:solidFill>
                    <a:srgbClr val="C00000"/>
                  </a:solidFill>
                  <a:latin typeface="Consolas" panose="020B0609020204030204" pitchFamily="49" charset="0"/>
                </a:rPr>
                <a:t>Fruit 2 is fig</a:t>
              </a:r>
            </a:p>
          </p:txBody>
        </p:sp>
        <p:sp>
          <p:nvSpPr>
            <p:cNvPr id="15" name="Rectangle 14">
              <a:extLst>
                <a:ext uri="{FF2B5EF4-FFF2-40B4-BE49-F238E27FC236}">
                  <a16:creationId xmlns:a16="http://schemas.microsoft.com/office/drawing/2014/main" id="{CA1B7376-9C81-4B14-8C92-062C38374E61}"/>
                </a:ext>
              </a:extLst>
            </p:cNvPr>
            <p:cNvSpPr/>
            <p:nvPr/>
          </p:nvSpPr>
          <p:spPr>
            <a:xfrm>
              <a:off x="7010395" y="5841680"/>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9A46"/>
                  </a:solidFill>
                  <a:latin typeface="Consolas" panose="020B0609020204030204" pitchFamily="49" charset="0"/>
                </a:rPr>
                <a:t>apple</a:t>
              </a:r>
            </a:p>
            <a:p>
              <a:r>
                <a:rPr lang="en-US" dirty="0">
                  <a:solidFill>
                    <a:srgbClr val="009A46"/>
                  </a:solidFill>
                  <a:latin typeface="Consolas" panose="020B0609020204030204" pitchFamily="49" charset="0"/>
                </a:rPr>
                <a:t>fig</a:t>
              </a:r>
            </a:p>
            <a:p>
              <a:r>
                <a:rPr lang="en-US" dirty="0">
                  <a:solidFill>
                    <a:srgbClr val="009A46"/>
                  </a:solidFill>
                  <a:latin typeface="Consolas" panose="020B0609020204030204" pitchFamily="49" charset="0"/>
                </a:rPr>
                <a:t>tomato</a:t>
              </a:r>
            </a:p>
          </p:txBody>
        </p:sp>
      </p:grpSp>
    </p:spTree>
    <p:extLst>
      <p:ext uri="{BB962C8B-B14F-4D97-AF65-F5344CB8AC3E}">
        <p14:creationId xmlns:p14="http://schemas.microsoft.com/office/powerpoint/2010/main" val="16494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1.66667E-6 2.22222E-6 L 0.45938 2.22222E-6 " pathEditMode="relative" rAng="0" ptsTypes="AA">
                                      <p:cBhvr>
                                        <p:cTn id="30" dur="2000" fill="hold"/>
                                        <p:tgtEl>
                                          <p:spTgt spid="4"/>
                                        </p:tgtEl>
                                        <p:attrNameLst>
                                          <p:attrName>ppt_x</p:attrName>
                                          <p:attrName>ppt_y</p:attrName>
                                        </p:attrNameLst>
                                      </p:cBhvr>
                                      <p:rCtr x="229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7DC491E-BA8D-45E4-9D89-4ACC6ADB6C1B}"/>
              </a:ext>
            </a:extLst>
          </p:cNvPr>
          <p:cNvSpPr/>
          <p:nvPr/>
        </p:nvSpPr>
        <p:spPr>
          <a:xfrm>
            <a:off x="3526999" y="2131171"/>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6" name="Rectangle 25">
            <a:extLst>
              <a:ext uri="{FF2B5EF4-FFF2-40B4-BE49-F238E27FC236}">
                <a16:creationId xmlns:a16="http://schemas.microsoft.com/office/drawing/2014/main" id="{483A8E7F-5F0E-4C21-A564-5F35F15A8CBF}"/>
              </a:ext>
            </a:extLst>
          </p:cNvPr>
          <p:cNvSpPr/>
          <p:nvPr/>
        </p:nvSpPr>
        <p:spPr>
          <a:xfrm>
            <a:off x="3525987" y="2137643"/>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normAutofit/>
          </a:bodyPr>
          <a:lstStyle/>
          <a:p>
            <a:r>
              <a:rPr lang="en-US" sz="4400" dirty="0"/>
              <a:t>More Variables and Types</a:t>
            </a:r>
          </a:p>
        </p:txBody>
      </p:sp>
      <p:sp>
        <p:nvSpPr>
          <p:cNvPr id="11" name="Rectangle 10">
            <a:extLst>
              <a:ext uri="{FF2B5EF4-FFF2-40B4-BE49-F238E27FC236}">
                <a16:creationId xmlns:a16="http://schemas.microsoft.com/office/drawing/2014/main" id="{D0ACB5F0-5C71-4EBC-B943-F195132974D9}"/>
              </a:ext>
            </a:extLst>
          </p:cNvPr>
          <p:cNvSpPr/>
          <p:nvPr/>
        </p:nvSpPr>
        <p:spPr>
          <a:xfrm>
            <a:off x="2928328" y="2743498"/>
            <a:ext cx="6636458" cy="1822698"/>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make_bday_msg</a:t>
            </a:r>
            <a:r>
              <a:rPr lang="en-US" dirty="0">
                <a:solidFill>
                  <a:srgbClr val="000000"/>
                </a:solidFill>
                <a:latin typeface="Consolas" panose="020B0609020204030204" pitchFamily="49" charset="0"/>
              </a:rPr>
              <a:t>(name: </a:t>
            </a:r>
            <a:r>
              <a:rPr lang="en-US" dirty="0">
                <a:solidFill>
                  <a:srgbClr val="1396A3"/>
                </a:solidFill>
                <a:latin typeface="Consolas" panose="020B0609020204030204" pitchFamily="49" charset="0"/>
              </a:rPr>
              <a:t>str</a:t>
            </a:r>
            <a:r>
              <a:rPr lang="en-US" dirty="0">
                <a:solidFill>
                  <a:srgbClr val="000000"/>
                </a:solidFill>
                <a:latin typeface="Consolas" panose="020B0609020204030204" pitchFamily="49" charset="0"/>
              </a:rPr>
              <a:t>, age: </a:t>
            </a:r>
            <a:r>
              <a:rPr lang="en-US" dirty="0">
                <a:solidFill>
                  <a:srgbClr val="1396A3"/>
                </a:solidFill>
                <a:latin typeface="Consolas" panose="020B0609020204030204" pitchFamily="49" charset="0"/>
              </a:rPr>
              <a:t>int</a:t>
            </a:r>
            <a:r>
              <a:rPr lang="en-US" dirty="0">
                <a:solidFill>
                  <a:srgbClr val="000000"/>
                </a:solidFill>
                <a:latin typeface="Consolas" panose="020B0609020204030204" pitchFamily="49" charset="0"/>
              </a:rPr>
              <a:t>) -&gt; </a:t>
            </a:r>
            <a:r>
              <a:rPr lang="en-US" dirty="0">
                <a:solidFill>
                  <a:srgbClr val="1396A3"/>
                </a:solidFill>
                <a:latin typeface="Consolas" panose="020B0609020204030204" pitchFamily="49" charset="0"/>
              </a:rPr>
              <a:t>str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msg: </a:t>
            </a:r>
            <a:r>
              <a:rPr lang="en-US" dirty="0">
                <a:solidFill>
                  <a:srgbClr val="1396A3"/>
                </a:solidFill>
                <a:latin typeface="Consolas" panose="020B0609020204030204" pitchFamily="49" charset="0"/>
              </a:rPr>
              <a:t>str</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'Happy</a:t>
            </a:r>
            <a:r>
              <a:rPr lang="en-US" dirty="0">
                <a:solidFill>
                  <a:srgbClr val="850002"/>
                </a:solidFill>
                <a:latin typeface="Consolas" panose="020B0609020204030204" pitchFamily="49" charset="0"/>
              </a:rPr>
              <a:t> {age}</a:t>
            </a:r>
            <a:r>
              <a:rPr lang="en-US" dirty="0" err="1">
                <a:solidFill>
                  <a:srgbClr val="850002"/>
                </a:solidFill>
                <a:latin typeface="Consolas" panose="020B0609020204030204" pitchFamily="49" charset="0"/>
              </a:rPr>
              <a:t>th</a:t>
            </a:r>
            <a:r>
              <a:rPr lang="en-US" dirty="0">
                <a:solidFill>
                  <a:srgbClr val="850002"/>
                </a:solidFill>
                <a:latin typeface="Consolas" panose="020B0609020204030204" pitchFamily="49" charset="0"/>
              </a:rPr>
              <a:t> birthday, {name}!'</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msg</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say_this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str</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make_bday_msg</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3.14159</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'hamsters'</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say_this</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grpSp>
        <p:nvGrpSpPr>
          <p:cNvPr id="22" name="Group 21">
            <a:extLst>
              <a:ext uri="{FF2B5EF4-FFF2-40B4-BE49-F238E27FC236}">
                <a16:creationId xmlns:a16="http://schemas.microsoft.com/office/drawing/2014/main" id="{A7AF8A83-9D19-4856-900E-B7E57A2F92E6}"/>
              </a:ext>
            </a:extLst>
          </p:cNvPr>
          <p:cNvGrpSpPr/>
          <p:nvPr/>
        </p:nvGrpSpPr>
        <p:grpSpPr>
          <a:xfrm>
            <a:off x="1798702" y="814149"/>
            <a:ext cx="8895711" cy="1200329"/>
            <a:chOff x="3985615" y="427057"/>
            <a:chExt cx="10203596" cy="1200329"/>
          </a:xfrm>
        </p:grpSpPr>
        <p:sp>
          <p:nvSpPr>
            <p:cNvPr id="23" name="TextBox 22">
              <a:extLst>
                <a:ext uri="{FF2B5EF4-FFF2-40B4-BE49-F238E27FC236}">
                  <a16:creationId xmlns:a16="http://schemas.microsoft.com/office/drawing/2014/main" id="{B543796C-61AE-4E8F-8A82-F5AF1E51E8B7}"/>
                </a:ext>
              </a:extLst>
            </p:cNvPr>
            <p:cNvSpPr txBox="1"/>
            <p:nvPr/>
          </p:nvSpPr>
          <p:spPr>
            <a:xfrm>
              <a:off x="4957274" y="427057"/>
              <a:ext cx="9231937" cy="1200329"/>
            </a:xfrm>
            <a:prstGeom prst="rect">
              <a:avLst/>
            </a:prstGeom>
            <a:noFill/>
          </p:spPr>
          <p:txBody>
            <a:bodyPr wrap="square">
              <a:spAutoFit/>
            </a:bodyPr>
            <a:lstStyle/>
            <a:p>
              <a:pPr algn="ctr"/>
              <a:r>
                <a:rPr lang="en-US" sz="2400" dirty="0"/>
                <a:t>Challenge: This program uses Python </a:t>
              </a:r>
              <a:r>
                <a:rPr lang="en-US" sz="2400" dirty="0">
                  <a:solidFill>
                    <a:srgbClr val="FF0000"/>
                  </a:solidFill>
                </a:rPr>
                <a:t>type hints </a:t>
              </a:r>
              <a:r>
                <a:rPr lang="en-US" sz="2400" dirty="0"/>
                <a:t>(introduced in Python 3.5) to specify types for variables/parameters. </a:t>
              </a:r>
            </a:p>
            <a:p>
              <a:pPr algn="ctr"/>
              <a:r>
                <a:rPr lang="en-US" sz="2400" dirty="0"/>
                <a:t>Will the program below generate an error?</a:t>
              </a:r>
            </a:p>
          </p:txBody>
        </p:sp>
        <p:pic>
          <p:nvPicPr>
            <p:cNvPr id="24" name="Picture 23" descr="Shape&#10;&#10;Description automatically generated with low confidence">
              <a:extLst>
                <a:ext uri="{FF2B5EF4-FFF2-40B4-BE49-F238E27FC236}">
                  <a16:creationId xmlns:a16="http://schemas.microsoft.com/office/drawing/2014/main" id="{5454A55D-1B2B-4FCD-9E0E-E99FF1ACA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5" y="437841"/>
              <a:ext cx="846739" cy="846739"/>
            </a:xfrm>
            <a:prstGeom prst="rect">
              <a:avLst/>
            </a:prstGeom>
            <a:ln>
              <a:noFill/>
            </a:ln>
            <a:effectLst>
              <a:outerShdw blurRad="292100" dist="139700" dir="2700000" algn="tl" rotWithShape="0">
                <a:srgbClr val="333333">
                  <a:alpha val="65000"/>
                </a:srgbClr>
              </a:outerShdw>
            </a:effectLst>
          </p:spPr>
        </p:pic>
      </p:grpSp>
      <p:sp>
        <p:nvSpPr>
          <p:cNvPr id="19" name="TextBox 18">
            <a:extLst>
              <a:ext uri="{FF2B5EF4-FFF2-40B4-BE49-F238E27FC236}">
                <a16:creationId xmlns:a16="http://schemas.microsoft.com/office/drawing/2014/main" id="{E6D0600A-3E61-4AD5-87D2-7263FB99ECFE}"/>
              </a:ext>
            </a:extLst>
          </p:cNvPr>
          <p:cNvSpPr txBox="1"/>
          <p:nvPr/>
        </p:nvSpPr>
        <p:spPr>
          <a:xfrm>
            <a:off x="301114" y="4728644"/>
            <a:ext cx="11890886" cy="461665"/>
          </a:xfrm>
          <a:prstGeom prst="rect">
            <a:avLst/>
          </a:prstGeom>
          <a:noFill/>
        </p:spPr>
        <p:txBody>
          <a:bodyPr wrap="square" rtlCol="0">
            <a:spAutoFit/>
          </a:bodyPr>
          <a:lstStyle/>
          <a:p>
            <a:pPr algn="ctr"/>
            <a:r>
              <a:rPr lang="en-US" sz="2400" dirty="0"/>
              <a:t>Answer: This code runs just fine, and prints:</a:t>
            </a:r>
          </a:p>
        </p:txBody>
      </p:sp>
      <p:sp>
        <p:nvSpPr>
          <p:cNvPr id="20" name="TextBox 19">
            <a:extLst>
              <a:ext uri="{FF2B5EF4-FFF2-40B4-BE49-F238E27FC236}">
                <a16:creationId xmlns:a16="http://schemas.microsoft.com/office/drawing/2014/main" id="{07EFDBE6-9F38-45D4-B749-5AB7248B9C23}"/>
              </a:ext>
            </a:extLst>
          </p:cNvPr>
          <p:cNvSpPr txBox="1"/>
          <p:nvPr/>
        </p:nvSpPr>
        <p:spPr>
          <a:xfrm>
            <a:off x="1685945" y="5907806"/>
            <a:ext cx="9121224" cy="830997"/>
          </a:xfrm>
          <a:prstGeom prst="rect">
            <a:avLst/>
          </a:prstGeom>
          <a:noFill/>
        </p:spPr>
        <p:txBody>
          <a:bodyPr wrap="square" rtlCol="0">
            <a:spAutoFit/>
          </a:bodyPr>
          <a:lstStyle/>
          <a:p>
            <a:pPr algn="ctr"/>
            <a:r>
              <a:rPr lang="en-US" sz="2400" dirty="0"/>
              <a:t>Python's type hints are NEVER enforced by the Python interpreter!</a:t>
            </a:r>
          </a:p>
          <a:p>
            <a:pPr algn="ctr"/>
            <a:r>
              <a:rPr lang="en-US" sz="2400" dirty="0"/>
              <a:t>They're intended to help 3</a:t>
            </a:r>
            <a:r>
              <a:rPr lang="en-US" sz="2400" baseline="30000" dirty="0"/>
              <a:t>rd</a:t>
            </a:r>
            <a:r>
              <a:rPr lang="en-US" sz="2400" dirty="0"/>
              <a:t>-party code checking tools to identify bugs! </a:t>
            </a:r>
          </a:p>
        </p:txBody>
      </p:sp>
      <p:sp>
        <p:nvSpPr>
          <p:cNvPr id="40" name="TextBox 39">
            <a:extLst>
              <a:ext uri="{FF2B5EF4-FFF2-40B4-BE49-F238E27FC236}">
                <a16:creationId xmlns:a16="http://schemas.microsoft.com/office/drawing/2014/main" id="{C11CA971-8E9D-4C4D-9F3B-028E3262A724}"/>
              </a:ext>
            </a:extLst>
          </p:cNvPr>
          <p:cNvSpPr txBox="1"/>
          <p:nvPr/>
        </p:nvSpPr>
        <p:spPr>
          <a:xfrm>
            <a:off x="3772457" y="5295216"/>
            <a:ext cx="4948201" cy="392587"/>
          </a:xfrm>
          <a:prstGeom prst="rect">
            <a:avLst/>
          </a:prstGeom>
          <a:solidFill>
            <a:schemeClr val="bg1">
              <a:lumMod val="95000"/>
            </a:schemeClr>
          </a:solidFill>
          <a:ln>
            <a:solidFill>
              <a:schemeClr val="tx1"/>
            </a:solidFill>
          </a:ln>
        </p:spPr>
        <p:txBody>
          <a:bodyPr wrap="square" rtlCol="0">
            <a:noAutofit/>
          </a:bodyPr>
          <a:lstStyle/>
          <a:p>
            <a:r>
              <a:rPr lang="en-US" dirty="0"/>
              <a:t>Happy </a:t>
            </a:r>
            <a:r>
              <a:rPr lang="en-US" dirty="0" err="1"/>
              <a:t>hamstersth</a:t>
            </a:r>
            <a:r>
              <a:rPr lang="en-US" dirty="0"/>
              <a:t> birthday, 3.14159!</a:t>
            </a:r>
            <a:endParaRPr lang="en-US" dirty="0">
              <a:latin typeface="Consolas" panose="020B0609020204030204" pitchFamily="49" charset="0"/>
            </a:endParaRPr>
          </a:p>
        </p:txBody>
      </p:sp>
      <p:grpSp>
        <p:nvGrpSpPr>
          <p:cNvPr id="41" name="Group 40">
            <a:extLst>
              <a:ext uri="{FF2B5EF4-FFF2-40B4-BE49-F238E27FC236}">
                <a16:creationId xmlns:a16="http://schemas.microsoft.com/office/drawing/2014/main" id="{8B25558A-A396-48E4-813E-C68A1435907E}"/>
              </a:ext>
            </a:extLst>
          </p:cNvPr>
          <p:cNvGrpSpPr/>
          <p:nvPr/>
        </p:nvGrpSpPr>
        <p:grpSpPr>
          <a:xfrm>
            <a:off x="7512341" y="35859"/>
            <a:ext cx="4648281" cy="2467921"/>
            <a:chOff x="7023227" y="1855960"/>
            <a:chExt cx="4648281" cy="2467921"/>
          </a:xfrm>
        </p:grpSpPr>
        <p:grpSp>
          <p:nvGrpSpPr>
            <p:cNvPr id="42" name="Group 41">
              <a:extLst>
                <a:ext uri="{FF2B5EF4-FFF2-40B4-BE49-F238E27FC236}">
                  <a16:creationId xmlns:a16="http://schemas.microsoft.com/office/drawing/2014/main" id="{0613A314-E439-4E70-9E99-11E0C816162F}"/>
                </a:ext>
              </a:extLst>
            </p:cNvPr>
            <p:cNvGrpSpPr/>
            <p:nvPr/>
          </p:nvGrpSpPr>
          <p:grpSpPr>
            <a:xfrm>
              <a:off x="7023227" y="1855960"/>
              <a:ext cx="4648281" cy="2467921"/>
              <a:chOff x="8093636" y="4792602"/>
              <a:chExt cx="4648281" cy="2467921"/>
            </a:xfrm>
          </p:grpSpPr>
          <p:grpSp>
            <p:nvGrpSpPr>
              <p:cNvPr id="44" name="Group 43">
                <a:extLst>
                  <a:ext uri="{FF2B5EF4-FFF2-40B4-BE49-F238E27FC236}">
                    <a16:creationId xmlns:a16="http://schemas.microsoft.com/office/drawing/2014/main" id="{DBBB66E3-1914-41AE-BFF4-6706D63FCCF3}"/>
                  </a:ext>
                </a:extLst>
              </p:cNvPr>
              <p:cNvGrpSpPr/>
              <p:nvPr/>
            </p:nvGrpSpPr>
            <p:grpSpPr>
              <a:xfrm>
                <a:off x="8093636" y="4792602"/>
                <a:ext cx="4648281" cy="2056414"/>
                <a:chOff x="8332177" y="4415064"/>
                <a:chExt cx="4648281" cy="2056414"/>
              </a:xfrm>
            </p:grpSpPr>
            <p:sp>
              <p:nvSpPr>
                <p:cNvPr id="46" name="Rectangle: Rounded Corners 45">
                  <a:extLst>
                    <a:ext uri="{FF2B5EF4-FFF2-40B4-BE49-F238E27FC236}">
                      <a16:creationId xmlns:a16="http://schemas.microsoft.com/office/drawing/2014/main" id="{0FC8F41D-F9DF-4894-B4F9-C58C49BC0728}"/>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84F9CA9B-07A2-412B-9F60-A929ED8342BB}"/>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45" name="TextBox 44">
                <a:extLst>
                  <a:ext uri="{FF2B5EF4-FFF2-40B4-BE49-F238E27FC236}">
                    <a16:creationId xmlns:a16="http://schemas.microsoft.com/office/drawing/2014/main" id="{697898AC-18DD-4628-99B1-17FED8857AB3}"/>
                  </a:ext>
                </a:extLst>
              </p:cNvPr>
              <p:cNvSpPr txBox="1"/>
              <p:nvPr/>
            </p:nvSpPr>
            <p:spPr>
              <a:xfrm>
                <a:off x="8879466" y="5106087"/>
                <a:ext cx="3844726" cy="215443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"These are considered a best-practice in industry!</a:t>
                </a:r>
              </a:p>
              <a:p>
                <a:pPr algn="ctr"/>
                <a:endParaRPr lang="en-US" sz="10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Most companies use tools to check for issues and block code submission!"</a:t>
                </a:r>
              </a:p>
              <a:p>
                <a:pPr algn="ctr"/>
                <a:endParaRPr lang="en-US" sz="2000" dirty="0">
                  <a:solidFill>
                    <a:schemeClr val="accent1">
                      <a:lumMod val="75000"/>
                    </a:schemeClr>
                  </a:solidFill>
                  <a:latin typeface="Comic Sans MS" panose="030F0702030302020204" pitchFamily="66" charset="0"/>
                </a:endParaRPr>
              </a:p>
            </p:txBody>
          </p:sp>
        </p:grpSp>
        <p:pic>
          <p:nvPicPr>
            <p:cNvPr id="43" name="Picture 42">
              <a:extLst>
                <a:ext uri="{FF2B5EF4-FFF2-40B4-BE49-F238E27FC236}">
                  <a16:creationId xmlns:a16="http://schemas.microsoft.com/office/drawing/2014/main" id="{FD66BBF8-679E-467E-A8F0-C1A6F85ADEF5}"/>
                </a:ext>
              </a:extLst>
            </p:cNvPr>
            <p:cNvPicPr>
              <a:picLocks noChangeAspect="1"/>
            </p:cNvPicPr>
            <p:nvPr/>
          </p:nvPicPr>
          <p:blipFill rotWithShape="1">
            <a:blip r:embed="rId4"/>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411495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9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1+#ppt_w/2"/>
                                          </p:val>
                                        </p:tav>
                                        <p:tav tm="100000">
                                          <p:val>
                                            <p:strVal val="#ppt_x"/>
                                          </p:val>
                                        </p:tav>
                                      </p:tavLst>
                                    </p:anim>
                                    <p:anim calcmode="lin" valueType="num">
                                      <p:cBhvr additive="base">
                                        <p:cTn id="43"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xit" presetSubtype="2" fill="hold" nodeType="clickEffect">
                                  <p:stCondLst>
                                    <p:cond delay="0"/>
                                  </p:stCondLst>
                                  <p:childTnLst>
                                    <p:anim calcmode="lin" valueType="num">
                                      <p:cBhvr additive="base">
                                        <p:cTn id="47" dur="500"/>
                                        <p:tgtEl>
                                          <p:spTgt spid="41"/>
                                        </p:tgtEl>
                                        <p:attrNameLst>
                                          <p:attrName>ppt_x</p:attrName>
                                        </p:attrNameLst>
                                      </p:cBhvr>
                                      <p:tavLst>
                                        <p:tav tm="0">
                                          <p:val>
                                            <p:strVal val="ppt_x"/>
                                          </p:val>
                                        </p:tav>
                                        <p:tav tm="100000">
                                          <p:val>
                                            <p:strVal val="1+ppt_w/2"/>
                                          </p:val>
                                        </p:tav>
                                      </p:tavLst>
                                    </p:anim>
                                    <p:anim calcmode="lin" valueType="num">
                                      <p:cBhvr additive="base">
                                        <p:cTn id="48" dur="500"/>
                                        <p:tgtEl>
                                          <p:spTgt spid="41"/>
                                        </p:tgtEl>
                                        <p:attrNameLst>
                                          <p:attrName>ppt_y</p:attrName>
                                        </p:attrNameLst>
                                      </p:cBhvr>
                                      <p:tavLst>
                                        <p:tav tm="0">
                                          <p:val>
                                            <p:strVal val="ppt_y"/>
                                          </p:val>
                                        </p:tav>
                                        <p:tav tm="100000">
                                          <p:val>
                                            <p:strVal val="ppt_y"/>
                                          </p:val>
                                        </p:tav>
                                      </p:tavLst>
                                    </p:anim>
                                    <p:set>
                                      <p:cBhvr>
                                        <p:cTn id="49"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11" grpId="0" animBg="1"/>
      <p:bldP spid="19" grpId="0"/>
      <p:bldP spid="20" grpId="0"/>
      <p:bldP spid="4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44955"/>
            <a:ext cx="11411205" cy="830997"/>
          </a:xfrm>
          <a:prstGeom prst="rect">
            <a:avLst/>
          </a:prstGeom>
          <a:noFill/>
        </p:spPr>
        <p:txBody>
          <a:bodyPr wrap="square" rtlCol="0">
            <a:spAutoFit/>
          </a:bodyPr>
          <a:lstStyle/>
          <a:p>
            <a:pPr algn="ctr"/>
            <a:r>
              <a:rPr lang="en-US" sz="4800" dirty="0"/>
              <a:t>Loops Over Containers</a:t>
            </a:r>
          </a:p>
        </p:txBody>
      </p:sp>
      <p:sp>
        <p:nvSpPr>
          <p:cNvPr id="6" name="TextBox 5">
            <a:extLst>
              <a:ext uri="{FF2B5EF4-FFF2-40B4-BE49-F238E27FC236}">
                <a16:creationId xmlns:a16="http://schemas.microsoft.com/office/drawing/2014/main" id="{DB3A6544-5225-4067-B8DB-9E4CF40322FB}"/>
              </a:ext>
            </a:extLst>
          </p:cNvPr>
          <p:cNvSpPr txBox="1"/>
          <p:nvPr/>
        </p:nvSpPr>
        <p:spPr>
          <a:xfrm>
            <a:off x="240324" y="875952"/>
            <a:ext cx="5043853" cy="3265911"/>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For loop through a set</a:t>
            </a:r>
          </a:p>
          <a:p>
            <a:r>
              <a:rPr lang="en-US" dirty="0">
                <a:latin typeface="Consolas" panose="020B0609020204030204" pitchFamily="49" charset="0"/>
              </a:rPr>
              <a:t>fruits = {'</a:t>
            </a:r>
            <a:r>
              <a:rPr lang="en-US" dirty="0" err="1">
                <a:latin typeface="Consolas" panose="020B0609020204030204" pitchFamily="49" charset="0"/>
              </a:rPr>
              <a:t>apple','tomato','fig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0070C0"/>
                </a:solidFill>
                <a:latin typeface="Consolas" panose="020B0609020204030204" pitchFamily="49" charset="0"/>
              </a:rPr>
              <a:t>for </a:t>
            </a:r>
            <a:r>
              <a:rPr lang="en-US" dirty="0" err="1">
                <a:solidFill>
                  <a:srgbClr val="0070C0"/>
                </a:solidFill>
                <a:latin typeface="Consolas" panose="020B0609020204030204" pitchFamily="49" charset="0"/>
              </a:rPr>
              <a:t>fr</a:t>
            </a:r>
            <a:r>
              <a:rPr lang="en-US" dirty="0">
                <a:solidFill>
                  <a:srgbClr val="0070C0"/>
                </a:solidFill>
                <a:latin typeface="Consolas" panose="020B0609020204030204" pitchFamily="49" charset="0"/>
              </a:rPr>
              <a:t> in fruits:  # not ordered!!</a:t>
            </a:r>
          </a:p>
          <a:p>
            <a:r>
              <a:rPr lang="en-US" dirty="0">
                <a:solidFill>
                  <a:srgbClr val="0070C0"/>
                </a:solidFill>
                <a:latin typeface="Consolas" panose="020B0609020204030204" pitchFamily="49" charset="0"/>
              </a:rPr>
              <a:t>  print(</a:t>
            </a:r>
            <a:r>
              <a:rPr lang="en-US" dirty="0" err="1">
                <a:solidFill>
                  <a:srgbClr val="0070C0"/>
                </a:solidFill>
                <a:latin typeface="Consolas" panose="020B0609020204030204" pitchFamily="49" charset="0"/>
              </a:rPr>
              <a:t>f'I</a:t>
            </a:r>
            <a:r>
              <a:rPr lang="en-US" dirty="0">
                <a:solidFill>
                  <a:srgbClr val="0070C0"/>
                </a:solidFill>
                <a:latin typeface="Consolas" panose="020B0609020204030204" pitchFamily="49" charset="0"/>
              </a:rPr>
              <a:t> like {</a:t>
            </a:r>
            <a:r>
              <a:rPr lang="en-US" dirty="0" err="1">
                <a:solidFill>
                  <a:srgbClr val="0070C0"/>
                </a:solidFill>
                <a:latin typeface="Consolas" panose="020B0609020204030204" pitchFamily="49" charset="0"/>
              </a:rPr>
              <a:t>fr</a:t>
            </a:r>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rgbClr val="C00000"/>
                </a:solidFill>
                <a:latin typeface="Consolas" panose="020B0609020204030204" pitchFamily="49" charset="0"/>
              </a:rPr>
              <a:t>for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fr</a:t>
            </a:r>
            <a:r>
              <a:rPr lang="en-US" dirty="0">
                <a:solidFill>
                  <a:srgbClr val="C00000"/>
                </a:solidFill>
                <a:latin typeface="Consolas" panose="020B0609020204030204" pitchFamily="49" charset="0"/>
              </a:rPr>
              <a:t> in enumerate(fruits):</a:t>
            </a:r>
          </a:p>
          <a:p>
            <a:r>
              <a:rPr lang="en-US" dirty="0">
                <a:solidFill>
                  <a:srgbClr val="C00000"/>
                </a:solidFill>
                <a:latin typeface="Consolas" panose="020B0609020204030204" pitchFamily="49" charset="0"/>
              </a:rPr>
              <a:t>  print('Fruit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is {</a:t>
            </a:r>
            <a:r>
              <a:rPr lang="en-US" dirty="0" err="1">
                <a:solidFill>
                  <a:srgbClr val="C00000"/>
                </a:solidFill>
                <a:latin typeface="Consolas" panose="020B0609020204030204" pitchFamily="49" charset="0"/>
              </a:rPr>
              <a:t>fr</a:t>
            </a:r>
            <a:r>
              <a:rPr lang="en-US" dirty="0">
                <a:solidFill>
                  <a:srgbClr val="C00000"/>
                </a:solidFill>
                <a:latin typeface="Consolas" panose="020B0609020204030204" pitchFamily="49" charset="0"/>
              </a:rPr>
              <a:t>}')</a:t>
            </a:r>
          </a:p>
          <a:p>
            <a:endParaRPr lang="en-US" dirty="0">
              <a:latin typeface="Consolas" panose="020B0609020204030204" pitchFamily="49" charset="0"/>
            </a:endParaRPr>
          </a:p>
          <a:p>
            <a:r>
              <a:rPr lang="en-US" dirty="0">
                <a:solidFill>
                  <a:srgbClr val="009A46"/>
                </a:solidFill>
                <a:latin typeface="Consolas" panose="020B0609020204030204" pitchFamily="49" charset="0"/>
              </a:rPr>
              <a:t>for f in sorted(fruits):</a:t>
            </a:r>
          </a:p>
          <a:p>
            <a:r>
              <a:rPr lang="en-US" dirty="0">
                <a:solidFill>
                  <a:srgbClr val="009A46"/>
                </a:solidFill>
                <a:latin typeface="Consolas" panose="020B0609020204030204" pitchFamily="49" charset="0"/>
              </a:rPr>
              <a:t>  print(f)</a:t>
            </a:r>
          </a:p>
        </p:txBody>
      </p:sp>
      <p:sp>
        <p:nvSpPr>
          <p:cNvPr id="3" name="Rectangle 2">
            <a:extLst>
              <a:ext uri="{FF2B5EF4-FFF2-40B4-BE49-F238E27FC236}">
                <a16:creationId xmlns:a16="http://schemas.microsoft.com/office/drawing/2014/main" id="{03954D8F-F3EA-4745-AEB0-442B16894116}"/>
              </a:ext>
            </a:extLst>
          </p:cNvPr>
          <p:cNvSpPr/>
          <p:nvPr/>
        </p:nvSpPr>
        <p:spPr>
          <a:xfrm>
            <a:off x="843536" y="4040674"/>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70C0"/>
                </a:solidFill>
                <a:latin typeface="Consolas" panose="020B0609020204030204" pitchFamily="49" charset="0"/>
              </a:rPr>
              <a:t>I like apple</a:t>
            </a:r>
          </a:p>
          <a:p>
            <a:r>
              <a:rPr lang="en-US" dirty="0">
                <a:solidFill>
                  <a:srgbClr val="0070C0"/>
                </a:solidFill>
                <a:latin typeface="Consolas" panose="020B0609020204030204" pitchFamily="49" charset="0"/>
              </a:rPr>
              <a:t>I like tomato</a:t>
            </a:r>
          </a:p>
          <a:p>
            <a:r>
              <a:rPr lang="en-US" dirty="0">
                <a:solidFill>
                  <a:srgbClr val="0070C0"/>
                </a:solidFill>
                <a:latin typeface="Consolas" panose="020B0609020204030204" pitchFamily="49" charset="0"/>
              </a:rPr>
              <a:t>I like fig</a:t>
            </a:r>
          </a:p>
        </p:txBody>
      </p:sp>
      <p:sp>
        <p:nvSpPr>
          <p:cNvPr id="10" name="Rectangle 9">
            <a:extLst>
              <a:ext uri="{FF2B5EF4-FFF2-40B4-BE49-F238E27FC236}">
                <a16:creationId xmlns:a16="http://schemas.microsoft.com/office/drawing/2014/main" id="{75943CE5-3009-4C38-8448-C0F711A0C3C7}"/>
              </a:ext>
            </a:extLst>
          </p:cNvPr>
          <p:cNvSpPr/>
          <p:nvPr/>
        </p:nvSpPr>
        <p:spPr>
          <a:xfrm>
            <a:off x="1384786" y="4972860"/>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latin typeface="Consolas" panose="020B0609020204030204" pitchFamily="49" charset="0"/>
              </a:rPr>
              <a:t>Fruit 0 is apple</a:t>
            </a:r>
          </a:p>
          <a:p>
            <a:r>
              <a:rPr lang="en-US" dirty="0">
                <a:solidFill>
                  <a:srgbClr val="C00000"/>
                </a:solidFill>
                <a:latin typeface="Consolas" panose="020B0609020204030204" pitchFamily="49" charset="0"/>
              </a:rPr>
              <a:t>Fruit 1 is tomato</a:t>
            </a:r>
          </a:p>
          <a:p>
            <a:r>
              <a:rPr lang="en-US" dirty="0">
                <a:solidFill>
                  <a:srgbClr val="C00000"/>
                </a:solidFill>
                <a:latin typeface="Consolas" panose="020B0609020204030204" pitchFamily="49" charset="0"/>
              </a:rPr>
              <a:t>Fruit 2 is fig</a:t>
            </a:r>
          </a:p>
        </p:txBody>
      </p:sp>
      <p:sp>
        <p:nvSpPr>
          <p:cNvPr id="11" name="Rectangle 10">
            <a:extLst>
              <a:ext uri="{FF2B5EF4-FFF2-40B4-BE49-F238E27FC236}">
                <a16:creationId xmlns:a16="http://schemas.microsoft.com/office/drawing/2014/main" id="{C8CD694C-4D72-4EA8-8F84-3A013EA28F5E}"/>
              </a:ext>
            </a:extLst>
          </p:cNvPr>
          <p:cNvSpPr/>
          <p:nvPr/>
        </p:nvSpPr>
        <p:spPr>
          <a:xfrm>
            <a:off x="1926036" y="5841680"/>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9A46"/>
                </a:solidFill>
                <a:latin typeface="Consolas" panose="020B0609020204030204" pitchFamily="49" charset="0"/>
              </a:rPr>
              <a:t>apple</a:t>
            </a:r>
          </a:p>
          <a:p>
            <a:r>
              <a:rPr lang="en-US" dirty="0">
                <a:solidFill>
                  <a:srgbClr val="009A46"/>
                </a:solidFill>
                <a:latin typeface="Consolas" panose="020B0609020204030204" pitchFamily="49" charset="0"/>
              </a:rPr>
              <a:t>fig</a:t>
            </a:r>
          </a:p>
          <a:p>
            <a:r>
              <a:rPr lang="en-US" dirty="0">
                <a:solidFill>
                  <a:srgbClr val="009A46"/>
                </a:solidFill>
                <a:latin typeface="Consolas" panose="020B0609020204030204" pitchFamily="49" charset="0"/>
              </a:rPr>
              <a:t>tomato</a:t>
            </a:r>
          </a:p>
        </p:txBody>
      </p:sp>
      <p:sp>
        <p:nvSpPr>
          <p:cNvPr id="12" name="TextBox 11">
            <a:extLst>
              <a:ext uri="{FF2B5EF4-FFF2-40B4-BE49-F238E27FC236}">
                <a16:creationId xmlns:a16="http://schemas.microsoft.com/office/drawing/2014/main" id="{50C45500-6842-4A4D-AB5C-27778361C0F0}"/>
              </a:ext>
            </a:extLst>
          </p:cNvPr>
          <p:cNvSpPr txBox="1"/>
          <p:nvPr/>
        </p:nvSpPr>
        <p:spPr>
          <a:xfrm>
            <a:off x="5606036" y="875952"/>
            <a:ext cx="6175656" cy="4188417"/>
          </a:xfrm>
          <a:prstGeom prst="rect">
            <a:avLst/>
          </a:prstGeom>
          <a:solidFill>
            <a:schemeClr val="accent1">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 For loop through a dictionary </a:t>
            </a:r>
          </a:p>
          <a:p>
            <a:r>
              <a:rPr lang="en-US" dirty="0">
                <a:latin typeface="Consolas" panose="020B0609020204030204" pitchFamily="49" charset="0"/>
              </a:rPr>
              <a:t>grades = {'cs32':'B', 'cs33':'C-', 'cs131':'A'}</a:t>
            </a:r>
          </a:p>
          <a:p>
            <a:endParaRPr lang="en-US" dirty="0">
              <a:latin typeface="Consolas" panose="020B0609020204030204" pitchFamily="49" charset="0"/>
            </a:endParaRPr>
          </a:p>
          <a:p>
            <a:r>
              <a:rPr lang="en-US" dirty="0">
                <a:solidFill>
                  <a:srgbClr val="0070C0"/>
                </a:solidFill>
                <a:latin typeface="Consolas" panose="020B0609020204030204" pitchFamily="49" charset="0"/>
              </a:rPr>
              <a:t>for k in grades:   # only enumerates keys!</a:t>
            </a:r>
          </a:p>
          <a:p>
            <a:r>
              <a:rPr lang="en-US" dirty="0">
                <a:solidFill>
                  <a:srgbClr val="0070C0"/>
                </a:solidFill>
                <a:latin typeface="Consolas" panose="020B0609020204030204" pitchFamily="49" charset="0"/>
              </a:rPr>
              <a:t>  print(k)</a:t>
            </a:r>
          </a:p>
          <a:p>
            <a:endParaRPr lang="en-US" dirty="0">
              <a:latin typeface="Consolas" panose="020B0609020204030204" pitchFamily="49" charset="0"/>
            </a:endParaRPr>
          </a:p>
          <a:p>
            <a:r>
              <a:rPr lang="en-US" dirty="0">
                <a:solidFill>
                  <a:srgbClr val="C00000"/>
                </a:solidFill>
                <a:latin typeface="Consolas" panose="020B0609020204030204" pitchFamily="49" charset="0"/>
              </a:rPr>
              <a:t>for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k in enumerate(grades):  # index &amp; key</a:t>
            </a:r>
          </a:p>
          <a:p>
            <a:r>
              <a:rPr lang="en-US" dirty="0">
                <a:solidFill>
                  <a:srgbClr val="C00000"/>
                </a:solidFill>
                <a:latin typeface="Consolas" panose="020B0609020204030204" pitchFamily="49" charset="0"/>
              </a:rPr>
              <a:t>  print(</a:t>
            </a:r>
            <a:r>
              <a:rPr lang="en-US" dirty="0" err="1">
                <a:solidFill>
                  <a:srgbClr val="C00000"/>
                </a:solidFill>
                <a:latin typeface="Consolas" panose="020B0609020204030204" pitchFamily="49" charset="0"/>
              </a:rPr>
              <a:t>f'Slot</a:t>
            </a:r>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i</a:t>
            </a:r>
            <a:r>
              <a:rPr lang="en-US" dirty="0">
                <a:solidFill>
                  <a:srgbClr val="C00000"/>
                </a:solidFill>
                <a:latin typeface="Consolas" panose="020B0609020204030204" pitchFamily="49" charset="0"/>
              </a:rPr>
              <a:t>} holds key {k}')</a:t>
            </a:r>
          </a:p>
          <a:p>
            <a:endParaRPr lang="en-US" dirty="0">
              <a:latin typeface="Consolas" panose="020B0609020204030204" pitchFamily="49" charset="0"/>
            </a:endParaRPr>
          </a:p>
          <a:p>
            <a:r>
              <a:rPr lang="en-US" dirty="0">
                <a:solidFill>
                  <a:srgbClr val="009A46"/>
                </a:solidFill>
                <a:latin typeface="Consolas" panose="020B0609020204030204" pitchFamily="49" charset="0"/>
              </a:rPr>
              <a:t>for k in sorted(grades):  # sorted keys only</a:t>
            </a:r>
          </a:p>
          <a:p>
            <a:r>
              <a:rPr lang="en-US" dirty="0">
                <a:solidFill>
                  <a:srgbClr val="009A46"/>
                </a:solidFill>
                <a:latin typeface="Consolas" panose="020B0609020204030204" pitchFamily="49" charset="0"/>
              </a:rPr>
              <a:t>  print(k)</a:t>
            </a:r>
          </a:p>
          <a:p>
            <a:endParaRPr lang="en-US" dirty="0">
              <a:solidFill>
                <a:schemeClr val="accent4">
                  <a:lumMod val="50000"/>
                </a:schemeClr>
              </a:solidFill>
              <a:latin typeface="Consolas" panose="020B0609020204030204" pitchFamily="49" charset="0"/>
            </a:endParaRPr>
          </a:p>
          <a:p>
            <a:r>
              <a:rPr lang="en-US" dirty="0">
                <a:solidFill>
                  <a:schemeClr val="accent4">
                    <a:lumMod val="50000"/>
                  </a:schemeClr>
                </a:solidFill>
                <a:latin typeface="Consolas" panose="020B0609020204030204" pitchFamily="49" charset="0"/>
              </a:rPr>
              <a:t>for k, v in </a:t>
            </a:r>
            <a:r>
              <a:rPr lang="en-US" dirty="0" err="1">
                <a:solidFill>
                  <a:schemeClr val="accent4">
                    <a:lumMod val="50000"/>
                  </a:schemeClr>
                </a:solidFill>
                <a:latin typeface="Consolas" panose="020B0609020204030204" pitchFamily="49" charset="0"/>
              </a:rPr>
              <a:t>grades.items</a:t>
            </a:r>
            <a:r>
              <a:rPr lang="en-US" dirty="0">
                <a:solidFill>
                  <a:schemeClr val="accent4">
                    <a:lumMod val="50000"/>
                  </a:schemeClr>
                </a:solidFill>
                <a:latin typeface="Consolas" panose="020B0609020204030204" pitchFamily="49" charset="0"/>
              </a:rPr>
              <a:t>():  # keys &amp; values</a:t>
            </a:r>
          </a:p>
          <a:p>
            <a:r>
              <a:rPr lang="en-US" dirty="0">
                <a:solidFill>
                  <a:schemeClr val="accent4">
                    <a:lumMod val="50000"/>
                  </a:schemeClr>
                </a:solidFill>
                <a:latin typeface="Consolas" panose="020B0609020204030204" pitchFamily="49" charset="0"/>
              </a:rPr>
              <a:t>  print(f'{k} maps to {v}')</a:t>
            </a:r>
          </a:p>
          <a:p>
            <a:endParaRPr lang="en-US" dirty="0">
              <a:solidFill>
                <a:schemeClr val="accent4">
                  <a:lumMod val="50000"/>
                </a:schemeClr>
              </a:solidFill>
              <a:latin typeface="Consolas" panose="020B0609020204030204" pitchFamily="49" charset="0"/>
            </a:endParaRPr>
          </a:p>
          <a:p>
            <a:endParaRPr lang="en-US" dirty="0">
              <a:latin typeface="Consolas" panose="020B0609020204030204" pitchFamily="49" charset="0"/>
            </a:endParaRPr>
          </a:p>
        </p:txBody>
      </p:sp>
      <p:sp>
        <p:nvSpPr>
          <p:cNvPr id="16" name="Rectangle 15">
            <a:extLst>
              <a:ext uri="{FF2B5EF4-FFF2-40B4-BE49-F238E27FC236}">
                <a16:creationId xmlns:a16="http://schemas.microsoft.com/office/drawing/2014/main" id="{C3818408-5E03-4F42-BD7E-7CC686534A9A}"/>
              </a:ext>
            </a:extLst>
          </p:cNvPr>
          <p:cNvSpPr/>
          <p:nvPr/>
        </p:nvSpPr>
        <p:spPr>
          <a:xfrm>
            <a:off x="5661680" y="4906996"/>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70C0"/>
                </a:solidFill>
                <a:latin typeface="Consolas" panose="020B0609020204030204" pitchFamily="49" charset="0"/>
              </a:rPr>
              <a:t>cs33</a:t>
            </a:r>
          </a:p>
          <a:p>
            <a:r>
              <a:rPr lang="en-US" dirty="0">
                <a:solidFill>
                  <a:srgbClr val="0070C0"/>
                </a:solidFill>
                <a:latin typeface="Consolas" panose="020B0609020204030204" pitchFamily="49" charset="0"/>
              </a:rPr>
              <a:t>cs32</a:t>
            </a:r>
          </a:p>
          <a:p>
            <a:r>
              <a:rPr lang="en-US" dirty="0">
                <a:solidFill>
                  <a:srgbClr val="0070C0"/>
                </a:solidFill>
                <a:latin typeface="Consolas" panose="020B0609020204030204" pitchFamily="49" charset="0"/>
              </a:rPr>
              <a:t>cs131</a:t>
            </a:r>
          </a:p>
        </p:txBody>
      </p:sp>
      <p:sp>
        <p:nvSpPr>
          <p:cNvPr id="17" name="Speech Bubble: Rectangle with Corners Rounded 16" hidden="1">
            <a:extLst>
              <a:ext uri="{FF2B5EF4-FFF2-40B4-BE49-F238E27FC236}">
                <a16:creationId xmlns:a16="http://schemas.microsoft.com/office/drawing/2014/main" id="{F71005E0-69C5-4A72-A80C-399D41D04873}"/>
              </a:ext>
            </a:extLst>
          </p:cNvPr>
          <p:cNvSpPr/>
          <p:nvPr/>
        </p:nvSpPr>
        <p:spPr>
          <a:xfrm>
            <a:off x="6726435" y="2260959"/>
            <a:ext cx="3971224" cy="1112734"/>
          </a:xfrm>
          <a:prstGeom prst="wedgeRoundRectCallout">
            <a:avLst>
              <a:gd name="adj1" fmla="val -53357"/>
              <a:gd name="adj2" fmla="val 1239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that this just enumerates the keys, not the values.</a:t>
            </a:r>
          </a:p>
        </p:txBody>
      </p:sp>
      <p:sp>
        <p:nvSpPr>
          <p:cNvPr id="19" name="Rectangle 18">
            <a:extLst>
              <a:ext uri="{FF2B5EF4-FFF2-40B4-BE49-F238E27FC236}">
                <a16:creationId xmlns:a16="http://schemas.microsoft.com/office/drawing/2014/main" id="{4D4C1160-41AE-47D7-BEA3-6640BDE89C21}"/>
              </a:ext>
            </a:extLst>
          </p:cNvPr>
          <p:cNvSpPr/>
          <p:nvPr/>
        </p:nvSpPr>
        <p:spPr>
          <a:xfrm>
            <a:off x="5820571" y="5810306"/>
            <a:ext cx="2963009"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C00000"/>
                </a:solidFill>
                <a:latin typeface="Consolas" panose="020B0609020204030204" pitchFamily="49" charset="0"/>
              </a:rPr>
              <a:t>Slot 0 holds key cs33</a:t>
            </a:r>
          </a:p>
          <a:p>
            <a:r>
              <a:rPr lang="en-US" sz="1800" dirty="0">
                <a:solidFill>
                  <a:srgbClr val="C00000"/>
                </a:solidFill>
                <a:latin typeface="Consolas" panose="020B0609020204030204" pitchFamily="49" charset="0"/>
              </a:rPr>
              <a:t>Slot 1 holds key cs32</a:t>
            </a:r>
          </a:p>
          <a:p>
            <a:r>
              <a:rPr lang="en-US" sz="1800" dirty="0">
                <a:solidFill>
                  <a:srgbClr val="C00000"/>
                </a:solidFill>
                <a:latin typeface="Consolas" panose="020B0609020204030204" pitchFamily="49" charset="0"/>
              </a:rPr>
              <a:t>Slot 2 holds key cs131</a:t>
            </a:r>
            <a:endParaRPr lang="en-US" dirty="0">
              <a:solidFill>
                <a:srgbClr val="C00000"/>
              </a:solidFill>
              <a:latin typeface="Consolas" panose="020B0609020204030204" pitchFamily="49" charset="0"/>
            </a:endParaRPr>
          </a:p>
        </p:txBody>
      </p:sp>
      <p:sp>
        <p:nvSpPr>
          <p:cNvPr id="20" name="Rectangle 19">
            <a:extLst>
              <a:ext uri="{FF2B5EF4-FFF2-40B4-BE49-F238E27FC236}">
                <a16:creationId xmlns:a16="http://schemas.microsoft.com/office/drawing/2014/main" id="{F7771A09-E4B6-424A-9203-EFBF79D0556A}"/>
              </a:ext>
            </a:extLst>
          </p:cNvPr>
          <p:cNvSpPr/>
          <p:nvPr/>
        </p:nvSpPr>
        <p:spPr>
          <a:xfrm>
            <a:off x="8693864" y="4910158"/>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9A46"/>
                </a:solidFill>
                <a:latin typeface="Consolas" panose="020B0609020204030204" pitchFamily="49" charset="0"/>
              </a:rPr>
              <a:t>cs131</a:t>
            </a:r>
          </a:p>
          <a:p>
            <a:r>
              <a:rPr lang="en-US" dirty="0">
                <a:solidFill>
                  <a:srgbClr val="009A46"/>
                </a:solidFill>
                <a:latin typeface="Consolas" panose="020B0609020204030204" pitchFamily="49" charset="0"/>
              </a:rPr>
              <a:t>cs32</a:t>
            </a:r>
          </a:p>
          <a:p>
            <a:r>
              <a:rPr lang="en-US" dirty="0">
                <a:solidFill>
                  <a:srgbClr val="009A46"/>
                </a:solidFill>
                <a:latin typeface="Consolas" panose="020B0609020204030204" pitchFamily="49" charset="0"/>
              </a:rPr>
              <a:t>cs33</a:t>
            </a:r>
          </a:p>
        </p:txBody>
      </p:sp>
      <p:sp>
        <p:nvSpPr>
          <p:cNvPr id="18" name="Rectangle 17">
            <a:extLst>
              <a:ext uri="{FF2B5EF4-FFF2-40B4-BE49-F238E27FC236}">
                <a16:creationId xmlns:a16="http://schemas.microsoft.com/office/drawing/2014/main" id="{ED7D634A-9B72-402A-8A58-5B74A9E7081C}"/>
              </a:ext>
            </a:extLst>
          </p:cNvPr>
          <p:cNvSpPr/>
          <p:nvPr/>
        </p:nvSpPr>
        <p:spPr>
          <a:xfrm>
            <a:off x="9053984" y="5810306"/>
            <a:ext cx="2751993" cy="9593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accent4">
                    <a:lumMod val="50000"/>
                  </a:schemeClr>
                </a:solidFill>
                <a:latin typeface="Consolas" panose="020B0609020204030204" pitchFamily="49" charset="0"/>
              </a:rPr>
              <a:t>cs33 maps to C-</a:t>
            </a:r>
          </a:p>
          <a:p>
            <a:r>
              <a:rPr lang="en-US" sz="1800" dirty="0">
                <a:solidFill>
                  <a:schemeClr val="accent4">
                    <a:lumMod val="50000"/>
                  </a:schemeClr>
                </a:solidFill>
                <a:latin typeface="Consolas" panose="020B0609020204030204" pitchFamily="49" charset="0"/>
              </a:rPr>
              <a:t>cs32 maps to A</a:t>
            </a:r>
          </a:p>
          <a:p>
            <a:r>
              <a:rPr lang="en-US" sz="1800" dirty="0">
                <a:solidFill>
                  <a:schemeClr val="accent4">
                    <a:lumMod val="50000"/>
                  </a:schemeClr>
                </a:solidFill>
                <a:latin typeface="Consolas" panose="020B0609020204030204" pitchFamily="49" charset="0"/>
              </a:rPr>
              <a:t>cs131 maps </a:t>
            </a:r>
            <a:r>
              <a:rPr lang="en-US" sz="1800" dirty="0" err="1">
                <a:solidFill>
                  <a:schemeClr val="accent4">
                    <a:lumMod val="50000"/>
                  </a:schemeClr>
                </a:solidFill>
                <a:latin typeface="Consolas" panose="020B0609020204030204" pitchFamily="49" charset="0"/>
              </a:rPr>
              <a:t>tos</a:t>
            </a:r>
            <a:r>
              <a:rPr lang="en-US" sz="1800" dirty="0">
                <a:solidFill>
                  <a:schemeClr val="accent4">
                    <a:lumMod val="50000"/>
                  </a:schemeClr>
                </a:solidFill>
                <a:latin typeface="Consolas" panose="020B0609020204030204" pitchFamily="49" charset="0"/>
              </a:rPr>
              <a:t> A</a:t>
            </a:r>
            <a:endParaRPr lang="en-US" dirty="0">
              <a:solidFill>
                <a:schemeClr val="accent4">
                  <a:lumMod val="50000"/>
                </a:schemeClr>
              </a:solidFill>
              <a:latin typeface="Consolas" panose="020B0609020204030204" pitchFamily="49" charset="0"/>
            </a:endParaRPr>
          </a:p>
        </p:txBody>
      </p:sp>
    </p:spTree>
    <p:extLst>
      <p:ext uri="{BB962C8B-B14F-4D97-AF65-F5344CB8AC3E}">
        <p14:creationId xmlns:p14="http://schemas.microsoft.com/office/powerpoint/2010/main" val="400170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10" grpId="0" animBg="1"/>
      <p:bldP spid="11" grpId="0" animBg="1"/>
      <p:bldP spid="12" grpId="0" animBg="1"/>
      <p:bldP spid="16" grpId="0" animBg="1"/>
      <p:bldP spid="17" grpId="0" animBg="1"/>
      <p:bldP spid="17" grpId="1" animBg="1"/>
      <p:bldP spid="19" grpId="0" animBg="1"/>
      <p:bldP spid="20" grpId="0" animBg="1"/>
      <p:bldP spid="1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44955"/>
            <a:ext cx="11411205" cy="830997"/>
          </a:xfrm>
          <a:prstGeom prst="rect">
            <a:avLst/>
          </a:prstGeom>
          <a:noFill/>
        </p:spPr>
        <p:txBody>
          <a:bodyPr wrap="square" rtlCol="0">
            <a:spAutoFit/>
          </a:bodyPr>
          <a:lstStyle/>
          <a:p>
            <a:pPr algn="ctr"/>
            <a:r>
              <a:rPr lang="en-US" sz="4800" dirty="0"/>
              <a:t>Zipping</a:t>
            </a:r>
          </a:p>
        </p:txBody>
      </p:sp>
      <p:sp>
        <p:nvSpPr>
          <p:cNvPr id="6" name="TextBox 5">
            <a:extLst>
              <a:ext uri="{FF2B5EF4-FFF2-40B4-BE49-F238E27FC236}">
                <a16:creationId xmlns:a16="http://schemas.microsoft.com/office/drawing/2014/main" id="{DB3A6544-5225-4067-B8DB-9E4CF40322FB}"/>
              </a:ext>
            </a:extLst>
          </p:cNvPr>
          <p:cNvSpPr txBox="1"/>
          <p:nvPr/>
        </p:nvSpPr>
        <p:spPr>
          <a:xfrm>
            <a:off x="240324" y="1062144"/>
            <a:ext cx="5720258" cy="3265911"/>
          </a:xfrm>
          <a:prstGeom prst="rect">
            <a:avLst/>
          </a:prstGeom>
          <a:solidFill>
            <a:srgbClr val="EBF0F9"/>
          </a:solidFill>
          <a:ln>
            <a:solidFill>
              <a:schemeClr val="tx1"/>
            </a:solidFill>
          </a:ln>
        </p:spPr>
        <p:txBody>
          <a:bodyPr wrap="square" rtlCol="0">
            <a:noAutofit/>
          </a:bodyPr>
          <a:lstStyle/>
          <a:p>
            <a:r>
              <a:rPr lang="en-US" dirty="0">
                <a:solidFill>
                  <a:schemeClr val="tx1"/>
                </a:solidFill>
                <a:latin typeface="Consolas" panose="020B0609020204030204" pitchFamily="49" charset="0"/>
              </a:rPr>
              <a:t>x = [ 1,   2,   3 ]</a:t>
            </a:r>
          </a:p>
          <a:p>
            <a:r>
              <a:rPr lang="en-US" dirty="0">
                <a:solidFill>
                  <a:schemeClr val="tx1"/>
                </a:solidFill>
                <a:latin typeface="Consolas" panose="020B0609020204030204" pitchFamily="49" charset="0"/>
              </a:rPr>
              <a:t>y = ['a', 'b', 'c', 'd']</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z = list(zip(</a:t>
            </a:r>
            <a:r>
              <a:rPr lang="en-US" dirty="0" err="1">
                <a:solidFill>
                  <a:schemeClr val="tx1"/>
                </a:solidFill>
                <a:latin typeface="Consolas" panose="020B0609020204030204" pitchFamily="49" charset="0"/>
              </a:rPr>
              <a:t>x,y</a:t>
            </a:r>
            <a:r>
              <a:rPr lang="en-US" dirty="0">
                <a:solidFill>
                  <a:schemeClr val="tx1"/>
                </a:solidFill>
                <a:latin typeface="Consolas" panose="020B0609020204030204" pitchFamily="49" charset="0"/>
              </a:rPr>
              <a:t>))</a:t>
            </a:r>
          </a:p>
          <a:p>
            <a:r>
              <a:rPr lang="en-US" dirty="0">
                <a:latin typeface="Consolas" panose="020B0609020204030204" pitchFamily="49" charset="0"/>
              </a:rPr>
              <a:t>print(z)</a:t>
            </a:r>
          </a:p>
          <a:p>
            <a:endParaRPr lang="en-US" dirty="0">
              <a:latin typeface="Consolas" panose="020B0609020204030204" pitchFamily="49" charset="0"/>
            </a:endParaRPr>
          </a:p>
          <a:p>
            <a:r>
              <a:rPr lang="en-US" dirty="0">
                <a:solidFill>
                  <a:schemeClr val="tx1"/>
                </a:solidFill>
                <a:latin typeface="Consolas" panose="020B0609020204030204" pitchFamily="49" charset="0"/>
              </a:rPr>
              <a:t>names = ['Carey', 'Jen', 'Ignacio', 'Sally']</a:t>
            </a:r>
          </a:p>
          <a:p>
            <a:r>
              <a:rPr lang="en-US" dirty="0">
                <a:solidFill>
                  <a:schemeClr val="tx1"/>
                </a:solidFill>
                <a:latin typeface="Consolas" panose="020B0609020204030204" pitchFamily="49" charset="0"/>
              </a:rPr>
              <a:t>hobbies = ['climbing', 'tennis', 'writing']</a:t>
            </a:r>
          </a:p>
          <a:p>
            <a:endParaRPr lang="en-US" dirty="0">
              <a:latin typeface="Consolas" panose="020B0609020204030204" pitchFamily="49" charset="0"/>
            </a:endParaRPr>
          </a:p>
          <a:p>
            <a:r>
              <a:rPr lang="en-US" dirty="0">
                <a:solidFill>
                  <a:schemeClr val="tx1"/>
                </a:solidFill>
                <a:latin typeface="Consolas" panose="020B0609020204030204" pitchFamily="49" charset="0"/>
              </a:rPr>
              <a:t>for t in zip(names, hobbies):</a:t>
            </a:r>
          </a:p>
          <a:p>
            <a:r>
              <a:rPr lang="en-US" dirty="0">
                <a:latin typeface="Consolas" panose="020B0609020204030204" pitchFamily="49" charset="0"/>
              </a:rPr>
              <a:t>  print(f'{t[0]} enjoys {t[1]}')</a:t>
            </a:r>
            <a:endParaRPr lang="en-US" dirty="0">
              <a:solidFill>
                <a:schemeClr val="tx1"/>
              </a:solidFill>
              <a:latin typeface="Consolas" panose="020B0609020204030204" pitchFamily="49" charset="0"/>
            </a:endParaRPr>
          </a:p>
        </p:txBody>
      </p:sp>
      <p:sp>
        <p:nvSpPr>
          <p:cNvPr id="3" name="Rectangle 2">
            <a:extLst>
              <a:ext uri="{FF2B5EF4-FFF2-40B4-BE49-F238E27FC236}">
                <a16:creationId xmlns:a16="http://schemas.microsoft.com/office/drawing/2014/main" id="{03954D8F-F3EA-4745-AEB0-442B16894116}"/>
              </a:ext>
            </a:extLst>
          </p:cNvPr>
          <p:cNvSpPr/>
          <p:nvPr/>
        </p:nvSpPr>
        <p:spPr>
          <a:xfrm>
            <a:off x="1048943" y="4975170"/>
            <a:ext cx="4203249" cy="133853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[(1,'a'),(2,'b'),(3,'c')]</a:t>
            </a:r>
          </a:p>
          <a:p>
            <a:r>
              <a:rPr lang="en-US" sz="1800" dirty="0">
                <a:solidFill>
                  <a:srgbClr val="000000"/>
                </a:solidFill>
                <a:latin typeface="Consolas" panose="020B0609020204030204" pitchFamily="49" charset="0"/>
              </a:rPr>
              <a:t>Carey enjoys climbing</a:t>
            </a:r>
          </a:p>
          <a:p>
            <a:r>
              <a:rPr lang="en-US" sz="1800" dirty="0">
                <a:solidFill>
                  <a:srgbClr val="000000"/>
                </a:solidFill>
                <a:latin typeface="Consolas" panose="020B0609020204030204" pitchFamily="49" charset="0"/>
              </a:rPr>
              <a:t>Jen enjoys tennis</a:t>
            </a:r>
          </a:p>
          <a:p>
            <a:r>
              <a:rPr lang="en-US" sz="1800" dirty="0">
                <a:solidFill>
                  <a:srgbClr val="000000"/>
                </a:solidFill>
                <a:latin typeface="Consolas" panose="020B0609020204030204" pitchFamily="49" charset="0"/>
              </a:rPr>
              <a:t>Ignacio enjoys writing</a:t>
            </a:r>
            <a:endParaRPr lang="en-US" dirty="0">
              <a:solidFill>
                <a:schemeClr val="tx1"/>
              </a:solidFill>
              <a:latin typeface="Consolas" panose="020B0609020204030204" pitchFamily="49" charset="0"/>
            </a:endParaRPr>
          </a:p>
        </p:txBody>
      </p:sp>
      <p:grpSp>
        <p:nvGrpSpPr>
          <p:cNvPr id="10" name="Group 9">
            <a:extLst>
              <a:ext uri="{FF2B5EF4-FFF2-40B4-BE49-F238E27FC236}">
                <a16:creationId xmlns:a16="http://schemas.microsoft.com/office/drawing/2014/main" id="{5A72F3F3-B174-4A2A-9CCD-52C793857424}"/>
              </a:ext>
            </a:extLst>
          </p:cNvPr>
          <p:cNvGrpSpPr/>
          <p:nvPr/>
        </p:nvGrpSpPr>
        <p:grpSpPr>
          <a:xfrm>
            <a:off x="6189094" y="1062144"/>
            <a:ext cx="5720258" cy="2309256"/>
            <a:chOff x="5410889" y="251451"/>
            <a:chExt cx="5720258" cy="2309256"/>
          </a:xfrm>
        </p:grpSpPr>
        <p:sp>
          <p:nvSpPr>
            <p:cNvPr id="11" name="TextBox 10">
              <a:extLst>
                <a:ext uri="{FF2B5EF4-FFF2-40B4-BE49-F238E27FC236}">
                  <a16:creationId xmlns:a16="http://schemas.microsoft.com/office/drawing/2014/main" id="{2CA4598E-50AE-49A4-BB1A-5107876EB6D5}"/>
                </a:ext>
              </a:extLst>
            </p:cNvPr>
            <p:cNvSpPr txBox="1"/>
            <p:nvPr/>
          </p:nvSpPr>
          <p:spPr>
            <a:xfrm>
              <a:off x="5410889" y="1175712"/>
              <a:ext cx="5720258" cy="1384995"/>
            </a:xfrm>
            <a:prstGeom prst="rect">
              <a:avLst/>
            </a:prstGeom>
            <a:noFill/>
          </p:spPr>
          <p:txBody>
            <a:bodyPr wrap="square">
              <a:spAutoFit/>
            </a:bodyPr>
            <a:lstStyle/>
            <a:p>
              <a:pPr algn="ctr"/>
              <a:r>
                <a:rPr lang="en-US" sz="2800" dirty="0"/>
                <a:t>Challenge: Based on the program and output shown to the left, what does Python's zip command do?</a:t>
              </a:r>
            </a:p>
          </p:txBody>
        </p:sp>
        <p:pic>
          <p:nvPicPr>
            <p:cNvPr id="12" name="Picture 11" descr="Shape&#10;&#10;Description automatically generated with low confidence">
              <a:extLst>
                <a:ext uri="{FF2B5EF4-FFF2-40B4-BE49-F238E27FC236}">
                  <a16:creationId xmlns:a16="http://schemas.microsoft.com/office/drawing/2014/main" id="{86602D02-5ED2-40C8-9903-ECC52FFB2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16" name="Rectangle 15">
            <a:extLst>
              <a:ext uri="{FF2B5EF4-FFF2-40B4-BE49-F238E27FC236}">
                <a16:creationId xmlns:a16="http://schemas.microsoft.com/office/drawing/2014/main" id="{7D0F7445-B5C9-40E6-8FD1-B522B58F7F45}"/>
              </a:ext>
            </a:extLst>
          </p:cNvPr>
          <p:cNvSpPr/>
          <p:nvPr/>
        </p:nvSpPr>
        <p:spPr>
          <a:xfrm>
            <a:off x="6329665" y="6022446"/>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1E470707-8D13-4896-A102-58596E33F8D2}"/>
              </a:ext>
            </a:extLst>
          </p:cNvPr>
          <p:cNvSpPr/>
          <p:nvPr/>
        </p:nvSpPr>
        <p:spPr>
          <a:xfrm>
            <a:off x="6328653" y="6028918"/>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peech Bubble: Rectangle with Corners Rounded 19">
            <a:extLst>
              <a:ext uri="{FF2B5EF4-FFF2-40B4-BE49-F238E27FC236}">
                <a16:creationId xmlns:a16="http://schemas.microsoft.com/office/drawing/2014/main" id="{DEDF8ADE-D17E-44C9-BD9A-8621D5558E67}"/>
              </a:ext>
            </a:extLst>
          </p:cNvPr>
          <p:cNvSpPr/>
          <p:nvPr/>
        </p:nvSpPr>
        <p:spPr>
          <a:xfrm>
            <a:off x="4029449" y="882424"/>
            <a:ext cx="4946902" cy="1019897"/>
          </a:xfrm>
          <a:prstGeom prst="wedgeRoundRectCallout">
            <a:avLst>
              <a:gd name="adj1" fmla="val -80950"/>
              <a:gd name="adj2" fmla="val 655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Zip pairs each item from the first list with the respective item in the second list.</a:t>
            </a:r>
          </a:p>
        </p:txBody>
      </p:sp>
      <p:grpSp>
        <p:nvGrpSpPr>
          <p:cNvPr id="25" name="Group 24">
            <a:extLst>
              <a:ext uri="{FF2B5EF4-FFF2-40B4-BE49-F238E27FC236}">
                <a16:creationId xmlns:a16="http://schemas.microsoft.com/office/drawing/2014/main" id="{2A0D7B7C-ED2A-4EF1-8CFC-6365C7C38DC4}"/>
              </a:ext>
            </a:extLst>
          </p:cNvPr>
          <p:cNvGrpSpPr/>
          <p:nvPr/>
        </p:nvGrpSpPr>
        <p:grpSpPr>
          <a:xfrm>
            <a:off x="6189094" y="3359619"/>
            <a:ext cx="5720258" cy="1878368"/>
            <a:chOff x="5410889" y="251451"/>
            <a:chExt cx="5720258" cy="1878368"/>
          </a:xfrm>
        </p:grpSpPr>
        <p:sp>
          <p:nvSpPr>
            <p:cNvPr id="26" name="TextBox 25">
              <a:extLst>
                <a:ext uri="{FF2B5EF4-FFF2-40B4-BE49-F238E27FC236}">
                  <a16:creationId xmlns:a16="http://schemas.microsoft.com/office/drawing/2014/main" id="{FC93CACA-54FE-4E57-B1B4-4CD6B40C0AEF}"/>
                </a:ext>
              </a:extLst>
            </p:cNvPr>
            <p:cNvSpPr txBox="1"/>
            <p:nvPr/>
          </p:nvSpPr>
          <p:spPr>
            <a:xfrm>
              <a:off x="5410889" y="1175712"/>
              <a:ext cx="5720258" cy="954107"/>
            </a:xfrm>
            <a:prstGeom prst="rect">
              <a:avLst/>
            </a:prstGeom>
            <a:noFill/>
          </p:spPr>
          <p:txBody>
            <a:bodyPr wrap="square">
              <a:spAutoFit/>
            </a:bodyPr>
            <a:lstStyle/>
            <a:p>
              <a:pPr algn="ctr"/>
              <a:r>
                <a:rPr lang="en-US" sz="2800" dirty="0"/>
                <a:t>Challenge: What happens if the lists are of different lengths?</a:t>
              </a:r>
            </a:p>
          </p:txBody>
        </p:sp>
        <p:pic>
          <p:nvPicPr>
            <p:cNvPr id="27" name="Picture 26" descr="Shape&#10;&#10;Description automatically generated with low confidence">
              <a:extLst>
                <a:ext uri="{FF2B5EF4-FFF2-40B4-BE49-F238E27FC236}">
                  <a16:creationId xmlns:a16="http://schemas.microsoft.com/office/drawing/2014/main" id="{476F2C73-4558-4014-94DE-603C7FD0B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22" name="Speech Bubble: Rectangle with Corners Rounded 21">
            <a:extLst>
              <a:ext uri="{FF2B5EF4-FFF2-40B4-BE49-F238E27FC236}">
                <a16:creationId xmlns:a16="http://schemas.microsoft.com/office/drawing/2014/main" id="{B9DF2AB2-A3FD-4E86-AEAB-10DEFCAEB614}"/>
              </a:ext>
            </a:extLst>
          </p:cNvPr>
          <p:cNvSpPr/>
          <p:nvPr/>
        </p:nvSpPr>
        <p:spPr>
          <a:xfrm>
            <a:off x="5763473" y="5609469"/>
            <a:ext cx="3409988" cy="1019897"/>
          </a:xfrm>
          <a:prstGeom prst="wedgeRoundRectCallout">
            <a:avLst>
              <a:gd name="adj1" fmla="val -91203"/>
              <a:gd name="adj2" fmla="val -920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pair is placed in a tuple, and outputted.</a:t>
            </a:r>
          </a:p>
        </p:txBody>
      </p:sp>
      <p:sp>
        <p:nvSpPr>
          <p:cNvPr id="28" name="Speech Bubble: Rectangle with Corners Rounded 27">
            <a:extLst>
              <a:ext uri="{FF2B5EF4-FFF2-40B4-BE49-F238E27FC236}">
                <a16:creationId xmlns:a16="http://schemas.microsoft.com/office/drawing/2014/main" id="{14C263A2-8222-488D-B668-9354BDEFC132}"/>
              </a:ext>
            </a:extLst>
          </p:cNvPr>
          <p:cNvSpPr/>
          <p:nvPr/>
        </p:nvSpPr>
        <p:spPr>
          <a:xfrm>
            <a:off x="1472411" y="132746"/>
            <a:ext cx="4946902" cy="1019897"/>
          </a:xfrm>
          <a:prstGeom prst="wedgeRoundRectCallout">
            <a:avLst>
              <a:gd name="adj1" fmla="val -46705"/>
              <a:gd name="adj2" fmla="val 1278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output is NOT a list, but an "</a:t>
            </a:r>
            <a:r>
              <a:rPr lang="en-US" sz="2000" dirty="0" err="1">
                <a:latin typeface="Corbel" panose="020B0503020204020204" pitchFamily="34" charset="0"/>
              </a:rPr>
              <a:t>iterable</a:t>
            </a:r>
            <a:r>
              <a:rPr lang="en-US" sz="2000" dirty="0">
                <a:latin typeface="Corbel" panose="020B0503020204020204" pitchFamily="34" charset="0"/>
              </a:rPr>
              <a:t>" bunch of items. We can convert it to a list.</a:t>
            </a:r>
          </a:p>
        </p:txBody>
      </p:sp>
      <p:sp>
        <p:nvSpPr>
          <p:cNvPr id="29" name="Speech Bubble: Rectangle with Corners Rounded 28">
            <a:extLst>
              <a:ext uri="{FF2B5EF4-FFF2-40B4-BE49-F238E27FC236}">
                <a16:creationId xmlns:a16="http://schemas.microsoft.com/office/drawing/2014/main" id="{F6B6E353-C9EF-4E74-9DDF-AD1F815C02F7}"/>
              </a:ext>
            </a:extLst>
          </p:cNvPr>
          <p:cNvSpPr/>
          <p:nvPr/>
        </p:nvSpPr>
        <p:spPr>
          <a:xfrm>
            <a:off x="4467273" y="1345612"/>
            <a:ext cx="3409988" cy="1019897"/>
          </a:xfrm>
          <a:prstGeom prst="wedgeRoundRectCallout">
            <a:avLst>
              <a:gd name="adj1" fmla="val -89792"/>
              <a:gd name="adj2" fmla="val -457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lists have different numbers of items, the minimum length is used.</a:t>
            </a:r>
          </a:p>
        </p:txBody>
      </p:sp>
      <p:sp>
        <p:nvSpPr>
          <p:cNvPr id="4" name="TextBox 3">
            <a:extLst>
              <a:ext uri="{FF2B5EF4-FFF2-40B4-BE49-F238E27FC236}">
                <a16:creationId xmlns:a16="http://schemas.microsoft.com/office/drawing/2014/main" id="{B9DBDCCE-92D4-47AC-8A8F-1CA355EACE5D}"/>
              </a:ext>
            </a:extLst>
          </p:cNvPr>
          <p:cNvSpPr txBox="1"/>
          <p:nvPr/>
        </p:nvSpPr>
        <p:spPr>
          <a:xfrm>
            <a:off x="8017885" y="320040"/>
            <a:ext cx="3225563" cy="523220"/>
          </a:xfrm>
          <a:prstGeom prst="rect">
            <a:avLst/>
          </a:prstGeom>
          <a:noFill/>
        </p:spPr>
        <p:txBody>
          <a:bodyPr wrap="none" rtlCol="0">
            <a:spAutoFit/>
          </a:bodyPr>
          <a:lstStyle/>
          <a:p>
            <a:pPr algn="ctr"/>
            <a:r>
              <a:rPr lang="en-US" sz="2800" dirty="0">
                <a:solidFill>
                  <a:srgbClr val="FF0000"/>
                </a:solidFill>
              </a:rPr>
              <a:t>Defer to homework?</a:t>
            </a:r>
          </a:p>
        </p:txBody>
      </p:sp>
    </p:spTree>
    <p:extLst>
      <p:ext uri="{BB962C8B-B14F-4D97-AF65-F5344CB8AC3E}">
        <p14:creationId xmlns:p14="http://schemas.microsoft.com/office/powerpoint/2010/main" val="294486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9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down)">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grpId="2" nodeType="clickEffect">
                                  <p:stCondLst>
                                    <p:cond delay="0"/>
                                  </p:stCondLst>
                                  <p:childTnLst>
                                    <p:animMotion origin="layout" path="M 0 -1.85185E-6 L 0.09219 0.56459 " pathEditMode="relative" rAng="0" ptsTypes="AA">
                                      <p:cBhvr>
                                        <p:cTn id="67" dur="2000" fill="hold"/>
                                        <p:tgtEl>
                                          <p:spTgt spid="29"/>
                                        </p:tgtEl>
                                        <p:attrNameLst>
                                          <p:attrName>ppt_x</p:attrName>
                                          <p:attrName>ppt_y</p:attrName>
                                        </p:attrNameLst>
                                      </p:cBhvr>
                                      <p:rCtr x="4609" y="28218"/>
                                    </p:animMotion>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16" grpId="0" animBg="1"/>
      <p:bldP spid="16" grpId="1" animBg="1"/>
      <p:bldP spid="18" grpId="0" animBg="1"/>
      <p:bldP spid="18" grpId="1" animBg="1"/>
      <p:bldP spid="20" grpId="0" animBg="1"/>
      <p:bldP spid="20" grpId="1" animBg="1"/>
      <p:bldP spid="22" grpId="0" animBg="1"/>
      <p:bldP spid="22" grpId="1" animBg="1"/>
      <p:bldP spid="28" grpId="0" animBg="1"/>
      <p:bldP spid="28" grpId="1" animBg="1"/>
      <p:bldP spid="29" grpId="0" animBg="1"/>
      <p:bldP spid="29" grpId="1" animBg="1"/>
      <p:bldP spid="29" grpId="2"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Comprehensions</a:t>
            </a:r>
          </a:p>
        </p:txBody>
      </p:sp>
      <p:sp>
        <p:nvSpPr>
          <p:cNvPr id="19" name="TextBox 18">
            <a:extLst>
              <a:ext uri="{FF2B5EF4-FFF2-40B4-BE49-F238E27FC236}">
                <a16:creationId xmlns:a16="http://schemas.microsoft.com/office/drawing/2014/main" id="{215F0D1A-D149-4CDB-81E8-053195863CE3}"/>
              </a:ext>
            </a:extLst>
          </p:cNvPr>
          <p:cNvSpPr txBox="1"/>
          <p:nvPr/>
        </p:nvSpPr>
        <p:spPr>
          <a:xfrm>
            <a:off x="341342" y="1220622"/>
            <a:ext cx="7171977" cy="3587598"/>
          </a:xfrm>
          <a:prstGeom prst="rect">
            <a:avLst/>
          </a:prstGeom>
          <a:solidFill>
            <a:srgbClr val="EDF1F9"/>
          </a:solidFill>
          <a:ln>
            <a:solidFill>
              <a:schemeClr val="tx1"/>
            </a:solidFill>
          </a:ln>
        </p:spPr>
        <p:txBody>
          <a:bodyPr wrap="square" rtlCol="0">
            <a:noAutofit/>
          </a:bodyPr>
          <a:lstStyle/>
          <a:p>
            <a:r>
              <a:rPr lang="en-US" sz="2000" dirty="0" err="1">
                <a:solidFill>
                  <a:srgbClr val="000000"/>
                </a:solidFill>
                <a:latin typeface="Consolas" panose="020B0609020204030204" pitchFamily="49" charset="0"/>
              </a:rPr>
              <a:t>nums</a:t>
            </a:r>
            <a:r>
              <a:rPr lang="en-US" sz="2000" dirty="0">
                <a:solidFill>
                  <a:srgbClr val="000000"/>
                </a:solidFill>
                <a:latin typeface="Consolas" panose="020B0609020204030204" pitchFamily="49" charset="0"/>
              </a:rPr>
              <a:t> = [10,-3,4,-7,0,6,-1,-5,19]</a:t>
            </a:r>
          </a:p>
          <a:p>
            <a:r>
              <a:rPr lang="en-US" sz="2000" dirty="0">
                <a:solidFill>
                  <a:srgbClr val="000000"/>
                </a:solidFill>
                <a:latin typeface="Consolas" panose="020B0609020204030204" pitchFamily="49" charset="0"/>
              </a:rPr>
              <a:t>t = sum([1 for x in </a:t>
            </a:r>
            <a:r>
              <a:rPr lang="en-US" sz="2000" dirty="0" err="1">
                <a:solidFill>
                  <a:srgbClr val="000000"/>
                </a:solidFill>
                <a:latin typeface="Consolas" panose="020B0609020204030204" pitchFamily="49" charset="0"/>
              </a:rPr>
              <a:t>nums</a:t>
            </a:r>
            <a:r>
              <a:rPr lang="en-US" sz="2000" dirty="0">
                <a:solidFill>
                  <a:srgbClr val="000000"/>
                </a:solidFill>
                <a:latin typeface="Consolas" panose="020B0609020204030204" pitchFamily="49" charset="0"/>
              </a:rPr>
              <a:t> if x &gt; 0])</a:t>
            </a:r>
          </a:p>
          <a:p>
            <a:r>
              <a:rPr lang="en-US" sz="2000" dirty="0">
                <a:solidFill>
                  <a:srgbClr val="000000"/>
                </a:solidFill>
                <a:latin typeface="Consolas" panose="020B0609020204030204" pitchFamily="49" charset="0"/>
              </a:rPr>
              <a:t>print(t)</a:t>
            </a:r>
            <a:br>
              <a:rPr lang="en-US" sz="2000" dirty="0">
                <a:solidFill>
                  <a:srgbClr val="000000"/>
                </a:solidFill>
                <a:latin typeface="Consolas" panose="020B0609020204030204" pitchFamily="49" charset="0"/>
              </a:rPr>
            </a:b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u = 'onomatopoeia'</a:t>
            </a:r>
          </a:p>
          <a:p>
            <a:r>
              <a:rPr lang="en-US" sz="2000" dirty="0">
                <a:solidFill>
                  <a:srgbClr val="000000"/>
                </a:solidFill>
                <a:latin typeface="Consolas" panose="020B0609020204030204" pitchFamily="49" charset="0"/>
              </a:rPr>
              <a:t>v = </a:t>
            </a:r>
            <a:r>
              <a:rPr lang="en-US" sz="2000" dirty="0" err="1">
                <a:solidFill>
                  <a:srgbClr val="000000"/>
                </a:solidFill>
                <a:latin typeface="Consolas" panose="020B0609020204030204" pitchFamily="49" charset="0"/>
              </a:rPr>
              <a:t>len</a:t>
            </a:r>
            <a:r>
              <a:rPr lang="en-US" sz="2000" dirty="0">
                <a:solidFill>
                  <a:srgbClr val="000000"/>
                </a:solidFill>
                <a:latin typeface="Consolas" panose="020B0609020204030204" pitchFamily="49" charset="0"/>
              </a:rPr>
              <a:t>({c for c in u})</a:t>
            </a:r>
          </a:p>
          <a:p>
            <a:r>
              <a:rPr lang="en-US" sz="2000" dirty="0">
                <a:solidFill>
                  <a:srgbClr val="000000"/>
                </a:solidFill>
                <a:latin typeface="Consolas" panose="020B0609020204030204" pitchFamily="49" charset="0"/>
              </a:rPr>
              <a:t>print(v)</a:t>
            </a:r>
          </a:p>
          <a:p>
            <a:endParaRPr lang="en-US" sz="2000" dirty="0">
              <a:solidFill>
                <a:srgbClr val="000000"/>
              </a:solidFill>
              <a:latin typeface="Consolas" panose="020B0609020204030204" pitchFamily="49" charset="0"/>
            </a:endParaRPr>
          </a:p>
          <a:p>
            <a:r>
              <a:rPr lang="en-US" sz="2000" dirty="0" err="1">
                <a:solidFill>
                  <a:srgbClr val="000000"/>
                </a:solidFill>
                <a:latin typeface="Consolas" panose="020B0609020204030204" pitchFamily="49" charset="0"/>
              </a:rPr>
              <a:t>nums</a:t>
            </a:r>
            <a:r>
              <a:rPr lang="en-US" sz="2000" dirty="0">
                <a:solidFill>
                  <a:srgbClr val="000000"/>
                </a:solidFill>
                <a:latin typeface="Consolas" panose="020B0609020204030204" pitchFamily="49" charset="0"/>
              </a:rPr>
              <a:t> = [-2,-1,0,1,2,3]</a:t>
            </a:r>
          </a:p>
          <a:p>
            <a:r>
              <a:rPr lang="en-US" sz="2000" dirty="0">
                <a:solidFill>
                  <a:srgbClr val="000000"/>
                </a:solidFill>
                <a:latin typeface="Consolas" panose="020B0609020204030204" pitchFamily="49" charset="0"/>
              </a:rPr>
              <a:t>w = [</a:t>
            </a:r>
            <a:r>
              <a:rPr lang="en-US" sz="2000" dirty="0">
                <a:solidFill>
                  <a:srgbClr val="0070C0"/>
                </a:solidFill>
                <a:latin typeface="Consolas" panose="020B0609020204030204" pitchFamily="49" charset="0"/>
              </a:rPr>
              <a:t>x </a:t>
            </a:r>
            <a:r>
              <a:rPr lang="en-US" sz="2000" dirty="0">
                <a:solidFill>
                  <a:srgbClr val="FF0000"/>
                </a:solidFill>
                <a:latin typeface="Consolas" panose="020B0609020204030204" pitchFamily="49" charset="0"/>
              </a:rPr>
              <a:t>if</a:t>
            </a:r>
            <a:r>
              <a:rPr lang="en-US" sz="2000" dirty="0">
                <a:solidFill>
                  <a:srgbClr val="0070C0"/>
                </a:solidFill>
                <a:latin typeface="Consolas" panose="020B0609020204030204" pitchFamily="49" charset="0"/>
              </a:rPr>
              <a:t> x &gt; 0 </a:t>
            </a:r>
            <a:r>
              <a:rPr lang="en-US" sz="2000" dirty="0">
                <a:solidFill>
                  <a:srgbClr val="FF0000"/>
                </a:solidFill>
                <a:latin typeface="Consolas" panose="020B0609020204030204" pitchFamily="49" charset="0"/>
              </a:rPr>
              <a:t>else</a:t>
            </a:r>
            <a:r>
              <a:rPr lang="en-US" sz="2000" dirty="0">
                <a:solidFill>
                  <a:srgbClr val="0070C0"/>
                </a:solidFill>
                <a:latin typeface="Consolas" panose="020B0609020204030204" pitchFamily="49" charset="0"/>
              </a:rPr>
              <a:t> -x </a:t>
            </a:r>
            <a:r>
              <a:rPr lang="en-US" sz="2000" dirty="0">
                <a:solidFill>
                  <a:srgbClr val="000000"/>
                </a:solidFill>
                <a:latin typeface="Consolas" panose="020B0609020204030204" pitchFamily="49" charset="0"/>
              </a:rPr>
              <a:t>for </a:t>
            </a:r>
            <a:r>
              <a:rPr lang="en-US" sz="2000" dirty="0">
                <a:solidFill>
                  <a:schemeClr val="accent4">
                    <a:lumMod val="50000"/>
                  </a:schemeClr>
                </a:solidFill>
                <a:latin typeface="Consolas" panose="020B0609020204030204" pitchFamily="49" charset="0"/>
              </a:rPr>
              <a:t>x</a:t>
            </a:r>
            <a:r>
              <a:rPr lang="en-US" sz="2000" dirty="0">
                <a:solidFill>
                  <a:srgbClr val="000000"/>
                </a:solidFill>
                <a:latin typeface="Consolas" panose="020B0609020204030204" pitchFamily="49" charset="0"/>
              </a:rPr>
              <a:t> in </a:t>
            </a:r>
            <a:r>
              <a:rPr lang="en-US" sz="2000" dirty="0" err="1">
                <a:solidFill>
                  <a:srgbClr val="C00000"/>
                </a:solidFill>
                <a:latin typeface="Consolas" panose="020B0609020204030204" pitchFamily="49" charset="0"/>
              </a:rPr>
              <a:t>nums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print(w)</a:t>
            </a:r>
          </a:p>
          <a:p>
            <a:r>
              <a:rPr lang="en-US" sz="2000" dirty="0">
                <a:solidFill>
                  <a:srgbClr val="000000"/>
                </a:solidFill>
                <a:latin typeface="Consolas" panose="020B0609020204030204" pitchFamily="49" charset="0"/>
              </a:rPr>
              <a:t>  </a:t>
            </a:r>
          </a:p>
          <a:p>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p:txBody>
      </p:sp>
      <p:sp>
        <p:nvSpPr>
          <p:cNvPr id="14" name="Rectangle 13">
            <a:extLst>
              <a:ext uri="{FF2B5EF4-FFF2-40B4-BE49-F238E27FC236}">
                <a16:creationId xmlns:a16="http://schemas.microsoft.com/office/drawing/2014/main" id="{0D3DA536-BDA2-4F19-9BE0-518BCF1F58E4}"/>
              </a:ext>
            </a:extLst>
          </p:cNvPr>
          <p:cNvSpPr/>
          <p:nvPr/>
        </p:nvSpPr>
        <p:spPr>
          <a:xfrm>
            <a:off x="7897147" y="3310833"/>
            <a:ext cx="3870622"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7" name="Rectangle 16">
            <a:extLst>
              <a:ext uri="{FF2B5EF4-FFF2-40B4-BE49-F238E27FC236}">
                <a16:creationId xmlns:a16="http://schemas.microsoft.com/office/drawing/2014/main" id="{BED7E953-7933-4B5B-8AEF-C8DF50FC6D3F}"/>
              </a:ext>
            </a:extLst>
          </p:cNvPr>
          <p:cNvSpPr/>
          <p:nvPr/>
        </p:nvSpPr>
        <p:spPr>
          <a:xfrm>
            <a:off x="7896719" y="3317305"/>
            <a:ext cx="387206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D87F1D0F-769D-493B-8137-7A6440A81DDF}"/>
              </a:ext>
            </a:extLst>
          </p:cNvPr>
          <p:cNvGrpSpPr/>
          <p:nvPr/>
        </p:nvGrpSpPr>
        <p:grpSpPr>
          <a:xfrm>
            <a:off x="7837569" y="1334131"/>
            <a:ext cx="3931212" cy="1835148"/>
            <a:chOff x="6750355" y="171561"/>
            <a:chExt cx="3931212" cy="1835148"/>
          </a:xfrm>
        </p:grpSpPr>
        <p:sp>
          <p:nvSpPr>
            <p:cNvPr id="20" name="TextBox 19">
              <a:extLst>
                <a:ext uri="{FF2B5EF4-FFF2-40B4-BE49-F238E27FC236}">
                  <a16:creationId xmlns:a16="http://schemas.microsoft.com/office/drawing/2014/main" id="{E070BABC-94DE-4810-B444-7A96938CCF86}"/>
                </a:ext>
              </a:extLst>
            </p:cNvPr>
            <p:cNvSpPr txBox="1"/>
            <p:nvPr/>
          </p:nvSpPr>
          <p:spPr>
            <a:xfrm>
              <a:off x="6750355" y="1175712"/>
              <a:ext cx="3931212" cy="830997"/>
            </a:xfrm>
            <a:prstGeom prst="rect">
              <a:avLst/>
            </a:prstGeom>
            <a:noFill/>
          </p:spPr>
          <p:txBody>
            <a:bodyPr wrap="square">
              <a:spAutoFit/>
            </a:bodyPr>
            <a:lstStyle/>
            <a:p>
              <a:pPr algn="ctr"/>
              <a:r>
                <a:rPr lang="en-US" sz="2400" dirty="0"/>
                <a:t>Challenge: What does the following program print?</a:t>
              </a:r>
            </a:p>
          </p:txBody>
        </p:sp>
        <p:pic>
          <p:nvPicPr>
            <p:cNvPr id="21" name="Picture 20" descr="Shape&#10;&#10;Description automatically generated with low confidence">
              <a:extLst>
                <a:ext uri="{FF2B5EF4-FFF2-40B4-BE49-F238E27FC236}">
                  <a16:creationId xmlns:a16="http://schemas.microsoft.com/office/drawing/2014/main" id="{68CF7608-D4AB-4848-B5CD-479513941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018" y="171561"/>
              <a:ext cx="846739" cy="846739"/>
            </a:xfrm>
            <a:prstGeom prst="rect">
              <a:avLst/>
            </a:prstGeom>
            <a:ln>
              <a:noFill/>
            </a:ln>
            <a:effectLst>
              <a:outerShdw blurRad="292100" dist="139700" dir="2700000" algn="tl" rotWithShape="0">
                <a:srgbClr val="333333">
                  <a:alpha val="65000"/>
                </a:srgbClr>
              </a:outerShdw>
            </a:effectLst>
          </p:spPr>
        </p:pic>
      </p:grpSp>
      <p:sp>
        <p:nvSpPr>
          <p:cNvPr id="22" name="TextBox 21">
            <a:extLst>
              <a:ext uri="{FF2B5EF4-FFF2-40B4-BE49-F238E27FC236}">
                <a16:creationId xmlns:a16="http://schemas.microsoft.com/office/drawing/2014/main" id="{DABD17B8-709E-4503-9666-9D72B23AA756}"/>
              </a:ext>
            </a:extLst>
          </p:cNvPr>
          <p:cNvSpPr txBox="1"/>
          <p:nvPr/>
        </p:nvSpPr>
        <p:spPr>
          <a:xfrm>
            <a:off x="883357" y="5207212"/>
            <a:ext cx="6408420" cy="1015663"/>
          </a:xfrm>
          <a:prstGeom prst="rect">
            <a:avLst/>
          </a:prstGeom>
          <a:solidFill>
            <a:schemeClr val="bg1">
              <a:lumMod val="95000"/>
            </a:schemeClr>
          </a:solidFill>
          <a:ln>
            <a:solidFill>
              <a:schemeClr val="tx1"/>
            </a:solidFill>
          </a:ln>
        </p:spPr>
        <p:txBody>
          <a:bodyPr wrap="square">
            <a:spAutoFit/>
          </a:bodyPr>
          <a:lstStyle/>
          <a:p>
            <a:r>
              <a:rPr lang="en-US" sz="2000" dirty="0">
                <a:latin typeface="Consolas" panose="020B0609020204030204" pitchFamily="49" charset="0"/>
              </a:rPr>
              <a:t>4</a:t>
            </a:r>
          </a:p>
          <a:p>
            <a:r>
              <a:rPr lang="en-US" sz="2000" dirty="0">
                <a:latin typeface="Consolas" panose="020B0609020204030204" pitchFamily="49" charset="0"/>
              </a:rPr>
              <a:t>8</a:t>
            </a:r>
          </a:p>
          <a:p>
            <a:r>
              <a:rPr lang="en-US" sz="2000" dirty="0">
                <a:solidFill>
                  <a:srgbClr val="000000"/>
                </a:solidFill>
                <a:latin typeface="Consolas" panose="020B0609020204030204" pitchFamily="49" charset="0"/>
              </a:rPr>
              <a:t>[-2,-1,0,1,2,3]</a:t>
            </a:r>
          </a:p>
        </p:txBody>
      </p:sp>
      <p:sp>
        <p:nvSpPr>
          <p:cNvPr id="23" name="Speech Bubble: Rectangle with Corners Rounded 22">
            <a:extLst>
              <a:ext uri="{FF2B5EF4-FFF2-40B4-BE49-F238E27FC236}">
                <a16:creationId xmlns:a16="http://schemas.microsoft.com/office/drawing/2014/main" id="{588EAA3E-E181-453C-B5AD-BF6B893A4D3C}"/>
              </a:ext>
            </a:extLst>
          </p:cNvPr>
          <p:cNvSpPr/>
          <p:nvPr/>
        </p:nvSpPr>
        <p:spPr>
          <a:xfrm>
            <a:off x="2869955" y="200770"/>
            <a:ext cx="3857389" cy="925485"/>
          </a:xfrm>
          <a:prstGeom prst="wedgeRoundRectCallout">
            <a:avLst>
              <a:gd name="adj1" fmla="val -58142"/>
              <a:gd name="adj2" fmla="val 1001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counts the number of positive integers in the </a:t>
            </a:r>
            <a:r>
              <a:rPr lang="en-US" sz="2000" dirty="0" err="1">
                <a:latin typeface="Corbel" panose="020B0503020204020204" pitchFamily="34" charset="0"/>
              </a:rPr>
              <a:t>nums</a:t>
            </a:r>
            <a:r>
              <a:rPr lang="en-US" sz="2000" dirty="0">
                <a:latin typeface="Corbel" panose="020B0503020204020204" pitchFamily="34" charset="0"/>
              </a:rPr>
              <a:t> list.</a:t>
            </a:r>
          </a:p>
        </p:txBody>
      </p:sp>
      <p:sp>
        <p:nvSpPr>
          <p:cNvPr id="24" name="Speech Bubble: Rectangle with Corners Rounded 23">
            <a:extLst>
              <a:ext uri="{FF2B5EF4-FFF2-40B4-BE49-F238E27FC236}">
                <a16:creationId xmlns:a16="http://schemas.microsoft.com/office/drawing/2014/main" id="{18E5ECD7-D568-4F22-8703-61085EDBA1A2}"/>
              </a:ext>
            </a:extLst>
          </p:cNvPr>
          <p:cNvSpPr/>
          <p:nvPr/>
        </p:nvSpPr>
        <p:spPr>
          <a:xfrm>
            <a:off x="3205235" y="1412797"/>
            <a:ext cx="4201405" cy="925485"/>
          </a:xfrm>
          <a:prstGeom prst="wedgeRoundRectCallout">
            <a:avLst>
              <a:gd name="adj1" fmla="val -58142"/>
              <a:gd name="adj2" fmla="val 1001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counts the number of unique characters in the u string using a set.</a:t>
            </a:r>
          </a:p>
        </p:txBody>
      </p:sp>
      <p:sp>
        <p:nvSpPr>
          <p:cNvPr id="25" name="Speech Bubble: Rectangle with Corners Rounded 24">
            <a:extLst>
              <a:ext uri="{FF2B5EF4-FFF2-40B4-BE49-F238E27FC236}">
                <a16:creationId xmlns:a16="http://schemas.microsoft.com/office/drawing/2014/main" id="{9863E6FC-4234-4289-89D3-B90DBF3806DD}"/>
              </a:ext>
            </a:extLst>
          </p:cNvPr>
          <p:cNvSpPr/>
          <p:nvPr/>
        </p:nvSpPr>
        <p:spPr>
          <a:xfrm>
            <a:off x="3927330" y="2577242"/>
            <a:ext cx="3857389" cy="925485"/>
          </a:xfrm>
          <a:prstGeom prst="wedgeRoundRectCallout">
            <a:avLst>
              <a:gd name="adj1" fmla="val -58142"/>
              <a:gd name="adj2" fmla="val 1001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converts a list of numbers to a list of their absolute values.</a:t>
            </a:r>
          </a:p>
        </p:txBody>
      </p:sp>
    </p:spTree>
    <p:extLst>
      <p:ext uri="{BB962C8B-B14F-4D97-AF65-F5344CB8AC3E}">
        <p14:creationId xmlns:p14="http://schemas.microsoft.com/office/powerpoint/2010/main" val="175972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9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2">
                                            <p:bg/>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4" grpId="1" animBg="1"/>
      <p:bldP spid="17" grpId="0" animBg="1"/>
      <p:bldP spid="17" grpId="1" animBg="1"/>
      <p:bldP spid="22" grpId="0" uiExpand="1" build="p" animBg="1"/>
      <p:bldP spid="23" grpId="0" animBg="1"/>
      <p:bldP spid="23" grpId="1" animBg="1"/>
      <p:bldP spid="24" grpId="0" animBg="1"/>
      <p:bldP spid="24" grpId="1" animBg="1"/>
      <p:bldP spid="25" grpId="0" animBg="1"/>
      <p:bldP spid="25"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85A128B3-EF49-4537-90F0-99BBAA76DA77}"/>
              </a:ext>
            </a:extLst>
          </p:cNvPr>
          <p:cNvSpPr txBox="1"/>
          <p:nvPr/>
        </p:nvSpPr>
        <p:spPr>
          <a:xfrm>
            <a:off x="448225" y="2356689"/>
            <a:ext cx="10600624" cy="400110"/>
          </a:xfrm>
          <a:prstGeom prst="rect">
            <a:avLst/>
          </a:prstGeom>
          <a:noFill/>
        </p:spPr>
        <p:txBody>
          <a:bodyPr wrap="square" rtlCol="0">
            <a:spAutoFit/>
          </a:bodyPr>
          <a:lstStyle/>
          <a:p>
            <a:pPr algn="ctr"/>
            <a:r>
              <a:rPr lang="en-US" sz="2000" dirty="0"/>
              <a:t>The lambda returns the value of the </a:t>
            </a:r>
            <a:r>
              <a:rPr lang="en-US" sz="2000" dirty="0">
                <a:solidFill>
                  <a:srgbClr val="7030A0"/>
                </a:solidFill>
              </a:rPr>
              <a:t>expression</a:t>
            </a:r>
            <a:r>
              <a:rPr lang="en-US" sz="2000" dirty="0"/>
              <a:t> – no "return" statement is needed.</a:t>
            </a:r>
          </a:p>
        </p:txBody>
      </p:sp>
      <p:sp>
        <p:nvSpPr>
          <p:cNvPr id="107" name="TextBox 106">
            <a:extLst>
              <a:ext uri="{FF2B5EF4-FFF2-40B4-BE49-F238E27FC236}">
                <a16:creationId xmlns:a16="http://schemas.microsoft.com/office/drawing/2014/main" id="{FCCCCEF2-7F09-47F8-8E81-7E4A3785FEF6}"/>
              </a:ext>
            </a:extLst>
          </p:cNvPr>
          <p:cNvSpPr txBox="1"/>
          <p:nvPr/>
        </p:nvSpPr>
        <p:spPr>
          <a:xfrm>
            <a:off x="1334482" y="1440239"/>
            <a:ext cx="8828110" cy="707886"/>
          </a:xfrm>
          <a:prstGeom prst="rect">
            <a:avLst/>
          </a:prstGeom>
          <a:noFill/>
        </p:spPr>
        <p:txBody>
          <a:bodyPr wrap="square">
            <a:spAutoFit/>
          </a:bodyPr>
          <a:lstStyle/>
          <a:p>
            <a:pPr algn="ctr"/>
            <a:r>
              <a:rPr lang="en-US" sz="2000" dirty="0"/>
              <a:t>Each lambda's body is a single </a:t>
            </a:r>
            <a:r>
              <a:rPr lang="en-US" sz="2000" dirty="0">
                <a:solidFill>
                  <a:srgbClr val="7030A0"/>
                </a:solidFill>
              </a:rPr>
              <a:t>expression</a:t>
            </a:r>
            <a:r>
              <a:rPr lang="en-US" sz="2000" dirty="0"/>
              <a:t> (e.g., x+5) on a single line and may refer to  the lambda's parameters or variables from the current scope.</a:t>
            </a:r>
          </a:p>
        </p:txBody>
      </p:sp>
      <p:grpSp>
        <p:nvGrpSpPr>
          <p:cNvPr id="67" name="Group 66">
            <a:extLst>
              <a:ext uri="{FF2B5EF4-FFF2-40B4-BE49-F238E27FC236}">
                <a16:creationId xmlns:a16="http://schemas.microsoft.com/office/drawing/2014/main" id="{651F7CD0-4C9A-4750-972E-C6D54A6A34D9}"/>
              </a:ext>
            </a:extLst>
          </p:cNvPr>
          <p:cNvGrpSpPr/>
          <p:nvPr/>
        </p:nvGrpSpPr>
        <p:grpSpPr>
          <a:xfrm>
            <a:off x="8848228" y="3936288"/>
            <a:ext cx="1185762" cy="400110"/>
            <a:chOff x="4778649" y="2533132"/>
            <a:chExt cx="685488" cy="400110"/>
          </a:xfrm>
        </p:grpSpPr>
        <p:sp>
          <p:nvSpPr>
            <p:cNvPr id="68" name="TextBox 67">
              <a:extLst>
                <a:ext uri="{FF2B5EF4-FFF2-40B4-BE49-F238E27FC236}">
                  <a16:creationId xmlns:a16="http://schemas.microsoft.com/office/drawing/2014/main" id="{5B7445CA-1559-4C51-B59F-5BE033B7667D}"/>
                </a:ext>
              </a:extLst>
            </p:cNvPr>
            <p:cNvSpPr txBox="1"/>
            <p:nvPr/>
          </p:nvSpPr>
          <p:spPr>
            <a:xfrm>
              <a:off x="4778649" y="2533132"/>
              <a:ext cx="185525" cy="400110"/>
            </a:xfrm>
            <a:prstGeom prst="rect">
              <a:avLst/>
            </a:prstGeom>
            <a:noFill/>
          </p:spPr>
          <p:txBody>
            <a:bodyPr wrap="none" rtlCol="0">
              <a:spAutoFit/>
            </a:bodyPr>
            <a:lstStyle/>
            <a:p>
              <a:pPr algn="ctr"/>
              <a:r>
                <a:rPr lang="en-US" sz="2000" dirty="0">
                  <a:solidFill>
                    <a:srgbClr val="009A46"/>
                  </a:solidFill>
                </a:rPr>
                <a:t>p</a:t>
              </a:r>
            </a:p>
          </p:txBody>
        </p:sp>
        <p:sp>
          <p:nvSpPr>
            <p:cNvPr id="69" name="Rectangle 68">
              <a:extLst>
                <a:ext uri="{FF2B5EF4-FFF2-40B4-BE49-F238E27FC236}">
                  <a16:creationId xmlns:a16="http://schemas.microsoft.com/office/drawing/2014/main" id="{BCB8447A-4DEF-4476-BDB7-88533994CCC0}"/>
                </a:ext>
              </a:extLst>
            </p:cNvPr>
            <p:cNvSpPr/>
            <p:nvPr/>
          </p:nvSpPr>
          <p:spPr>
            <a:xfrm>
              <a:off x="4947898" y="2583011"/>
              <a:ext cx="516239" cy="300351"/>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Lambdas</a:t>
            </a:r>
          </a:p>
        </p:txBody>
      </p:sp>
      <p:sp>
        <p:nvSpPr>
          <p:cNvPr id="3" name="TextBox 2">
            <a:extLst>
              <a:ext uri="{FF2B5EF4-FFF2-40B4-BE49-F238E27FC236}">
                <a16:creationId xmlns:a16="http://schemas.microsoft.com/office/drawing/2014/main" id="{6F50D2BE-EADC-456B-BE44-1692A3AE6DB4}"/>
              </a:ext>
            </a:extLst>
          </p:cNvPr>
          <p:cNvSpPr txBox="1"/>
          <p:nvPr/>
        </p:nvSpPr>
        <p:spPr>
          <a:xfrm>
            <a:off x="1083500" y="831564"/>
            <a:ext cx="9330074" cy="400110"/>
          </a:xfrm>
          <a:prstGeom prst="rect">
            <a:avLst/>
          </a:prstGeom>
          <a:noFill/>
        </p:spPr>
        <p:txBody>
          <a:bodyPr wrap="square" rtlCol="0">
            <a:spAutoFit/>
          </a:bodyPr>
          <a:lstStyle/>
          <a:p>
            <a:pPr algn="ctr"/>
            <a:r>
              <a:rPr lang="en-US" sz="2000" dirty="0"/>
              <a:t>Python has a super-simple form of lambdas (anonymous functions)!</a:t>
            </a:r>
          </a:p>
        </p:txBody>
      </p:sp>
      <p:sp>
        <p:nvSpPr>
          <p:cNvPr id="35" name="TextBox 34">
            <a:extLst>
              <a:ext uri="{FF2B5EF4-FFF2-40B4-BE49-F238E27FC236}">
                <a16:creationId xmlns:a16="http://schemas.microsoft.com/office/drawing/2014/main" id="{4D8089E9-5065-42F7-B0DC-1C9EB51D1938}"/>
              </a:ext>
            </a:extLst>
          </p:cNvPr>
          <p:cNvSpPr txBox="1"/>
          <p:nvPr/>
        </p:nvSpPr>
        <p:spPr>
          <a:xfrm>
            <a:off x="1315108" y="4143632"/>
            <a:ext cx="6961359" cy="2600624"/>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def insult(who, f):</a:t>
            </a:r>
          </a:p>
          <a:p>
            <a:r>
              <a:rPr lang="en-US" sz="2000" dirty="0">
                <a:latin typeface="Consolas" panose="020B0609020204030204" pitchFamily="49" charset="0"/>
              </a:rPr>
              <a:t>  print("It's true: " + f(who))</a:t>
            </a:r>
          </a:p>
          <a:p>
            <a:endParaRPr lang="en-US" sz="2000" dirty="0">
              <a:latin typeface="Consolas" panose="020B0609020204030204" pitchFamily="49" charset="0"/>
            </a:endParaRPr>
          </a:p>
          <a:p>
            <a:r>
              <a:rPr lang="en-US" sz="2000" dirty="0">
                <a:latin typeface="Consolas" panose="020B0609020204030204" pitchFamily="49" charset="0"/>
              </a:rPr>
              <a:t>def main():</a:t>
            </a:r>
          </a:p>
          <a:p>
            <a:r>
              <a:rPr lang="en-US" sz="2000" dirty="0">
                <a:latin typeface="Consolas" panose="020B0609020204030204" pitchFamily="49" charset="0"/>
              </a:rPr>
              <a:t> insult('Jo', </a:t>
            </a:r>
            <a:r>
              <a:rPr lang="en-US" sz="2000" dirty="0">
                <a:solidFill>
                  <a:srgbClr val="0070C0"/>
                </a:solidFill>
                <a:latin typeface="Consolas" panose="020B0609020204030204" pitchFamily="49" charset="0"/>
              </a:rPr>
              <a:t>lambda</a:t>
            </a:r>
            <a:r>
              <a:rPr lang="en-US" sz="2000" dirty="0">
                <a:latin typeface="Consolas" panose="020B0609020204030204" pitchFamily="49" charset="0"/>
              </a:rPr>
              <a:t> </a:t>
            </a:r>
            <a:r>
              <a:rPr lang="en-US" sz="2000" dirty="0">
                <a:solidFill>
                  <a:srgbClr val="009A46"/>
                </a:solidFill>
                <a:latin typeface="Consolas" panose="020B0609020204030204" pitchFamily="49" charset="0"/>
              </a:rPr>
              <a:t>p</a:t>
            </a:r>
            <a:r>
              <a:rPr lang="en-US" sz="2000" dirty="0">
                <a:latin typeface="Consolas" panose="020B0609020204030204" pitchFamily="49" charset="0"/>
              </a:rPr>
              <a:t>: </a:t>
            </a:r>
            <a:r>
              <a:rPr lang="en-US" sz="2000" dirty="0">
                <a:solidFill>
                  <a:srgbClr val="7030A0"/>
                </a:solidFill>
                <a:latin typeface="Consolas" panose="020B0609020204030204" pitchFamily="49" charset="0"/>
              </a:rPr>
              <a:t>p + ' has earwax'</a:t>
            </a:r>
            <a:r>
              <a:rPr lang="en-US" sz="2000" dirty="0">
                <a:latin typeface="Consolas" panose="020B0609020204030204" pitchFamily="49" charset="0"/>
              </a:rPr>
              <a:t>)</a:t>
            </a:r>
          </a:p>
          <a:p>
            <a:r>
              <a:rPr lang="en-US" sz="2000" dirty="0">
                <a:latin typeface="Consolas" panose="020B0609020204030204" pitchFamily="49" charset="0"/>
              </a:rPr>
              <a:t> lang = '</a:t>
            </a:r>
            <a:r>
              <a:rPr lang="en-US" sz="2000" dirty="0" err="1">
                <a:latin typeface="Consolas" panose="020B0609020204030204" pitchFamily="49" charset="0"/>
              </a:rPr>
              <a:t>javascript</a:t>
            </a:r>
            <a:r>
              <a:rPr lang="en-US" sz="2000" dirty="0">
                <a:latin typeface="Consolas" panose="020B0609020204030204" pitchFamily="49" charset="0"/>
              </a:rPr>
              <a:t>'</a:t>
            </a:r>
          </a:p>
          <a:p>
            <a:r>
              <a:rPr lang="en-US" sz="2000" dirty="0">
                <a:latin typeface="Consolas" panose="020B0609020204030204" pitchFamily="49" charset="0"/>
              </a:rPr>
              <a:t> insult('Jo', </a:t>
            </a:r>
            <a:r>
              <a:rPr lang="en-US" sz="2000" dirty="0">
                <a:solidFill>
                  <a:srgbClr val="0070C0"/>
                </a:solidFill>
                <a:latin typeface="Consolas" panose="020B0609020204030204" pitchFamily="49" charset="0"/>
              </a:rPr>
              <a:t>lambda</a:t>
            </a:r>
            <a:r>
              <a:rPr lang="en-US" sz="2000" dirty="0">
                <a:latin typeface="Consolas" panose="020B0609020204030204" pitchFamily="49" charset="0"/>
              </a:rPr>
              <a:t> </a:t>
            </a:r>
            <a:r>
              <a:rPr lang="en-US" sz="2000" dirty="0">
                <a:solidFill>
                  <a:srgbClr val="009A46"/>
                </a:solidFill>
                <a:latin typeface="Consolas" panose="020B0609020204030204" pitchFamily="49" charset="0"/>
              </a:rPr>
              <a:t>p</a:t>
            </a:r>
            <a:r>
              <a:rPr lang="en-US" sz="2000" dirty="0">
                <a:latin typeface="Consolas" panose="020B0609020204030204" pitchFamily="49" charset="0"/>
              </a:rPr>
              <a:t>: </a:t>
            </a:r>
            <a:r>
              <a:rPr lang="en-US" sz="2000" dirty="0">
                <a:solidFill>
                  <a:srgbClr val="7030A0"/>
                </a:solidFill>
                <a:latin typeface="Consolas" panose="020B0609020204030204" pitchFamily="49" charset="0"/>
              </a:rPr>
              <a:t>p + ' codes in ' + lang</a:t>
            </a:r>
            <a:r>
              <a:rPr lang="en-US" sz="2000" dirty="0">
                <a:latin typeface="Consolas" panose="020B0609020204030204" pitchFamily="49" charset="0"/>
              </a:rPr>
              <a:t>)</a:t>
            </a:r>
          </a:p>
        </p:txBody>
      </p:sp>
      <p:sp>
        <p:nvSpPr>
          <p:cNvPr id="42" name="Speech Bubble: Rectangle with Corners Rounded 41">
            <a:extLst>
              <a:ext uri="{FF2B5EF4-FFF2-40B4-BE49-F238E27FC236}">
                <a16:creationId xmlns:a16="http://schemas.microsoft.com/office/drawing/2014/main" id="{2748FCBA-5BB0-4572-9A02-398147DA7273}"/>
              </a:ext>
            </a:extLst>
          </p:cNvPr>
          <p:cNvSpPr/>
          <p:nvPr/>
        </p:nvSpPr>
        <p:spPr>
          <a:xfrm>
            <a:off x="4927489" y="3112667"/>
            <a:ext cx="2767056" cy="1037455"/>
          </a:xfrm>
          <a:prstGeom prst="wedgeRoundRectCallout">
            <a:avLst>
              <a:gd name="adj1" fmla="val -50566"/>
              <a:gd name="adj2" fmla="val 849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Function</a:t>
            </a:r>
            <a:r>
              <a:rPr lang="en-US" sz="2000" dirty="0">
                <a:solidFill>
                  <a:schemeClr val="accent2">
                    <a:lumMod val="20000"/>
                    <a:lumOff val="80000"/>
                  </a:schemeClr>
                </a:solidFill>
                <a:latin typeface="Corbel" panose="020B0503020204020204" pitchFamily="34" charset="0"/>
              </a:rPr>
              <a:t> f </a:t>
            </a:r>
            <a:r>
              <a:rPr lang="en-US" sz="2000" dirty="0">
                <a:latin typeface="Corbel" panose="020B0503020204020204" pitchFamily="34" charset="0"/>
              </a:rPr>
              <a:t>must take a single argument.</a:t>
            </a:r>
          </a:p>
        </p:txBody>
      </p:sp>
      <p:sp>
        <p:nvSpPr>
          <p:cNvPr id="39" name="Speech Bubble: Rectangle with Corners Rounded 38">
            <a:extLst>
              <a:ext uri="{FF2B5EF4-FFF2-40B4-BE49-F238E27FC236}">
                <a16:creationId xmlns:a16="http://schemas.microsoft.com/office/drawing/2014/main" id="{F15AE7A3-F03E-4F8A-8893-6067BC042325}"/>
              </a:ext>
            </a:extLst>
          </p:cNvPr>
          <p:cNvSpPr/>
          <p:nvPr/>
        </p:nvSpPr>
        <p:spPr>
          <a:xfrm>
            <a:off x="5904765" y="3121611"/>
            <a:ext cx="3971224" cy="1112734"/>
          </a:xfrm>
          <a:prstGeom prst="wedgeRoundRectCallout">
            <a:avLst>
              <a:gd name="adj1" fmla="val -53357"/>
              <a:gd name="adj2" fmla="val 1524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returns the parameter concatenated with an insult.</a:t>
            </a:r>
          </a:p>
        </p:txBody>
      </p:sp>
      <p:sp>
        <p:nvSpPr>
          <p:cNvPr id="43" name="Speech Bubble: Rectangle with Corners Rounded 42">
            <a:extLst>
              <a:ext uri="{FF2B5EF4-FFF2-40B4-BE49-F238E27FC236}">
                <a16:creationId xmlns:a16="http://schemas.microsoft.com/office/drawing/2014/main" id="{B91A920D-C992-4041-94D7-D6FCED5CE087}"/>
              </a:ext>
            </a:extLst>
          </p:cNvPr>
          <p:cNvSpPr/>
          <p:nvPr/>
        </p:nvSpPr>
        <p:spPr>
          <a:xfrm>
            <a:off x="668569" y="2898833"/>
            <a:ext cx="3971224" cy="1112734"/>
          </a:xfrm>
          <a:prstGeom prst="wedgeRoundRectCallout">
            <a:avLst>
              <a:gd name="adj1" fmla="val 44320"/>
              <a:gd name="adj2" fmla="val 1792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rgbClr val="F3EBFF"/>
                </a:solidFill>
                <a:latin typeface="Corbel" panose="020B0503020204020204" pitchFamily="34" charset="0"/>
              </a:rPr>
              <a:t>lambda</a:t>
            </a:r>
            <a:r>
              <a:rPr lang="en-US" sz="2000" dirty="0">
                <a:latin typeface="Corbel" panose="020B0503020204020204" pitchFamily="34" charset="0"/>
              </a:rPr>
              <a:t> accepts a single parameter, e.g., a person's name.</a:t>
            </a:r>
          </a:p>
        </p:txBody>
      </p:sp>
      <p:sp>
        <p:nvSpPr>
          <p:cNvPr id="44" name="Rectangle 43">
            <a:extLst>
              <a:ext uri="{FF2B5EF4-FFF2-40B4-BE49-F238E27FC236}">
                <a16:creationId xmlns:a16="http://schemas.microsoft.com/office/drawing/2014/main" id="{E75FFA1D-85D7-4D31-B532-49E329D51777}"/>
              </a:ext>
            </a:extLst>
          </p:cNvPr>
          <p:cNvSpPr/>
          <p:nvPr/>
        </p:nvSpPr>
        <p:spPr>
          <a:xfrm>
            <a:off x="3349592" y="5361699"/>
            <a:ext cx="3782728" cy="37538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15BDB6-170C-40A0-908D-54981D8D5113}"/>
              </a:ext>
            </a:extLst>
          </p:cNvPr>
          <p:cNvSpPr/>
          <p:nvPr/>
        </p:nvSpPr>
        <p:spPr>
          <a:xfrm>
            <a:off x="4287318" y="5361699"/>
            <a:ext cx="235256" cy="37538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832794E-497B-4907-8F3C-F95D905F3B06}"/>
              </a:ext>
            </a:extLst>
          </p:cNvPr>
          <p:cNvSpPr/>
          <p:nvPr/>
        </p:nvSpPr>
        <p:spPr>
          <a:xfrm>
            <a:off x="4653672" y="5368100"/>
            <a:ext cx="2502186" cy="37538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peech Bubble: Rectangle with Corners Rounded 37">
            <a:extLst>
              <a:ext uri="{FF2B5EF4-FFF2-40B4-BE49-F238E27FC236}">
                <a16:creationId xmlns:a16="http://schemas.microsoft.com/office/drawing/2014/main" id="{EFBBC46B-B427-4ABF-B469-D1A1BFBF6948}"/>
              </a:ext>
            </a:extLst>
          </p:cNvPr>
          <p:cNvSpPr/>
          <p:nvPr/>
        </p:nvSpPr>
        <p:spPr>
          <a:xfrm>
            <a:off x="4699247" y="3189592"/>
            <a:ext cx="4818580" cy="1112734"/>
          </a:xfrm>
          <a:prstGeom prst="wedgeRoundRectCallout">
            <a:avLst>
              <a:gd name="adj1" fmla="val -53357"/>
              <a:gd name="adj2" fmla="val 1524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pass in a </a:t>
            </a:r>
            <a:r>
              <a:rPr lang="en-US" sz="2000" dirty="0">
                <a:solidFill>
                  <a:srgbClr val="F3EBFF"/>
                </a:solidFill>
                <a:latin typeface="Corbel" panose="020B0503020204020204" pitchFamily="34" charset="0"/>
              </a:rPr>
              <a:t>lambda</a:t>
            </a:r>
            <a:r>
              <a:rPr lang="en-US" sz="2000" dirty="0">
                <a:latin typeface="Corbel" panose="020B0503020204020204" pitchFamily="34" charset="0"/>
              </a:rPr>
              <a:t> that can insult a person by saying they have earwax.</a:t>
            </a:r>
          </a:p>
        </p:txBody>
      </p:sp>
      <p:sp>
        <p:nvSpPr>
          <p:cNvPr id="47" name="TextBox 46">
            <a:extLst>
              <a:ext uri="{FF2B5EF4-FFF2-40B4-BE49-F238E27FC236}">
                <a16:creationId xmlns:a16="http://schemas.microsoft.com/office/drawing/2014/main" id="{4613D57A-C918-461B-A5F4-A5D71FCB913B}"/>
              </a:ext>
            </a:extLst>
          </p:cNvPr>
          <p:cNvSpPr txBox="1"/>
          <p:nvPr/>
        </p:nvSpPr>
        <p:spPr>
          <a:xfrm>
            <a:off x="8418139" y="4316031"/>
            <a:ext cx="2916454" cy="1112734"/>
          </a:xfrm>
          <a:prstGeom prst="rect">
            <a:avLst/>
          </a:prstGeom>
          <a:solidFill>
            <a:srgbClr val="E2F0D9"/>
          </a:solidFill>
          <a:ln>
            <a:solidFill>
              <a:schemeClr val="tx1"/>
            </a:solidFill>
          </a:ln>
        </p:spPr>
        <p:txBody>
          <a:bodyPr wrap="square" rtlCol="0">
            <a:noAutofit/>
          </a:bodyPr>
          <a:lstStyle/>
          <a:p>
            <a:r>
              <a:rPr lang="en-US" sz="2000" dirty="0">
                <a:solidFill>
                  <a:srgbClr val="0070C0"/>
                </a:solidFill>
                <a:latin typeface="Consolas" panose="020B0609020204030204" pitchFamily="49" charset="0"/>
              </a:rPr>
              <a:t>lambda</a:t>
            </a:r>
            <a:r>
              <a:rPr lang="en-US" sz="2000" dirty="0">
                <a:latin typeface="Consolas" panose="020B0609020204030204" pitchFamily="49" charset="0"/>
              </a:rPr>
              <a:t> </a:t>
            </a:r>
            <a:r>
              <a:rPr lang="en-US" sz="2000" dirty="0">
                <a:solidFill>
                  <a:srgbClr val="009A46"/>
                </a:solidFill>
                <a:latin typeface="Consolas" panose="020B0609020204030204" pitchFamily="49" charset="0"/>
              </a:rPr>
              <a:t>p</a:t>
            </a:r>
            <a:r>
              <a:rPr lang="en-US" sz="2000" dirty="0">
                <a:latin typeface="Consolas" panose="020B0609020204030204" pitchFamily="49" charset="0"/>
              </a:rPr>
              <a:t>: </a:t>
            </a:r>
          </a:p>
          <a:p>
            <a:r>
              <a:rPr lang="en-US" sz="2000" dirty="0">
                <a:solidFill>
                  <a:srgbClr val="7030A0"/>
                </a:solidFill>
                <a:latin typeface="Consolas" panose="020B0609020204030204" pitchFamily="49" charset="0"/>
              </a:rPr>
              <a:t>  p + ' has earwax'</a:t>
            </a:r>
            <a:endParaRPr lang="en-US" sz="2000" dirty="0">
              <a:latin typeface="Consolas" panose="020B0609020204030204" pitchFamily="49" charset="0"/>
            </a:endParaRPr>
          </a:p>
        </p:txBody>
      </p:sp>
      <p:cxnSp>
        <p:nvCxnSpPr>
          <p:cNvPr id="49" name="Straight Arrow Connector 48">
            <a:extLst>
              <a:ext uri="{FF2B5EF4-FFF2-40B4-BE49-F238E27FC236}">
                <a16:creationId xmlns:a16="http://schemas.microsoft.com/office/drawing/2014/main" id="{646FAE98-01C7-49F8-AC88-8ADFDECDD928}"/>
              </a:ext>
            </a:extLst>
          </p:cNvPr>
          <p:cNvCxnSpPr>
            <a:cxnSpLocks/>
          </p:cNvCxnSpPr>
          <p:nvPr/>
        </p:nvCxnSpPr>
        <p:spPr>
          <a:xfrm>
            <a:off x="1078325" y="43541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2058EE1-D34B-42DC-A481-29F60FDBAC1C}"/>
              </a:ext>
            </a:extLst>
          </p:cNvPr>
          <p:cNvGrpSpPr/>
          <p:nvPr/>
        </p:nvGrpSpPr>
        <p:grpSpPr>
          <a:xfrm>
            <a:off x="3254327" y="3758232"/>
            <a:ext cx="786363" cy="400110"/>
            <a:chOff x="4794403" y="2533132"/>
            <a:chExt cx="454595" cy="400110"/>
          </a:xfrm>
        </p:grpSpPr>
        <p:sp>
          <p:nvSpPr>
            <p:cNvPr id="51" name="TextBox 50">
              <a:extLst>
                <a:ext uri="{FF2B5EF4-FFF2-40B4-BE49-F238E27FC236}">
                  <a16:creationId xmlns:a16="http://schemas.microsoft.com/office/drawing/2014/main" id="{48F51054-364F-4251-85FA-AB7210B9509C}"/>
                </a:ext>
              </a:extLst>
            </p:cNvPr>
            <p:cNvSpPr txBox="1"/>
            <p:nvPr/>
          </p:nvSpPr>
          <p:spPr>
            <a:xfrm>
              <a:off x="4794403" y="2533132"/>
              <a:ext cx="154016" cy="400110"/>
            </a:xfrm>
            <a:prstGeom prst="rect">
              <a:avLst/>
            </a:prstGeom>
            <a:noFill/>
          </p:spPr>
          <p:txBody>
            <a:bodyPr wrap="none" rtlCol="0">
              <a:spAutoFit/>
            </a:bodyPr>
            <a:lstStyle/>
            <a:p>
              <a:pPr algn="ctr"/>
              <a:r>
                <a:rPr lang="en-US" sz="2000" dirty="0">
                  <a:solidFill>
                    <a:srgbClr val="7030A0"/>
                  </a:solidFill>
                </a:rPr>
                <a:t>f</a:t>
              </a:r>
            </a:p>
          </p:txBody>
        </p:sp>
        <p:sp>
          <p:nvSpPr>
            <p:cNvPr id="52" name="Rectangle 51">
              <a:extLst>
                <a:ext uri="{FF2B5EF4-FFF2-40B4-BE49-F238E27FC236}">
                  <a16:creationId xmlns:a16="http://schemas.microsoft.com/office/drawing/2014/main" id="{D8637FCA-5460-4A4F-870C-89CDE53D62DC}"/>
                </a:ext>
              </a:extLst>
            </p:cNvPr>
            <p:cNvSpPr/>
            <p:nvPr/>
          </p:nvSpPr>
          <p:spPr>
            <a:xfrm>
              <a:off x="4938371" y="2583011"/>
              <a:ext cx="310627" cy="300351"/>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cxnSp>
        <p:nvCxnSpPr>
          <p:cNvPr id="53" name="Straight Arrow Connector 52">
            <a:extLst>
              <a:ext uri="{FF2B5EF4-FFF2-40B4-BE49-F238E27FC236}">
                <a16:creationId xmlns:a16="http://schemas.microsoft.com/office/drawing/2014/main" id="{FC9C1A4B-065C-4A57-8363-497042F93C21}"/>
              </a:ext>
            </a:extLst>
          </p:cNvPr>
          <p:cNvCxnSpPr>
            <a:cxnSpLocks/>
          </p:cNvCxnSpPr>
          <p:nvPr/>
        </p:nvCxnSpPr>
        <p:spPr>
          <a:xfrm>
            <a:off x="3776870" y="3937234"/>
            <a:ext cx="4666914" cy="3793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1A8C00-4B49-4405-B7FE-73FAB25D8C17}"/>
              </a:ext>
            </a:extLst>
          </p:cNvPr>
          <p:cNvCxnSpPr>
            <a:cxnSpLocks/>
          </p:cNvCxnSpPr>
          <p:nvPr/>
        </p:nvCxnSpPr>
        <p:spPr>
          <a:xfrm>
            <a:off x="4615079" y="4351773"/>
            <a:ext cx="174442" cy="220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96CC66F-1D77-4C33-B26D-35FD3DE89ECF}"/>
              </a:ext>
            </a:extLst>
          </p:cNvPr>
          <p:cNvCxnSpPr>
            <a:cxnSpLocks/>
          </p:cNvCxnSpPr>
          <p:nvPr/>
        </p:nvCxnSpPr>
        <p:spPr>
          <a:xfrm>
            <a:off x="8174594" y="44907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BD0CF2D-CC03-4C6B-A543-509CC9564020}"/>
              </a:ext>
            </a:extLst>
          </p:cNvPr>
          <p:cNvCxnSpPr>
            <a:cxnSpLocks/>
          </p:cNvCxnSpPr>
          <p:nvPr/>
        </p:nvCxnSpPr>
        <p:spPr>
          <a:xfrm>
            <a:off x="8471373" y="482605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73C240B-C00F-48AA-A08E-DFEA21B7B014}"/>
              </a:ext>
            </a:extLst>
          </p:cNvPr>
          <p:cNvSpPr txBox="1"/>
          <p:nvPr/>
        </p:nvSpPr>
        <p:spPr>
          <a:xfrm>
            <a:off x="8723154" y="4944762"/>
            <a:ext cx="2750341" cy="400110"/>
          </a:xfrm>
          <a:prstGeom prst="rect">
            <a:avLst/>
          </a:prstGeom>
          <a:noFill/>
        </p:spPr>
        <p:txBody>
          <a:bodyPr wrap="square">
            <a:spAutoFit/>
          </a:bodyPr>
          <a:lstStyle/>
          <a:p>
            <a:r>
              <a:rPr lang="en-US" sz="2000" dirty="0">
                <a:solidFill>
                  <a:srgbClr val="FF0000"/>
                </a:solidFill>
                <a:latin typeface="Consolas" panose="020B0609020204030204" pitchFamily="49" charset="0"/>
              </a:rPr>
              <a:t>'Jo has earwax'</a:t>
            </a:r>
            <a:endParaRPr lang="en-US" sz="2000" dirty="0">
              <a:solidFill>
                <a:srgbClr val="FF0000"/>
              </a:solidFill>
            </a:endParaRPr>
          </a:p>
        </p:txBody>
      </p:sp>
      <p:sp>
        <p:nvSpPr>
          <p:cNvPr id="63" name="TextBox 62">
            <a:extLst>
              <a:ext uri="{FF2B5EF4-FFF2-40B4-BE49-F238E27FC236}">
                <a16:creationId xmlns:a16="http://schemas.microsoft.com/office/drawing/2014/main" id="{F4747E48-C336-4B80-9B28-068ED69DDB59}"/>
              </a:ext>
            </a:extLst>
          </p:cNvPr>
          <p:cNvSpPr txBox="1"/>
          <p:nvPr/>
        </p:nvSpPr>
        <p:spPr>
          <a:xfrm>
            <a:off x="8647554" y="5960429"/>
            <a:ext cx="2558521" cy="400110"/>
          </a:xfrm>
          <a:prstGeom prst="rect">
            <a:avLst/>
          </a:prstGeom>
          <a:noFill/>
        </p:spPr>
        <p:txBody>
          <a:bodyPr wrap="none" rtlCol="0">
            <a:spAutoFit/>
          </a:bodyPr>
          <a:lstStyle/>
          <a:p>
            <a:pPr algn="ctr"/>
            <a:r>
              <a:rPr lang="en-US" sz="2000" dirty="0"/>
              <a:t>It's true: Jo has earwax</a:t>
            </a:r>
          </a:p>
        </p:txBody>
      </p:sp>
      <p:cxnSp>
        <p:nvCxnSpPr>
          <p:cNvPr id="64" name="Straight Arrow Connector 63">
            <a:extLst>
              <a:ext uri="{FF2B5EF4-FFF2-40B4-BE49-F238E27FC236}">
                <a16:creationId xmlns:a16="http://schemas.microsoft.com/office/drawing/2014/main" id="{53CBC3E5-F21B-4857-8408-F7B2AF08FF3A}"/>
              </a:ext>
            </a:extLst>
          </p:cNvPr>
          <p:cNvCxnSpPr>
            <a:cxnSpLocks/>
          </p:cNvCxnSpPr>
          <p:nvPr/>
        </p:nvCxnSpPr>
        <p:spPr>
          <a:xfrm>
            <a:off x="3244378" y="5237827"/>
            <a:ext cx="234916" cy="191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E2A3BF9-A8CA-47A9-B315-05803650CF17}"/>
              </a:ext>
            </a:extLst>
          </p:cNvPr>
          <p:cNvCxnSpPr>
            <a:cxnSpLocks/>
          </p:cNvCxnSpPr>
          <p:nvPr/>
        </p:nvCxnSpPr>
        <p:spPr>
          <a:xfrm>
            <a:off x="1347750" y="46603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1934205-8267-4299-8F74-DB45D5BCA88D}"/>
              </a:ext>
            </a:extLst>
          </p:cNvPr>
          <p:cNvCxnSpPr>
            <a:cxnSpLocks/>
          </p:cNvCxnSpPr>
          <p:nvPr/>
        </p:nvCxnSpPr>
        <p:spPr>
          <a:xfrm>
            <a:off x="1228571" y="58558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2CF5CEE-6902-4B24-99A3-72141EA1B6D3}"/>
              </a:ext>
            </a:extLst>
          </p:cNvPr>
          <p:cNvSpPr txBox="1"/>
          <p:nvPr/>
        </p:nvSpPr>
        <p:spPr>
          <a:xfrm>
            <a:off x="8436400" y="4391897"/>
            <a:ext cx="3576136" cy="1385041"/>
          </a:xfrm>
          <a:prstGeom prst="rect">
            <a:avLst/>
          </a:prstGeom>
          <a:solidFill>
            <a:srgbClr val="E2F0D9"/>
          </a:solidFill>
          <a:ln>
            <a:solidFill>
              <a:schemeClr val="tx1"/>
            </a:solidFill>
          </a:ln>
        </p:spPr>
        <p:txBody>
          <a:bodyPr wrap="square" rtlCol="0">
            <a:noAutofit/>
          </a:bodyPr>
          <a:lstStyle/>
          <a:p>
            <a:endParaRPr lang="en-US" sz="2000" dirty="0">
              <a:solidFill>
                <a:srgbClr val="0070C0"/>
              </a:solidFill>
              <a:latin typeface="Consolas" panose="020B0609020204030204" pitchFamily="49" charset="0"/>
            </a:endParaRPr>
          </a:p>
          <a:p>
            <a:r>
              <a:rPr lang="en-US" sz="2000" dirty="0">
                <a:solidFill>
                  <a:srgbClr val="0070C0"/>
                </a:solidFill>
                <a:latin typeface="Consolas" panose="020B0609020204030204" pitchFamily="49" charset="0"/>
              </a:rPr>
              <a:t>lambda</a:t>
            </a:r>
            <a:r>
              <a:rPr lang="en-US" sz="2000" dirty="0">
                <a:latin typeface="Consolas" panose="020B0609020204030204" pitchFamily="49" charset="0"/>
              </a:rPr>
              <a:t> </a:t>
            </a:r>
            <a:r>
              <a:rPr lang="en-US" sz="2000" dirty="0">
                <a:solidFill>
                  <a:srgbClr val="009A46"/>
                </a:solidFill>
                <a:latin typeface="Consolas" panose="020B0609020204030204" pitchFamily="49" charset="0"/>
              </a:rPr>
              <a:t>p</a:t>
            </a:r>
            <a:r>
              <a:rPr lang="en-US" sz="2000" dirty="0">
                <a:latin typeface="Consolas" panose="020B0609020204030204" pitchFamily="49" charset="0"/>
              </a:rPr>
              <a:t>: </a:t>
            </a:r>
          </a:p>
          <a:p>
            <a:r>
              <a:rPr lang="en-US" sz="2000" dirty="0">
                <a:solidFill>
                  <a:srgbClr val="7030A0"/>
                </a:solidFill>
                <a:latin typeface="Consolas" panose="020B0609020204030204" pitchFamily="49" charset="0"/>
              </a:rPr>
              <a:t>  p + ' codes in' + lang</a:t>
            </a:r>
            <a:endParaRPr lang="en-US" sz="2000" dirty="0">
              <a:latin typeface="Consolas" panose="020B0609020204030204" pitchFamily="49" charset="0"/>
            </a:endParaRPr>
          </a:p>
        </p:txBody>
      </p:sp>
      <p:cxnSp>
        <p:nvCxnSpPr>
          <p:cNvPr id="78" name="Straight Arrow Connector 77">
            <a:extLst>
              <a:ext uri="{FF2B5EF4-FFF2-40B4-BE49-F238E27FC236}">
                <a16:creationId xmlns:a16="http://schemas.microsoft.com/office/drawing/2014/main" id="{3FF70E13-486A-4B79-AD54-4DA1B9B0A15B}"/>
              </a:ext>
            </a:extLst>
          </p:cNvPr>
          <p:cNvCxnSpPr>
            <a:cxnSpLocks/>
          </p:cNvCxnSpPr>
          <p:nvPr/>
        </p:nvCxnSpPr>
        <p:spPr>
          <a:xfrm>
            <a:off x="1231884" y="617725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47F4B92-AAE3-4BA5-9302-9D4D0CE9D4DD}"/>
              </a:ext>
            </a:extLst>
          </p:cNvPr>
          <p:cNvCxnSpPr>
            <a:cxnSpLocks/>
          </p:cNvCxnSpPr>
          <p:nvPr/>
        </p:nvCxnSpPr>
        <p:spPr>
          <a:xfrm>
            <a:off x="3148299" y="5953090"/>
            <a:ext cx="234916" cy="191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D6011F7-72AD-4B63-A32F-4AFB214BE824}"/>
              </a:ext>
            </a:extLst>
          </p:cNvPr>
          <p:cNvCxnSpPr>
            <a:cxnSpLocks/>
          </p:cNvCxnSpPr>
          <p:nvPr/>
        </p:nvCxnSpPr>
        <p:spPr>
          <a:xfrm>
            <a:off x="1087812" y="43517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E2A48494-01E7-462F-9706-54D5482BE383}"/>
              </a:ext>
            </a:extLst>
          </p:cNvPr>
          <p:cNvGrpSpPr/>
          <p:nvPr/>
        </p:nvGrpSpPr>
        <p:grpSpPr>
          <a:xfrm>
            <a:off x="3254899" y="3761365"/>
            <a:ext cx="802842" cy="400110"/>
            <a:chOff x="4794403" y="2533132"/>
            <a:chExt cx="464122" cy="400110"/>
          </a:xfrm>
        </p:grpSpPr>
        <p:sp>
          <p:nvSpPr>
            <p:cNvPr id="88" name="TextBox 87">
              <a:extLst>
                <a:ext uri="{FF2B5EF4-FFF2-40B4-BE49-F238E27FC236}">
                  <a16:creationId xmlns:a16="http://schemas.microsoft.com/office/drawing/2014/main" id="{1551B137-0975-4553-8F78-F928DE12EED6}"/>
                </a:ext>
              </a:extLst>
            </p:cNvPr>
            <p:cNvSpPr txBox="1"/>
            <p:nvPr/>
          </p:nvSpPr>
          <p:spPr>
            <a:xfrm>
              <a:off x="4794403" y="2533132"/>
              <a:ext cx="154016" cy="400110"/>
            </a:xfrm>
            <a:prstGeom prst="rect">
              <a:avLst/>
            </a:prstGeom>
            <a:noFill/>
          </p:spPr>
          <p:txBody>
            <a:bodyPr wrap="none" rtlCol="0">
              <a:spAutoFit/>
            </a:bodyPr>
            <a:lstStyle/>
            <a:p>
              <a:pPr algn="ctr"/>
              <a:r>
                <a:rPr lang="en-US" sz="2000" dirty="0">
                  <a:solidFill>
                    <a:srgbClr val="7030A0"/>
                  </a:solidFill>
                </a:rPr>
                <a:t>f</a:t>
              </a:r>
            </a:p>
          </p:txBody>
        </p:sp>
        <p:sp>
          <p:nvSpPr>
            <p:cNvPr id="89" name="Rectangle 88">
              <a:extLst>
                <a:ext uri="{FF2B5EF4-FFF2-40B4-BE49-F238E27FC236}">
                  <a16:creationId xmlns:a16="http://schemas.microsoft.com/office/drawing/2014/main" id="{B7C28078-0287-433E-B1D2-57D317C24CE0}"/>
                </a:ext>
              </a:extLst>
            </p:cNvPr>
            <p:cNvSpPr/>
            <p:nvPr/>
          </p:nvSpPr>
          <p:spPr>
            <a:xfrm>
              <a:off x="4947898" y="2583011"/>
              <a:ext cx="310627" cy="300351"/>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cxnSp>
        <p:nvCxnSpPr>
          <p:cNvPr id="90" name="Straight Arrow Connector 89">
            <a:extLst>
              <a:ext uri="{FF2B5EF4-FFF2-40B4-BE49-F238E27FC236}">
                <a16:creationId xmlns:a16="http://schemas.microsoft.com/office/drawing/2014/main" id="{47CC4F1D-B104-46BC-9E89-D6F4B12E418F}"/>
              </a:ext>
            </a:extLst>
          </p:cNvPr>
          <p:cNvCxnSpPr>
            <a:cxnSpLocks/>
          </p:cNvCxnSpPr>
          <p:nvPr/>
        </p:nvCxnSpPr>
        <p:spPr>
          <a:xfrm>
            <a:off x="3777452" y="3940367"/>
            <a:ext cx="4649856" cy="4586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FA896BC-2CE8-44BA-A97E-610928ACDD5A}"/>
              </a:ext>
            </a:extLst>
          </p:cNvPr>
          <p:cNvCxnSpPr>
            <a:cxnSpLocks/>
          </p:cNvCxnSpPr>
          <p:nvPr/>
        </p:nvCxnSpPr>
        <p:spPr>
          <a:xfrm>
            <a:off x="1347750" y="46603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8F75D88-5D45-4FA2-A6A3-7C38BB160807}"/>
              </a:ext>
            </a:extLst>
          </p:cNvPr>
          <p:cNvCxnSpPr>
            <a:cxnSpLocks/>
          </p:cNvCxnSpPr>
          <p:nvPr/>
        </p:nvCxnSpPr>
        <p:spPr>
          <a:xfrm>
            <a:off x="8197576" y="49252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C1F1073-9335-4876-A019-9E3DF75678AF}"/>
              </a:ext>
            </a:extLst>
          </p:cNvPr>
          <p:cNvCxnSpPr>
            <a:cxnSpLocks/>
          </p:cNvCxnSpPr>
          <p:nvPr/>
        </p:nvCxnSpPr>
        <p:spPr>
          <a:xfrm>
            <a:off x="8429488" y="524663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1EF6548-43A8-4F77-B485-BCCD26F916C4}"/>
              </a:ext>
            </a:extLst>
          </p:cNvPr>
          <p:cNvSpPr txBox="1"/>
          <p:nvPr/>
        </p:nvSpPr>
        <p:spPr>
          <a:xfrm>
            <a:off x="8543715" y="5330529"/>
            <a:ext cx="3790025" cy="400110"/>
          </a:xfrm>
          <a:prstGeom prst="rect">
            <a:avLst/>
          </a:prstGeom>
          <a:noFill/>
        </p:spPr>
        <p:txBody>
          <a:bodyPr wrap="square">
            <a:spAutoFit/>
          </a:bodyPr>
          <a:lstStyle/>
          <a:p>
            <a:r>
              <a:rPr lang="en-US" sz="2000" dirty="0">
                <a:solidFill>
                  <a:srgbClr val="FF0000"/>
                </a:solidFill>
                <a:latin typeface="Consolas" panose="020B0609020204030204" pitchFamily="49" charset="0"/>
              </a:rPr>
              <a:t>'Jo codes in </a:t>
            </a:r>
            <a:r>
              <a:rPr lang="en-US" sz="2000" dirty="0" err="1">
                <a:solidFill>
                  <a:srgbClr val="FF0000"/>
                </a:solidFill>
                <a:latin typeface="Consolas" panose="020B0609020204030204" pitchFamily="49" charset="0"/>
              </a:rPr>
              <a:t>javascript</a:t>
            </a:r>
            <a:r>
              <a:rPr lang="en-US" sz="2000" dirty="0">
                <a:solidFill>
                  <a:srgbClr val="FF0000"/>
                </a:solidFill>
                <a:latin typeface="Consolas" panose="020B0609020204030204" pitchFamily="49" charset="0"/>
              </a:rPr>
              <a:t>'</a:t>
            </a:r>
            <a:endParaRPr lang="en-US" sz="2000" dirty="0">
              <a:solidFill>
                <a:srgbClr val="FF0000"/>
              </a:solidFill>
            </a:endParaRPr>
          </a:p>
        </p:txBody>
      </p:sp>
      <p:cxnSp>
        <p:nvCxnSpPr>
          <p:cNvPr id="102" name="Straight Arrow Connector 101">
            <a:extLst>
              <a:ext uri="{FF2B5EF4-FFF2-40B4-BE49-F238E27FC236}">
                <a16:creationId xmlns:a16="http://schemas.microsoft.com/office/drawing/2014/main" id="{79E6E8B5-4E7F-4F8D-8FC3-22E1BDEF0064}"/>
              </a:ext>
            </a:extLst>
          </p:cNvPr>
          <p:cNvCxnSpPr>
            <a:cxnSpLocks/>
          </p:cNvCxnSpPr>
          <p:nvPr/>
        </p:nvCxnSpPr>
        <p:spPr>
          <a:xfrm>
            <a:off x="1347750" y="46603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875006F-26B8-490C-8B4E-D884B7717B23}"/>
              </a:ext>
            </a:extLst>
          </p:cNvPr>
          <p:cNvSpPr txBox="1"/>
          <p:nvPr/>
        </p:nvSpPr>
        <p:spPr>
          <a:xfrm>
            <a:off x="8583434" y="6302265"/>
            <a:ext cx="3440173" cy="400110"/>
          </a:xfrm>
          <a:prstGeom prst="rect">
            <a:avLst/>
          </a:prstGeom>
          <a:noFill/>
        </p:spPr>
        <p:txBody>
          <a:bodyPr wrap="none" rtlCol="0">
            <a:spAutoFit/>
          </a:bodyPr>
          <a:lstStyle/>
          <a:p>
            <a:pPr algn="ctr"/>
            <a:r>
              <a:rPr lang="en-US" sz="2000" dirty="0"/>
              <a:t>It's true: Jo codes in </a:t>
            </a:r>
            <a:r>
              <a:rPr lang="en-US" sz="2000" dirty="0" err="1"/>
              <a:t>javascript</a:t>
            </a:r>
            <a:endParaRPr lang="en-US" sz="2000" dirty="0"/>
          </a:p>
        </p:txBody>
      </p:sp>
      <p:sp>
        <p:nvSpPr>
          <p:cNvPr id="110" name="Speech Bubble: Rectangle with Corners Rounded 109">
            <a:extLst>
              <a:ext uri="{FF2B5EF4-FFF2-40B4-BE49-F238E27FC236}">
                <a16:creationId xmlns:a16="http://schemas.microsoft.com/office/drawing/2014/main" id="{B672480E-0115-475C-9419-0AFDC851FB5F}"/>
              </a:ext>
            </a:extLst>
          </p:cNvPr>
          <p:cNvSpPr/>
          <p:nvPr/>
        </p:nvSpPr>
        <p:spPr>
          <a:xfrm>
            <a:off x="4162241" y="3537756"/>
            <a:ext cx="3971223" cy="1112734"/>
          </a:xfrm>
          <a:prstGeom prst="wedgeRoundRectCallout">
            <a:avLst>
              <a:gd name="adj1" fmla="val -28853"/>
              <a:gd name="adj2" fmla="val 1177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there's no explicit </a:t>
            </a:r>
            <a:r>
              <a:rPr lang="en-US" sz="2000" dirty="0">
                <a:solidFill>
                  <a:schemeClr val="accent2">
                    <a:lumMod val="20000"/>
                    <a:lumOff val="80000"/>
                  </a:schemeClr>
                </a:solidFill>
                <a:latin typeface="Corbel" panose="020B0503020204020204" pitchFamily="34" charset="0"/>
              </a:rPr>
              <a:t>return</a:t>
            </a:r>
            <a:r>
              <a:rPr lang="en-US" sz="2000" dirty="0">
                <a:latin typeface="Corbel" panose="020B0503020204020204" pitchFamily="34" charset="0"/>
              </a:rPr>
              <a:t> statement – it's implicit!</a:t>
            </a:r>
          </a:p>
        </p:txBody>
      </p:sp>
      <p:sp>
        <p:nvSpPr>
          <p:cNvPr id="112" name="Rectangle 111">
            <a:extLst>
              <a:ext uri="{FF2B5EF4-FFF2-40B4-BE49-F238E27FC236}">
                <a16:creationId xmlns:a16="http://schemas.microsoft.com/office/drawing/2014/main" id="{EA37172A-5493-459F-B8A5-663FC158EF37}"/>
              </a:ext>
            </a:extLst>
          </p:cNvPr>
          <p:cNvSpPr/>
          <p:nvPr/>
        </p:nvSpPr>
        <p:spPr>
          <a:xfrm>
            <a:off x="4721035" y="5378019"/>
            <a:ext cx="2441735" cy="37538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8F9F2915-CDC0-4F97-9166-E352EDF96153}"/>
              </a:ext>
            </a:extLst>
          </p:cNvPr>
          <p:cNvCxnSpPr>
            <a:cxnSpLocks/>
          </p:cNvCxnSpPr>
          <p:nvPr/>
        </p:nvCxnSpPr>
        <p:spPr>
          <a:xfrm>
            <a:off x="1225653" y="55657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56DE0AB6-8F7F-46AC-BDEB-392DE36D9424}"/>
              </a:ext>
            </a:extLst>
          </p:cNvPr>
          <p:cNvSpPr/>
          <p:nvPr/>
        </p:nvSpPr>
        <p:spPr>
          <a:xfrm>
            <a:off x="8422735" y="3282126"/>
            <a:ext cx="850987" cy="29184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'Jo'</a:t>
            </a:r>
          </a:p>
        </p:txBody>
      </p:sp>
      <p:grpSp>
        <p:nvGrpSpPr>
          <p:cNvPr id="115" name="Group 114">
            <a:extLst>
              <a:ext uri="{FF2B5EF4-FFF2-40B4-BE49-F238E27FC236}">
                <a16:creationId xmlns:a16="http://schemas.microsoft.com/office/drawing/2014/main" id="{6A674401-40E5-45EB-9CD7-52B7E3FDCCB0}"/>
              </a:ext>
            </a:extLst>
          </p:cNvPr>
          <p:cNvGrpSpPr/>
          <p:nvPr/>
        </p:nvGrpSpPr>
        <p:grpSpPr>
          <a:xfrm>
            <a:off x="4726642" y="3641124"/>
            <a:ext cx="3717142" cy="1641341"/>
            <a:chOff x="8225293" y="2918033"/>
            <a:chExt cx="3550873" cy="1641341"/>
          </a:xfrm>
        </p:grpSpPr>
        <p:grpSp>
          <p:nvGrpSpPr>
            <p:cNvPr id="117" name="Group 116">
              <a:extLst>
                <a:ext uri="{FF2B5EF4-FFF2-40B4-BE49-F238E27FC236}">
                  <a16:creationId xmlns:a16="http://schemas.microsoft.com/office/drawing/2014/main" id="{937D4559-75AB-4E61-9137-BE5F25EC6395}"/>
                </a:ext>
              </a:extLst>
            </p:cNvPr>
            <p:cNvGrpSpPr/>
            <p:nvPr/>
          </p:nvGrpSpPr>
          <p:grpSpPr>
            <a:xfrm>
              <a:off x="8225293" y="4159264"/>
              <a:ext cx="1143796" cy="400110"/>
              <a:chOff x="4581396" y="2236568"/>
              <a:chExt cx="661225" cy="400110"/>
            </a:xfrm>
          </p:grpSpPr>
          <p:sp>
            <p:nvSpPr>
              <p:cNvPr id="119" name="TextBox 118">
                <a:extLst>
                  <a:ext uri="{FF2B5EF4-FFF2-40B4-BE49-F238E27FC236}">
                    <a16:creationId xmlns:a16="http://schemas.microsoft.com/office/drawing/2014/main" id="{DED4013F-F112-42C4-B211-67132BBCE461}"/>
                  </a:ext>
                </a:extLst>
              </p:cNvPr>
              <p:cNvSpPr txBox="1"/>
              <p:nvPr/>
            </p:nvSpPr>
            <p:spPr>
              <a:xfrm>
                <a:off x="4581396" y="2236568"/>
                <a:ext cx="353388" cy="400110"/>
              </a:xfrm>
              <a:prstGeom prst="rect">
                <a:avLst/>
              </a:prstGeom>
              <a:noFill/>
            </p:spPr>
            <p:txBody>
              <a:bodyPr wrap="none" rtlCol="0">
                <a:spAutoFit/>
              </a:bodyPr>
              <a:lstStyle/>
              <a:p>
                <a:r>
                  <a:rPr lang="en-US" sz="2000" dirty="0">
                    <a:solidFill>
                      <a:srgbClr val="7030A0"/>
                    </a:solidFill>
                  </a:rPr>
                  <a:t>lang</a:t>
                </a:r>
              </a:p>
            </p:txBody>
          </p:sp>
          <p:sp>
            <p:nvSpPr>
              <p:cNvPr id="120" name="Rectangle 119">
                <a:extLst>
                  <a:ext uri="{FF2B5EF4-FFF2-40B4-BE49-F238E27FC236}">
                    <a16:creationId xmlns:a16="http://schemas.microsoft.com/office/drawing/2014/main" id="{10EBFD26-4BBA-4A88-9970-BF046487FE4C}"/>
                  </a:ext>
                </a:extLst>
              </p:cNvPr>
              <p:cNvSpPr/>
              <p:nvPr/>
            </p:nvSpPr>
            <p:spPr>
              <a:xfrm>
                <a:off x="4947898" y="2286447"/>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118" name="Straight Arrow Connector 117">
              <a:extLst>
                <a:ext uri="{FF2B5EF4-FFF2-40B4-BE49-F238E27FC236}">
                  <a16:creationId xmlns:a16="http://schemas.microsoft.com/office/drawing/2014/main" id="{29E0D8F6-97D2-4F23-806C-DEE90121369E}"/>
                </a:ext>
              </a:extLst>
            </p:cNvPr>
            <p:cNvCxnSpPr>
              <a:cxnSpLocks/>
            </p:cNvCxnSpPr>
            <p:nvPr/>
          </p:nvCxnSpPr>
          <p:spPr>
            <a:xfrm flipV="1">
              <a:off x="9124192" y="2918033"/>
              <a:ext cx="2651974" cy="14580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EB3C6753-2C2C-4713-BF83-33D443ACB860}"/>
              </a:ext>
            </a:extLst>
          </p:cNvPr>
          <p:cNvGrpSpPr/>
          <p:nvPr/>
        </p:nvGrpSpPr>
        <p:grpSpPr>
          <a:xfrm>
            <a:off x="2918278" y="3366161"/>
            <a:ext cx="1122032" cy="400110"/>
            <a:chOff x="4609880" y="2533132"/>
            <a:chExt cx="648645" cy="400110"/>
          </a:xfrm>
        </p:grpSpPr>
        <p:sp>
          <p:nvSpPr>
            <p:cNvPr id="122" name="TextBox 121">
              <a:extLst>
                <a:ext uri="{FF2B5EF4-FFF2-40B4-BE49-F238E27FC236}">
                  <a16:creationId xmlns:a16="http://schemas.microsoft.com/office/drawing/2014/main" id="{361375DA-750A-4C73-B4AF-ADB00301E956}"/>
                </a:ext>
              </a:extLst>
            </p:cNvPr>
            <p:cNvSpPr txBox="1"/>
            <p:nvPr/>
          </p:nvSpPr>
          <p:spPr>
            <a:xfrm>
              <a:off x="4609880" y="2533132"/>
              <a:ext cx="369937" cy="400110"/>
            </a:xfrm>
            <a:prstGeom prst="rect">
              <a:avLst/>
            </a:prstGeom>
            <a:noFill/>
          </p:spPr>
          <p:txBody>
            <a:bodyPr wrap="none" rtlCol="0">
              <a:spAutoFit/>
            </a:bodyPr>
            <a:lstStyle/>
            <a:p>
              <a:pPr algn="ctr"/>
              <a:r>
                <a:rPr lang="en-US" sz="2000" dirty="0">
                  <a:solidFill>
                    <a:srgbClr val="7030A0"/>
                  </a:solidFill>
                </a:rPr>
                <a:t>who</a:t>
              </a:r>
            </a:p>
          </p:txBody>
        </p:sp>
        <p:sp>
          <p:nvSpPr>
            <p:cNvPr id="123" name="Rectangle 122">
              <a:extLst>
                <a:ext uri="{FF2B5EF4-FFF2-40B4-BE49-F238E27FC236}">
                  <a16:creationId xmlns:a16="http://schemas.microsoft.com/office/drawing/2014/main" id="{72F4033A-08C7-4D7F-9D3C-D9782A860559}"/>
                </a:ext>
              </a:extLst>
            </p:cNvPr>
            <p:cNvSpPr/>
            <p:nvPr/>
          </p:nvSpPr>
          <p:spPr>
            <a:xfrm>
              <a:off x="4947898" y="2583011"/>
              <a:ext cx="310627" cy="300351"/>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cxnSp>
        <p:nvCxnSpPr>
          <p:cNvPr id="124" name="Straight Arrow Connector 123">
            <a:extLst>
              <a:ext uri="{FF2B5EF4-FFF2-40B4-BE49-F238E27FC236}">
                <a16:creationId xmlns:a16="http://schemas.microsoft.com/office/drawing/2014/main" id="{B2F8685B-5215-4EFE-92E1-829698FABC5A}"/>
              </a:ext>
            </a:extLst>
          </p:cNvPr>
          <p:cNvCxnSpPr>
            <a:cxnSpLocks/>
          </p:cNvCxnSpPr>
          <p:nvPr/>
        </p:nvCxnSpPr>
        <p:spPr>
          <a:xfrm flipV="1">
            <a:off x="3723321" y="3303022"/>
            <a:ext cx="4703987" cy="2593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68058A8A-42AE-43DA-9AD4-C68F6B31B3D8}"/>
              </a:ext>
            </a:extLst>
          </p:cNvPr>
          <p:cNvSpPr/>
          <p:nvPr/>
        </p:nvSpPr>
        <p:spPr>
          <a:xfrm>
            <a:off x="2808024" y="2707584"/>
            <a:ext cx="5281671" cy="1112734"/>
          </a:xfrm>
          <a:prstGeom prst="wedgeRoundRectCallout">
            <a:avLst>
              <a:gd name="adj1" fmla="val -50566"/>
              <a:gd name="adj2" fmla="val 849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insult function </a:t>
            </a:r>
            <a:r>
              <a:rPr lang="en-US" sz="2000" dirty="0">
                <a:latin typeface="Corbel" panose="020B0503020204020204" pitchFamily="34" charset="0"/>
              </a:rPr>
              <a:t>takes a </a:t>
            </a:r>
            <a:r>
              <a:rPr lang="en-US" sz="2000" dirty="0">
                <a:solidFill>
                  <a:schemeClr val="accent6">
                    <a:lumMod val="20000"/>
                    <a:lumOff val="80000"/>
                  </a:schemeClr>
                </a:solidFill>
                <a:latin typeface="Corbel" panose="020B0503020204020204" pitchFamily="34" charset="0"/>
              </a:rPr>
              <a:t>name</a:t>
            </a:r>
            <a:r>
              <a:rPr lang="en-US" sz="2000" dirty="0">
                <a:latin typeface="Corbel" panose="020B0503020204020204" pitchFamily="34" charset="0"/>
              </a:rPr>
              <a:t> and a function </a:t>
            </a:r>
            <a:r>
              <a:rPr lang="en-US" sz="2000" dirty="0">
                <a:solidFill>
                  <a:schemeClr val="accent2">
                    <a:lumMod val="20000"/>
                    <a:lumOff val="80000"/>
                  </a:schemeClr>
                </a:solidFill>
                <a:latin typeface="Corbel" panose="020B0503020204020204" pitchFamily="34" charset="0"/>
              </a:rPr>
              <a:t>f</a:t>
            </a:r>
            <a:r>
              <a:rPr lang="en-US" sz="2000" dirty="0">
                <a:latin typeface="Corbel" panose="020B0503020204020204" pitchFamily="34" charset="0"/>
              </a:rPr>
              <a:t> as its parameter and calls </a:t>
            </a:r>
            <a:r>
              <a:rPr lang="en-US" sz="2000" dirty="0">
                <a:solidFill>
                  <a:schemeClr val="accent2">
                    <a:lumMod val="20000"/>
                    <a:lumOff val="80000"/>
                  </a:schemeClr>
                </a:solidFill>
                <a:latin typeface="Corbel" panose="020B0503020204020204" pitchFamily="34" charset="0"/>
              </a:rPr>
              <a:t>f</a:t>
            </a:r>
            <a:r>
              <a:rPr lang="en-US" sz="2000" dirty="0">
                <a:latin typeface="Corbel" panose="020B0503020204020204" pitchFamily="34" charset="0"/>
              </a:rPr>
              <a:t>() on the </a:t>
            </a:r>
            <a:r>
              <a:rPr lang="en-US" sz="2000" dirty="0">
                <a:solidFill>
                  <a:schemeClr val="accent6">
                    <a:lumMod val="20000"/>
                    <a:lumOff val="80000"/>
                  </a:schemeClr>
                </a:solidFill>
                <a:latin typeface="Corbel" panose="020B0503020204020204" pitchFamily="34" charset="0"/>
              </a:rPr>
              <a:t>name</a:t>
            </a:r>
            <a:r>
              <a:rPr lang="en-US" sz="2000" dirty="0">
                <a:latin typeface="Corbel" panose="020B0503020204020204" pitchFamily="34" charset="0"/>
              </a:rPr>
              <a:t>!</a:t>
            </a:r>
          </a:p>
        </p:txBody>
      </p:sp>
      <p:cxnSp>
        <p:nvCxnSpPr>
          <p:cNvPr id="125" name="Straight Arrow Connector 124">
            <a:extLst>
              <a:ext uri="{FF2B5EF4-FFF2-40B4-BE49-F238E27FC236}">
                <a16:creationId xmlns:a16="http://schemas.microsoft.com/office/drawing/2014/main" id="{D33BC139-99EF-44C8-AA4D-4A1BAA12B398}"/>
              </a:ext>
            </a:extLst>
          </p:cNvPr>
          <p:cNvCxnSpPr>
            <a:cxnSpLocks/>
          </p:cNvCxnSpPr>
          <p:nvPr/>
        </p:nvCxnSpPr>
        <p:spPr>
          <a:xfrm flipH="1" flipV="1">
            <a:off x="9284043" y="3311611"/>
            <a:ext cx="353048" cy="847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6676EB4-0E22-4AD0-AB6B-ACA0E3768D79}"/>
              </a:ext>
            </a:extLst>
          </p:cNvPr>
          <p:cNvCxnSpPr>
            <a:cxnSpLocks/>
          </p:cNvCxnSpPr>
          <p:nvPr/>
        </p:nvCxnSpPr>
        <p:spPr>
          <a:xfrm>
            <a:off x="1347750" y="46603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0386217-63F9-46E1-8197-323E0C797D14}"/>
              </a:ext>
            </a:extLst>
          </p:cNvPr>
          <p:cNvCxnSpPr>
            <a:cxnSpLocks/>
          </p:cNvCxnSpPr>
          <p:nvPr/>
        </p:nvCxnSpPr>
        <p:spPr>
          <a:xfrm>
            <a:off x="2350572" y="5258421"/>
            <a:ext cx="234916" cy="191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4733789-7B60-47F7-AFDD-80CF578C0507}"/>
              </a:ext>
            </a:extLst>
          </p:cNvPr>
          <p:cNvSpPr/>
          <p:nvPr/>
        </p:nvSpPr>
        <p:spPr>
          <a:xfrm>
            <a:off x="10192438" y="4415481"/>
            <a:ext cx="1760665" cy="37070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peech Bubble: Rectangle with Corners Rounded 65">
            <a:extLst>
              <a:ext uri="{FF2B5EF4-FFF2-40B4-BE49-F238E27FC236}">
                <a16:creationId xmlns:a16="http://schemas.microsoft.com/office/drawing/2014/main" id="{C7E71A7A-87BC-4911-AEA8-50995677803C}"/>
              </a:ext>
            </a:extLst>
          </p:cNvPr>
          <p:cNvSpPr/>
          <p:nvPr/>
        </p:nvSpPr>
        <p:spPr>
          <a:xfrm>
            <a:off x="4088406" y="3278626"/>
            <a:ext cx="3971223" cy="1112734"/>
          </a:xfrm>
          <a:prstGeom prst="wedgeRoundRectCallout">
            <a:avLst>
              <a:gd name="adj1" fmla="val 41132"/>
              <a:gd name="adj2" fmla="val 2018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rgbClr val="F3EBFF"/>
                </a:solidFill>
                <a:latin typeface="Corbel" panose="020B0503020204020204" pitchFamily="34" charset="0"/>
              </a:rPr>
              <a:t>lambda</a:t>
            </a:r>
            <a:r>
              <a:rPr lang="en-US" sz="2000" dirty="0">
                <a:latin typeface="Corbel" panose="020B0503020204020204" pitchFamily="34" charset="0"/>
              </a:rPr>
              <a:t> captures the </a:t>
            </a:r>
            <a:r>
              <a:rPr lang="en-US" sz="2000" dirty="0">
                <a:solidFill>
                  <a:srgbClr val="F3EBFF"/>
                </a:solidFill>
                <a:latin typeface="Corbel" panose="020B0503020204020204" pitchFamily="34" charset="0"/>
              </a:rPr>
              <a:t>lang</a:t>
            </a:r>
            <a:r>
              <a:rPr lang="en-US" sz="2000" dirty="0">
                <a:latin typeface="Corbel" panose="020B0503020204020204" pitchFamily="34" charset="0"/>
              </a:rPr>
              <a:t> variable from the enclosing scope!</a:t>
            </a:r>
          </a:p>
        </p:txBody>
      </p:sp>
      <p:grpSp>
        <p:nvGrpSpPr>
          <p:cNvPr id="129" name="Group 128">
            <a:extLst>
              <a:ext uri="{FF2B5EF4-FFF2-40B4-BE49-F238E27FC236}">
                <a16:creationId xmlns:a16="http://schemas.microsoft.com/office/drawing/2014/main" id="{462AF13A-3456-4790-BC51-7F5C6D1EB51A}"/>
              </a:ext>
            </a:extLst>
          </p:cNvPr>
          <p:cNvGrpSpPr/>
          <p:nvPr/>
        </p:nvGrpSpPr>
        <p:grpSpPr>
          <a:xfrm>
            <a:off x="10134832" y="3639684"/>
            <a:ext cx="1453363" cy="1146184"/>
            <a:chOff x="7980735" y="3413190"/>
            <a:chExt cx="1388354" cy="1146184"/>
          </a:xfrm>
        </p:grpSpPr>
        <p:grpSp>
          <p:nvGrpSpPr>
            <p:cNvPr id="131" name="Group 130">
              <a:extLst>
                <a:ext uri="{FF2B5EF4-FFF2-40B4-BE49-F238E27FC236}">
                  <a16:creationId xmlns:a16="http://schemas.microsoft.com/office/drawing/2014/main" id="{CA79CBE2-D782-4F94-A398-7BE8F6071803}"/>
                </a:ext>
              </a:extLst>
            </p:cNvPr>
            <p:cNvGrpSpPr/>
            <p:nvPr/>
          </p:nvGrpSpPr>
          <p:grpSpPr>
            <a:xfrm>
              <a:off x="8225293" y="4159264"/>
              <a:ext cx="1143796" cy="400110"/>
              <a:chOff x="4581396" y="2236568"/>
              <a:chExt cx="661225" cy="400110"/>
            </a:xfrm>
          </p:grpSpPr>
          <p:sp>
            <p:nvSpPr>
              <p:cNvPr id="133" name="TextBox 132">
                <a:extLst>
                  <a:ext uri="{FF2B5EF4-FFF2-40B4-BE49-F238E27FC236}">
                    <a16:creationId xmlns:a16="http://schemas.microsoft.com/office/drawing/2014/main" id="{321DE486-93DF-49D5-91B4-93DD7D9A0937}"/>
                  </a:ext>
                </a:extLst>
              </p:cNvPr>
              <p:cNvSpPr txBox="1"/>
              <p:nvPr/>
            </p:nvSpPr>
            <p:spPr>
              <a:xfrm>
                <a:off x="4581396" y="2236568"/>
                <a:ext cx="353388" cy="400110"/>
              </a:xfrm>
              <a:prstGeom prst="rect">
                <a:avLst/>
              </a:prstGeom>
              <a:noFill/>
            </p:spPr>
            <p:txBody>
              <a:bodyPr wrap="none" rtlCol="0">
                <a:spAutoFit/>
              </a:bodyPr>
              <a:lstStyle/>
              <a:p>
                <a:r>
                  <a:rPr lang="en-US" sz="2000" dirty="0">
                    <a:solidFill>
                      <a:srgbClr val="7030A0"/>
                    </a:solidFill>
                  </a:rPr>
                  <a:t>lang</a:t>
                </a:r>
              </a:p>
            </p:txBody>
          </p:sp>
          <p:sp>
            <p:nvSpPr>
              <p:cNvPr id="134" name="Rectangle 133">
                <a:extLst>
                  <a:ext uri="{FF2B5EF4-FFF2-40B4-BE49-F238E27FC236}">
                    <a16:creationId xmlns:a16="http://schemas.microsoft.com/office/drawing/2014/main" id="{549F31DD-EB9F-48A7-AB0F-2336604FE6DD}"/>
                  </a:ext>
                </a:extLst>
              </p:cNvPr>
              <p:cNvSpPr/>
              <p:nvPr/>
            </p:nvSpPr>
            <p:spPr>
              <a:xfrm>
                <a:off x="4947898" y="2300092"/>
                <a:ext cx="294723" cy="28670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132" name="Straight Arrow Connector 131">
              <a:extLst>
                <a:ext uri="{FF2B5EF4-FFF2-40B4-BE49-F238E27FC236}">
                  <a16:creationId xmlns:a16="http://schemas.microsoft.com/office/drawing/2014/main" id="{D2949A2F-4EDC-4FAE-A388-DDFDE7CDAA7C}"/>
                </a:ext>
              </a:extLst>
            </p:cNvPr>
            <p:cNvCxnSpPr>
              <a:cxnSpLocks/>
            </p:cNvCxnSpPr>
            <p:nvPr/>
          </p:nvCxnSpPr>
          <p:spPr>
            <a:xfrm flipH="1" flipV="1">
              <a:off x="7980735" y="3413190"/>
              <a:ext cx="1143459" cy="962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Speech Bubble: Rectangle with Corners Rounded 110">
            <a:extLst>
              <a:ext uri="{FF2B5EF4-FFF2-40B4-BE49-F238E27FC236}">
                <a16:creationId xmlns:a16="http://schemas.microsoft.com/office/drawing/2014/main" id="{77CF27F7-A956-4C69-B4EC-62321B8ED14E}"/>
              </a:ext>
            </a:extLst>
          </p:cNvPr>
          <p:cNvSpPr/>
          <p:nvPr/>
        </p:nvSpPr>
        <p:spPr>
          <a:xfrm>
            <a:off x="8388267" y="2452034"/>
            <a:ext cx="3533857" cy="1112734"/>
          </a:xfrm>
          <a:prstGeom prst="wedgeRoundRectCallout">
            <a:avLst>
              <a:gd name="adj1" fmla="val 42349"/>
              <a:gd name="adj2" fmla="val 1875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3F2F1"/>
                </a:solidFill>
                <a:latin typeface="Corbel" panose="020B0503020204020204" pitchFamily="34" charset="0"/>
              </a:rPr>
              <a:t>captured variable </a:t>
            </a:r>
            <a:r>
              <a:rPr lang="en-US" sz="2000" dirty="0">
                <a:latin typeface="Corbel" panose="020B0503020204020204" pitchFamily="34" charset="0"/>
              </a:rPr>
              <a:t>is now available when the lambda function runs!</a:t>
            </a:r>
          </a:p>
        </p:txBody>
      </p:sp>
      <p:sp>
        <p:nvSpPr>
          <p:cNvPr id="135" name="Rectangle 134">
            <a:extLst>
              <a:ext uri="{FF2B5EF4-FFF2-40B4-BE49-F238E27FC236}">
                <a16:creationId xmlns:a16="http://schemas.microsoft.com/office/drawing/2014/main" id="{B0FE2B71-A8AA-44F9-98B9-17A07557FC58}"/>
              </a:ext>
            </a:extLst>
          </p:cNvPr>
          <p:cNvSpPr/>
          <p:nvPr/>
        </p:nvSpPr>
        <p:spPr>
          <a:xfrm>
            <a:off x="8417307" y="3643245"/>
            <a:ext cx="1710616" cy="30803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r>
              <a:rPr lang="en-US" dirty="0" err="1">
                <a:solidFill>
                  <a:schemeClr val="tx1"/>
                </a:solidFill>
                <a:latin typeface="Consolas" panose="020B0609020204030204" pitchFamily="49" charset="0"/>
              </a:rPr>
              <a:t>Javascript</a:t>
            </a:r>
            <a:r>
              <a:rPr lang="en-US" dirty="0">
                <a:solidFill>
                  <a:schemeClr val="tx1"/>
                </a:solidFill>
                <a:latin typeface="Consolas" panose="020B0609020204030204" pitchFamily="49" charset="0"/>
              </a:rPr>
              <a:t>'</a:t>
            </a:r>
          </a:p>
        </p:txBody>
      </p:sp>
      <p:grpSp>
        <p:nvGrpSpPr>
          <p:cNvPr id="95" name="Group 94">
            <a:extLst>
              <a:ext uri="{FF2B5EF4-FFF2-40B4-BE49-F238E27FC236}">
                <a16:creationId xmlns:a16="http://schemas.microsoft.com/office/drawing/2014/main" id="{132C35C0-5A7D-4766-B12A-AA67B892252D}"/>
              </a:ext>
            </a:extLst>
          </p:cNvPr>
          <p:cNvGrpSpPr/>
          <p:nvPr/>
        </p:nvGrpSpPr>
        <p:grpSpPr>
          <a:xfrm>
            <a:off x="8893472" y="4396421"/>
            <a:ext cx="1179517" cy="400110"/>
            <a:chOff x="4759600" y="2574322"/>
            <a:chExt cx="681878" cy="400110"/>
          </a:xfrm>
        </p:grpSpPr>
        <p:sp>
          <p:nvSpPr>
            <p:cNvPr id="96" name="TextBox 95">
              <a:extLst>
                <a:ext uri="{FF2B5EF4-FFF2-40B4-BE49-F238E27FC236}">
                  <a16:creationId xmlns:a16="http://schemas.microsoft.com/office/drawing/2014/main" id="{206777B6-F829-46CE-B02A-888056C077C4}"/>
                </a:ext>
              </a:extLst>
            </p:cNvPr>
            <p:cNvSpPr txBox="1"/>
            <p:nvPr/>
          </p:nvSpPr>
          <p:spPr>
            <a:xfrm>
              <a:off x="4759600" y="2574322"/>
              <a:ext cx="185525" cy="400110"/>
            </a:xfrm>
            <a:prstGeom prst="rect">
              <a:avLst/>
            </a:prstGeom>
            <a:noFill/>
          </p:spPr>
          <p:txBody>
            <a:bodyPr wrap="none" rtlCol="0">
              <a:spAutoFit/>
            </a:bodyPr>
            <a:lstStyle/>
            <a:p>
              <a:pPr algn="ctr"/>
              <a:r>
                <a:rPr lang="en-US" sz="2000" dirty="0">
                  <a:solidFill>
                    <a:srgbClr val="009A46"/>
                  </a:solidFill>
                </a:rPr>
                <a:t>p</a:t>
              </a:r>
            </a:p>
          </p:txBody>
        </p:sp>
        <p:sp>
          <p:nvSpPr>
            <p:cNvPr id="97" name="Rectangle 96">
              <a:extLst>
                <a:ext uri="{FF2B5EF4-FFF2-40B4-BE49-F238E27FC236}">
                  <a16:creationId xmlns:a16="http://schemas.microsoft.com/office/drawing/2014/main" id="{E8439E0B-2A8F-4824-8CCC-62DE386910BE}"/>
                </a:ext>
              </a:extLst>
            </p:cNvPr>
            <p:cNvSpPr/>
            <p:nvPr/>
          </p:nvSpPr>
          <p:spPr>
            <a:xfrm>
              <a:off x="4925239" y="2615066"/>
              <a:ext cx="516239" cy="300351"/>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cxnSp>
        <p:nvCxnSpPr>
          <p:cNvPr id="136" name="Straight Arrow Connector 135">
            <a:extLst>
              <a:ext uri="{FF2B5EF4-FFF2-40B4-BE49-F238E27FC236}">
                <a16:creationId xmlns:a16="http://schemas.microsoft.com/office/drawing/2014/main" id="{76C80D8F-B792-4EA6-AC8E-F75A54907DFA}"/>
              </a:ext>
            </a:extLst>
          </p:cNvPr>
          <p:cNvCxnSpPr>
            <a:cxnSpLocks/>
          </p:cNvCxnSpPr>
          <p:nvPr/>
        </p:nvCxnSpPr>
        <p:spPr>
          <a:xfrm flipH="1" flipV="1">
            <a:off x="9267569" y="3295135"/>
            <a:ext cx="304799" cy="12686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CD01B35-657F-4605-B51E-7552785CF0A6}"/>
              </a:ext>
            </a:extLst>
          </p:cNvPr>
          <p:cNvCxnSpPr>
            <a:cxnSpLocks/>
          </p:cNvCxnSpPr>
          <p:nvPr/>
        </p:nvCxnSpPr>
        <p:spPr>
          <a:xfrm>
            <a:off x="4619198" y="4355892"/>
            <a:ext cx="174442" cy="220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9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down)">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2" nodeType="clickEffect">
                                  <p:stCondLst>
                                    <p:cond delay="0"/>
                                  </p:stCondLst>
                                  <p:childTnLst>
                                    <p:animMotion origin="layout" path="M 5E-6 4.07407E-6 L 0.16732 0.03935 " pathEditMode="relative" rAng="0" ptsTypes="AA">
                                      <p:cBhvr>
                                        <p:cTn id="33" dur="2000" fill="hold"/>
                                        <p:tgtEl>
                                          <p:spTgt spid="41"/>
                                        </p:tgtEl>
                                        <p:attrNameLst>
                                          <p:attrName>ppt_x</p:attrName>
                                          <p:attrName>ppt_y</p:attrName>
                                        </p:attrNameLst>
                                      </p:cBhvr>
                                      <p:rCtr x="8359" y="1968"/>
                                    </p:animMotion>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4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down)">
                                      <p:cBhvr>
                                        <p:cTn id="59" dur="500"/>
                                        <p:tgtEl>
                                          <p:spTgt spid="38"/>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left)">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3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44"/>
                                        </p:tgtEl>
                                      </p:cBhvr>
                                    </p:animEffect>
                                    <p:set>
                                      <p:cBhvr>
                                        <p:cTn id="70" dur="1" fill="hold">
                                          <p:stCondLst>
                                            <p:cond delay="499"/>
                                          </p:stCondLst>
                                        </p:cTn>
                                        <p:tgtEl>
                                          <p:spTgt spid="4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down)">
                                      <p:cBhvr>
                                        <p:cTn id="84" dur="500"/>
                                        <p:tgtEl>
                                          <p:spTgt spid="39"/>
                                        </p:tgtEl>
                                      </p:cBhvr>
                                    </p:animEffect>
                                  </p:childTnLst>
                                </p:cTn>
                              </p:par>
                            </p:childTnLst>
                          </p:cTn>
                        </p:par>
                        <p:par>
                          <p:cTn id="85" fill="hold">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wipe(left)">
                                      <p:cBhvr>
                                        <p:cTn id="88" dur="500"/>
                                        <p:tgtEl>
                                          <p:spTgt spid="4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43"/>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46"/>
                                        </p:tgtEl>
                                      </p:cBhvr>
                                    </p:animEffect>
                                    <p:set>
                                      <p:cBhvr>
                                        <p:cTn id="97" dur="1" fill="hold">
                                          <p:stCondLst>
                                            <p:cond delay="499"/>
                                          </p:stCondLst>
                                        </p:cTn>
                                        <p:tgtEl>
                                          <p:spTgt spid="46"/>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110"/>
                                        </p:tgtEl>
                                        <p:attrNameLst>
                                          <p:attrName>style.visibility</p:attrName>
                                        </p:attrNameLst>
                                      </p:cBhvr>
                                      <p:to>
                                        <p:strVal val="visible"/>
                                      </p:to>
                                    </p:set>
                                    <p:animEffect transition="in" filter="wipe(down)">
                                      <p:cBhvr>
                                        <p:cTn id="105" dur="500"/>
                                        <p:tgtEl>
                                          <p:spTgt spid="110"/>
                                        </p:tgtEl>
                                      </p:cBhvr>
                                    </p:animEffect>
                                  </p:childTnLst>
                                </p:cTn>
                              </p:par>
                            </p:childTnLst>
                          </p:cTn>
                        </p:par>
                        <p:par>
                          <p:cTn id="106" fill="hold">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wipe(left)">
                                      <p:cBhvr>
                                        <p:cTn id="109" dur="500"/>
                                        <p:tgtEl>
                                          <p:spTgt spid="112"/>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110"/>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12"/>
                                        </p:tgtEl>
                                      </p:cBhvr>
                                    </p:animEffect>
                                    <p:set>
                                      <p:cBhvr>
                                        <p:cTn id="116" dur="1" fill="hold">
                                          <p:stCondLst>
                                            <p:cond delay="499"/>
                                          </p:stCondLst>
                                        </p:cTn>
                                        <p:tgtEl>
                                          <p:spTgt spid="112"/>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7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76"/>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2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9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127"/>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nodeType="clickEffect">
                                  <p:stCondLst>
                                    <p:cond delay="0"/>
                                  </p:stCondLst>
                                  <p:childTnLst>
                                    <p:set>
                                      <p:cBhvr>
                                        <p:cTn id="148" dur="1" fill="hold">
                                          <p:stCondLst>
                                            <p:cond delay="0"/>
                                          </p:stCondLst>
                                        </p:cTn>
                                        <p:tgtEl>
                                          <p:spTgt spid="64"/>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4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2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124"/>
                                        </p:tgtEl>
                                        <p:attrNameLst>
                                          <p:attrName>style.visibility</p:attrName>
                                        </p:attrNameLst>
                                      </p:cBhvr>
                                      <p:to>
                                        <p:strVal val="visible"/>
                                      </p:to>
                                    </p:set>
                                    <p:animEffect transition="in" filter="wipe(left)">
                                      <p:cBhvr>
                                        <p:cTn id="161" dur="500"/>
                                        <p:tgtEl>
                                          <p:spTgt spid="124"/>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50"/>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1" fill="hold" nodeType="click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wipe(up)">
                                      <p:cBhvr>
                                        <p:cTn id="170" dur="500"/>
                                        <p:tgtEl>
                                          <p:spTgt spid="53"/>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nodeType="clickEffect">
                                  <p:stCondLst>
                                    <p:cond delay="0"/>
                                  </p:stCondLst>
                                  <p:childTnLst>
                                    <p:set>
                                      <p:cBhvr>
                                        <p:cTn id="174" dur="1" fill="hold">
                                          <p:stCondLst>
                                            <p:cond delay="0"/>
                                          </p:stCondLst>
                                        </p:cTn>
                                        <p:tgtEl>
                                          <p:spTgt spid="49"/>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26"/>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nodeType="clickEffect">
                                  <p:stCondLst>
                                    <p:cond delay="0"/>
                                  </p:stCondLst>
                                  <p:childTnLst>
                                    <p:set>
                                      <p:cBhvr>
                                        <p:cTn id="182" dur="1" fill="hold">
                                          <p:stCondLst>
                                            <p:cond delay="0"/>
                                          </p:stCondLst>
                                        </p:cTn>
                                        <p:tgtEl>
                                          <p:spTgt spid="126"/>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56"/>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67"/>
                                        </p:tgtEl>
                                        <p:attrNameLst>
                                          <p:attrName>style.visibility</p:attrName>
                                        </p:attrNameLst>
                                      </p:cBhvr>
                                      <p:to>
                                        <p:strVal val="visible"/>
                                      </p:to>
                                    </p:set>
                                    <p:animEffect transition="in" filter="fade">
                                      <p:cBhvr>
                                        <p:cTn id="191" dur="2000"/>
                                        <p:tgtEl>
                                          <p:spTgt spid="67"/>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2" fill="hold" nodeType="clickEffect">
                                  <p:stCondLst>
                                    <p:cond delay="0"/>
                                  </p:stCondLst>
                                  <p:childTnLst>
                                    <p:set>
                                      <p:cBhvr>
                                        <p:cTn id="195" dur="1" fill="hold">
                                          <p:stCondLst>
                                            <p:cond delay="0"/>
                                          </p:stCondLst>
                                        </p:cTn>
                                        <p:tgtEl>
                                          <p:spTgt spid="125"/>
                                        </p:tgtEl>
                                        <p:attrNameLst>
                                          <p:attrName>style.visibility</p:attrName>
                                        </p:attrNameLst>
                                      </p:cBhvr>
                                      <p:to>
                                        <p:strVal val="visible"/>
                                      </p:to>
                                    </p:set>
                                    <p:animEffect transition="in" filter="wipe(right)">
                                      <p:cBhvr>
                                        <p:cTn id="196" dur="500"/>
                                        <p:tgtEl>
                                          <p:spTgt spid="125"/>
                                        </p:tgtEl>
                                      </p:cBhvr>
                                    </p:animEffec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nodeType="clickEffect">
                                  <p:stCondLst>
                                    <p:cond delay="0"/>
                                  </p:stCondLst>
                                  <p:childTnLst>
                                    <p:set>
                                      <p:cBhvr>
                                        <p:cTn id="200" dur="1" fill="hold">
                                          <p:stCondLst>
                                            <p:cond delay="0"/>
                                          </p:stCondLst>
                                        </p:cTn>
                                        <p:tgtEl>
                                          <p:spTgt spid="56"/>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nodeType="clickEffect">
                                  <p:stCondLst>
                                    <p:cond delay="0"/>
                                  </p:stCondLst>
                                  <p:childTnLst>
                                    <p:set>
                                      <p:cBhvr>
                                        <p:cTn id="208" dur="1" fill="hold">
                                          <p:stCondLst>
                                            <p:cond delay="0"/>
                                          </p:stCondLst>
                                        </p:cTn>
                                        <p:tgtEl>
                                          <p:spTgt spid="59"/>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60"/>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62"/>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42" presetClass="path" presetSubtype="0" accel="50000" decel="50000" fill="hold" grpId="1" nodeType="clickEffect">
                                  <p:stCondLst>
                                    <p:cond delay="0"/>
                                  </p:stCondLst>
                                  <p:childTnLst>
                                    <p:animMotion origin="layout" path="M 4.79167E-6 -1.48148E-6 L -0.39115 -0.03194 " pathEditMode="relative" rAng="0" ptsTypes="AA">
                                      <p:cBhvr>
                                        <p:cTn id="220" dur="2000" fill="hold"/>
                                        <p:tgtEl>
                                          <p:spTgt spid="62"/>
                                        </p:tgtEl>
                                        <p:attrNameLst>
                                          <p:attrName>ppt_x</p:attrName>
                                          <p:attrName>ppt_y</p:attrName>
                                        </p:attrNameLst>
                                      </p:cBhvr>
                                      <p:rCtr x="-19557" y="-1597"/>
                                    </p:animMotion>
                                  </p:childTnLst>
                                </p:cTn>
                              </p:par>
                            </p:childTnLst>
                          </p:cTn>
                        </p:par>
                      </p:childTnLst>
                    </p:cTn>
                  </p:par>
                  <p:par>
                    <p:cTn id="221" fill="hold">
                      <p:stCondLst>
                        <p:cond delay="indefinite"/>
                      </p:stCondLst>
                      <p:childTnLst>
                        <p:par>
                          <p:cTn id="222" fill="hold">
                            <p:stCondLst>
                              <p:cond delay="0"/>
                            </p:stCondLst>
                            <p:childTnLst>
                              <p:par>
                                <p:cTn id="223" presetID="1" presetClass="exit" presetSubtype="0" fill="hold" nodeType="clickEffect">
                                  <p:stCondLst>
                                    <p:cond delay="0"/>
                                  </p:stCondLst>
                                  <p:childTnLst>
                                    <p:set>
                                      <p:cBhvr>
                                        <p:cTn id="224" dur="1" fill="hold">
                                          <p:stCondLst>
                                            <p:cond delay="0"/>
                                          </p:stCondLst>
                                        </p:cTn>
                                        <p:tgtEl>
                                          <p:spTgt spid="60"/>
                                        </p:tgtEl>
                                        <p:attrNameLst>
                                          <p:attrName>style.visibility</p:attrName>
                                        </p:attrNameLst>
                                      </p:cBhvr>
                                      <p:to>
                                        <p:strVal val="hidden"/>
                                      </p:to>
                                    </p:set>
                                  </p:childTnLst>
                                </p:cTn>
                              </p:par>
                              <p:par>
                                <p:cTn id="225" presetID="10" presetClass="exit" presetSubtype="0" fill="hold" nodeType="withEffect">
                                  <p:stCondLst>
                                    <p:cond delay="0"/>
                                  </p:stCondLst>
                                  <p:childTnLst>
                                    <p:animEffect transition="out" filter="fade">
                                      <p:cBhvr>
                                        <p:cTn id="226" dur="500"/>
                                        <p:tgtEl>
                                          <p:spTgt spid="67"/>
                                        </p:tgtEl>
                                      </p:cBhvr>
                                    </p:animEffect>
                                    <p:set>
                                      <p:cBhvr>
                                        <p:cTn id="227" dur="1" fill="hold">
                                          <p:stCondLst>
                                            <p:cond delay="499"/>
                                          </p:stCondLst>
                                        </p:cTn>
                                        <p:tgtEl>
                                          <p:spTgt spid="67"/>
                                        </p:tgtEl>
                                        <p:attrNameLst>
                                          <p:attrName>style.visibility</p:attrName>
                                        </p:attrNameLst>
                                      </p:cBhvr>
                                      <p:to>
                                        <p:strVal val="hidden"/>
                                      </p:to>
                                    </p:set>
                                  </p:childTnLst>
                                </p:cTn>
                              </p:par>
                              <p:par>
                                <p:cTn id="228" presetID="10" presetClass="exit" presetSubtype="0" fill="hold" nodeType="withEffect">
                                  <p:stCondLst>
                                    <p:cond delay="0"/>
                                  </p:stCondLst>
                                  <p:childTnLst>
                                    <p:animEffect transition="out" filter="fade">
                                      <p:cBhvr>
                                        <p:cTn id="229" dur="500"/>
                                        <p:tgtEl>
                                          <p:spTgt spid="125"/>
                                        </p:tgtEl>
                                      </p:cBhvr>
                                    </p:animEffect>
                                    <p:set>
                                      <p:cBhvr>
                                        <p:cTn id="230" dur="1" fill="hold">
                                          <p:stCondLst>
                                            <p:cond delay="499"/>
                                          </p:stCondLst>
                                        </p:cTn>
                                        <p:tgtEl>
                                          <p:spTgt spid="125"/>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nodeType="clickEffect">
                                  <p:stCondLst>
                                    <p:cond delay="0"/>
                                  </p:stCondLst>
                                  <p:childTnLst>
                                    <p:set>
                                      <p:cBhvr>
                                        <p:cTn id="234" dur="1" fill="hold">
                                          <p:stCondLst>
                                            <p:cond delay="0"/>
                                          </p:stCondLst>
                                        </p:cTn>
                                        <p:tgtEl>
                                          <p:spTgt spid="70"/>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grpId="0" nodeType="click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left)">
                                      <p:cBhvr>
                                        <p:cTn id="239" dur="500"/>
                                        <p:tgtEl>
                                          <p:spTgt spid="63"/>
                                        </p:tgtEl>
                                      </p:cBhvr>
                                    </p:animEffect>
                                  </p:childTnLst>
                                </p:cTn>
                              </p:par>
                            </p:childTnLst>
                          </p:cTn>
                        </p:par>
                      </p:childTnLst>
                    </p:cTn>
                  </p:par>
                  <p:par>
                    <p:cTn id="240" fill="hold">
                      <p:stCondLst>
                        <p:cond delay="indefinite"/>
                      </p:stCondLst>
                      <p:childTnLst>
                        <p:par>
                          <p:cTn id="241" fill="hold">
                            <p:stCondLst>
                              <p:cond delay="0"/>
                            </p:stCondLst>
                            <p:childTnLst>
                              <p:par>
                                <p:cTn id="242" presetID="1" presetClass="exit" presetSubtype="0" fill="hold" nodeType="clickEffect">
                                  <p:stCondLst>
                                    <p:cond delay="0"/>
                                  </p:stCondLst>
                                  <p:childTnLst>
                                    <p:set>
                                      <p:cBhvr>
                                        <p:cTn id="243" dur="1" fill="hold">
                                          <p:stCondLst>
                                            <p:cond delay="0"/>
                                          </p:stCondLst>
                                        </p:cTn>
                                        <p:tgtEl>
                                          <p:spTgt spid="70"/>
                                        </p:tgtEl>
                                        <p:attrNameLst>
                                          <p:attrName>style.visibility</p:attrName>
                                        </p:attrNameLst>
                                      </p:cBhvr>
                                      <p:to>
                                        <p:strVal val="hidden"/>
                                      </p:to>
                                    </p:set>
                                  </p:childTnLst>
                                </p:cTn>
                              </p:par>
                              <p:par>
                                <p:cTn id="244" presetID="10" presetClass="exit" presetSubtype="0" fill="hold" nodeType="withEffect">
                                  <p:stCondLst>
                                    <p:cond delay="0"/>
                                  </p:stCondLst>
                                  <p:childTnLst>
                                    <p:animEffect transition="out" filter="fade">
                                      <p:cBhvr>
                                        <p:cTn id="245" dur="500"/>
                                        <p:tgtEl>
                                          <p:spTgt spid="50"/>
                                        </p:tgtEl>
                                      </p:cBhvr>
                                    </p:animEffect>
                                    <p:set>
                                      <p:cBhvr>
                                        <p:cTn id="246" dur="1" fill="hold">
                                          <p:stCondLst>
                                            <p:cond delay="499"/>
                                          </p:stCondLst>
                                        </p:cTn>
                                        <p:tgtEl>
                                          <p:spTgt spid="50"/>
                                        </p:tgtEl>
                                        <p:attrNameLst>
                                          <p:attrName>style.visibility</p:attrName>
                                        </p:attrNameLst>
                                      </p:cBhvr>
                                      <p:to>
                                        <p:strVal val="hidden"/>
                                      </p:to>
                                    </p:set>
                                  </p:childTnLst>
                                </p:cTn>
                              </p:par>
                              <p:par>
                                <p:cTn id="247" presetID="10" presetClass="exit" presetSubtype="0" fill="hold" nodeType="withEffect">
                                  <p:stCondLst>
                                    <p:cond delay="0"/>
                                  </p:stCondLst>
                                  <p:childTnLst>
                                    <p:animEffect transition="out" filter="fade">
                                      <p:cBhvr>
                                        <p:cTn id="248" dur="500"/>
                                        <p:tgtEl>
                                          <p:spTgt spid="53"/>
                                        </p:tgtEl>
                                      </p:cBhvr>
                                    </p:animEffect>
                                    <p:set>
                                      <p:cBhvr>
                                        <p:cTn id="249" dur="1" fill="hold">
                                          <p:stCondLst>
                                            <p:cond delay="499"/>
                                          </p:stCondLst>
                                        </p:cTn>
                                        <p:tgtEl>
                                          <p:spTgt spid="53"/>
                                        </p:tgtEl>
                                        <p:attrNameLst>
                                          <p:attrName>style.visibility</p:attrName>
                                        </p:attrNameLst>
                                      </p:cBhvr>
                                      <p:to>
                                        <p:strVal val="hidden"/>
                                      </p:to>
                                    </p:set>
                                  </p:childTnLst>
                                </p:cTn>
                              </p:par>
                              <p:par>
                                <p:cTn id="250" presetID="10" presetClass="exit" presetSubtype="0" fill="hold" grpId="2" nodeType="withEffect">
                                  <p:stCondLst>
                                    <p:cond delay="0"/>
                                  </p:stCondLst>
                                  <p:childTnLst>
                                    <p:animEffect transition="out" filter="fade">
                                      <p:cBhvr>
                                        <p:cTn id="251" dur="500"/>
                                        <p:tgtEl>
                                          <p:spTgt spid="62"/>
                                        </p:tgtEl>
                                      </p:cBhvr>
                                    </p:animEffect>
                                    <p:set>
                                      <p:cBhvr>
                                        <p:cTn id="252" dur="1" fill="hold">
                                          <p:stCondLst>
                                            <p:cond delay="499"/>
                                          </p:stCondLst>
                                        </p:cTn>
                                        <p:tgtEl>
                                          <p:spTgt spid="62"/>
                                        </p:tgtEl>
                                        <p:attrNameLst>
                                          <p:attrName>style.visibility</p:attrName>
                                        </p:attrNameLst>
                                      </p:cBhvr>
                                      <p:to>
                                        <p:strVal val="hidden"/>
                                      </p:to>
                                    </p:set>
                                  </p:childTnLst>
                                </p:cTn>
                              </p:par>
                              <p:par>
                                <p:cTn id="253" presetID="10" presetClass="exit" presetSubtype="0" fill="hold" grpId="1" nodeType="withEffect">
                                  <p:stCondLst>
                                    <p:cond delay="0"/>
                                  </p:stCondLst>
                                  <p:childTnLst>
                                    <p:animEffect transition="out" filter="fade">
                                      <p:cBhvr>
                                        <p:cTn id="254" dur="500"/>
                                        <p:tgtEl>
                                          <p:spTgt spid="47"/>
                                        </p:tgtEl>
                                      </p:cBhvr>
                                    </p:animEffect>
                                    <p:set>
                                      <p:cBhvr>
                                        <p:cTn id="255" dur="1" fill="hold">
                                          <p:stCondLst>
                                            <p:cond delay="499"/>
                                          </p:stCondLst>
                                        </p:cTn>
                                        <p:tgtEl>
                                          <p:spTgt spid="47"/>
                                        </p:tgtEl>
                                        <p:attrNameLst>
                                          <p:attrName>style.visibility</p:attrName>
                                        </p:attrNameLst>
                                      </p:cBhvr>
                                      <p:to>
                                        <p:strVal val="hidden"/>
                                      </p:to>
                                    </p:set>
                                  </p:childTnLst>
                                </p:cTn>
                              </p:par>
                              <p:par>
                                <p:cTn id="256" presetID="10" presetClass="exit" presetSubtype="0" fill="hold" nodeType="withEffect">
                                  <p:stCondLst>
                                    <p:cond delay="0"/>
                                  </p:stCondLst>
                                  <p:childTnLst>
                                    <p:animEffect transition="out" filter="fade">
                                      <p:cBhvr>
                                        <p:cTn id="257" dur="500"/>
                                        <p:tgtEl>
                                          <p:spTgt spid="124"/>
                                        </p:tgtEl>
                                      </p:cBhvr>
                                    </p:animEffect>
                                    <p:set>
                                      <p:cBhvr>
                                        <p:cTn id="258" dur="1" fill="hold">
                                          <p:stCondLst>
                                            <p:cond delay="499"/>
                                          </p:stCondLst>
                                        </p:cTn>
                                        <p:tgtEl>
                                          <p:spTgt spid="124"/>
                                        </p:tgtEl>
                                        <p:attrNameLst>
                                          <p:attrName>style.visibility</p:attrName>
                                        </p:attrNameLst>
                                      </p:cBhvr>
                                      <p:to>
                                        <p:strVal val="hidden"/>
                                      </p:to>
                                    </p:set>
                                  </p:childTnLst>
                                </p:cTn>
                              </p:par>
                              <p:par>
                                <p:cTn id="259" presetID="10" presetClass="exit" presetSubtype="0" fill="hold" nodeType="withEffect">
                                  <p:stCondLst>
                                    <p:cond delay="0"/>
                                  </p:stCondLst>
                                  <p:childTnLst>
                                    <p:animEffect transition="out" filter="fade">
                                      <p:cBhvr>
                                        <p:cTn id="260" dur="500"/>
                                        <p:tgtEl>
                                          <p:spTgt spid="121"/>
                                        </p:tgtEl>
                                      </p:cBhvr>
                                    </p:animEffect>
                                    <p:set>
                                      <p:cBhvr>
                                        <p:cTn id="261" dur="1" fill="hold">
                                          <p:stCondLst>
                                            <p:cond delay="499"/>
                                          </p:stCondLst>
                                        </p:cTn>
                                        <p:tgtEl>
                                          <p:spTgt spid="121"/>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nodeType="clickEffect">
                                  <p:stCondLst>
                                    <p:cond delay="0"/>
                                  </p:stCondLst>
                                  <p:childTnLst>
                                    <p:set>
                                      <p:cBhvr>
                                        <p:cTn id="265" dur="1" fill="hold">
                                          <p:stCondLst>
                                            <p:cond delay="0"/>
                                          </p:stCondLst>
                                        </p:cTn>
                                        <p:tgtEl>
                                          <p:spTgt spid="71"/>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grpId="0" nodeType="clickEffect">
                                  <p:stCondLst>
                                    <p:cond delay="0"/>
                                  </p:stCondLst>
                                  <p:childTnLst>
                                    <p:set>
                                      <p:cBhvr>
                                        <p:cTn id="273"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nodeType="clickEffect">
                                  <p:stCondLst>
                                    <p:cond delay="0"/>
                                  </p:stCondLst>
                                  <p:childTnLst>
                                    <p:set>
                                      <p:cBhvr>
                                        <p:cTn id="277" dur="1" fill="hold">
                                          <p:stCondLst>
                                            <p:cond delay="0"/>
                                          </p:stCondLst>
                                        </p:cTn>
                                        <p:tgtEl>
                                          <p:spTgt spid="115"/>
                                        </p:tgtEl>
                                        <p:attrNameLst>
                                          <p:attrName>style.visibility</p:attrName>
                                        </p:attrNameLst>
                                      </p:cBhvr>
                                      <p:to>
                                        <p:strVal val="visible"/>
                                      </p:to>
                                    </p:set>
                                    <p:animEffect transition="in" filter="wipe(left)">
                                      <p:cBhvr>
                                        <p:cTn id="278" dur="500"/>
                                        <p:tgtEl>
                                          <p:spTgt spid="115"/>
                                        </p:tgtEl>
                                      </p:cBhvr>
                                    </p:animEffect>
                                  </p:childTnLst>
                                </p:cTn>
                              </p:par>
                            </p:childTnLst>
                          </p:cTn>
                        </p:par>
                        <p:par>
                          <p:cTn id="279" fill="hold">
                            <p:stCondLst>
                              <p:cond delay="500"/>
                            </p:stCondLst>
                            <p:childTnLst>
                              <p:par>
                                <p:cTn id="280" presetID="22" presetClass="entr" presetSubtype="8" fill="hold" grpId="0" nodeType="afterEffect">
                                  <p:stCondLst>
                                    <p:cond delay="0"/>
                                  </p:stCondLst>
                                  <p:childTnLst>
                                    <p:set>
                                      <p:cBhvr>
                                        <p:cTn id="281" dur="1" fill="hold">
                                          <p:stCondLst>
                                            <p:cond delay="0"/>
                                          </p:stCondLst>
                                        </p:cTn>
                                        <p:tgtEl>
                                          <p:spTgt spid="135"/>
                                        </p:tgtEl>
                                        <p:attrNameLst>
                                          <p:attrName>style.visibility</p:attrName>
                                        </p:attrNameLst>
                                      </p:cBhvr>
                                      <p:to>
                                        <p:strVal val="visible"/>
                                      </p:to>
                                    </p:set>
                                    <p:animEffect transition="in" filter="wipe(left)">
                                      <p:cBhvr>
                                        <p:cTn id="282" dur="500"/>
                                        <p:tgtEl>
                                          <p:spTgt spid="135"/>
                                        </p:tgtEl>
                                      </p:cBhvr>
                                    </p:animEffect>
                                  </p:childTnLst>
                                </p:cTn>
                              </p:par>
                            </p:childTnLst>
                          </p:cTn>
                        </p:par>
                      </p:childTnLst>
                    </p:cTn>
                  </p:par>
                  <p:par>
                    <p:cTn id="283" fill="hold">
                      <p:stCondLst>
                        <p:cond delay="indefinite"/>
                      </p:stCondLst>
                      <p:childTnLst>
                        <p:par>
                          <p:cTn id="284" fill="hold">
                            <p:stCondLst>
                              <p:cond delay="0"/>
                            </p:stCondLst>
                            <p:childTnLst>
                              <p:par>
                                <p:cTn id="285" presetID="1" presetClass="exit" presetSubtype="0" fill="hold" nodeType="clickEffect">
                                  <p:stCondLst>
                                    <p:cond delay="0"/>
                                  </p:stCondLst>
                                  <p:childTnLst>
                                    <p:set>
                                      <p:cBhvr>
                                        <p:cTn id="286" dur="1" fill="hold">
                                          <p:stCondLst>
                                            <p:cond delay="0"/>
                                          </p:stCondLst>
                                        </p:cTn>
                                        <p:tgtEl>
                                          <p:spTgt spid="71"/>
                                        </p:tgtEl>
                                        <p:attrNameLst>
                                          <p:attrName>style.visibility</p:attrName>
                                        </p:attrNameLst>
                                      </p:cBhvr>
                                      <p:to>
                                        <p:strVal val="hidden"/>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nodeType="clickEffect">
                                  <p:stCondLst>
                                    <p:cond delay="0"/>
                                  </p:stCondLst>
                                  <p:childTnLst>
                                    <p:set>
                                      <p:cBhvr>
                                        <p:cTn id="290" dur="1" fill="hold">
                                          <p:stCondLst>
                                            <p:cond delay="0"/>
                                          </p:stCondLst>
                                        </p:cTn>
                                        <p:tgtEl>
                                          <p:spTgt spid="78"/>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nodeType="clickEffect">
                                  <p:stCondLst>
                                    <p:cond delay="0"/>
                                  </p:stCondLst>
                                  <p:childTnLst>
                                    <p:set>
                                      <p:cBhvr>
                                        <p:cTn id="294" dur="1" fill="hold">
                                          <p:stCondLst>
                                            <p:cond delay="0"/>
                                          </p:stCondLst>
                                        </p:cTn>
                                        <p:tgtEl>
                                          <p:spTgt spid="78"/>
                                        </p:tgtEl>
                                        <p:attrNameLst>
                                          <p:attrName>style.visibility</p:attrName>
                                        </p:attrNameLst>
                                      </p:cBhvr>
                                      <p:to>
                                        <p:strVal val="hidden"/>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nodeType="clickEffect">
                                  <p:stCondLst>
                                    <p:cond delay="0"/>
                                  </p:stCondLst>
                                  <p:childTnLst>
                                    <p:set>
                                      <p:cBhvr>
                                        <p:cTn id="298" dur="1" fill="hold">
                                          <p:stCondLst>
                                            <p:cond delay="0"/>
                                          </p:stCondLst>
                                        </p:cTn>
                                        <p:tgtEl>
                                          <p:spTgt spid="82"/>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grpId="0" nodeType="clickEffect">
                                  <p:stCondLst>
                                    <p:cond delay="0"/>
                                  </p:stCondLst>
                                  <p:childTnLst>
                                    <p:set>
                                      <p:cBhvr>
                                        <p:cTn id="302" dur="1" fill="hold">
                                          <p:stCondLst>
                                            <p:cond delay="0"/>
                                          </p:stCondLst>
                                        </p:cTn>
                                        <p:tgtEl>
                                          <p:spTgt spid="73"/>
                                        </p:tgtEl>
                                        <p:attrNameLst>
                                          <p:attrName>style.visibility</p:attrName>
                                        </p:attrNameLst>
                                      </p:cBhvr>
                                      <p:to>
                                        <p:strVal val="visible"/>
                                      </p:to>
                                    </p:set>
                                    <p:animEffect transition="in" filter="fade">
                                      <p:cBhvr>
                                        <p:cTn id="303" dur="500"/>
                                        <p:tgtEl>
                                          <p:spTgt spid="73"/>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ntr" presetSubtype="4" fill="hold" grpId="0" nodeType="clickEffect">
                                  <p:stCondLst>
                                    <p:cond delay="0"/>
                                  </p:stCondLst>
                                  <p:childTnLst>
                                    <p:set>
                                      <p:cBhvr>
                                        <p:cTn id="307" dur="1" fill="hold">
                                          <p:stCondLst>
                                            <p:cond delay="0"/>
                                          </p:stCondLst>
                                        </p:cTn>
                                        <p:tgtEl>
                                          <p:spTgt spid="66"/>
                                        </p:tgtEl>
                                        <p:attrNameLst>
                                          <p:attrName>style.visibility</p:attrName>
                                        </p:attrNameLst>
                                      </p:cBhvr>
                                      <p:to>
                                        <p:strVal val="visible"/>
                                      </p:to>
                                    </p:set>
                                    <p:animEffect transition="in" filter="wipe(down)">
                                      <p:cBhvr>
                                        <p:cTn id="308" dur="500"/>
                                        <p:tgtEl>
                                          <p:spTgt spid="66"/>
                                        </p:tgtEl>
                                      </p:cBhvr>
                                    </p:animEffec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grpId="0" nodeType="clickEffect">
                                  <p:stCondLst>
                                    <p:cond delay="0"/>
                                  </p:stCondLst>
                                  <p:childTnLst>
                                    <p:set>
                                      <p:cBhvr>
                                        <p:cTn id="312" dur="1" fill="hold">
                                          <p:stCondLst>
                                            <p:cond delay="0"/>
                                          </p:stCondLst>
                                        </p:cTn>
                                        <p:tgtEl>
                                          <p:spTgt spid="23"/>
                                        </p:tgtEl>
                                        <p:attrNameLst>
                                          <p:attrName>style.visibility</p:attrName>
                                        </p:attrNameLst>
                                      </p:cBhvr>
                                      <p:to>
                                        <p:strVal val="visible"/>
                                      </p:to>
                                    </p:set>
                                    <p:animEffect transition="in" filter="fade">
                                      <p:cBhvr>
                                        <p:cTn id="313" dur="500"/>
                                        <p:tgtEl>
                                          <p:spTgt spid="23"/>
                                        </p:tgtEl>
                                      </p:cBhvr>
                                    </p:animEffect>
                                  </p:childTnLst>
                                </p:cTn>
                              </p:par>
                            </p:childTnLst>
                          </p:cTn>
                        </p:par>
                      </p:childTnLst>
                    </p:cTn>
                  </p:par>
                  <p:par>
                    <p:cTn id="314" fill="hold">
                      <p:stCondLst>
                        <p:cond delay="indefinite"/>
                      </p:stCondLst>
                      <p:childTnLst>
                        <p:par>
                          <p:cTn id="315" fill="hold">
                            <p:stCondLst>
                              <p:cond delay="0"/>
                            </p:stCondLst>
                            <p:childTnLst>
                              <p:par>
                                <p:cTn id="316" presetID="22" presetClass="entr" presetSubtype="4" fill="hold" nodeType="clickEffect">
                                  <p:stCondLst>
                                    <p:cond delay="0"/>
                                  </p:stCondLst>
                                  <p:childTnLst>
                                    <p:set>
                                      <p:cBhvr>
                                        <p:cTn id="317" dur="1" fill="hold">
                                          <p:stCondLst>
                                            <p:cond delay="0"/>
                                          </p:stCondLst>
                                        </p:cTn>
                                        <p:tgtEl>
                                          <p:spTgt spid="129"/>
                                        </p:tgtEl>
                                        <p:attrNameLst>
                                          <p:attrName>style.visibility</p:attrName>
                                        </p:attrNameLst>
                                      </p:cBhvr>
                                      <p:to>
                                        <p:strVal val="visible"/>
                                      </p:to>
                                    </p:set>
                                    <p:animEffect transition="in" filter="wipe(down)">
                                      <p:cBhvr>
                                        <p:cTn id="318" dur="500"/>
                                        <p:tgtEl>
                                          <p:spTgt spid="129"/>
                                        </p:tgtEl>
                                      </p:cBhvr>
                                    </p:animEffec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66"/>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22" presetClass="entr" presetSubtype="4" fill="hold" grpId="0" nodeType="clickEffect">
                                  <p:stCondLst>
                                    <p:cond delay="0"/>
                                  </p:stCondLst>
                                  <p:childTnLst>
                                    <p:set>
                                      <p:cBhvr>
                                        <p:cTn id="326" dur="1" fill="hold">
                                          <p:stCondLst>
                                            <p:cond delay="0"/>
                                          </p:stCondLst>
                                        </p:cTn>
                                        <p:tgtEl>
                                          <p:spTgt spid="111"/>
                                        </p:tgtEl>
                                        <p:attrNameLst>
                                          <p:attrName>style.visibility</p:attrName>
                                        </p:attrNameLst>
                                      </p:cBhvr>
                                      <p:to>
                                        <p:strVal val="visible"/>
                                      </p:to>
                                    </p:set>
                                    <p:animEffect transition="in" filter="wipe(down)">
                                      <p:cBhvr>
                                        <p:cTn id="327" dur="500"/>
                                        <p:tgtEl>
                                          <p:spTgt spid="111"/>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xit" presetSubtype="0" fill="hold" grpId="1" nodeType="clickEffect">
                                  <p:stCondLst>
                                    <p:cond delay="0"/>
                                  </p:stCondLst>
                                  <p:childTnLst>
                                    <p:set>
                                      <p:cBhvr>
                                        <p:cTn id="331" dur="1" fill="hold">
                                          <p:stCondLst>
                                            <p:cond delay="0"/>
                                          </p:stCondLst>
                                        </p:cTn>
                                        <p:tgtEl>
                                          <p:spTgt spid="111"/>
                                        </p:tgtEl>
                                        <p:attrNameLst>
                                          <p:attrName>style.visibility</p:attrName>
                                        </p:attrNameLst>
                                      </p:cBhvr>
                                      <p:to>
                                        <p:strVal val="hidden"/>
                                      </p:to>
                                    </p:set>
                                  </p:childTnLst>
                                </p:cTn>
                              </p:par>
                            </p:childTnLst>
                          </p:cTn>
                        </p:par>
                      </p:childTnLst>
                    </p:cTn>
                  </p:par>
                  <p:par>
                    <p:cTn id="332" fill="hold">
                      <p:stCondLst>
                        <p:cond delay="indefinite"/>
                      </p:stCondLst>
                      <p:childTnLst>
                        <p:par>
                          <p:cTn id="333" fill="hold">
                            <p:stCondLst>
                              <p:cond delay="0"/>
                            </p:stCondLst>
                            <p:childTnLst>
                              <p:par>
                                <p:cTn id="334" presetID="1" presetClass="exit" presetSubtype="0" fill="hold" nodeType="clickEffect">
                                  <p:stCondLst>
                                    <p:cond delay="0"/>
                                  </p:stCondLst>
                                  <p:childTnLst>
                                    <p:set>
                                      <p:cBhvr>
                                        <p:cTn id="335" dur="1" fill="hold">
                                          <p:stCondLst>
                                            <p:cond delay="0"/>
                                          </p:stCondLst>
                                        </p:cTn>
                                        <p:tgtEl>
                                          <p:spTgt spid="82"/>
                                        </p:tgtEl>
                                        <p:attrNameLst>
                                          <p:attrName>style.visibility</p:attrName>
                                        </p:attrNameLst>
                                      </p:cBhvr>
                                      <p:to>
                                        <p:strVal val="hidden"/>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nodeType="clickEffect">
                                  <p:stCondLst>
                                    <p:cond delay="0"/>
                                  </p:stCondLst>
                                  <p:childTnLst>
                                    <p:set>
                                      <p:cBhvr>
                                        <p:cTn id="339" dur="1" fill="hold">
                                          <p:stCondLst>
                                            <p:cond delay="0"/>
                                          </p:stCondLst>
                                        </p:cTn>
                                        <p:tgtEl>
                                          <p:spTgt spid="86"/>
                                        </p:tgtEl>
                                        <p:attrNameLst>
                                          <p:attrName>style.visibility</p:attrName>
                                        </p:attrNameLst>
                                      </p:cBhvr>
                                      <p:to>
                                        <p:strVal val="visible"/>
                                      </p:to>
                                    </p:set>
                                  </p:childTnLst>
                                </p:cTn>
                              </p:par>
                              <p:par>
                                <p:cTn id="340" presetID="10" presetClass="exit" presetSubtype="0" fill="hold" nodeType="withEffect">
                                  <p:stCondLst>
                                    <p:cond delay="0"/>
                                  </p:stCondLst>
                                  <p:childTnLst>
                                    <p:animEffect transition="out" filter="fade">
                                      <p:cBhvr>
                                        <p:cTn id="341" dur="500"/>
                                        <p:tgtEl>
                                          <p:spTgt spid="115"/>
                                        </p:tgtEl>
                                      </p:cBhvr>
                                    </p:animEffect>
                                    <p:set>
                                      <p:cBhvr>
                                        <p:cTn id="342" dur="1" fill="hold">
                                          <p:stCondLst>
                                            <p:cond delay="499"/>
                                          </p:stCondLst>
                                        </p:cTn>
                                        <p:tgtEl>
                                          <p:spTgt spid="115"/>
                                        </p:tgtEl>
                                        <p:attrNameLst>
                                          <p:attrName>style.visibility</p:attrName>
                                        </p:attrNameLst>
                                      </p:cBhvr>
                                      <p:to>
                                        <p:strVal val="hidden"/>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nodeType="clickEffect">
                                  <p:stCondLst>
                                    <p:cond delay="0"/>
                                  </p:stCondLst>
                                  <p:childTnLst>
                                    <p:set>
                                      <p:cBhvr>
                                        <p:cTn id="346" dur="1" fill="hold">
                                          <p:stCondLst>
                                            <p:cond delay="0"/>
                                          </p:stCondLst>
                                        </p:cTn>
                                        <p:tgtEl>
                                          <p:spTgt spid="121"/>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22" presetClass="entr" presetSubtype="8" fill="hold" nodeType="clickEffect">
                                  <p:stCondLst>
                                    <p:cond delay="0"/>
                                  </p:stCondLst>
                                  <p:childTnLst>
                                    <p:set>
                                      <p:cBhvr>
                                        <p:cTn id="350" dur="1" fill="hold">
                                          <p:stCondLst>
                                            <p:cond delay="0"/>
                                          </p:stCondLst>
                                        </p:cTn>
                                        <p:tgtEl>
                                          <p:spTgt spid="124"/>
                                        </p:tgtEl>
                                        <p:attrNameLst>
                                          <p:attrName>style.visibility</p:attrName>
                                        </p:attrNameLst>
                                      </p:cBhvr>
                                      <p:to>
                                        <p:strVal val="visible"/>
                                      </p:to>
                                    </p:set>
                                    <p:animEffect transition="in" filter="wipe(left)">
                                      <p:cBhvr>
                                        <p:cTn id="351" dur="500"/>
                                        <p:tgtEl>
                                          <p:spTgt spid="124"/>
                                        </p:tgtEl>
                                      </p:cBhvr>
                                    </p:animEffec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nodeType="clickEffect">
                                  <p:stCondLst>
                                    <p:cond delay="0"/>
                                  </p:stCondLst>
                                  <p:childTnLst>
                                    <p:set>
                                      <p:cBhvr>
                                        <p:cTn id="355" dur="1" fill="hold">
                                          <p:stCondLst>
                                            <p:cond delay="0"/>
                                          </p:stCondLst>
                                        </p:cTn>
                                        <p:tgtEl>
                                          <p:spTgt spid="87"/>
                                        </p:tgtEl>
                                        <p:attrNameLst>
                                          <p:attrName>style.visibility</p:attrName>
                                        </p:attrNameLst>
                                      </p:cBhvr>
                                      <p:to>
                                        <p:strVal val="visible"/>
                                      </p:to>
                                    </p:set>
                                  </p:childTnLst>
                                </p:cTn>
                              </p:par>
                            </p:childTnLst>
                          </p:cTn>
                        </p:par>
                      </p:childTnLst>
                    </p:cTn>
                  </p:par>
                  <p:par>
                    <p:cTn id="356" fill="hold">
                      <p:stCondLst>
                        <p:cond delay="indefinite"/>
                      </p:stCondLst>
                      <p:childTnLst>
                        <p:par>
                          <p:cTn id="357" fill="hold">
                            <p:stCondLst>
                              <p:cond delay="0"/>
                            </p:stCondLst>
                            <p:childTnLst>
                              <p:par>
                                <p:cTn id="358" presetID="22" presetClass="entr" presetSubtype="1" fill="hold" nodeType="clickEffect">
                                  <p:stCondLst>
                                    <p:cond delay="0"/>
                                  </p:stCondLst>
                                  <p:childTnLst>
                                    <p:set>
                                      <p:cBhvr>
                                        <p:cTn id="359" dur="1" fill="hold">
                                          <p:stCondLst>
                                            <p:cond delay="0"/>
                                          </p:stCondLst>
                                        </p:cTn>
                                        <p:tgtEl>
                                          <p:spTgt spid="90"/>
                                        </p:tgtEl>
                                        <p:attrNameLst>
                                          <p:attrName>style.visibility</p:attrName>
                                        </p:attrNameLst>
                                      </p:cBhvr>
                                      <p:to>
                                        <p:strVal val="visible"/>
                                      </p:to>
                                    </p:set>
                                    <p:animEffect transition="in" filter="wipe(up)">
                                      <p:cBhvr>
                                        <p:cTn id="360" dur="500"/>
                                        <p:tgtEl>
                                          <p:spTgt spid="90"/>
                                        </p:tgtEl>
                                      </p:cBhvr>
                                    </p:animEffect>
                                  </p:childTnLst>
                                </p:cTn>
                              </p:par>
                            </p:childTnLst>
                          </p:cTn>
                        </p:par>
                      </p:childTnLst>
                    </p:cTn>
                  </p:par>
                  <p:par>
                    <p:cTn id="361" fill="hold">
                      <p:stCondLst>
                        <p:cond delay="indefinite"/>
                      </p:stCondLst>
                      <p:childTnLst>
                        <p:par>
                          <p:cTn id="362" fill="hold">
                            <p:stCondLst>
                              <p:cond delay="0"/>
                            </p:stCondLst>
                            <p:childTnLst>
                              <p:par>
                                <p:cTn id="363" presetID="1" presetClass="exit" presetSubtype="0" fill="hold" nodeType="clickEffect">
                                  <p:stCondLst>
                                    <p:cond delay="0"/>
                                  </p:stCondLst>
                                  <p:childTnLst>
                                    <p:set>
                                      <p:cBhvr>
                                        <p:cTn id="364" dur="1" fill="hold">
                                          <p:stCondLst>
                                            <p:cond delay="0"/>
                                          </p:stCondLst>
                                        </p:cTn>
                                        <p:tgtEl>
                                          <p:spTgt spid="86"/>
                                        </p:tgtEl>
                                        <p:attrNameLst>
                                          <p:attrName>style.visibility</p:attrName>
                                        </p:attrNameLst>
                                      </p:cBhvr>
                                      <p:to>
                                        <p:strVal val="hidden"/>
                                      </p:to>
                                    </p:set>
                                  </p:childTnLst>
                                </p:cTn>
                              </p:par>
                            </p:childTnLst>
                          </p:cTn>
                        </p:par>
                      </p:childTnLst>
                    </p:cTn>
                  </p:par>
                  <p:par>
                    <p:cTn id="365" fill="hold">
                      <p:stCondLst>
                        <p:cond delay="indefinite"/>
                      </p:stCondLst>
                      <p:childTnLst>
                        <p:par>
                          <p:cTn id="366" fill="hold">
                            <p:stCondLst>
                              <p:cond delay="0"/>
                            </p:stCondLst>
                            <p:childTnLst>
                              <p:par>
                                <p:cTn id="367" presetID="1" presetClass="entr" presetSubtype="0" fill="hold" nodeType="clickEffect">
                                  <p:stCondLst>
                                    <p:cond delay="0"/>
                                  </p:stCondLst>
                                  <p:childTnLst>
                                    <p:set>
                                      <p:cBhvr>
                                        <p:cTn id="368" dur="1" fill="hold">
                                          <p:stCondLst>
                                            <p:cond delay="0"/>
                                          </p:stCondLst>
                                        </p:cTn>
                                        <p:tgtEl>
                                          <p:spTgt spid="92"/>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nodeType="clickEffect">
                                  <p:stCondLst>
                                    <p:cond delay="0"/>
                                  </p:stCondLst>
                                  <p:childTnLst>
                                    <p:set>
                                      <p:cBhvr>
                                        <p:cTn id="372" dur="1" fill="hold">
                                          <p:stCondLst>
                                            <p:cond delay="0"/>
                                          </p:stCondLst>
                                        </p:cTn>
                                        <p:tgtEl>
                                          <p:spTgt spid="92"/>
                                        </p:tgtEl>
                                        <p:attrNameLst>
                                          <p:attrName>style.visibility</p:attrName>
                                        </p:attrNameLst>
                                      </p:cBhvr>
                                      <p:to>
                                        <p:strVal val="hidden"/>
                                      </p:to>
                                    </p:set>
                                  </p:childTnLst>
                                </p:cTn>
                              </p:par>
                            </p:childTnLst>
                          </p:cTn>
                        </p:par>
                      </p:childTnLst>
                    </p:cTn>
                  </p:par>
                  <p:par>
                    <p:cTn id="373" fill="hold">
                      <p:stCondLst>
                        <p:cond delay="indefinite"/>
                      </p:stCondLst>
                      <p:childTnLst>
                        <p:par>
                          <p:cTn id="374" fill="hold">
                            <p:stCondLst>
                              <p:cond delay="0"/>
                            </p:stCondLst>
                            <p:childTnLst>
                              <p:par>
                                <p:cTn id="375" presetID="1" presetClass="entr" presetSubtype="0" fill="hold" nodeType="clickEffect">
                                  <p:stCondLst>
                                    <p:cond delay="0"/>
                                  </p:stCondLst>
                                  <p:childTnLst>
                                    <p:set>
                                      <p:cBhvr>
                                        <p:cTn id="376" dur="1" fill="hold">
                                          <p:stCondLst>
                                            <p:cond delay="0"/>
                                          </p:stCondLst>
                                        </p:cTn>
                                        <p:tgtEl>
                                          <p:spTgt spid="137"/>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1" presetClass="entr" presetSubtype="0" fill="hold" nodeType="clickEffect">
                                  <p:stCondLst>
                                    <p:cond delay="0"/>
                                  </p:stCondLst>
                                  <p:childTnLst>
                                    <p:set>
                                      <p:cBhvr>
                                        <p:cTn id="380" dur="1" fill="hold">
                                          <p:stCondLst>
                                            <p:cond delay="0"/>
                                          </p:stCondLst>
                                        </p:cTn>
                                        <p:tgtEl>
                                          <p:spTgt spid="95"/>
                                        </p:tgtEl>
                                        <p:attrNameLst>
                                          <p:attrName>style.visibility</p:attrName>
                                        </p:attrNameLst>
                                      </p:cBhvr>
                                      <p:to>
                                        <p:strVal val="visible"/>
                                      </p:to>
                                    </p:set>
                                  </p:childTnLst>
                                </p:cTn>
                              </p:par>
                            </p:childTnLst>
                          </p:cTn>
                        </p:par>
                        <p:par>
                          <p:cTn id="381" fill="hold">
                            <p:stCondLst>
                              <p:cond delay="0"/>
                            </p:stCondLst>
                            <p:childTnLst>
                              <p:par>
                                <p:cTn id="382" presetID="22" presetClass="entr" presetSubtype="2" fill="hold" nodeType="afterEffect">
                                  <p:stCondLst>
                                    <p:cond delay="0"/>
                                  </p:stCondLst>
                                  <p:childTnLst>
                                    <p:set>
                                      <p:cBhvr>
                                        <p:cTn id="383" dur="1" fill="hold">
                                          <p:stCondLst>
                                            <p:cond delay="0"/>
                                          </p:stCondLst>
                                        </p:cTn>
                                        <p:tgtEl>
                                          <p:spTgt spid="136"/>
                                        </p:tgtEl>
                                        <p:attrNameLst>
                                          <p:attrName>style.visibility</p:attrName>
                                        </p:attrNameLst>
                                      </p:cBhvr>
                                      <p:to>
                                        <p:strVal val="visible"/>
                                      </p:to>
                                    </p:set>
                                    <p:animEffect transition="in" filter="wipe(right)">
                                      <p:cBhvr>
                                        <p:cTn id="384" dur="500"/>
                                        <p:tgtEl>
                                          <p:spTgt spid="136"/>
                                        </p:tgtEl>
                                      </p:cBhvr>
                                    </p:animEffect>
                                  </p:childTnLst>
                                </p:cTn>
                              </p:par>
                            </p:childTnLst>
                          </p:cTn>
                        </p:par>
                      </p:childTnLst>
                    </p:cTn>
                  </p:par>
                  <p:par>
                    <p:cTn id="385" fill="hold">
                      <p:stCondLst>
                        <p:cond delay="indefinite"/>
                      </p:stCondLst>
                      <p:childTnLst>
                        <p:par>
                          <p:cTn id="386" fill="hold">
                            <p:stCondLst>
                              <p:cond delay="0"/>
                            </p:stCondLst>
                            <p:childTnLst>
                              <p:par>
                                <p:cTn id="387" presetID="1" presetClass="exit" presetSubtype="0" fill="hold" nodeType="clickEffect">
                                  <p:stCondLst>
                                    <p:cond delay="0"/>
                                  </p:stCondLst>
                                  <p:childTnLst>
                                    <p:set>
                                      <p:cBhvr>
                                        <p:cTn id="388" dur="1" fill="hold">
                                          <p:stCondLst>
                                            <p:cond delay="0"/>
                                          </p:stCondLst>
                                        </p:cTn>
                                        <p:tgtEl>
                                          <p:spTgt spid="137"/>
                                        </p:tgtEl>
                                        <p:attrNameLst>
                                          <p:attrName>style.visibility</p:attrName>
                                        </p:attrNameLst>
                                      </p:cBhvr>
                                      <p:to>
                                        <p:strVal val="hidden"/>
                                      </p:to>
                                    </p:set>
                                  </p:childTnLst>
                                </p:cTn>
                              </p:par>
                            </p:childTnLst>
                          </p:cTn>
                        </p:par>
                      </p:childTnLst>
                    </p:cTn>
                  </p:par>
                  <p:par>
                    <p:cTn id="389" fill="hold">
                      <p:stCondLst>
                        <p:cond delay="indefinite"/>
                      </p:stCondLst>
                      <p:childTnLst>
                        <p:par>
                          <p:cTn id="390" fill="hold">
                            <p:stCondLst>
                              <p:cond delay="0"/>
                            </p:stCondLst>
                            <p:childTnLst>
                              <p:par>
                                <p:cTn id="391" presetID="1" presetClass="entr" presetSubtype="0" fill="hold" nodeType="clickEffect">
                                  <p:stCondLst>
                                    <p:cond delay="0"/>
                                  </p:stCondLst>
                                  <p:childTnLst>
                                    <p:set>
                                      <p:cBhvr>
                                        <p:cTn id="392" dur="1" fill="hold">
                                          <p:stCondLst>
                                            <p:cond delay="0"/>
                                          </p:stCondLst>
                                        </p:cTn>
                                        <p:tgtEl>
                                          <p:spTgt spid="9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nodeType="clickEffect">
                                  <p:stCondLst>
                                    <p:cond delay="0"/>
                                  </p:stCondLst>
                                  <p:childTnLst>
                                    <p:set>
                                      <p:cBhvr>
                                        <p:cTn id="396" dur="1" fill="hold">
                                          <p:stCondLst>
                                            <p:cond delay="0"/>
                                          </p:stCondLst>
                                        </p:cTn>
                                        <p:tgtEl>
                                          <p:spTgt spid="98"/>
                                        </p:tgtEl>
                                        <p:attrNameLst>
                                          <p:attrName>style.visibility</p:attrName>
                                        </p:attrNameLst>
                                      </p:cBhvr>
                                      <p:to>
                                        <p:strVal val="hidden"/>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nodeType="clickEffect">
                                  <p:stCondLst>
                                    <p:cond delay="0"/>
                                  </p:stCondLst>
                                  <p:childTnLst>
                                    <p:set>
                                      <p:cBhvr>
                                        <p:cTn id="400" dur="1" fill="hold">
                                          <p:stCondLst>
                                            <p:cond delay="0"/>
                                          </p:stCondLst>
                                        </p:cTn>
                                        <p:tgtEl>
                                          <p:spTgt spid="100"/>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 presetClass="entr" presetSubtype="0" fill="hold" grpId="0" nodeType="clickEffect">
                                  <p:stCondLst>
                                    <p:cond delay="0"/>
                                  </p:stCondLst>
                                  <p:childTnLst>
                                    <p:set>
                                      <p:cBhvr>
                                        <p:cTn id="404" dur="1" fill="hold">
                                          <p:stCondLst>
                                            <p:cond delay="0"/>
                                          </p:stCondLst>
                                        </p:cTn>
                                        <p:tgtEl>
                                          <p:spTgt spid="101"/>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42" presetClass="path" presetSubtype="0" accel="50000" decel="50000" fill="hold" grpId="1" nodeType="clickEffect">
                                  <p:stCondLst>
                                    <p:cond delay="0"/>
                                  </p:stCondLst>
                                  <p:childTnLst>
                                    <p:animMotion origin="layout" path="M 2.08333E-7 -1.48148E-6 L -0.40339 -0.08449 " pathEditMode="relative" rAng="0" ptsTypes="AA">
                                      <p:cBhvr>
                                        <p:cTn id="408" dur="2000" fill="hold"/>
                                        <p:tgtEl>
                                          <p:spTgt spid="101"/>
                                        </p:tgtEl>
                                        <p:attrNameLst>
                                          <p:attrName>ppt_x</p:attrName>
                                          <p:attrName>ppt_y</p:attrName>
                                        </p:attrNameLst>
                                      </p:cBhvr>
                                      <p:rCtr x="-20169" y="-4236"/>
                                    </p:animMotion>
                                  </p:childTnLst>
                                </p:cTn>
                              </p:par>
                            </p:childTnLst>
                          </p:cTn>
                        </p:par>
                      </p:childTnLst>
                    </p:cTn>
                  </p:par>
                  <p:par>
                    <p:cTn id="409" fill="hold">
                      <p:stCondLst>
                        <p:cond delay="indefinite"/>
                      </p:stCondLst>
                      <p:childTnLst>
                        <p:par>
                          <p:cTn id="410" fill="hold">
                            <p:stCondLst>
                              <p:cond delay="0"/>
                            </p:stCondLst>
                            <p:childTnLst>
                              <p:par>
                                <p:cTn id="411" presetID="1" presetClass="exit" presetSubtype="0" fill="hold" nodeType="clickEffect">
                                  <p:stCondLst>
                                    <p:cond delay="0"/>
                                  </p:stCondLst>
                                  <p:childTnLst>
                                    <p:set>
                                      <p:cBhvr>
                                        <p:cTn id="412" dur="1" fill="hold">
                                          <p:stCondLst>
                                            <p:cond delay="0"/>
                                          </p:stCondLst>
                                        </p:cTn>
                                        <p:tgtEl>
                                          <p:spTgt spid="100"/>
                                        </p:tgtEl>
                                        <p:attrNameLst>
                                          <p:attrName>style.visibility</p:attrName>
                                        </p:attrNameLst>
                                      </p:cBhvr>
                                      <p:to>
                                        <p:strVal val="hidden"/>
                                      </p:to>
                                    </p:set>
                                  </p:childTnLst>
                                </p:cTn>
                              </p:par>
                              <p:par>
                                <p:cTn id="413" presetID="10" presetClass="exit" presetSubtype="0" fill="hold" nodeType="withEffect">
                                  <p:stCondLst>
                                    <p:cond delay="0"/>
                                  </p:stCondLst>
                                  <p:childTnLst>
                                    <p:animEffect transition="out" filter="fade">
                                      <p:cBhvr>
                                        <p:cTn id="414" dur="500"/>
                                        <p:tgtEl>
                                          <p:spTgt spid="95"/>
                                        </p:tgtEl>
                                      </p:cBhvr>
                                    </p:animEffect>
                                    <p:set>
                                      <p:cBhvr>
                                        <p:cTn id="415" dur="1" fill="hold">
                                          <p:stCondLst>
                                            <p:cond delay="499"/>
                                          </p:stCondLst>
                                        </p:cTn>
                                        <p:tgtEl>
                                          <p:spTgt spid="95"/>
                                        </p:tgtEl>
                                        <p:attrNameLst>
                                          <p:attrName>style.visibility</p:attrName>
                                        </p:attrNameLst>
                                      </p:cBhvr>
                                      <p:to>
                                        <p:strVal val="hidden"/>
                                      </p:to>
                                    </p:set>
                                  </p:childTnLst>
                                </p:cTn>
                              </p:par>
                            </p:childTnLst>
                          </p:cTn>
                        </p:par>
                      </p:childTnLst>
                    </p:cTn>
                  </p:par>
                  <p:par>
                    <p:cTn id="416" fill="hold">
                      <p:stCondLst>
                        <p:cond delay="indefinite"/>
                      </p:stCondLst>
                      <p:childTnLst>
                        <p:par>
                          <p:cTn id="417" fill="hold">
                            <p:stCondLst>
                              <p:cond delay="0"/>
                            </p:stCondLst>
                            <p:childTnLst>
                              <p:par>
                                <p:cTn id="418" presetID="1" presetClass="entr" presetSubtype="0" fill="hold" nodeType="clickEffect">
                                  <p:stCondLst>
                                    <p:cond delay="0"/>
                                  </p:stCondLst>
                                  <p:childTnLst>
                                    <p:set>
                                      <p:cBhvr>
                                        <p:cTn id="419" dur="1" fill="hold">
                                          <p:stCondLst>
                                            <p:cond delay="0"/>
                                          </p:stCondLst>
                                        </p:cTn>
                                        <p:tgtEl>
                                          <p:spTgt spid="102"/>
                                        </p:tgtEl>
                                        <p:attrNameLst>
                                          <p:attrName>style.visibility</p:attrName>
                                        </p:attrNameLst>
                                      </p:cBhvr>
                                      <p:to>
                                        <p:strVal val="visible"/>
                                      </p:to>
                                    </p:set>
                                  </p:childTnLst>
                                </p:cTn>
                              </p:par>
                            </p:childTnLst>
                          </p:cTn>
                        </p:par>
                      </p:childTnLst>
                    </p:cTn>
                  </p:par>
                  <p:par>
                    <p:cTn id="420" fill="hold">
                      <p:stCondLst>
                        <p:cond delay="indefinite"/>
                      </p:stCondLst>
                      <p:childTnLst>
                        <p:par>
                          <p:cTn id="421" fill="hold">
                            <p:stCondLst>
                              <p:cond delay="0"/>
                            </p:stCondLst>
                            <p:childTnLst>
                              <p:par>
                                <p:cTn id="422" presetID="22" presetClass="entr" presetSubtype="8" fill="hold" grpId="0" nodeType="clickEffect">
                                  <p:stCondLst>
                                    <p:cond delay="0"/>
                                  </p:stCondLst>
                                  <p:childTnLst>
                                    <p:set>
                                      <p:cBhvr>
                                        <p:cTn id="423" dur="1" fill="hold">
                                          <p:stCondLst>
                                            <p:cond delay="0"/>
                                          </p:stCondLst>
                                        </p:cTn>
                                        <p:tgtEl>
                                          <p:spTgt spid="103"/>
                                        </p:tgtEl>
                                        <p:attrNameLst>
                                          <p:attrName>style.visibility</p:attrName>
                                        </p:attrNameLst>
                                      </p:cBhvr>
                                      <p:to>
                                        <p:strVal val="visible"/>
                                      </p:to>
                                    </p:set>
                                    <p:animEffect transition="in" filter="wipe(left)">
                                      <p:cBhvr>
                                        <p:cTn id="424" dur="500"/>
                                        <p:tgtEl>
                                          <p:spTgt spid="103"/>
                                        </p:tgtEl>
                                      </p:cBhvr>
                                    </p:animEffect>
                                  </p:childTnLst>
                                </p:cTn>
                              </p:par>
                            </p:childTnLst>
                          </p:cTn>
                        </p:par>
                      </p:childTnLst>
                    </p:cTn>
                  </p:par>
                  <p:par>
                    <p:cTn id="425" fill="hold">
                      <p:stCondLst>
                        <p:cond delay="indefinite"/>
                      </p:stCondLst>
                      <p:childTnLst>
                        <p:par>
                          <p:cTn id="426" fill="hold">
                            <p:stCondLst>
                              <p:cond delay="0"/>
                            </p:stCondLst>
                            <p:childTnLst>
                              <p:par>
                                <p:cTn id="427" presetID="1" presetClass="exit"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hidden"/>
                                      </p:to>
                                    </p:set>
                                  </p:childTnLst>
                                </p:cTn>
                              </p:par>
                              <p:par>
                                <p:cTn id="429" presetID="10" presetClass="exit" presetSubtype="0" fill="hold" grpId="2" nodeType="withEffect">
                                  <p:stCondLst>
                                    <p:cond delay="0"/>
                                  </p:stCondLst>
                                  <p:childTnLst>
                                    <p:animEffect transition="out" filter="fade">
                                      <p:cBhvr>
                                        <p:cTn id="430" dur="500"/>
                                        <p:tgtEl>
                                          <p:spTgt spid="101"/>
                                        </p:tgtEl>
                                      </p:cBhvr>
                                    </p:animEffect>
                                    <p:set>
                                      <p:cBhvr>
                                        <p:cTn id="431" dur="1" fill="hold">
                                          <p:stCondLst>
                                            <p:cond delay="499"/>
                                          </p:stCondLst>
                                        </p:cTn>
                                        <p:tgtEl>
                                          <p:spTgt spid="101"/>
                                        </p:tgtEl>
                                        <p:attrNameLst>
                                          <p:attrName>style.visibility</p:attrName>
                                        </p:attrNameLst>
                                      </p:cBhvr>
                                      <p:to>
                                        <p:strVal val="hidden"/>
                                      </p:to>
                                    </p:set>
                                  </p:childTnLst>
                                </p:cTn>
                              </p:par>
                              <p:par>
                                <p:cTn id="432" presetID="10" presetClass="exit" presetSubtype="0" fill="hold" nodeType="withEffect">
                                  <p:stCondLst>
                                    <p:cond delay="0"/>
                                  </p:stCondLst>
                                  <p:childTnLst>
                                    <p:animEffect transition="out" filter="fade">
                                      <p:cBhvr>
                                        <p:cTn id="433" dur="500"/>
                                        <p:tgtEl>
                                          <p:spTgt spid="87"/>
                                        </p:tgtEl>
                                      </p:cBhvr>
                                    </p:animEffect>
                                    <p:set>
                                      <p:cBhvr>
                                        <p:cTn id="434" dur="1" fill="hold">
                                          <p:stCondLst>
                                            <p:cond delay="499"/>
                                          </p:stCondLst>
                                        </p:cTn>
                                        <p:tgtEl>
                                          <p:spTgt spid="87"/>
                                        </p:tgtEl>
                                        <p:attrNameLst>
                                          <p:attrName>style.visibility</p:attrName>
                                        </p:attrNameLst>
                                      </p:cBhvr>
                                      <p:to>
                                        <p:strVal val="hidden"/>
                                      </p:to>
                                    </p:set>
                                  </p:childTnLst>
                                </p:cTn>
                              </p:par>
                              <p:par>
                                <p:cTn id="435" presetID="10" presetClass="exit" presetSubtype="0" fill="hold" nodeType="withEffect">
                                  <p:stCondLst>
                                    <p:cond delay="0"/>
                                  </p:stCondLst>
                                  <p:childTnLst>
                                    <p:animEffect transition="out" filter="fade">
                                      <p:cBhvr>
                                        <p:cTn id="436" dur="500"/>
                                        <p:tgtEl>
                                          <p:spTgt spid="90"/>
                                        </p:tgtEl>
                                      </p:cBhvr>
                                    </p:animEffect>
                                    <p:set>
                                      <p:cBhvr>
                                        <p:cTn id="437" dur="1" fill="hold">
                                          <p:stCondLst>
                                            <p:cond delay="499"/>
                                          </p:stCondLst>
                                        </p:cTn>
                                        <p:tgtEl>
                                          <p:spTgt spid="90"/>
                                        </p:tgtEl>
                                        <p:attrNameLst>
                                          <p:attrName>style.visibility</p:attrName>
                                        </p:attrNameLst>
                                      </p:cBhvr>
                                      <p:to>
                                        <p:strVal val="hidden"/>
                                      </p:to>
                                    </p:set>
                                  </p:childTnLst>
                                </p:cTn>
                              </p:par>
                              <p:par>
                                <p:cTn id="438" presetID="10" presetClass="exit" presetSubtype="0" fill="hold" grpId="1" nodeType="withEffect">
                                  <p:stCondLst>
                                    <p:cond delay="0"/>
                                  </p:stCondLst>
                                  <p:childTnLst>
                                    <p:animEffect transition="out" filter="fade">
                                      <p:cBhvr>
                                        <p:cTn id="439" dur="500"/>
                                        <p:tgtEl>
                                          <p:spTgt spid="73"/>
                                        </p:tgtEl>
                                      </p:cBhvr>
                                    </p:animEffect>
                                    <p:set>
                                      <p:cBhvr>
                                        <p:cTn id="440" dur="1" fill="hold">
                                          <p:stCondLst>
                                            <p:cond delay="499"/>
                                          </p:stCondLst>
                                        </p:cTn>
                                        <p:tgtEl>
                                          <p:spTgt spid="73"/>
                                        </p:tgtEl>
                                        <p:attrNameLst>
                                          <p:attrName>style.visibility</p:attrName>
                                        </p:attrNameLst>
                                      </p:cBhvr>
                                      <p:to>
                                        <p:strVal val="hidden"/>
                                      </p:to>
                                    </p:set>
                                  </p:childTnLst>
                                </p:cTn>
                              </p:par>
                              <p:par>
                                <p:cTn id="441" presetID="10" presetClass="exit" presetSubtype="0" fill="hold" nodeType="withEffect">
                                  <p:stCondLst>
                                    <p:cond delay="0"/>
                                  </p:stCondLst>
                                  <p:childTnLst>
                                    <p:animEffect transition="out" filter="fade">
                                      <p:cBhvr>
                                        <p:cTn id="442" dur="500"/>
                                        <p:tgtEl>
                                          <p:spTgt spid="136"/>
                                        </p:tgtEl>
                                      </p:cBhvr>
                                    </p:animEffect>
                                    <p:set>
                                      <p:cBhvr>
                                        <p:cTn id="4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3" grpId="0"/>
      <p:bldP spid="35" grpId="0" uiExpand="1" build="p" animBg="1"/>
      <p:bldP spid="42" grpId="0" animBg="1"/>
      <p:bldP spid="42" grpId="1" animBg="1"/>
      <p:bldP spid="39" grpId="0" animBg="1"/>
      <p:bldP spid="39" grpId="1" animBg="1"/>
      <p:bldP spid="43" grpId="0" animBg="1"/>
      <p:bldP spid="43" grpId="1" animBg="1"/>
      <p:bldP spid="44" grpId="0" animBg="1"/>
      <p:bldP spid="44" grpId="1" animBg="1"/>
      <p:bldP spid="45" grpId="0" animBg="1"/>
      <p:bldP spid="45" grpId="1" animBg="1"/>
      <p:bldP spid="46" grpId="0" animBg="1"/>
      <p:bldP spid="46" grpId="1" animBg="1"/>
      <p:bldP spid="38" grpId="0" animBg="1"/>
      <p:bldP spid="38" grpId="1" animBg="1"/>
      <p:bldP spid="47" grpId="0" uiExpand="1" animBg="1"/>
      <p:bldP spid="47" grpId="1" animBg="1"/>
      <p:bldP spid="62" grpId="0"/>
      <p:bldP spid="62" grpId="1"/>
      <p:bldP spid="62" grpId="2"/>
      <p:bldP spid="63" grpId="0"/>
      <p:bldP spid="73" grpId="0" animBg="1"/>
      <p:bldP spid="73" grpId="1" animBg="1"/>
      <p:bldP spid="101" grpId="0"/>
      <p:bldP spid="101" grpId="1"/>
      <p:bldP spid="101" grpId="2"/>
      <p:bldP spid="103" grpId="0"/>
      <p:bldP spid="110" grpId="0" animBg="1"/>
      <p:bldP spid="110" grpId="1" animBg="1"/>
      <p:bldP spid="112" grpId="0" animBg="1"/>
      <p:bldP spid="112" grpId="1" animBg="1"/>
      <p:bldP spid="93" grpId="0" animBg="1"/>
      <p:bldP spid="41" grpId="0" animBg="1"/>
      <p:bldP spid="41" grpId="1" animBg="1"/>
      <p:bldP spid="41" grpId="2" animBg="1"/>
      <p:bldP spid="23" grpId="0" animBg="1"/>
      <p:bldP spid="66" grpId="0" animBg="1"/>
      <p:bldP spid="66" grpId="1" animBg="1"/>
      <p:bldP spid="111" grpId="0" animBg="1"/>
      <p:bldP spid="111" grpId="1" animBg="1"/>
      <p:bldP spid="13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39766"/>
            <a:ext cx="11411205" cy="830997"/>
          </a:xfrm>
          <a:prstGeom prst="rect">
            <a:avLst/>
          </a:prstGeom>
          <a:noFill/>
        </p:spPr>
        <p:txBody>
          <a:bodyPr wrap="square" rtlCol="0">
            <a:spAutoFit/>
          </a:bodyPr>
          <a:lstStyle/>
          <a:p>
            <a:pPr algn="ctr"/>
            <a:r>
              <a:rPr lang="en-US" sz="4800" dirty="0"/>
              <a:t>Variable Scoping</a:t>
            </a:r>
          </a:p>
        </p:txBody>
      </p:sp>
      <p:sp>
        <p:nvSpPr>
          <p:cNvPr id="6" name="TextBox 5">
            <a:extLst>
              <a:ext uri="{FF2B5EF4-FFF2-40B4-BE49-F238E27FC236}">
                <a16:creationId xmlns:a16="http://schemas.microsoft.com/office/drawing/2014/main" id="{DB3A6544-5225-4067-B8DB-9E4CF40322FB}"/>
              </a:ext>
            </a:extLst>
          </p:cNvPr>
          <p:cNvSpPr txBox="1"/>
          <p:nvPr/>
        </p:nvSpPr>
        <p:spPr>
          <a:xfrm>
            <a:off x="419100" y="2511461"/>
            <a:ext cx="6748739" cy="4215101"/>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what_im_doing</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feeling_lazy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if </a:t>
            </a:r>
            <a:r>
              <a:rPr lang="en-US" dirty="0" err="1">
                <a:solidFill>
                  <a:srgbClr val="000000"/>
                </a:solidFill>
                <a:latin typeface="Consolas" panose="020B0609020204030204" pitchFamily="49" charset="0"/>
              </a:rPr>
              <a:t>feeling_lazy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activity = </a:t>
            </a:r>
            <a:r>
              <a:rPr lang="en-US" dirty="0">
                <a:solidFill>
                  <a:srgbClr val="850002"/>
                </a:solidFill>
                <a:latin typeface="Consolas" panose="020B0609020204030204" pitchFamily="49" charset="0"/>
              </a:rPr>
              <a:t>"be a slacker"</a:t>
            </a:r>
          </a:p>
          <a:p>
            <a:r>
              <a:rPr lang="en-US" dirty="0">
                <a:solidFill>
                  <a:srgbClr val="000000"/>
                </a:solidFill>
                <a:latin typeface="Consolas" panose="020B0609020204030204" pitchFamily="49" charset="0"/>
              </a:rPr>
              <a:t>  else:</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"I'm going to study for CS131!"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"Today</a:t>
            </a:r>
            <a:r>
              <a:rPr lang="en-US" dirty="0">
                <a:solidFill>
                  <a:srgbClr val="850002"/>
                </a:solidFill>
                <a:latin typeface="Consolas" panose="020B0609020204030204" pitchFamily="49" charset="0"/>
              </a:rPr>
              <a:t> I'm going to {activity}."</a:t>
            </a:r>
            <a:r>
              <a:rPr lang="en-US" dirty="0">
                <a:solidFill>
                  <a:srgbClr val="000000"/>
                </a:solidFill>
                <a:latin typeface="Consolas" panose="020B0609020204030204" pitchFamily="49" charset="0"/>
              </a:rPr>
              <a:t>)</a:t>
            </a:r>
          </a:p>
          <a:p>
            <a:endParaRPr lang="en-US" b="1" dirty="0">
              <a:solidFill>
                <a:srgbClr val="9E4C04"/>
              </a:solidFill>
              <a:latin typeface="Consolas" panose="020B0609020204030204" pitchFamily="49" charset="0"/>
            </a:endParaRPr>
          </a:p>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how_im_feelin</a:t>
            </a:r>
            <a:r>
              <a:rPr lang="en-US" dirty="0">
                <a:solidFill>
                  <a:srgbClr val="000000"/>
                </a:solidFill>
                <a:latin typeface="Consolas" panose="020B0609020204030204" pitchFamily="49" charset="0"/>
              </a:rPr>
              <a:t>(emotion2):</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"I'm</a:t>
            </a:r>
            <a:r>
              <a:rPr lang="en-US" dirty="0">
                <a:solidFill>
                  <a:srgbClr val="850002"/>
                </a:solidFill>
                <a:latin typeface="Consolas" panose="020B0609020204030204" pitchFamily="49" charset="0"/>
              </a:rPr>
              <a:t> feeling {emotion1} and {emotion2}"</a:t>
            </a:r>
            <a:r>
              <a:rPr lang="en-US" dirty="0">
                <a:solidFill>
                  <a:srgbClr val="000000"/>
                </a:solidFill>
                <a:latin typeface="Consolas" panose="020B0609020204030204" pitchFamily="49" charset="0"/>
              </a:rPr>
              <a:t>)</a:t>
            </a:r>
          </a:p>
          <a:p>
            <a:endParaRPr lang="en-US" b="1" dirty="0">
              <a:solidFill>
                <a:srgbClr val="9E4C04"/>
              </a:solidFill>
              <a:latin typeface="Consolas" panose="020B0609020204030204" pitchFamily="49" charset="0"/>
            </a:endParaRPr>
          </a:p>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main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what_im_doing</a:t>
            </a:r>
            <a:r>
              <a:rPr lang="en-US" dirty="0">
                <a:solidFill>
                  <a:srgbClr val="000000"/>
                </a:solidFill>
                <a:latin typeface="Consolas" panose="020B0609020204030204" pitchFamily="49" charset="0"/>
              </a:rPr>
              <a:t>(</a:t>
            </a:r>
            <a:r>
              <a:rPr lang="en-US" dirty="0">
                <a:solidFill>
                  <a:srgbClr val="1396A3"/>
                </a:solidFill>
                <a:latin typeface="Consolas" panose="020B0609020204030204" pitchFamily="49" charset="0"/>
              </a:rPr>
              <a:t>True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emotion1 = </a:t>
            </a:r>
            <a:r>
              <a:rPr lang="en-US" dirty="0">
                <a:solidFill>
                  <a:srgbClr val="850002"/>
                </a:solidFill>
                <a:latin typeface="Consolas" panose="020B0609020204030204" pitchFamily="49" charset="0"/>
              </a:rPr>
              <a:t>'silly'</a:t>
            </a:r>
          </a:p>
          <a:p>
            <a:r>
              <a:rPr lang="en-US" dirty="0">
                <a:solidFill>
                  <a:srgbClr val="850002"/>
                </a:solidFill>
                <a:latin typeface="Consolas" panose="020B0609020204030204" pitchFamily="49" charset="0"/>
              </a:rPr>
              <a:t>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how_im_feelin</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'excited'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endParaRPr lang="en-US" dirty="0">
              <a:solidFill>
                <a:srgbClr val="850002"/>
              </a:solidFill>
              <a:latin typeface="Consolas" panose="020B0609020204030204" pitchFamily="49" charset="0"/>
            </a:endParaRPr>
          </a:p>
        </p:txBody>
      </p:sp>
      <p:grpSp>
        <p:nvGrpSpPr>
          <p:cNvPr id="12" name="Group 11">
            <a:extLst>
              <a:ext uri="{FF2B5EF4-FFF2-40B4-BE49-F238E27FC236}">
                <a16:creationId xmlns:a16="http://schemas.microsoft.com/office/drawing/2014/main" id="{1198BD42-A016-4B76-8062-D00F0D93657D}"/>
              </a:ext>
            </a:extLst>
          </p:cNvPr>
          <p:cNvGrpSpPr/>
          <p:nvPr/>
        </p:nvGrpSpPr>
        <p:grpSpPr>
          <a:xfrm>
            <a:off x="1229453" y="775927"/>
            <a:ext cx="9461202" cy="1391467"/>
            <a:chOff x="8797726" y="217059"/>
            <a:chExt cx="8224086" cy="1391467"/>
          </a:xfrm>
        </p:grpSpPr>
        <p:sp>
          <p:nvSpPr>
            <p:cNvPr id="15" name="TextBox 14">
              <a:extLst>
                <a:ext uri="{FF2B5EF4-FFF2-40B4-BE49-F238E27FC236}">
                  <a16:creationId xmlns:a16="http://schemas.microsoft.com/office/drawing/2014/main" id="{C6EBF6A0-8C19-4982-972F-DA2587989B47}"/>
                </a:ext>
              </a:extLst>
            </p:cNvPr>
            <p:cNvSpPr txBox="1"/>
            <p:nvPr/>
          </p:nvSpPr>
          <p:spPr>
            <a:xfrm>
              <a:off x="9290638" y="223531"/>
              <a:ext cx="7731174" cy="1384995"/>
            </a:xfrm>
            <a:prstGeom prst="rect">
              <a:avLst/>
            </a:prstGeom>
            <a:noFill/>
          </p:spPr>
          <p:txBody>
            <a:bodyPr wrap="square">
              <a:spAutoFit/>
            </a:bodyPr>
            <a:lstStyle/>
            <a:p>
              <a:pPr algn="ctr"/>
              <a:r>
                <a:rPr lang="en-US" sz="2800" dirty="0"/>
                <a:t>Assuming we call </a:t>
              </a:r>
              <a:r>
                <a:rPr lang="en-US" sz="2800" dirty="0" err="1"/>
                <a:t>what_am_i_doing</a:t>
              </a:r>
              <a:r>
                <a:rPr lang="en-US" sz="2800" dirty="0"/>
                <a:t>() and </a:t>
              </a:r>
              <a:r>
                <a:rPr lang="en-US" sz="2800" dirty="0" err="1"/>
                <a:t>how_im_feeling</a:t>
              </a:r>
              <a:r>
                <a:rPr lang="en-US" sz="2800" dirty="0"/>
                <a:t>() from the main function, will either or both functions work?</a:t>
              </a:r>
            </a:p>
          </p:txBody>
        </p:sp>
        <p:pic>
          <p:nvPicPr>
            <p:cNvPr id="16" name="Picture 15" descr="Shape&#10;&#10;Description automatically generated with low confidence">
              <a:extLst>
                <a:ext uri="{FF2B5EF4-FFF2-40B4-BE49-F238E27FC236}">
                  <a16:creationId xmlns:a16="http://schemas.microsoft.com/office/drawing/2014/main" id="{B75098F6-E530-4A12-AEA8-FC20E9DA0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726" y="217059"/>
              <a:ext cx="846739" cy="846739"/>
            </a:xfrm>
            <a:prstGeom prst="rect">
              <a:avLst/>
            </a:prstGeom>
            <a:ln>
              <a:noFill/>
            </a:ln>
            <a:effectLst>
              <a:outerShdw blurRad="292100" dist="139700" dir="2700000" algn="tl" rotWithShape="0">
                <a:srgbClr val="333333">
                  <a:alpha val="65000"/>
                </a:srgbClr>
              </a:outerShdw>
            </a:effectLst>
          </p:spPr>
        </p:pic>
      </p:grpSp>
      <p:sp>
        <p:nvSpPr>
          <p:cNvPr id="17" name="TextBox 16">
            <a:extLst>
              <a:ext uri="{FF2B5EF4-FFF2-40B4-BE49-F238E27FC236}">
                <a16:creationId xmlns:a16="http://schemas.microsoft.com/office/drawing/2014/main" id="{7BB21C39-58EA-4C39-B309-90BE75471AC0}"/>
              </a:ext>
            </a:extLst>
          </p:cNvPr>
          <p:cNvSpPr txBox="1"/>
          <p:nvPr/>
        </p:nvSpPr>
        <p:spPr>
          <a:xfrm>
            <a:off x="7362249" y="3552948"/>
            <a:ext cx="4234748" cy="1544085"/>
          </a:xfrm>
          <a:prstGeom prst="rect">
            <a:avLst/>
          </a:prstGeom>
          <a:solidFill>
            <a:schemeClr val="bg1">
              <a:lumMod val="95000"/>
            </a:schemeClr>
          </a:solidFill>
          <a:ln>
            <a:solidFill>
              <a:schemeClr val="tx1"/>
            </a:solidFill>
          </a:ln>
        </p:spPr>
        <p:txBody>
          <a:bodyPr wrap="square" rtlCol="0">
            <a:noAutofit/>
          </a:bodyPr>
          <a:lstStyle/>
          <a:p>
            <a:r>
              <a:rPr lang="en-US" dirty="0">
                <a:latin typeface="Consolas" panose="020B0609020204030204" pitchFamily="49" charset="0"/>
              </a:rPr>
              <a:t>Top of the morning to you</a:t>
            </a:r>
          </a:p>
          <a:p>
            <a:r>
              <a:rPr lang="en-US" dirty="0">
                <a:latin typeface="Consolas" panose="020B0609020204030204" pitchFamily="49" charset="0"/>
              </a:rPr>
              <a:t>25</a:t>
            </a:r>
          </a:p>
          <a:p>
            <a:r>
              <a:rPr lang="en-US" dirty="0">
                <a:latin typeface="Consolas" panose="020B0609020204030204" pitchFamily="49" charset="0"/>
              </a:rPr>
              <a:t>30</a:t>
            </a:r>
          </a:p>
          <a:p>
            <a:r>
              <a:rPr lang="en-US" dirty="0">
                <a:latin typeface="Consolas" panose="020B0609020204030204" pitchFamily="49" charset="0"/>
              </a:rPr>
              <a:t>Happy birthday, my friend!</a:t>
            </a:r>
          </a:p>
          <a:p>
            <a:r>
              <a:rPr lang="en-US" dirty="0">
                <a:latin typeface="Consolas" panose="020B0609020204030204" pitchFamily="49" charset="0"/>
              </a:rPr>
              <a:t>Happy weekend, Sachi!</a:t>
            </a:r>
          </a:p>
        </p:txBody>
      </p:sp>
      <p:sp>
        <p:nvSpPr>
          <p:cNvPr id="18" name="Rectangle 17">
            <a:extLst>
              <a:ext uri="{FF2B5EF4-FFF2-40B4-BE49-F238E27FC236}">
                <a16:creationId xmlns:a16="http://schemas.microsoft.com/office/drawing/2014/main" id="{2BE351A8-1124-44C7-BA7F-99310F68D120}"/>
              </a:ext>
            </a:extLst>
          </p:cNvPr>
          <p:cNvSpPr/>
          <p:nvPr/>
        </p:nvSpPr>
        <p:spPr>
          <a:xfrm>
            <a:off x="3556925" y="1917447"/>
            <a:ext cx="569660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9" name="Rectangle 18">
            <a:extLst>
              <a:ext uri="{FF2B5EF4-FFF2-40B4-BE49-F238E27FC236}">
                <a16:creationId xmlns:a16="http://schemas.microsoft.com/office/drawing/2014/main" id="{4536DA3F-0486-430A-9F13-C26F4E0BF593}"/>
              </a:ext>
            </a:extLst>
          </p:cNvPr>
          <p:cNvSpPr/>
          <p:nvPr/>
        </p:nvSpPr>
        <p:spPr>
          <a:xfrm>
            <a:off x="3559209" y="1923919"/>
            <a:ext cx="569872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peech Bubble: Rectangle with Corners Rounded 20">
            <a:extLst>
              <a:ext uri="{FF2B5EF4-FFF2-40B4-BE49-F238E27FC236}">
                <a16:creationId xmlns:a16="http://schemas.microsoft.com/office/drawing/2014/main" id="{22EED61F-F230-4CC3-BC2F-2389112CDEF2}"/>
              </a:ext>
            </a:extLst>
          </p:cNvPr>
          <p:cNvSpPr/>
          <p:nvPr/>
        </p:nvSpPr>
        <p:spPr>
          <a:xfrm>
            <a:off x="10059031" y="1492982"/>
            <a:ext cx="2706296" cy="954107"/>
          </a:xfrm>
          <a:prstGeom prst="wedgeRoundRectCallout">
            <a:avLst>
              <a:gd name="adj1" fmla="val -81751"/>
              <a:gd name="adj2" fmla="val 1309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Python lets you specify default values for parameters!</a:t>
            </a:r>
          </a:p>
        </p:txBody>
      </p:sp>
    </p:spTree>
    <p:extLst>
      <p:ext uri="{BB962C8B-B14F-4D97-AF65-F5344CB8AC3E}">
        <p14:creationId xmlns:p14="http://schemas.microsoft.com/office/powerpoint/2010/main" val="189616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90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8" grpId="1" animBg="1"/>
      <p:bldP spid="19" grpId="0" animBg="1"/>
      <p:bldP spid="19" grpId="1" animBg="1"/>
      <p:bldP spid="21" grpId="0" animBg="1"/>
      <p:bldP spid="21" grpId="1"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68282"/>
            <a:ext cx="5302866" cy="830997"/>
          </a:xfrm>
          <a:prstGeom prst="rect">
            <a:avLst/>
          </a:prstGeom>
          <a:noFill/>
        </p:spPr>
        <p:txBody>
          <a:bodyPr wrap="square" rtlCol="0">
            <a:spAutoFit/>
          </a:bodyPr>
          <a:lstStyle/>
          <a:p>
            <a:pPr algn="ctr"/>
            <a:r>
              <a:rPr lang="en-US" sz="4800" dirty="0"/>
              <a:t>The Zen of Python </a:t>
            </a:r>
          </a:p>
        </p:txBody>
      </p:sp>
      <p:grpSp>
        <p:nvGrpSpPr>
          <p:cNvPr id="3" name="Group 2">
            <a:extLst>
              <a:ext uri="{FF2B5EF4-FFF2-40B4-BE49-F238E27FC236}">
                <a16:creationId xmlns:a16="http://schemas.microsoft.com/office/drawing/2014/main" id="{D7510A19-E3B4-4D26-A41A-7F164F3DC7AA}"/>
              </a:ext>
            </a:extLst>
          </p:cNvPr>
          <p:cNvGrpSpPr/>
          <p:nvPr/>
        </p:nvGrpSpPr>
        <p:grpSpPr>
          <a:xfrm>
            <a:off x="5413144" y="484519"/>
            <a:ext cx="6778856" cy="6357592"/>
            <a:chOff x="5413144" y="484519"/>
            <a:chExt cx="6524405" cy="6357592"/>
          </a:xfrm>
        </p:grpSpPr>
        <p:grpSp>
          <p:nvGrpSpPr>
            <p:cNvPr id="31" name="Group 30">
              <a:extLst>
                <a:ext uri="{FF2B5EF4-FFF2-40B4-BE49-F238E27FC236}">
                  <a16:creationId xmlns:a16="http://schemas.microsoft.com/office/drawing/2014/main" id="{B42AD7A3-2B6A-49E1-8691-D825CBC991B2}"/>
                </a:ext>
              </a:extLst>
            </p:cNvPr>
            <p:cNvGrpSpPr/>
            <p:nvPr/>
          </p:nvGrpSpPr>
          <p:grpSpPr>
            <a:xfrm>
              <a:off x="5413144" y="484519"/>
              <a:ext cx="6524405" cy="4119592"/>
              <a:chOff x="2355826" y="2404301"/>
              <a:chExt cx="7465182" cy="4119592"/>
            </a:xfrm>
          </p:grpSpPr>
          <p:grpSp>
            <p:nvGrpSpPr>
              <p:cNvPr id="32" name="Group 31">
                <a:extLst>
                  <a:ext uri="{FF2B5EF4-FFF2-40B4-BE49-F238E27FC236}">
                    <a16:creationId xmlns:a16="http://schemas.microsoft.com/office/drawing/2014/main" id="{65F708CF-7B17-46F8-968C-606D38B189BE}"/>
                  </a:ext>
                </a:extLst>
              </p:cNvPr>
              <p:cNvGrpSpPr/>
              <p:nvPr/>
            </p:nvGrpSpPr>
            <p:grpSpPr>
              <a:xfrm>
                <a:off x="2355826" y="2404301"/>
                <a:ext cx="7465182" cy="4119592"/>
                <a:chOff x="1748900" y="3880498"/>
                <a:chExt cx="4347101" cy="2877143"/>
              </a:xfrm>
            </p:grpSpPr>
            <p:grpSp>
              <p:nvGrpSpPr>
                <p:cNvPr id="34" name="Group 33">
                  <a:extLst>
                    <a:ext uri="{FF2B5EF4-FFF2-40B4-BE49-F238E27FC236}">
                      <a16:creationId xmlns:a16="http://schemas.microsoft.com/office/drawing/2014/main" id="{D9751D0F-C748-4A49-9D73-04A1BD43949A}"/>
                    </a:ext>
                  </a:extLst>
                </p:cNvPr>
                <p:cNvGrpSpPr/>
                <p:nvPr/>
              </p:nvGrpSpPr>
              <p:grpSpPr>
                <a:xfrm>
                  <a:off x="1748900" y="3880498"/>
                  <a:ext cx="4347101" cy="2877143"/>
                  <a:chOff x="3072962" y="1263461"/>
                  <a:chExt cx="5994838" cy="4294379"/>
                </a:xfrm>
              </p:grpSpPr>
              <p:pic>
                <p:nvPicPr>
                  <p:cNvPr id="36" name="Picture 35">
                    <a:extLst>
                      <a:ext uri="{FF2B5EF4-FFF2-40B4-BE49-F238E27FC236}">
                        <a16:creationId xmlns:a16="http://schemas.microsoft.com/office/drawing/2014/main" id="{44F34799-E4AE-4CE0-9A0A-FE20B43C9D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1"/>
                    <a:ext cx="5994838" cy="4294379"/>
                  </a:xfrm>
                  <a:prstGeom prst="rect">
                    <a:avLst/>
                  </a:prstGeom>
                </p:spPr>
              </p:pic>
              <p:sp>
                <p:nvSpPr>
                  <p:cNvPr id="37" name="Rectangle 36">
                    <a:extLst>
                      <a:ext uri="{FF2B5EF4-FFF2-40B4-BE49-F238E27FC236}">
                        <a16:creationId xmlns:a16="http://schemas.microsoft.com/office/drawing/2014/main" id="{842A2307-84CD-4FDA-8F81-E36B034556F8}"/>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latin typeface="Corbel" panose="020B0503020204020204" pitchFamily="34" charset="0"/>
                    </a:endParaRPr>
                  </a:p>
                </p:txBody>
              </p:sp>
            </p:grpSp>
            <p:sp>
              <p:nvSpPr>
                <p:cNvPr id="35" name="TextBox 34">
                  <a:extLst>
                    <a:ext uri="{FF2B5EF4-FFF2-40B4-BE49-F238E27FC236}">
                      <a16:creationId xmlns:a16="http://schemas.microsoft.com/office/drawing/2014/main" id="{0A07DA4A-426D-4562-B83F-338806D5CE30}"/>
                    </a:ext>
                  </a:extLst>
                </p:cNvPr>
                <p:cNvSpPr txBox="1"/>
                <p:nvPr/>
              </p:nvSpPr>
              <p:spPr>
                <a:xfrm>
                  <a:off x="1766878" y="4067716"/>
                  <a:ext cx="3406200" cy="257943"/>
                </a:xfrm>
                <a:prstGeom prst="rect">
                  <a:avLst/>
                </a:prstGeom>
                <a:noFill/>
                <a:ln>
                  <a:noFill/>
                </a:ln>
              </p:spPr>
              <p:txBody>
                <a:bodyPr wrap="square">
                  <a:spAutoFit/>
                </a:bodyPr>
                <a:lstStyle/>
                <a:p>
                  <a:r>
                    <a:rPr lang="en-US" b="1" dirty="0" err="1">
                      <a:solidFill>
                        <a:schemeClr val="bg1"/>
                      </a:solidFill>
                      <a:latin typeface="Consolas" panose="020B0609020204030204" pitchFamily="49" charset="0"/>
                    </a:rPr>
                    <a:t>climberkip</a:t>
                  </a:r>
                  <a:r>
                    <a:rPr lang="en-US" b="1" dirty="0">
                      <a:solidFill>
                        <a:schemeClr val="bg1"/>
                      </a:solidFill>
                      <a:latin typeface="Consolas" panose="020B0609020204030204" pitchFamily="49" charset="0"/>
                    </a:rPr>
                    <a:t>$</a:t>
                  </a:r>
                </a:p>
              </p:txBody>
            </p:sp>
          </p:grpSp>
          <p:sp>
            <p:nvSpPr>
              <p:cNvPr id="33" name="Rectangle 32">
                <a:extLst>
                  <a:ext uri="{FF2B5EF4-FFF2-40B4-BE49-F238E27FC236}">
                    <a16:creationId xmlns:a16="http://schemas.microsoft.com/office/drawing/2014/main" id="{AD6D8BA8-5E05-44E6-AA00-8D42CCC9C402}"/>
                  </a:ext>
                </a:extLst>
              </p:cNvPr>
              <p:cNvSpPr/>
              <p:nvPr/>
            </p:nvSpPr>
            <p:spPr>
              <a:xfrm>
                <a:off x="4923691"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grpSp>
        <p:pic>
          <p:nvPicPr>
            <p:cNvPr id="58" name="Picture 57">
              <a:extLst>
                <a:ext uri="{FF2B5EF4-FFF2-40B4-BE49-F238E27FC236}">
                  <a16:creationId xmlns:a16="http://schemas.microsoft.com/office/drawing/2014/main" id="{BE744DC1-A0B7-40F9-BAA6-0DE622522E16}"/>
                </a:ext>
              </a:extLst>
            </p:cNvPr>
            <p:cNvPicPr>
              <a:picLocks noChangeAspect="1"/>
            </p:cNvPicPr>
            <p:nvPr/>
          </p:nvPicPr>
          <p:blipFill rotWithShape="1">
            <a:blip r:embed="rId3">
              <a:extLst>
                <a:ext uri="{28A0092B-C50C-407E-A947-70E740481C1C}">
                  <a14:useLocalDpi xmlns:a14="http://schemas.microsoft.com/office/drawing/2010/main" val="0"/>
                </a:ext>
              </a:extLst>
            </a:blip>
            <a:srcRect t="33186"/>
            <a:stretch/>
          </p:blipFill>
          <p:spPr>
            <a:xfrm>
              <a:off x="5413144" y="4089660"/>
              <a:ext cx="6524405" cy="2752451"/>
            </a:xfrm>
            <a:prstGeom prst="rect">
              <a:avLst/>
            </a:prstGeom>
          </p:spPr>
        </p:pic>
      </p:grpSp>
      <p:grpSp>
        <p:nvGrpSpPr>
          <p:cNvPr id="14" name="Group 13">
            <a:extLst>
              <a:ext uri="{FF2B5EF4-FFF2-40B4-BE49-F238E27FC236}">
                <a16:creationId xmlns:a16="http://schemas.microsoft.com/office/drawing/2014/main" id="{E87E1EFA-F4B6-4298-B858-ED972ED6CE5A}"/>
              </a:ext>
            </a:extLst>
          </p:cNvPr>
          <p:cNvGrpSpPr/>
          <p:nvPr/>
        </p:nvGrpSpPr>
        <p:grpSpPr>
          <a:xfrm>
            <a:off x="227338" y="899279"/>
            <a:ext cx="5201533" cy="1384995"/>
            <a:chOff x="3267575" y="391834"/>
            <a:chExt cx="5201533" cy="1384995"/>
          </a:xfrm>
        </p:grpSpPr>
        <p:sp>
          <p:nvSpPr>
            <p:cNvPr id="16" name="TextBox 15">
              <a:extLst>
                <a:ext uri="{FF2B5EF4-FFF2-40B4-BE49-F238E27FC236}">
                  <a16:creationId xmlns:a16="http://schemas.microsoft.com/office/drawing/2014/main" id="{2B11CA66-6B47-43FF-AC18-FBBB64FED51A}"/>
                </a:ext>
              </a:extLst>
            </p:cNvPr>
            <p:cNvSpPr txBox="1"/>
            <p:nvPr/>
          </p:nvSpPr>
          <p:spPr>
            <a:xfrm>
              <a:off x="4114314" y="391834"/>
              <a:ext cx="4354794" cy="1384995"/>
            </a:xfrm>
            <a:prstGeom prst="rect">
              <a:avLst/>
            </a:prstGeom>
            <a:noFill/>
          </p:spPr>
          <p:txBody>
            <a:bodyPr wrap="square">
              <a:spAutoFit/>
            </a:bodyPr>
            <a:lstStyle/>
            <a:p>
              <a:pPr algn="ctr"/>
              <a:r>
                <a:rPr lang="en-US" sz="2800" dirty="0"/>
                <a:t>Challenge: What happens when you type </a:t>
              </a:r>
              <a:r>
                <a:rPr lang="en-US" sz="2800" dirty="0">
                  <a:solidFill>
                    <a:srgbClr val="FF0000"/>
                  </a:solidFill>
                </a:rPr>
                <a:t>"import this" </a:t>
              </a:r>
              <a:r>
                <a:rPr lang="en-US" sz="2800" dirty="0"/>
                <a:t>in the Python shell?</a:t>
              </a:r>
            </a:p>
          </p:txBody>
        </p:sp>
        <p:pic>
          <p:nvPicPr>
            <p:cNvPr id="17" name="Picture 16" descr="Shape&#10;&#10;Description automatically generated with low confidence">
              <a:extLst>
                <a:ext uri="{FF2B5EF4-FFF2-40B4-BE49-F238E27FC236}">
                  <a16:creationId xmlns:a16="http://schemas.microsoft.com/office/drawing/2014/main" id="{A04184D5-AABE-4333-9ACB-CB41B7203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575" y="560111"/>
              <a:ext cx="846739" cy="846739"/>
            </a:xfrm>
            <a:prstGeom prst="rect">
              <a:avLst/>
            </a:prstGeom>
            <a:ln>
              <a:noFill/>
            </a:ln>
            <a:effectLst>
              <a:outerShdw blurRad="292100" dist="139700" dir="2700000" algn="tl" rotWithShape="0">
                <a:srgbClr val="333333">
                  <a:alpha val="65000"/>
                </a:srgbClr>
              </a:outerShdw>
            </a:effectLst>
          </p:spPr>
        </p:pic>
      </p:grpSp>
      <p:sp>
        <p:nvSpPr>
          <p:cNvPr id="38" name="TextBox 37">
            <a:extLst>
              <a:ext uri="{FF2B5EF4-FFF2-40B4-BE49-F238E27FC236}">
                <a16:creationId xmlns:a16="http://schemas.microsoft.com/office/drawing/2014/main" id="{1F5E5354-4570-437A-BE9B-27349433DFAD}"/>
              </a:ext>
            </a:extLst>
          </p:cNvPr>
          <p:cNvSpPr txBox="1"/>
          <p:nvPr/>
        </p:nvSpPr>
        <p:spPr>
          <a:xfrm>
            <a:off x="6976559" y="719519"/>
            <a:ext cx="2943144" cy="400110"/>
          </a:xfrm>
          <a:prstGeom prst="rect">
            <a:avLst/>
          </a:prstGeom>
          <a:noFill/>
          <a:ln>
            <a:noFill/>
          </a:ln>
        </p:spPr>
        <p:txBody>
          <a:bodyPr wrap="square">
            <a:spAutoFit/>
          </a:bodyPr>
          <a:lstStyle/>
          <a:p>
            <a:r>
              <a:rPr lang="en-US" sz="2000" b="1" dirty="0">
                <a:solidFill>
                  <a:schemeClr val="bg1"/>
                </a:solidFill>
                <a:latin typeface="Consolas" panose="020B0609020204030204" pitchFamily="49" charset="0"/>
              </a:rPr>
              <a:t>python3</a:t>
            </a:r>
          </a:p>
        </p:txBody>
      </p:sp>
      <p:sp>
        <p:nvSpPr>
          <p:cNvPr id="40" name="TextBox 39">
            <a:extLst>
              <a:ext uri="{FF2B5EF4-FFF2-40B4-BE49-F238E27FC236}">
                <a16:creationId xmlns:a16="http://schemas.microsoft.com/office/drawing/2014/main" id="{C762E02F-10B2-4BDF-893D-452478FB75A8}"/>
              </a:ext>
            </a:extLst>
          </p:cNvPr>
          <p:cNvSpPr txBox="1"/>
          <p:nvPr/>
        </p:nvSpPr>
        <p:spPr>
          <a:xfrm>
            <a:off x="5438665" y="1042506"/>
            <a:ext cx="691271" cy="369332"/>
          </a:xfrm>
          <a:prstGeom prst="rect">
            <a:avLst/>
          </a:prstGeom>
          <a:noFill/>
          <a:ln>
            <a:noFill/>
          </a:ln>
        </p:spPr>
        <p:txBody>
          <a:bodyPr wrap="square">
            <a:spAutoFit/>
          </a:bodyPr>
          <a:lstStyle/>
          <a:p>
            <a:r>
              <a:rPr lang="en-US" sz="1800" b="1" dirty="0">
                <a:solidFill>
                  <a:schemeClr val="bg1"/>
                </a:solidFill>
                <a:latin typeface="Consolas" panose="020B0609020204030204" pitchFamily="49" charset="0"/>
              </a:rPr>
              <a:t>&gt;&gt;&gt;</a:t>
            </a:r>
            <a:endParaRPr lang="en-US" b="1" dirty="0">
              <a:solidFill>
                <a:schemeClr val="bg1"/>
              </a:solidFill>
              <a:latin typeface="Consolas" panose="020B0609020204030204" pitchFamily="49" charset="0"/>
            </a:endParaRPr>
          </a:p>
        </p:txBody>
      </p:sp>
      <p:sp>
        <p:nvSpPr>
          <p:cNvPr id="41" name="TextBox 40">
            <a:extLst>
              <a:ext uri="{FF2B5EF4-FFF2-40B4-BE49-F238E27FC236}">
                <a16:creationId xmlns:a16="http://schemas.microsoft.com/office/drawing/2014/main" id="{40ACCB0C-1829-4EDA-AD11-2B1101744779}"/>
              </a:ext>
            </a:extLst>
          </p:cNvPr>
          <p:cNvSpPr txBox="1"/>
          <p:nvPr/>
        </p:nvSpPr>
        <p:spPr>
          <a:xfrm>
            <a:off x="5936337" y="1042506"/>
            <a:ext cx="3592403" cy="369332"/>
          </a:xfrm>
          <a:prstGeom prst="rect">
            <a:avLst/>
          </a:prstGeom>
          <a:noFill/>
          <a:ln>
            <a:noFill/>
          </a:ln>
        </p:spPr>
        <p:txBody>
          <a:bodyPr wrap="square">
            <a:spAutoFit/>
          </a:bodyPr>
          <a:lstStyle/>
          <a:p>
            <a:r>
              <a:rPr lang="en-US" sz="1800" b="1" dirty="0">
                <a:solidFill>
                  <a:srgbClr val="DAE3F3"/>
                </a:solidFill>
                <a:latin typeface="Consolas" panose="020B0609020204030204" pitchFamily="49" charset="0"/>
              </a:rPr>
              <a:t>import this</a:t>
            </a:r>
          </a:p>
        </p:txBody>
      </p:sp>
      <p:sp>
        <p:nvSpPr>
          <p:cNvPr id="42" name="TextBox 41">
            <a:extLst>
              <a:ext uri="{FF2B5EF4-FFF2-40B4-BE49-F238E27FC236}">
                <a16:creationId xmlns:a16="http://schemas.microsoft.com/office/drawing/2014/main" id="{079A3B09-797B-4A3F-81DC-0913749F4F7B}"/>
              </a:ext>
            </a:extLst>
          </p:cNvPr>
          <p:cNvSpPr txBox="1"/>
          <p:nvPr/>
        </p:nvSpPr>
        <p:spPr>
          <a:xfrm>
            <a:off x="5438665" y="1355813"/>
            <a:ext cx="6498884" cy="5847755"/>
          </a:xfrm>
          <a:prstGeom prst="rect">
            <a:avLst/>
          </a:prstGeom>
          <a:noFill/>
          <a:ln>
            <a:noFill/>
          </a:ln>
        </p:spPr>
        <p:txBody>
          <a:bodyPr wrap="square">
            <a:spAutoFit/>
          </a:bodyPr>
          <a:lstStyle/>
          <a:p>
            <a:r>
              <a:rPr lang="en-US" sz="1700" dirty="0">
                <a:solidFill>
                  <a:schemeClr val="bg1"/>
                </a:solidFill>
              </a:rPr>
              <a:t>The Zen of Python, by Tim Peters</a:t>
            </a:r>
          </a:p>
          <a:p>
            <a:endParaRPr lang="en-US" sz="1100" dirty="0">
              <a:solidFill>
                <a:schemeClr val="bg1"/>
              </a:solidFill>
            </a:endParaRPr>
          </a:p>
          <a:p>
            <a:r>
              <a:rPr lang="en-US" sz="1700" dirty="0">
                <a:solidFill>
                  <a:schemeClr val="bg1"/>
                </a:solidFill>
              </a:rPr>
              <a:t>Beautiful is better than ugly.</a:t>
            </a:r>
          </a:p>
          <a:p>
            <a:r>
              <a:rPr lang="en-US" sz="1700" dirty="0">
                <a:solidFill>
                  <a:schemeClr val="bg1"/>
                </a:solidFill>
              </a:rPr>
              <a:t>Explicit is better than implicit.</a:t>
            </a:r>
          </a:p>
          <a:p>
            <a:r>
              <a:rPr lang="en-US" sz="1700" dirty="0">
                <a:solidFill>
                  <a:schemeClr val="bg1"/>
                </a:solidFill>
              </a:rPr>
              <a:t>Simple is better than complex.</a:t>
            </a:r>
          </a:p>
          <a:p>
            <a:r>
              <a:rPr lang="en-US" sz="1700" dirty="0">
                <a:solidFill>
                  <a:schemeClr val="bg1"/>
                </a:solidFill>
              </a:rPr>
              <a:t>Complex is better than complicated.</a:t>
            </a:r>
          </a:p>
          <a:p>
            <a:r>
              <a:rPr lang="en-US" sz="1700" dirty="0">
                <a:solidFill>
                  <a:schemeClr val="bg1"/>
                </a:solidFill>
              </a:rPr>
              <a:t>Flat is better than nested.</a:t>
            </a:r>
          </a:p>
          <a:p>
            <a:r>
              <a:rPr lang="en-US" sz="1700" dirty="0">
                <a:solidFill>
                  <a:schemeClr val="bg1"/>
                </a:solidFill>
              </a:rPr>
              <a:t>Sparse is better than dense.</a:t>
            </a:r>
          </a:p>
          <a:p>
            <a:r>
              <a:rPr lang="en-US" sz="1700" dirty="0">
                <a:solidFill>
                  <a:schemeClr val="bg1"/>
                </a:solidFill>
              </a:rPr>
              <a:t>Readability counts.</a:t>
            </a:r>
          </a:p>
          <a:p>
            <a:r>
              <a:rPr lang="en-US" sz="1700" dirty="0">
                <a:solidFill>
                  <a:schemeClr val="bg1"/>
                </a:solidFill>
              </a:rPr>
              <a:t>Special cases aren't special enough to break the rules.</a:t>
            </a:r>
          </a:p>
          <a:p>
            <a:r>
              <a:rPr lang="en-US" sz="1700" dirty="0">
                <a:solidFill>
                  <a:schemeClr val="bg1"/>
                </a:solidFill>
              </a:rPr>
              <a:t>Although practicality beats purity.</a:t>
            </a:r>
          </a:p>
          <a:p>
            <a:r>
              <a:rPr lang="en-US" sz="1700" dirty="0">
                <a:solidFill>
                  <a:schemeClr val="bg1"/>
                </a:solidFill>
              </a:rPr>
              <a:t>Errors should never pass silently.</a:t>
            </a:r>
          </a:p>
          <a:p>
            <a:r>
              <a:rPr lang="en-US" sz="1700" dirty="0">
                <a:solidFill>
                  <a:schemeClr val="bg1"/>
                </a:solidFill>
              </a:rPr>
              <a:t>Unless explicitly silenced.</a:t>
            </a:r>
          </a:p>
          <a:p>
            <a:r>
              <a:rPr lang="en-US" sz="1700" dirty="0">
                <a:solidFill>
                  <a:schemeClr val="bg1"/>
                </a:solidFill>
              </a:rPr>
              <a:t>In the face of ambiguity, refuse the temptation to guess.</a:t>
            </a:r>
          </a:p>
          <a:p>
            <a:r>
              <a:rPr lang="en-US" sz="1700" dirty="0">
                <a:solidFill>
                  <a:schemeClr val="bg1"/>
                </a:solidFill>
              </a:rPr>
              <a:t>There should be one-- and preferably only one --obvious way to do it.</a:t>
            </a:r>
          </a:p>
          <a:p>
            <a:r>
              <a:rPr lang="en-US" sz="1700" dirty="0">
                <a:solidFill>
                  <a:schemeClr val="bg1"/>
                </a:solidFill>
              </a:rPr>
              <a:t>Although that way may not be obvious at first unless you're Dutch.</a:t>
            </a:r>
          </a:p>
          <a:p>
            <a:r>
              <a:rPr lang="en-US" sz="1700" dirty="0">
                <a:solidFill>
                  <a:schemeClr val="bg1"/>
                </a:solidFill>
              </a:rPr>
              <a:t>Now is better than never.</a:t>
            </a:r>
          </a:p>
          <a:p>
            <a:r>
              <a:rPr lang="en-US" sz="1700" dirty="0">
                <a:solidFill>
                  <a:schemeClr val="bg1"/>
                </a:solidFill>
              </a:rPr>
              <a:t>Although never is often better than *right* now.</a:t>
            </a:r>
          </a:p>
          <a:p>
            <a:r>
              <a:rPr lang="en-US" sz="1700" dirty="0">
                <a:solidFill>
                  <a:schemeClr val="bg1"/>
                </a:solidFill>
              </a:rPr>
              <a:t>If the implementation is hard to explain, it's a bad idea.</a:t>
            </a:r>
          </a:p>
          <a:p>
            <a:r>
              <a:rPr lang="en-US" sz="1700" dirty="0">
                <a:solidFill>
                  <a:schemeClr val="bg1"/>
                </a:solidFill>
              </a:rPr>
              <a:t>If the implementation is easy to explain, it may be a good idea.</a:t>
            </a:r>
          </a:p>
          <a:p>
            <a:r>
              <a:rPr lang="en-US" sz="1700" dirty="0">
                <a:solidFill>
                  <a:schemeClr val="bg1"/>
                </a:solidFill>
              </a:rPr>
              <a:t>Namespaces are one honking great idea -- let's do more of those!</a:t>
            </a:r>
          </a:p>
          <a:p>
            <a:endParaRPr lang="en-US" sz="1700" dirty="0">
              <a:solidFill>
                <a:schemeClr val="bg1"/>
              </a:solidFill>
            </a:endParaRPr>
          </a:p>
        </p:txBody>
      </p:sp>
      <p:sp>
        <p:nvSpPr>
          <p:cNvPr id="59" name="TextBox 58">
            <a:extLst>
              <a:ext uri="{FF2B5EF4-FFF2-40B4-BE49-F238E27FC236}">
                <a16:creationId xmlns:a16="http://schemas.microsoft.com/office/drawing/2014/main" id="{892B55AA-5BDF-4367-A38F-9A54FEFD14F1}"/>
              </a:ext>
            </a:extLst>
          </p:cNvPr>
          <p:cNvSpPr txBox="1"/>
          <p:nvPr/>
        </p:nvSpPr>
        <p:spPr>
          <a:xfrm>
            <a:off x="167640" y="3148773"/>
            <a:ext cx="4899660" cy="461665"/>
          </a:xfrm>
          <a:prstGeom prst="rect">
            <a:avLst/>
          </a:prstGeom>
          <a:noFill/>
        </p:spPr>
        <p:txBody>
          <a:bodyPr wrap="square" rtlCol="0">
            <a:spAutoFit/>
          </a:bodyPr>
          <a:lstStyle/>
          <a:p>
            <a:pPr algn="ctr"/>
            <a:r>
              <a:rPr lang="en-US" sz="2400" dirty="0"/>
              <a:t>Python prints its design principles!</a:t>
            </a:r>
          </a:p>
        </p:txBody>
      </p:sp>
      <p:sp>
        <p:nvSpPr>
          <p:cNvPr id="60" name="TextBox 59">
            <a:extLst>
              <a:ext uri="{FF2B5EF4-FFF2-40B4-BE49-F238E27FC236}">
                <a16:creationId xmlns:a16="http://schemas.microsoft.com/office/drawing/2014/main" id="{201B6B97-6E5D-4C84-81D9-2C3D60F64480}"/>
              </a:ext>
            </a:extLst>
          </p:cNvPr>
          <p:cNvSpPr txBox="1"/>
          <p:nvPr/>
        </p:nvSpPr>
        <p:spPr>
          <a:xfrm>
            <a:off x="167640" y="3812178"/>
            <a:ext cx="4899660" cy="830997"/>
          </a:xfrm>
          <a:prstGeom prst="rect">
            <a:avLst/>
          </a:prstGeom>
          <a:noFill/>
        </p:spPr>
        <p:txBody>
          <a:bodyPr wrap="square" rtlCol="0">
            <a:spAutoFit/>
          </a:bodyPr>
          <a:lstStyle/>
          <a:p>
            <a:pPr algn="ctr"/>
            <a:r>
              <a:rPr lang="en-US" sz="2400" dirty="0"/>
              <a:t>As we study the language, keep these principles in mind.</a:t>
            </a:r>
          </a:p>
        </p:txBody>
      </p:sp>
      <p:sp>
        <p:nvSpPr>
          <p:cNvPr id="61" name="TextBox 60">
            <a:extLst>
              <a:ext uri="{FF2B5EF4-FFF2-40B4-BE49-F238E27FC236}">
                <a16:creationId xmlns:a16="http://schemas.microsoft.com/office/drawing/2014/main" id="{E19E6B61-3769-4E5D-898D-5E3475F7E6DF}"/>
              </a:ext>
            </a:extLst>
          </p:cNvPr>
          <p:cNvSpPr txBox="1"/>
          <p:nvPr/>
        </p:nvSpPr>
        <p:spPr>
          <a:xfrm>
            <a:off x="449580" y="4844916"/>
            <a:ext cx="4335780" cy="1200329"/>
          </a:xfrm>
          <a:prstGeom prst="rect">
            <a:avLst/>
          </a:prstGeom>
          <a:noFill/>
        </p:spPr>
        <p:txBody>
          <a:bodyPr wrap="square" rtlCol="0">
            <a:spAutoFit/>
          </a:bodyPr>
          <a:lstStyle/>
          <a:p>
            <a:pPr algn="ctr"/>
            <a:r>
              <a:rPr lang="en-US" sz="2400" dirty="0"/>
              <a:t>They can help you understand why the Python designers made certain decisions.</a:t>
            </a:r>
          </a:p>
        </p:txBody>
      </p:sp>
    </p:spTree>
    <p:extLst>
      <p:ext uri="{BB962C8B-B14F-4D97-AF65-F5344CB8AC3E}">
        <p14:creationId xmlns:p14="http://schemas.microsoft.com/office/powerpoint/2010/main" val="385596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1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0">
                                            <p:txEl>
                                              <p:pRg st="0" end="0"/>
                                            </p:txEl>
                                          </p:spTgt>
                                        </p:tgtEl>
                                        <p:attrNameLst>
                                          <p:attrName>style.visibility</p:attrName>
                                        </p:attrNameLst>
                                      </p:cBhvr>
                                      <p:to>
                                        <p:strVal val="visible"/>
                                      </p:to>
                                    </p:set>
                                    <p:animEffect transition="in" filter="wipe(left)">
                                      <p:cBhvr>
                                        <p:cTn id="20" dur="500"/>
                                        <p:tgtEl>
                                          <p:spTgt spid="4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1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
                                            <p:txEl>
                                              <p:pRg st="0" end="0"/>
                                            </p:txEl>
                                          </p:spTgt>
                                        </p:tgtEl>
                                        <p:attrNameLst>
                                          <p:attrName>style.visibility</p:attrName>
                                        </p:attrNameLst>
                                      </p:cBhvr>
                                      <p:to>
                                        <p:strVal val="visible"/>
                                      </p:to>
                                    </p:set>
                                    <p:animEffect transition="in" filter="wipe(left)">
                                      <p:cBhvr>
                                        <p:cTn id="34" dur="500"/>
                                        <p:tgtEl>
                                          <p:spTgt spid="42">
                                            <p:txEl>
                                              <p:pRg st="0" end="0"/>
                                            </p:txEl>
                                          </p:spTgt>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2">
                                            <p:txEl>
                                              <p:pRg st="2" end="2"/>
                                            </p:txEl>
                                          </p:spTgt>
                                        </p:tgtEl>
                                        <p:attrNameLst>
                                          <p:attrName>style.visibility</p:attrName>
                                        </p:attrNameLst>
                                      </p:cBhvr>
                                      <p:to>
                                        <p:strVal val="visible"/>
                                      </p:to>
                                    </p:set>
                                    <p:animEffect transition="in" filter="wipe(left)">
                                      <p:cBhvr>
                                        <p:cTn id="38" dur="1000"/>
                                        <p:tgtEl>
                                          <p:spTgt spid="42">
                                            <p:txEl>
                                              <p:pRg st="2" end="2"/>
                                            </p:txEl>
                                          </p:spTgt>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42">
                                            <p:txEl>
                                              <p:pRg st="3" end="3"/>
                                            </p:txEl>
                                          </p:spTgt>
                                        </p:tgtEl>
                                        <p:attrNameLst>
                                          <p:attrName>style.visibility</p:attrName>
                                        </p:attrNameLst>
                                      </p:cBhvr>
                                      <p:to>
                                        <p:strVal val="visible"/>
                                      </p:to>
                                    </p:set>
                                    <p:animEffect transition="in" filter="wipe(left)">
                                      <p:cBhvr>
                                        <p:cTn id="42" dur="1000"/>
                                        <p:tgtEl>
                                          <p:spTgt spid="42">
                                            <p:txEl>
                                              <p:pRg st="3" end="3"/>
                                            </p:txEl>
                                          </p:spTgt>
                                        </p:tgtEl>
                                      </p:cBhvr>
                                    </p:animEffec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42">
                                            <p:txEl>
                                              <p:pRg st="4" end="4"/>
                                            </p:txEl>
                                          </p:spTgt>
                                        </p:tgtEl>
                                        <p:attrNameLst>
                                          <p:attrName>style.visibility</p:attrName>
                                        </p:attrNameLst>
                                      </p:cBhvr>
                                      <p:to>
                                        <p:strVal val="visible"/>
                                      </p:to>
                                    </p:set>
                                    <p:animEffect transition="in" filter="wipe(left)">
                                      <p:cBhvr>
                                        <p:cTn id="46" dur="1000"/>
                                        <p:tgtEl>
                                          <p:spTgt spid="42">
                                            <p:txEl>
                                              <p:pRg st="4" end="4"/>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42">
                                            <p:txEl>
                                              <p:pRg st="5" end="5"/>
                                            </p:txEl>
                                          </p:spTgt>
                                        </p:tgtEl>
                                        <p:attrNameLst>
                                          <p:attrName>style.visibility</p:attrName>
                                        </p:attrNameLst>
                                      </p:cBhvr>
                                      <p:to>
                                        <p:strVal val="visible"/>
                                      </p:to>
                                    </p:set>
                                    <p:animEffect transition="in" filter="wipe(left)">
                                      <p:cBhvr>
                                        <p:cTn id="50" dur="1000"/>
                                        <p:tgtEl>
                                          <p:spTgt spid="42">
                                            <p:txEl>
                                              <p:pRg st="5" end="5"/>
                                            </p:txEl>
                                          </p:spTgt>
                                        </p:tgtEl>
                                      </p:cBhvr>
                                    </p:animEffect>
                                  </p:childTnLst>
                                </p:cTn>
                              </p:par>
                            </p:childTnLst>
                          </p:cTn>
                        </p:par>
                        <p:par>
                          <p:cTn id="51" fill="hold">
                            <p:stCondLst>
                              <p:cond delay="4500"/>
                            </p:stCondLst>
                            <p:childTnLst>
                              <p:par>
                                <p:cTn id="52" presetID="22" presetClass="entr" presetSubtype="8" fill="hold" grpId="0" nodeType="afterEffect">
                                  <p:stCondLst>
                                    <p:cond delay="0"/>
                                  </p:stCondLst>
                                  <p:childTnLst>
                                    <p:set>
                                      <p:cBhvr>
                                        <p:cTn id="53" dur="1" fill="hold">
                                          <p:stCondLst>
                                            <p:cond delay="0"/>
                                          </p:stCondLst>
                                        </p:cTn>
                                        <p:tgtEl>
                                          <p:spTgt spid="42">
                                            <p:txEl>
                                              <p:pRg st="6" end="6"/>
                                            </p:txEl>
                                          </p:spTgt>
                                        </p:tgtEl>
                                        <p:attrNameLst>
                                          <p:attrName>style.visibility</p:attrName>
                                        </p:attrNameLst>
                                      </p:cBhvr>
                                      <p:to>
                                        <p:strVal val="visible"/>
                                      </p:to>
                                    </p:set>
                                    <p:animEffect transition="in" filter="wipe(left)">
                                      <p:cBhvr>
                                        <p:cTn id="54" dur="1000"/>
                                        <p:tgtEl>
                                          <p:spTgt spid="42">
                                            <p:txEl>
                                              <p:pRg st="6" end="6"/>
                                            </p:txEl>
                                          </p:spTgt>
                                        </p:tgtEl>
                                      </p:cBhvr>
                                    </p:animEffect>
                                  </p:childTnLst>
                                </p:cTn>
                              </p:par>
                            </p:childTnLst>
                          </p:cTn>
                        </p:par>
                        <p:par>
                          <p:cTn id="55" fill="hold">
                            <p:stCondLst>
                              <p:cond delay="5500"/>
                            </p:stCondLst>
                            <p:childTnLst>
                              <p:par>
                                <p:cTn id="56" presetID="22" presetClass="entr" presetSubtype="8" fill="hold" grpId="0" nodeType="afterEffect">
                                  <p:stCondLst>
                                    <p:cond delay="0"/>
                                  </p:stCondLst>
                                  <p:childTnLst>
                                    <p:set>
                                      <p:cBhvr>
                                        <p:cTn id="57" dur="1" fill="hold">
                                          <p:stCondLst>
                                            <p:cond delay="0"/>
                                          </p:stCondLst>
                                        </p:cTn>
                                        <p:tgtEl>
                                          <p:spTgt spid="42">
                                            <p:txEl>
                                              <p:pRg st="7" end="7"/>
                                            </p:txEl>
                                          </p:spTgt>
                                        </p:tgtEl>
                                        <p:attrNameLst>
                                          <p:attrName>style.visibility</p:attrName>
                                        </p:attrNameLst>
                                      </p:cBhvr>
                                      <p:to>
                                        <p:strVal val="visible"/>
                                      </p:to>
                                    </p:set>
                                    <p:animEffect transition="in" filter="wipe(left)">
                                      <p:cBhvr>
                                        <p:cTn id="58" dur="1000"/>
                                        <p:tgtEl>
                                          <p:spTgt spid="42">
                                            <p:txEl>
                                              <p:pRg st="7" end="7"/>
                                            </p:txEl>
                                          </p:spTgt>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42">
                                            <p:txEl>
                                              <p:pRg st="8" end="8"/>
                                            </p:txEl>
                                          </p:spTgt>
                                        </p:tgtEl>
                                        <p:attrNameLst>
                                          <p:attrName>style.visibility</p:attrName>
                                        </p:attrNameLst>
                                      </p:cBhvr>
                                      <p:to>
                                        <p:strVal val="visible"/>
                                      </p:to>
                                    </p:set>
                                    <p:animEffect transition="in" filter="wipe(left)">
                                      <p:cBhvr>
                                        <p:cTn id="62" dur="1000"/>
                                        <p:tgtEl>
                                          <p:spTgt spid="42">
                                            <p:txEl>
                                              <p:pRg st="8" end="8"/>
                                            </p:txEl>
                                          </p:spTgt>
                                        </p:tgtEl>
                                      </p:cBhvr>
                                    </p:animEffect>
                                  </p:childTnLst>
                                </p:cTn>
                              </p:par>
                            </p:childTnLst>
                          </p:cTn>
                        </p:par>
                        <p:par>
                          <p:cTn id="63" fill="hold">
                            <p:stCondLst>
                              <p:cond delay="7500"/>
                            </p:stCondLst>
                            <p:childTnLst>
                              <p:par>
                                <p:cTn id="64" presetID="22" presetClass="entr" presetSubtype="8" fill="hold" grpId="0" nodeType="afterEffect">
                                  <p:stCondLst>
                                    <p:cond delay="0"/>
                                  </p:stCondLst>
                                  <p:childTnLst>
                                    <p:set>
                                      <p:cBhvr>
                                        <p:cTn id="65" dur="1" fill="hold">
                                          <p:stCondLst>
                                            <p:cond delay="0"/>
                                          </p:stCondLst>
                                        </p:cTn>
                                        <p:tgtEl>
                                          <p:spTgt spid="42">
                                            <p:txEl>
                                              <p:pRg st="9" end="9"/>
                                            </p:txEl>
                                          </p:spTgt>
                                        </p:tgtEl>
                                        <p:attrNameLst>
                                          <p:attrName>style.visibility</p:attrName>
                                        </p:attrNameLst>
                                      </p:cBhvr>
                                      <p:to>
                                        <p:strVal val="visible"/>
                                      </p:to>
                                    </p:set>
                                    <p:animEffect transition="in" filter="wipe(left)">
                                      <p:cBhvr>
                                        <p:cTn id="66" dur="1000"/>
                                        <p:tgtEl>
                                          <p:spTgt spid="42">
                                            <p:txEl>
                                              <p:pRg st="9" end="9"/>
                                            </p:txEl>
                                          </p:spTgt>
                                        </p:tgtEl>
                                      </p:cBhvr>
                                    </p:animEffect>
                                  </p:childTnLst>
                                </p:cTn>
                              </p:par>
                            </p:childTnLst>
                          </p:cTn>
                        </p:par>
                        <p:par>
                          <p:cTn id="67" fill="hold">
                            <p:stCondLst>
                              <p:cond delay="8500"/>
                            </p:stCondLst>
                            <p:childTnLst>
                              <p:par>
                                <p:cTn id="68" presetID="22" presetClass="entr" presetSubtype="8" fill="hold" grpId="0" nodeType="afterEffect">
                                  <p:stCondLst>
                                    <p:cond delay="0"/>
                                  </p:stCondLst>
                                  <p:childTnLst>
                                    <p:set>
                                      <p:cBhvr>
                                        <p:cTn id="69" dur="1" fill="hold">
                                          <p:stCondLst>
                                            <p:cond delay="0"/>
                                          </p:stCondLst>
                                        </p:cTn>
                                        <p:tgtEl>
                                          <p:spTgt spid="42">
                                            <p:txEl>
                                              <p:pRg st="10" end="10"/>
                                            </p:txEl>
                                          </p:spTgt>
                                        </p:tgtEl>
                                        <p:attrNameLst>
                                          <p:attrName>style.visibility</p:attrName>
                                        </p:attrNameLst>
                                      </p:cBhvr>
                                      <p:to>
                                        <p:strVal val="visible"/>
                                      </p:to>
                                    </p:set>
                                    <p:animEffect transition="in" filter="wipe(left)">
                                      <p:cBhvr>
                                        <p:cTn id="70" dur="1000"/>
                                        <p:tgtEl>
                                          <p:spTgt spid="42">
                                            <p:txEl>
                                              <p:pRg st="10" end="10"/>
                                            </p:txEl>
                                          </p:spTgt>
                                        </p:tgtEl>
                                      </p:cBhvr>
                                    </p:animEffect>
                                  </p:childTnLst>
                                </p:cTn>
                              </p:par>
                            </p:childTnLst>
                          </p:cTn>
                        </p:par>
                        <p:par>
                          <p:cTn id="71" fill="hold">
                            <p:stCondLst>
                              <p:cond delay="9500"/>
                            </p:stCondLst>
                            <p:childTnLst>
                              <p:par>
                                <p:cTn id="72" presetID="22" presetClass="entr" presetSubtype="8" fill="hold" grpId="0" nodeType="afterEffect">
                                  <p:stCondLst>
                                    <p:cond delay="0"/>
                                  </p:stCondLst>
                                  <p:childTnLst>
                                    <p:set>
                                      <p:cBhvr>
                                        <p:cTn id="73" dur="1" fill="hold">
                                          <p:stCondLst>
                                            <p:cond delay="0"/>
                                          </p:stCondLst>
                                        </p:cTn>
                                        <p:tgtEl>
                                          <p:spTgt spid="42">
                                            <p:txEl>
                                              <p:pRg st="11" end="11"/>
                                            </p:txEl>
                                          </p:spTgt>
                                        </p:tgtEl>
                                        <p:attrNameLst>
                                          <p:attrName>style.visibility</p:attrName>
                                        </p:attrNameLst>
                                      </p:cBhvr>
                                      <p:to>
                                        <p:strVal val="visible"/>
                                      </p:to>
                                    </p:set>
                                    <p:animEffect transition="in" filter="wipe(left)">
                                      <p:cBhvr>
                                        <p:cTn id="74" dur="1000"/>
                                        <p:tgtEl>
                                          <p:spTgt spid="42">
                                            <p:txEl>
                                              <p:pRg st="11" end="11"/>
                                            </p:txEl>
                                          </p:spTgt>
                                        </p:tgtEl>
                                      </p:cBhvr>
                                    </p:animEffect>
                                  </p:childTnLst>
                                </p:cTn>
                              </p:par>
                            </p:childTnLst>
                          </p:cTn>
                        </p:par>
                        <p:par>
                          <p:cTn id="75" fill="hold">
                            <p:stCondLst>
                              <p:cond delay="10500"/>
                            </p:stCondLst>
                            <p:childTnLst>
                              <p:par>
                                <p:cTn id="76" presetID="22" presetClass="entr" presetSubtype="8" fill="hold" grpId="0" nodeType="afterEffect">
                                  <p:stCondLst>
                                    <p:cond delay="0"/>
                                  </p:stCondLst>
                                  <p:childTnLst>
                                    <p:set>
                                      <p:cBhvr>
                                        <p:cTn id="77" dur="1" fill="hold">
                                          <p:stCondLst>
                                            <p:cond delay="0"/>
                                          </p:stCondLst>
                                        </p:cTn>
                                        <p:tgtEl>
                                          <p:spTgt spid="42">
                                            <p:txEl>
                                              <p:pRg st="12" end="12"/>
                                            </p:txEl>
                                          </p:spTgt>
                                        </p:tgtEl>
                                        <p:attrNameLst>
                                          <p:attrName>style.visibility</p:attrName>
                                        </p:attrNameLst>
                                      </p:cBhvr>
                                      <p:to>
                                        <p:strVal val="visible"/>
                                      </p:to>
                                    </p:set>
                                    <p:animEffect transition="in" filter="wipe(left)">
                                      <p:cBhvr>
                                        <p:cTn id="78" dur="1000"/>
                                        <p:tgtEl>
                                          <p:spTgt spid="42">
                                            <p:txEl>
                                              <p:pRg st="12" end="12"/>
                                            </p:txEl>
                                          </p:spTgt>
                                        </p:tgtEl>
                                      </p:cBhvr>
                                    </p:animEffect>
                                  </p:childTnLst>
                                </p:cTn>
                              </p:par>
                            </p:childTnLst>
                          </p:cTn>
                        </p:par>
                        <p:par>
                          <p:cTn id="79" fill="hold">
                            <p:stCondLst>
                              <p:cond delay="11500"/>
                            </p:stCondLst>
                            <p:childTnLst>
                              <p:par>
                                <p:cTn id="80" presetID="22" presetClass="entr" presetSubtype="8" fill="hold" grpId="0" nodeType="afterEffect">
                                  <p:stCondLst>
                                    <p:cond delay="0"/>
                                  </p:stCondLst>
                                  <p:childTnLst>
                                    <p:set>
                                      <p:cBhvr>
                                        <p:cTn id="81" dur="1" fill="hold">
                                          <p:stCondLst>
                                            <p:cond delay="0"/>
                                          </p:stCondLst>
                                        </p:cTn>
                                        <p:tgtEl>
                                          <p:spTgt spid="42">
                                            <p:txEl>
                                              <p:pRg st="13" end="13"/>
                                            </p:txEl>
                                          </p:spTgt>
                                        </p:tgtEl>
                                        <p:attrNameLst>
                                          <p:attrName>style.visibility</p:attrName>
                                        </p:attrNameLst>
                                      </p:cBhvr>
                                      <p:to>
                                        <p:strVal val="visible"/>
                                      </p:to>
                                    </p:set>
                                    <p:animEffect transition="in" filter="wipe(left)">
                                      <p:cBhvr>
                                        <p:cTn id="82" dur="1000"/>
                                        <p:tgtEl>
                                          <p:spTgt spid="42">
                                            <p:txEl>
                                              <p:pRg st="13" end="13"/>
                                            </p:txEl>
                                          </p:spTgt>
                                        </p:tgtEl>
                                      </p:cBhvr>
                                    </p:animEffect>
                                  </p:childTnLst>
                                </p:cTn>
                              </p:par>
                            </p:childTnLst>
                          </p:cTn>
                        </p:par>
                        <p:par>
                          <p:cTn id="83" fill="hold">
                            <p:stCondLst>
                              <p:cond delay="12500"/>
                            </p:stCondLst>
                            <p:childTnLst>
                              <p:par>
                                <p:cTn id="84" presetID="22" presetClass="entr" presetSubtype="8" fill="hold" grpId="0" nodeType="afterEffect">
                                  <p:stCondLst>
                                    <p:cond delay="0"/>
                                  </p:stCondLst>
                                  <p:childTnLst>
                                    <p:set>
                                      <p:cBhvr>
                                        <p:cTn id="85" dur="1" fill="hold">
                                          <p:stCondLst>
                                            <p:cond delay="0"/>
                                          </p:stCondLst>
                                        </p:cTn>
                                        <p:tgtEl>
                                          <p:spTgt spid="42">
                                            <p:txEl>
                                              <p:pRg st="14" end="14"/>
                                            </p:txEl>
                                          </p:spTgt>
                                        </p:tgtEl>
                                        <p:attrNameLst>
                                          <p:attrName>style.visibility</p:attrName>
                                        </p:attrNameLst>
                                      </p:cBhvr>
                                      <p:to>
                                        <p:strVal val="visible"/>
                                      </p:to>
                                    </p:set>
                                    <p:animEffect transition="in" filter="wipe(left)">
                                      <p:cBhvr>
                                        <p:cTn id="86" dur="1000"/>
                                        <p:tgtEl>
                                          <p:spTgt spid="42">
                                            <p:txEl>
                                              <p:pRg st="14" end="14"/>
                                            </p:txEl>
                                          </p:spTgt>
                                        </p:tgtEl>
                                      </p:cBhvr>
                                    </p:animEffect>
                                  </p:childTnLst>
                                </p:cTn>
                              </p:par>
                            </p:childTnLst>
                          </p:cTn>
                        </p:par>
                        <p:par>
                          <p:cTn id="87" fill="hold">
                            <p:stCondLst>
                              <p:cond delay="13500"/>
                            </p:stCondLst>
                            <p:childTnLst>
                              <p:par>
                                <p:cTn id="88" presetID="22" presetClass="entr" presetSubtype="8" fill="hold" grpId="0" nodeType="afterEffect">
                                  <p:stCondLst>
                                    <p:cond delay="0"/>
                                  </p:stCondLst>
                                  <p:childTnLst>
                                    <p:set>
                                      <p:cBhvr>
                                        <p:cTn id="89" dur="1" fill="hold">
                                          <p:stCondLst>
                                            <p:cond delay="0"/>
                                          </p:stCondLst>
                                        </p:cTn>
                                        <p:tgtEl>
                                          <p:spTgt spid="42">
                                            <p:txEl>
                                              <p:pRg st="15" end="15"/>
                                            </p:txEl>
                                          </p:spTgt>
                                        </p:tgtEl>
                                        <p:attrNameLst>
                                          <p:attrName>style.visibility</p:attrName>
                                        </p:attrNameLst>
                                      </p:cBhvr>
                                      <p:to>
                                        <p:strVal val="visible"/>
                                      </p:to>
                                    </p:set>
                                    <p:animEffect transition="in" filter="wipe(left)">
                                      <p:cBhvr>
                                        <p:cTn id="90" dur="1000"/>
                                        <p:tgtEl>
                                          <p:spTgt spid="42">
                                            <p:txEl>
                                              <p:pRg st="15" end="15"/>
                                            </p:txEl>
                                          </p:spTgt>
                                        </p:tgtEl>
                                      </p:cBhvr>
                                    </p:animEffect>
                                  </p:childTnLst>
                                </p:cTn>
                              </p:par>
                            </p:childTnLst>
                          </p:cTn>
                        </p:par>
                        <p:par>
                          <p:cTn id="91" fill="hold">
                            <p:stCondLst>
                              <p:cond delay="14500"/>
                            </p:stCondLst>
                            <p:childTnLst>
                              <p:par>
                                <p:cTn id="92" presetID="22" presetClass="entr" presetSubtype="8" fill="hold" grpId="0" nodeType="afterEffect">
                                  <p:stCondLst>
                                    <p:cond delay="0"/>
                                  </p:stCondLst>
                                  <p:childTnLst>
                                    <p:set>
                                      <p:cBhvr>
                                        <p:cTn id="93" dur="1" fill="hold">
                                          <p:stCondLst>
                                            <p:cond delay="0"/>
                                          </p:stCondLst>
                                        </p:cTn>
                                        <p:tgtEl>
                                          <p:spTgt spid="42">
                                            <p:txEl>
                                              <p:pRg st="16" end="16"/>
                                            </p:txEl>
                                          </p:spTgt>
                                        </p:tgtEl>
                                        <p:attrNameLst>
                                          <p:attrName>style.visibility</p:attrName>
                                        </p:attrNameLst>
                                      </p:cBhvr>
                                      <p:to>
                                        <p:strVal val="visible"/>
                                      </p:to>
                                    </p:set>
                                    <p:animEffect transition="in" filter="wipe(left)">
                                      <p:cBhvr>
                                        <p:cTn id="94" dur="1000"/>
                                        <p:tgtEl>
                                          <p:spTgt spid="42">
                                            <p:txEl>
                                              <p:pRg st="16" end="16"/>
                                            </p:txEl>
                                          </p:spTgt>
                                        </p:tgtEl>
                                      </p:cBhvr>
                                    </p:animEffect>
                                  </p:childTnLst>
                                </p:cTn>
                              </p:par>
                            </p:childTnLst>
                          </p:cTn>
                        </p:par>
                        <p:par>
                          <p:cTn id="95" fill="hold">
                            <p:stCondLst>
                              <p:cond delay="15500"/>
                            </p:stCondLst>
                            <p:childTnLst>
                              <p:par>
                                <p:cTn id="96" presetID="22" presetClass="entr" presetSubtype="8" fill="hold" grpId="0" nodeType="afterEffect">
                                  <p:stCondLst>
                                    <p:cond delay="0"/>
                                  </p:stCondLst>
                                  <p:childTnLst>
                                    <p:set>
                                      <p:cBhvr>
                                        <p:cTn id="97" dur="1" fill="hold">
                                          <p:stCondLst>
                                            <p:cond delay="0"/>
                                          </p:stCondLst>
                                        </p:cTn>
                                        <p:tgtEl>
                                          <p:spTgt spid="42">
                                            <p:txEl>
                                              <p:pRg st="17" end="17"/>
                                            </p:txEl>
                                          </p:spTgt>
                                        </p:tgtEl>
                                        <p:attrNameLst>
                                          <p:attrName>style.visibility</p:attrName>
                                        </p:attrNameLst>
                                      </p:cBhvr>
                                      <p:to>
                                        <p:strVal val="visible"/>
                                      </p:to>
                                    </p:set>
                                    <p:animEffect transition="in" filter="wipe(left)">
                                      <p:cBhvr>
                                        <p:cTn id="98" dur="1000"/>
                                        <p:tgtEl>
                                          <p:spTgt spid="42">
                                            <p:txEl>
                                              <p:pRg st="17" end="17"/>
                                            </p:txEl>
                                          </p:spTgt>
                                        </p:tgtEl>
                                      </p:cBhvr>
                                    </p:animEffect>
                                  </p:childTnLst>
                                </p:cTn>
                              </p:par>
                            </p:childTnLst>
                          </p:cTn>
                        </p:par>
                        <p:par>
                          <p:cTn id="99" fill="hold">
                            <p:stCondLst>
                              <p:cond delay="16500"/>
                            </p:stCondLst>
                            <p:childTnLst>
                              <p:par>
                                <p:cTn id="100" presetID="22" presetClass="entr" presetSubtype="8" fill="hold" grpId="0" nodeType="afterEffect">
                                  <p:stCondLst>
                                    <p:cond delay="0"/>
                                  </p:stCondLst>
                                  <p:childTnLst>
                                    <p:set>
                                      <p:cBhvr>
                                        <p:cTn id="101" dur="1" fill="hold">
                                          <p:stCondLst>
                                            <p:cond delay="0"/>
                                          </p:stCondLst>
                                        </p:cTn>
                                        <p:tgtEl>
                                          <p:spTgt spid="42">
                                            <p:txEl>
                                              <p:pRg st="18" end="18"/>
                                            </p:txEl>
                                          </p:spTgt>
                                        </p:tgtEl>
                                        <p:attrNameLst>
                                          <p:attrName>style.visibility</p:attrName>
                                        </p:attrNameLst>
                                      </p:cBhvr>
                                      <p:to>
                                        <p:strVal val="visible"/>
                                      </p:to>
                                    </p:set>
                                    <p:animEffect transition="in" filter="wipe(left)">
                                      <p:cBhvr>
                                        <p:cTn id="102" dur="1000"/>
                                        <p:tgtEl>
                                          <p:spTgt spid="42">
                                            <p:txEl>
                                              <p:pRg st="18" end="18"/>
                                            </p:txEl>
                                          </p:spTgt>
                                        </p:tgtEl>
                                      </p:cBhvr>
                                    </p:animEffect>
                                  </p:childTnLst>
                                </p:cTn>
                              </p:par>
                            </p:childTnLst>
                          </p:cTn>
                        </p:par>
                        <p:par>
                          <p:cTn id="103" fill="hold">
                            <p:stCondLst>
                              <p:cond delay="17500"/>
                            </p:stCondLst>
                            <p:childTnLst>
                              <p:par>
                                <p:cTn id="104" presetID="22" presetClass="entr" presetSubtype="8" fill="hold" grpId="0" nodeType="afterEffect">
                                  <p:stCondLst>
                                    <p:cond delay="0"/>
                                  </p:stCondLst>
                                  <p:childTnLst>
                                    <p:set>
                                      <p:cBhvr>
                                        <p:cTn id="105" dur="1" fill="hold">
                                          <p:stCondLst>
                                            <p:cond delay="0"/>
                                          </p:stCondLst>
                                        </p:cTn>
                                        <p:tgtEl>
                                          <p:spTgt spid="42">
                                            <p:txEl>
                                              <p:pRg st="19" end="19"/>
                                            </p:txEl>
                                          </p:spTgt>
                                        </p:tgtEl>
                                        <p:attrNameLst>
                                          <p:attrName>style.visibility</p:attrName>
                                        </p:attrNameLst>
                                      </p:cBhvr>
                                      <p:to>
                                        <p:strVal val="visible"/>
                                      </p:to>
                                    </p:set>
                                    <p:animEffect transition="in" filter="wipe(left)">
                                      <p:cBhvr>
                                        <p:cTn id="106" dur="1000"/>
                                        <p:tgtEl>
                                          <p:spTgt spid="42">
                                            <p:txEl>
                                              <p:pRg st="19" end="19"/>
                                            </p:txEl>
                                          </p:spTgt>
                                        </p:tgtEl>
                                      </p:cBhvr>
                                    </p:animEffect>
                                  </p:childTnLst>
                                </p:cTn>
                              </p:par>
                            </p:childTnLst>
                          </p:cTn>
                        </p:par>
                        <p:par>
                          <p:cTn id="107" fill="hold">
                            <p:stCondLst>
                              <p:cond delay="18500"/>
                            </p:stCondLst>
                            <p:childTnLst>
                              <p:par>
                                <p:cTn id="108" presetID="22" presetClass="entr" presetSubtype="8" fill="hold" grpId="0" nodeType="afterEffect">
                                  <p:stCondLst>
                                    <p:cond delay="0"/>
                                  </p:stCondLst>
                                  <p:childTnLst>
                                    <p:set>
                                      <p:cBhvr>
                                        <p:cTn id="109" dur="1" fill="hold">
                                          <p:stCondLst>
                                            <p:cond delay="0"/>
                                          </p:stCondLst>
                                        </p:cTn>
                                        <p:tgtEl>
                                          <p:spTgt spid="42">
                                            <p:txEl>
                                              <p:pRg st="20" end="20"/>
                                            </p:txEl>
                                          </p:spTgt>
                                        </p:tgtEl>
                                        <p:attrNameLst>
                                          <p:attrName>style.visibility</p:attrName>
                                        </p:attrNameLst>
                                      </p:cBhvr>
                                      <p:to>
                                        <p:strVal val="visible"/>
                                      </p:to>
                                    </p:set>
                                    <p:animEffect transition="in" filter="wipe(left)">
                                      <p:cBhvr>
                                        <p:cTn id="110" dur="1000"/>
                                        <p:tgtEl>
                                          <p:spTgt spid="42">
                                            <p:txEl>
                                              <p:pRg st="20" end="2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uiExpand="1" build="p"/>
      <p:bldP spid="41" grpId="0"/>
      <p:bldP spid="42" grpId="0" uiExpand="1" build="p"/>
      <p:bldP spid="59" grpId="0"/>
      <p:bldP spid="60" grpId="0"/>
      <p:bldP spid="61"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1" y="68282"/>
            <a:ext cx="11411205" cy="830997"/>
          </a:xfrm>
          <a:prstGeom prst="rect">
            <a:avLst/>
          </a:prstGeom>
          <a:noFill/>
        </p:spPr>
        <p:txBody>
          <a:bodyPr wrap="square" rtlCol="0">
            <a:spAutoFit/>
          </a:bodyPr>
          <a:lstStyle/>
          <a:p>
            <a:pPr algn="ctr"/>
            <a:r>
              <a:rPr lang="en-US" sz="4800" dirty="0"/>
              <a:t>Code Formatting</a:t>
            </a:r>
          </a:p>
        </p:txBody>
      </p:sp>
      <p:sp>
        <p:nvSpPr>
          <p:cNvPr id="10" name="Rectangle 9">
            <a:extLst>
              <a:ext uri="{FF2B5EF4-FFF2-40B4-BE49-F238E27FC236}">
                <a16:creationId xmlns:a16="http://schemas.microsoft.com/office/drawing/2014/main" id="{3423EF08-3A15-4B0C-9BED-89C4723A46D5}"/>
              </a:ext>
            </a:extLst>
          </p:cNvPr>
          <p:cNvSpPr/>
          <p:nvPr/>
        </p:nvSpPr>
        <p:spPr>
          <a:xfrm>
            <a:off x="3014854" y="3070860"/>
            <a:ext cx="5890400" cy="2819400"/>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hello</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'Greetings!'</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1"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bye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be_nice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be_nice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'Pleasure to meet you!'</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'I hope we can meet again.'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 panose="020B0609020204030204" pitchFamily="49" charset="0"/>
              </a:rPr>
              <a:t>else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'Later loser...'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"I'm off"</a:t>
            </a:r>
            <a:r>
              <a:rPr lang="en-US" dirty="0">
                <a:solidFill>
                  <a:srgbClr val="000000"/>
                </a:solidFill>
                <a:latin typeface="Consolas" panose="020B0609020204030204" pitchFamily="49" charset="0"/>
              </a:rPr>
              <a:t>)</a:t>
            </a:r>
            <a:endParaRPr lang="en-US" sz="1200" dirty="0">
              <a:latin typeface="Consolas" panose="020B0609020204030204" pitchFamily="49" charset="0"/>
            </a:endParaRPr>
          </a:p>
        </p:txBody>
      </p:sp>
      <p:sp>
        <p:nvSpPr>
          <p:cNvPr id="12" name="Speech Bubble: Rectangle with Corners Rounded 11">
            <a:extLst>
              <a:ext uri="{FF2B5EF4-FFF2-40B4-BE49-F238E27FC236}">
                <a16:creationId xmlns:a16="http://schemas.microsoft.com/office/drawing/2014/main" id="{D5CD7DAA-EE1C-4477-BADD-FE69C15E967D}"/>
              </a:ext>
            </a:extLst>
          </p:cNvPr>
          <p:cNvSpPr/>
          <p:nvPr/>
        </p:nvSpPr>
        <p:spPr>
          <a:xfrm>
            <a:off x="149516" y="3178876"/>
            <a:ext cx="2609711" cy="954107"/>
          </a:xfrm>
          <a:prstGeom prst="wedgeRoundRectCallout">
            <a:avLst>
              <a:gd name="adj1" fmla="val 84131"/>
              <a:gd name="adj2" fmla="val 926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Blocks are defined by a colon/indentation.</a:t>
            </a:r>
          </a:p>
        </p:txBody>
      </p:sp>
      <p:sp>
        <p:nvSpPr>
          <p:cNvPr id="13" name="Speech Bubble: Rectangle with Corners Rounded 12">
            <a:extLst>
              <a:ext uri="{FF2B5EF4-FFF2-40B4-BE49-F238E27FC236}">
                <a16:creationId xmlns:a16="http://schemas.microsoft.com/office/drawing/2014/main" id="{131FA899-7745-4531-B18B-FA405B1BAF59}"/>
              </a:ext>
            </a:extLst>
          </p:cNvPr>
          <p:cNvSpPr/>
          <p:nvPr/>
        </p:nvSpPr>
        <p:spPr>
          <a:xfrm>
            <a:off x="38100" y="4730489"/>
            <a:ext cx="2114586" cy="1261176"/>
          </a:xfrm>
          <a:prstGeom prst="wedgeRoundRectCallout">
            <a:avLst>
              <a:gd name="adj1" fmla="val 103048"/>
              <a:gd name="adj2" fmla="val 304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you de-indent, that ends the previous block.</a:t>
            </a:r>
          </a:p>
        </p:txBody>
      </p:sp>
      <p:grpSp>
        <p:nvGrpSpPr>
          <p:cNvPr id="14" name="Group 13">
            <a:extLst>
              <a:ext uri="{FF2B5EF4-FFF2-40B4-BE49-F238E27FC236}">
                <a16:creationId xmlns:a16="http://schemas.microsoft.com/office/drawing/2014/main" id="{E87E1EFA-F4B6-4298-B858-ED972ED6CE5A}"/>
              </a:ext>
            </a:extLst>
          </p:cNvPr>
          <p:cNvGrpSpPr/>
          <p:nvPr/>
        </p:nvGrpSpPr>
        <p:grpSpPr>
          <a:xfrm>
            <a:off x="607633" y="866335"/>
            <a:ext cx="10704840" cy="846739"/>
            <a:chOff x="2315075" y="421822"/>
            <a:chExt cx="10704840" cy="846739"/>
          </a:xfrm>
        </p:grpSpPr>
        <p:sp>
          <p:nvSpPr>
            <p:cNvPr id="16" name="TextBox 15">
              <a:extLst>
                <a:ext uri="{FF2B5EF4-FFF2-40B4-BE49-F238E27FC236}">
                  <a16:creationId xmlns:a16="http://schemas.microsoft.com/office/drawing/2014/main" id="{2B11CA66-6B47-43FF-AC18-FBBB64FED51A}"/>
                </a:ext>
              </a:extLst>
            </p:cNvPr>
            <p:cNvSpPr txBox="1"/>
            <p:nvPr/>
          </p:nvSpPr>
          <p:spPr>
            <a:xfrm>
              <a:off x="3073439" y="614811"/>
              <a:ext cx="9946476" cy="523220"/>
            </a:xfrm>
            <a:prstGeom prst="rect">
              <a:avLst/>
            </a:prstGeom>
            <a:noFill/>
          </p:spPr>
          <p:txBody>
            <a:bodyPr wrap="square">
              <a:spAutoFit/>
            </a:bodyPr>
            <a:lstStyle/>
            <a:p>
              <a:pPr algn="ctr"/>
              <a:r>
                <a:rPr lang="en-US" sz="2800" dirty="0"/>
                <a:t>Challenge: How is Python </a:t>
              </a:r>
              <a:r>
                <a:rPr lang="en-US" sz="2800" dirty="0">
                  <a:solidFill>
                    <a:srgbClr val="FF0000"/>
                  </a:solidFill>
                </a:rPr>
                <a:t>code formatting </a:t>
              </a:r>
              <a:r>
                <a:rPr lang="en-US" sz="2800" dirty="0"/>
                <a:t>different than C++?</a:t>
              </a:r>
            </a:p>
          </p:txBody>
        </p:sp>
        <p:pic>
          <p:nvPicPr>
            <p:cNvPr id="17" name="Picture 16" descr="Shape&#10;&#10;Description automatically generated with low confidence">
              <a:extLst>
                <a:ext uri="{FF2B5EF4-FFF2-40B4-BE49-F238E27FC236}">
                  <a16:creationId xmlns:a16="http://schemas.microsoft.com/office/drawing/2014/main" id="{A04184D5-AABE-4333-9ACB-CB41B7203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075" y="421822"/>
              <a:ext cx="846739" cy="846739"/>
            </a:xfrm>
            <a:prstGeom prst="rect">
              <a:avLst/>
            </a:prstGeom>
            <a:ln>
              <a:noFill/>
            </a:ln>
            <a:effectLst>
              <a:outerShdw blurRad="292100" dist="139700" dir="2700000" algn="tl" rotWithShape="0">
                <a:srgbClr val="333333">
                  <a:alpha val="65000"/>
                </a:srgbClr>
              </a:outerShdw>
            </a:effectLst>
          </p:spPr>
        </p:pic>
      </p:grpSp>
      <p:sp>
        <p:nvSpPr>
          <p:cNvPr id="20" name="Speech Bubble: Rectangle with Corners Rounded 19">
            <a:extLst>
              <a:ext uri="{FF2B5EF4-FFF2-40B4-BE49-F238E27FC236}">
                <a16:creationId xmlns:a16="http://schemas.microsoft.com/office/drawing/2014/main" id="{7E823BAA-5C4C-4A2C-9E2D-06EDC82ED63E}"/>
              </a:ext>
            </a:extLst>
          </p:cNvPr>
          <p:cNvSpPr/>
          <p:nvPr/>
        </p:nvSpPr>
        <p:spPr>
          <a:xfrm>
            <a:off x="7951645" y="2881229"/>
            <a:ext cx="3557166" cy="1118356"/>
          </a:xfrm>
          <a:prstGeom prst="wedgeRoundRectCallout">
            <a:avLst>
              <a:gd name="adj1" fmla="val -66381"/>
              <a:gd name="adj2" fmla="val 1094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There is no delimiter character (e.g., semicolon) to indicate the end of a statement!</a:t>
            </a:r>
          </a:p>
        </p:txBody>
      </p:sp>
      <p:sp>
        <p:nvSpPr>
          <p:cNvPr id="22" name="Rectangle 21">
            <a:extLst>
              <a:ext uri="{FF2B5EF4-FFF2-40B4-BE49-F238E27FC236}">
                <a16:creationId xmlns:a16="http://schemas.microsoft.com/office/drawing/2014/main" id="{22D51263-75EF-4D9F-A178-422A07F246A0}"/>
              </a:ext>
            </a:extLst>
          </p:cNvPr>
          <p:cNvSpPr/>
          <p:nvPr/>
        </p:nvSpPr>
        <p:spPr>
          <a:xfrm>
            <a:off x="3240495" y="1974836"/>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3" name="Rectangle 22">
            <a:extLst>
              <a:ext uri="{FF2B5EF4-FFF2-40B4-BE49-F238E27FC236}">
                <a16:creationId xmlns:a16="http://schemas.microsoft.com/office/drawing/2014/main" id="{CF7772A5-16F5-4335-B316-D228D3EB6828}"/>
              </a:ext>
            </a:extLst>
          </p:cNvPr>
          <p:cNvSpPr/>
          <p:nvPr/>
        </p:nvSpPr>
        <p:spPr>
          <a:xfrm>
            <a:off x="3239483" y="1981308"/>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peech Bubble: Rectangle with Corners Rounded 23">
            <a:extLst>
              <a:ext uri="{FF2B5EF4-FFF2-40B4-BE49-F238E27FC236}">
                <a16:creationId xmlns:a16="http://schemas.microsoft.com/office/drawing/2014/main" id="{1C0BFD40-6BBC-4F62-9BBA-B60BDFCD401F}"/>
              </a:ext>
            </a:extLst>
          </p:cNvPr>
          <p:cNvSpPr/>
          <p:nvPr/>
        </p:nvSpPr>
        <p:spPr>
          <a:xfrm>
            <a:off x="8227248" y="4971838"/>
            <a:ext cx="3557166" cy="1118356"/>
          </a:xfrm>
          <a:prstGeom prst="wedgeRoundRectCallout">
            <a:avLst>
              <a:gd name="adj1" fmla="val -167858"/>
              <a:gd name="adj2" fmla="val -277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There is no block </a:t>
            </a:r>
            <a:r>
              <a:rPr lang="en-US" sz="2000" dirty="0" err="1">
                <a:latin typeface="Corbel" panose="020B0503020204020204" pitchFamily="34" charset="0"/>
              </a:rPr>
              <a:t>delimeter</a:t>
            </a:r>
            <a:r>
              <a:rPr lang="en-US" sz="2000" dirty="0">
                <a:latin typeface="Corbel" panose="020B0503020204020204" pitchFamily="34" charset="0"/>
              </a:rPr>
              <a:t> (e.g., { bracers }) to indicate the end of a block or function!</a:t>
            </a:r>
          </a:p>
        </p:txBody>
      </p:sp>
    </p:spTree>
    <p:extLst>
      <p:ext uri="{BB962C8B-B14F-4D97-AF65-F5344CB8AC3E}">
        <p14:creationId xmlns:p14="http://schemas.microsoft.com/office/powerpoint/2010/main" val="372051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9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2" nodeType="clickEffect">
                                  <p:stCondLst>
                                    <p:cond delay="0"/>
                                  </p:stCondLst>
                                  <p:childTnLst>
                                    <p:animMotion origin="layout" path="M -8.33333E-7 -3.7037E-7 L 0.08255 -0.03518 " pathEditMode="relative" rAng="0" ptsTypes="AA">
                                      <p:cBhvr>
                                        <p:cTn id="34" dur="2000" fill="hold"/>
                                        <p:tgtEl>
                                          <p:spTgt spid="12"/>
                                        </p:tgtEl>
                                        <p:attrNameLst>
                                          <p:attrName>ppt_x</p:attrName>
                                          <p:attrName>ppt_y</p:attrName>
                                        </p:attrNameLst>
                                      </p:cBhvr>
                                      <p:rCtr x="4128" y="-1759"/>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2" grpId="1" animBg="1"/>
      <p:bldP spid="12" grpId="2" animBg="1"/>
      <p:bldP spid="13" grpId="0" animBg="1"/>
      <p:bldP spid="13" grpId="1" animBg="1"/>
      <p:bldP spid="20" grpId="0" animBg="1"/>
      <p:bldP spid="20" grpId="1" animBg="1"/>
      <p:bldP spid="22" grpId="0" animBg="1"/>
      <p:bldP spid="22" grpId="1" animBg="1"/>
      <p:bldP spid="23" grpId="0" animBg="1"/>
      <p:bldP spid="23" grpId="1" animBg="1"/>
      <p:bldP spid="24" grpId="0" animBg="1"/>
      <p:bldP spid="24" grpId="1"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a:t>Even More Variables and Types</a:t>
            </a:r>
            <a:endParaRPr lang="en-US" sz="4000" dirty="0"/>
          </a:p>
        </p:txBody>
      </p:sp>
      <p:sp>
        <p:nvSpPr>
          <p:cNvPr id="6" name="TextBox 5">
            <a:extLst>
              <a:ext uri="{FF2B5EF4-FFF2-40B4-BE49-F238E27FC236}">
                <a16:creationId xmlns:a16="http://schemas.microsoft.com/office/drawing/2014/main" id="{DB3A6544-5225-4067-B8DB-9E4CF40322FB}"/>
              </a:ext>
            </a:extLst>
          </p:cNvPr>
          <p:cNvSpPr txBox="1"/>
          <p:nvPr/>
        </p:nvSpPr>
        <p:spPr>
          <a:xfrm>
            <a:off x="196618" y="1795474"/>
            <a:ext cx="4296996" cy="1235791"/>
          </a:xfrm>
          <a:prstGeom prst="rect">
            <a:avLst/>
          </a:prstGeom>
          <a:solidFill>
            <a:srgbClr val="EBF0F9"/>
          </a:solidFill>
          <a:ln>
            <a:solidFill>
              <a:schemeClr val="tx1"/>
            </a:solidFill>
          </a:ln>
        </p:spPr>
        <p:txBody>
          <a:bodyPr wrap="square" rtlCol="0">
            <a:noAutofit/>
          </a:bodyPr>
          <a:lstStyle/>
          <a:p>
            <a:r>
              <a:rPr lang="en-US" dirty="0">
                <a:solidFill>
                  <a:srgbClr val="000000"/>
                </a:solidFill>
                <a:latin typeface="Consolas" panose="020B0609020204030204" pitchFamily="49" charset="0"/>
              </a:rPr>
              <a:t>THRESHOLD = </a:t>
            </a:r>
            <a:r>
              <a:rPr lang="en-US" dirty="0">
                <a:solidFill>
                  <a:srgbClr val="850002"/>
                </a:solidFill>
                <a:latin typeface="Consolas" panose="020B0609020204030204" pitchFamily="49" charset="0"/>
              </a:rPr>
              <a:t>1000000000</a:t>
            </a:r>
          </a:p>
          <a:p>
            <a:r>
              <a:rPr lang="en-US" dirty="0">
                <a:solidFill>
                  <a:srgbClr val="000000"/>
                </a:solidFill>
                <a:latin typeface="Consolas" panose="020B0609020204030204" pitchFamily="49" charset="0"/>
              </a:rPr>
              <a:t>big = </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200</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exponentiation</a:t>
            </a:r>
          </a:p>
          <a:p>
            <a:r>
              <a:rPr lang="en-US" b="1" dirty="0">
                <a:solidFill>
                  <a:srgbClr val="9E4C04"/>
                </a:solidFill>
                <a:latin typeface="Consolas" panose="020B0609020204030204" pitchFamily="49" charset="0"/>
              </a:rPr>
              <a:t>if</a:t>
            </a:r>
            <a:r>
              <a:rPr lang="en-US" dirty="0">
                <a:solidFill>
                  <a:srgbClr val="000000"/>
                </a:solidFill>
                <a:latin typeface="Consolas" panose="020B0609020204030204" pitchFamily="49" charset="0"/>
              </a:rPr>
              <a:t> big &gt; THRESHOLD:</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'{big} is really big!'</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11" name="TextBox 10">
            <a:extLst>
              <a:ext uri="{FF2B5EF4-FFF2-40B4-BE49-F238E27FC236}">
                <a16:creationId xmlns:a16="http://schemas.microsoft.com/office/drawing/2014/main" id="{D2E20286-A57D-4989-ABC1-8E3E3EBA898F}"/>
              </a:ext>
            </a:extLst>
          </p:cNvPr>
          <p:cNvSpPr txBox="1"/>
          <p:nvPr/>
        </p:nvSpPr>
        <p:spPr>
          <a:xfrm>
            <a:off x="196618" y="3120473"/>
            <a:ext cx="4296996" cy="1795639"/>
          </a:xfrm>
          <a:prstGeom prst="rect">
            <a:avLst/>
          </a:prstGeom>
          <a:solidFill>
            <a:srgbClr val="EBF0F9"/>
          </a:solidFill>
          <a:ln>
            <a:solidFill>
              <a:schemeClr val="tx1"/>
            </a:solidFill>
          </a:ln>
        </p:spPr>
        <p:txBody>
          <a:bodyPr wrap="square" rtlCol="0">
            <a:noAutofit/>
          </a:bodyPr>
          <a:lstStyle/>
          <a:p>
            <a:r>
              <a:rPr lang="en-US" dirty="0">
                <a:solidFill>
                  <a:srgbClr val="000000"/>
                </a:solidFill>
                <a:latin typeface="Consolas" panose="020B0609020204030204" pitchFamily="49" charset="0"/>
              </a:rPr>
              <a:t>kittens = </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division</a:t>
            </a:r>
          </a:p>
          <a:p>
            <a:r>
              <a:rPr lang="en-US" dirty="0">
                <a:solidFill>
                  <a:srgbClr val="000000"/>
                </a:solidFill>
                <a:latin typeface="Consolas" panose="020B0609020204030204" pitchFamily="49" charset="0"/>
              </a:rPr>
              <a:t>puppies = </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division</a:t>
            </a:r>
          </a:p>
          <a:p>
            <a:r>
              <a:rPr lang="en-US" b="1" dirty="0">
                <a:solidFill>
                  <a:srgbClr val="9E4C04"/>
                </a:solidFill>
                <a:latin typeface="Consolas" panose="020B0609020204030204" pitchFamily="49" charset="0"/>
              </a:rPr>
              <a:t>if</a:t>
            </a:r>
            <a:r>
              <a:rPr lang="en-US" dirty="0">
                <a:solidFill>
                  <a:srgbClr val="000000"/>
                </a:solidFill>
                <a:latin typeface="Consolas" panose="020B0609020204030204" pitchFamily="49" charset="0"/>
              </a:rPr>
              <a:t> kittens &gt; puppies:</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'Kittens are cuter!'</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'{kittens} {puppies}'</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grpSp>
        <p:nvGrpSpPr>
          <p:cNvPr id="28" name="Group 27">
            <a:extLst>
              <a:ext uri="{FF2B5EF4-FFF2-40B4-BE49-F238E27FC236}">
                <a16:creationId xmlns:a16="http://schemas.microsoft.com/office/drawing/2014/main" id="{5F9AF6DF-8798-4C29-B0C5-764EF245D3CB}"/>
              </a:ext>
            </a:extLst>
          </p:cNvPr>
          <p:cNvGrpSpPr/>
          <p:nvPr/>
        </p:nvGrpSpPr>
        <p:grpSpPr>
          <a:xfrm>
            <a:off x="2432156" y="764315"/>
            <a:ext cx="7327687" cy="846739"/>
            <a:chOff x="7152154" y="183342"/>
            <a:chExt cx="7327687" cy="846739"/>
          </a:xfrm>
        </p:grpSpPr>
        <p:sp>
          <p:nvSpPr>
            <p:cNvPr id="29" name="TextBox 28">
              <a:extLst>
                <a:ext uri="{FF2B5EF4-FFF2-40B4-BE49-F238E27FC236}">
                  <a16:creationId xmlns:a16="http://schemas.microsoft.com/office/drawing/2014/main" id="{DEE6142E-0B99-42A0-B3CD-EF76449DFE97}"/>
                </a:ext>
              </a:extLst>
            </p:cNvPr>
            <p:cNvSpPr txBox="1"/>
            <p:nvPr/>
          </p:nvSpPr>
          <p:spPr>
            <a:xfrm>
              <a:off x="7315349" y="417654"/>
              <a:ext cx="7164492" cy="523220"/>
            </a:xfrm>
            <a:prstGeom prst="rect">
              <a:avLst/>
            </a:prstGeom>
            <a:noFill/>
          </p:spPr>
          <p:txBody>
            <a:bodyPr wrap="square">
              <a:spAutoFit/>
            </a:bodyPr>
            <a:lstStyle/>
            <a:p>
              <a:pPr algn="ctr"/>
              <a:r>
                <a:rPr lang="en-US" sz="2800" dirty="0"/>
                <a:t>What do these programs print? Why?</a:t>
              </a:r>
            </a:p>
          </p:txBody>
        </p:sp>
        <p:pic>
          <p:nvPicPr>
            <p:cNvPr id="30" name="Picture 29" descr="Shape&#10;&#10;Description automatically generated with low confidence">
              <a:extLst>
                <a:ext uri="{FF2B5EF4-FFF2-40B4-BE49-F238E27FC236}">
                  <a16:creationId xmlns:a16="http://schemas.microsoft.com/office/drawing/2014/main" id="{37B4937D-2E25-480C-9EF4-47FCEDD34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154" y="183342"/>
              <a:ext cx="846739" cy="846739"/>
            </a:xfrm>
            <a:prstGeom prst="rect">
              <a:avLst/>
            </a:prstGeom>
            <a:ln>
              <a:noFill/>
            </a:ln>
            <a:effectLst>
              <a:outerShdw blurRad="292100" dist="139700" dir="2700000" algn="tl" rotWithShape="0">
                <a:srgbClr val="333333">
                  <a:alpha val="65000"/>
                </a:srgbClr>
              </a:outerShdw>
            </a:effectLst>
          </p:spPr>
        </p:pic>
      </p:grpSp>
      <p:sp>
        <p:nvSpPr>
          <p:cNvPr id="31" name="Rectangle 30">
            <a:extLst>
              <a:ext uri="{FF2B5EF4-FFF2-40B4-BE49-F238E27FC236}">
                <a16:creationId xmlns:a16="http://schemas.microsoft.com/office/drawing/2014/main" id="{C971F680-7970-4289-B1BE-50371A9A45A2}"/>
              </a:ext>
            </a:extLst>
          </p:cNvPr>
          <p:cNvSpPr/>
          <p:nvPr/>
        </p:nvSpPr>
        <p:spPr>
          <a:xfrm>
            <a:off x="4645119" y="1692372"/>
            <a:ext cx="333239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2" name="Rectangle 31">
            <a:extLst>
              <a:ext uri="{FF2B5EF4-FFF2-40B4-BE49-F238E27FC236}">
                <a16:creationId xmlns:a16="http://schemas.microsoft.com/office/drawing/2014/main" id="{9035FBD4-A694-4CFD-9CA8-3F31700ECD09}"/>
              </a:ext>
            </a:extLst>
          </p:cNvPr>
          <p:cNvSpPr/>
          <p:nvPr/>
        </p:nvSpPr>
        <p:spPr>
          <a:xfrm>
            <a:off x="4647843" y="1698844"/>
            <a:ext cx="3333638"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16349C5-4703-4AC5-98C2-A031EA2CD7FD}"/>
              </a:ext>
            </a:extLst>
          </p:cNvPr>
          <p:cNvSpPr txBox="1"/>
          <p:nvPr/>
        </p:nvSpPr>
        <p:spPr>
          <a:xfrm>
            <a:off x="6396071" y="1761264"/>
            <a:ext cx="4948201" cy="981320"/>
          </a:xfrm>
          <a:prstGeom prst="rect">
            <a:avLst/>
          </a:prstGeom>
          <a:solidFill>
            <a:schemeClr val="bg1">
              <a:lumMod val="95000"/>
            </a:schemeClr>
          </a:solidFill>
          <a:ln>
            <a:solidFill>
              <a:schemeClr val="tx1"/>
            </a:solidFill>
          </a:ln>
        </p:spPr>
        <p:txBody>
          <a:bodyPr wrap="square" rtlCol="0">
            <a:noAutofit/>
          </a:bodyPr>
          <a:lstStyle/>
          <a:p>
            <a:r>
              <a:rPr lang="en-US" dirty="0"/>
              <a:t>1606938044258990275541962092341162602522202993782792835301376 is really big!</a:t>
            </a:r>
            <a:endParaRPr lang="en-US" dirty="0">
              <a:latin typeface="Consolas" panose="020B0609020204030204" pitchFamily="49" charset="0"/>
            </a:endParaRPr>
          </a:p>
        </p:txBody>
      </p:sp>
      <p:sp>
        <p:nvSpPr>
          <p:cNvPr id="24" name="TextBox 23">
            <a:extLst>
              <a:ext uri="{FF2B5EF4-FFF2-40B4-BE49-F238E27FC236}">
                <a16:creationId xmlns:a16="http://schemas.microsoft.com/office/drawing/2014/main" id="{D387FD17-0790-4357-8601-F0645F4CED64}"/>
              </a:ext>
            </a:extLst>
          </p:cNvPr>
          <p:cNvSpPr txBox="1"/>
          <p:nvPr/>
        </p:nvSpPr>
        <p:spPr>
          <a:xfrm>
            <a:off x="6396071" y="3120473"/>
            <a:ext cx="4948201" cy="981320"/>
          </a:xfrm>
          <a:prstGeom prst="rect">
            <a:avLst/>
          </a:prstGeom>
          <a:solidFill>
            <a:schemeClr val="bg1">
              <a:lumMod val="95000"/>
            </a:schemeClr>
          </a:solidFill>
          <a:ln>
            <a:solidFill>
              <a:schemeClr val="tx1"/>
            </a:solidFill>
          </a:ln>
        </p:spPr>
        <p:txBody>
          <a:bodyPr wrap="square" rtlCol="0">
            <a:noAutofit/>
          </a:bodyPr>
          <a:lstStyle/>
          <a:p>
            <a:r>
              <a:rPr lang="en-US" sz="1800" dirty="0">
                <a:solidFill>
                  <a:srgbClr val="000000"/>
                </a:solidFill>
                <a:latin typeface="Menlo-Regular"/>
              </a:rPr>
              <a:t>Kittens are cuter!</a:t>
            </a:r>
          </a:p>
          <a:p>
            <a:r>
              <a:rPr lang="en-US" sz="1800" dirty="0">
                <a:solidFill>
                  <a:srgbClr val="000000"/>
                </a:solidFill>
                <a:latin typeface="Menlo-Regular"/>
              </a:rPr>
              <a:t>2.5 2</a:t>
            </a:r>
            <a:endParaRPr lang="en-US" dirty="0">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B6A1B24B-C444-4D90-83B2-86A72ADDBF5D}"/>
              </a:ext>
            </a:extLst>
          </p:cNvPr>
          <p:cNvSpPr/>
          <p:nvPr/>
        </p:nvSpPr>
        <p:spPr>
          <a:xfrm>
            <a:off x="8943419" y="500992"/>
            <a:ext cx="2994129" cy="1020855"/>
          </a:xfrm>
          <a:prstGeom prst="wedgeRoundRectCallout">
            <a:avLst>
              <a:gd name="adj1" fmla="val -89156"/>
              <a:gd name="adj2" fmla="val 871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Python supports </a:t>
            </a:r>
            <a:r>
              <a:rPr lang="en-US" sz="2000" dirty="0">
                <a:solidFill>
                  <a:schemeClr val="accent4">
                    <a:lumMod val="20000"/>
                    <a:lumOff val="80000"/>
                  </a:schemeClr>
                </a:solidFill>
                <a:latin typeface="Corbel" panose="020B0503020204020204" pitchFamily="34" charset="0"/>
              </a:rPr>
              <a:t>"big </a:t>
            </a:r>
            <a:r>
              <a:rPr lang="en-US" sz="2000" dirty="0" err="1">
                <a:solidFill>
                  <a:schemeClr val="accent4">
                    <a:lumMod val="20000"/>
                    <a:lumOff val="80000"/>
                  </a:schemeClr>
                </a:solidFill>
                <a:latin typeface="Corbel" panose="020B0503020204020204" pitchFamily="34" charset="0"/>
              </a:rPr>
              <a:t>ints</a:t>
            </a:r>
            <a:r>
              <a:rPr lang="en-US" sz="2000" dirty="0">
                <a:solidFill>
                  <a:schemeClr val="accent4">
                    <a:lumMod val="20000"/>
                    <a:lumOff val="80000"/>
                  </a:schemeClr>
                </a:solidFill>
                <a:latin typeface="Corbel" panose="020B0503020204020204" pitchFamily="34" charset="0"/>
              </a:rPr>
              <a:t>"</a:t>
            </a:r>
            <a:r>
              <a:rPr lang="en-US" sz="2000" dirty="0">
                <a:solidFill>
                  <a:schemeClr val="bg1"/>
                </a:solidFill>
                <a:latin typeface="Corbel" panose="020B0503020204020204" pitchFamily="34" charset="0"/>
              </a:rPr>
              <a:t> which can hold any sized integer!</a:t>
            </a:r>
          </a:p>
        </p:txBody>
      </p:sp>
      <p:sp>
        <p:nvSpPr>
          <p:cNvPr id="27" name="Speech Bubble: Rectangle with Corners Rounded 26">
            <a:extLst>
              <a:ext uri="{FF2B5EF4-FFF2-40B4-BE49-F238E27FC236}">
                <a16:creationId xmlns:a16="http://schemas.microsoft.com/office/drawing/2014/main" id="{FFE5F956-12F4-45AC-9614-7C14068580D4}"/>
              </a:ext>
            </a:extLst>
          </p:cNvPr>
          <p:cNvSpPr/>
          <p:nvPr/>
        </p:nvSpPr>
        <p:spPr>
          <a:xfrm>
            <a:off x="3795284" y="2269116"/>
            <a:ext cx="2994129" cy="1020855"/>
          </a:xfrm>
          <a:prstGeom prst="wedgeRoundRectCallout">
            <a:avLst>
              <a:gd name="adj1" fmla="val -102308"/>
              <a:gd name="adj2" fmla="val 485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Python's </a:t>
            </a:r>
            <a:r>
              <a:rPr lang="en-US" sz="2000" dirty="0">
                <a:solidFill>
                  <a:schemeClr val="accent4">
                    <a:lumMod val="40000"/>
                    <a:lumOff val="60000"/>
                  </a:schemeClr>
                </a:solidFill>
                <a:latin typeface="Corbel" panose="020B0503020204020204" pitchFamily="34" charset="0"/>
              </a:rPr>
              <a:t>/ operator </a:t>
            </a:r>
            <a:r>
              <a:rPr lang="en-US" sz="2000" dirty="0">
                <a:solidFill>
                  <a:schemeClr val="bg1"/>
                </a:solidFill>
                <a:latin typeface="Corbel" panose="020B0503020204020204" pitchFamily="34" charset="0"/>
              </a:rPr>
              <a:t>always produces a double result (e.g., 2.5)</a:t>
            </a:r>
          </a:p>
        </p:txBody>
      </p:sp>
      <p:sp>
        <p:nvSpPr>
          <p:cNvPr id="33" name="Speech Bubble: Rectangle with Corners Rounded 32">
            <a:extLst>
              <a:ext uri="{FF2B5EF4-FFF2-40B4-BE49-F238E27FC236}">
                <a16:creationId xmlns:a16="http://schemas.microsoft.com/office/drawing/2014/main" id="{CED9148E-E250-44EA-814A-4534BF1672AD}"/>
              </a:ext>
            </a:extLst>
          </p:cNvPr>
          <p:cNvSpPr/>
          <p:nvPr/>
        </p:nvSpPr>
        <p:spPr>
          <a:xfrm>
            <a:off x="3795284" y="3420912"/>
            <a:ext cx="2994129" cy="1020855"/>
          </a:xfrm>
          <a:prstGeom prst="wedgeRoundRectCallout">
            <a:avLst>
              <a:gd name="adj1" fmla="val -99187"/>
              <a:gd name="adj2" fmla="val -364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Python's </a:t>
            </a:r>
            <a:r>
              <a:rPr lang="en-US" sz="2000" dirty="0">
                <a:solidFill>
                  <a:schemeClr val="accent4">
                    <a:lumMod val="40000"/>
                    <a:lumOff val="60000"/>
                  </a:schemeClr>
                </a:solidFill>
                <a:latin typeface="Corbel" panose="020B0503020204020204" pitchFamily="34" charset="0"/>
              </a:rPr>
              <a:t>// operator </a:t>
            </a:r>
            <a:r>
              <a:rPr lang="en-US" sz="2000" dirty="0">
                <a:solidFill>
                  <a:schemeClr val="bg1"/>
                </a:solidFill>
                <a:latin typeface="Corbel" panose="020B0503020204020204" pitchFamily="34" charset="0"/>
              </a:rPr>
              <a:t>always produces an integer result (e.g., 2)</a:t>
            </a:r>
          </a:p>
        </p:txBody>
      </p:sp>
      <p:sp>
        <p:nvSpPr>
          <p:cNvPr id="19" name="Speech Bubble: Rectangle with Corners Rounded 18">
            <a:extLst>
              <a:ext uri="{FF2B5EF4-FFF2-40B4-BE49-F238E27FC236}">
                <a16:creationId xmlns:a16="http://schemas.microsoft.com/office/drawing/2014/main" id="{17F4BFF7-0DFB-4A25-83EC-07070D7E14EC}"/>
              </a:ext>
            </a:extLst>
          </p:cNvPr>
          <p:cNvSpPr/>
          <p:nvPr/>
        </p:nvSpPr>
        <p:spPr>
          <a:xfrm>
            <a:off x="1751517" y="109144"/>
            <a:ext cx="5891343" cy="1396675"/>
          </a:xfrm>
          <a:prstGeom prst="wedgeRoundRectCallout">
            <a:avLst>
              <a:gd name="adj1" fmla="val -62104"/>
              <a:gd name="adj2" fmla="val 773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python, we declare constants with ALL CAPS.</a:t>
            </a:r>
          </a:p>
          <a:p>
            <a:pPr algn="ctr"/>
            <a:endParaRPr lang="en-US" sz="12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Technically they're not constants (they can be reassigned!!), but that's the best Python has to offer!</a:t>
            </a:r>
          </a:p>
        </p:txBody>
      </p:sp>
    </p:spTree>
    <p:extLst>
      <p:ext uri="{BB962C8B-B14F-4D97-AF65-F5344CB8AC3E}">
        <p14:creationId xmlns:p14="http://schemas.microsoft.com/office/powerpoint/2010/main" val="144460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90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1"/>
                                        </p:tgtEl>
                                      </p:cBhvr>
                                    </p:animEffect>
                                    <p:set>
                                      <p:cBhvr>
                                        <p:cTn id="26" dur="1" fill="hold">
                                          <p:stCondLst>
                                            <p:cond delay="499"/>
                                          </p:stCondLst>
                                        </p:cTn>
                                        <p:tgtEl>
                                          <p:spTgt spid="31"/>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2"/>
                                        </p:tgtEl>
                                      </p:cBhvr>
                                    </p:animEffect>
                                    <p:set>
                                      <p:cBhvr>
                                        <p:cTn id="29" dur="1" fill="hold">
                                          <p:stCondLst>
                                            <p:cond delay="499"/>
                                          </p:stCondLst>
                                        </p:cTn>
                                        <p:tgtEl>
                                          <p:spTgt spid="3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down)">
                                      <p:cBhvr>
                                        <p:cTn id="69" dur="5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31" grpId="0" animBg="1"/>
      <p:bldP spid="31" grpId="1" animBg="1"/>
      <p:bldP spid="32" grpId="0" animBg="1"/>
      <p:bldP spid="32" grpId="1" animBg="1"/>
      <p:bldP spid="23" grpId="0" animBg="1"/>
      <p:bldP spid="24" grpId="0" animBg="1"/>
      <p:bldP spid="26" grpId="0" animBg="1"/>
      <p:bldP spid="26" grpId="1" animBg="1"/>
      <p:bldP spid="27" grpId="0" animBg="1"/>
      <p:bldP spid="27" grpId="1" animBg="1"/>
      <p:bldP spid="33" grpId="0" animBg="1"/>
      <p:bldP spid="33" grpId="1" animBg="1"/>
      <p:bldP spid="19" grpId="0" animBg="1"/>
      <p:bldP spid="19" grpId="1"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441960" y="0"/>
            <a:ext cx="11223697" cy="830997"/>
          </a:xfrm>
          <a:prstGeom prst="rect">
            <a:avLst/>
          </a:prstGeom>
          <a:noFill/>
        </p:spPr>
        <p:txBody>
          <a:bodyPr wrap="square" rtlCol="0">
            <a:spAutoFit/>
          </a:bodyPr>
          <a:lstStyle/>
          <a:p>
            <a:pPr algn="ctr"/>
            <a:r>
              <a:rPr lang="en-US" sz="4800" dirty="0"/>
              <a:t>Duck Typing</a:t>
            </a:r>
          </a:p>
        </p:txBody>
      </p:sp>
      <p:grpSp>
        <p:nvGrpSpPr>
          <p:cNvPr id="16" name="Group 15">
            <a:extLst>
              <a:ext uri="{FF2B5EF4-FFF2-40B4-BE49-F238E27FC236}">
                <a16:creationId xmlns:a16="http://schemas.microsoft.com/office/drawing/2014/main" id="{084C32F2-F87E-4799-BE91-42058B4F8DC1}"/>
              </a:ext>
            </a:extLst>
          </p:cNvPr>
          <p:cNvGrpSpPr/>
          <p:nvPr/>
        </p:nvGrpSpPr>
        <p:grpSpPr>
          <a:xfrm>
            <a:off x="2481510" y="901223"/>
            <a:ext cx="8434405" cy="846739"/>
            <a:chOff x="7774777" y="412534"/>
            <a:chExt cx="8434405" cy="846739"/>
          </a:xfrm>
        </p:grpSpPr>
        <p:sp>
          <p:nvSpPr>
            <p:cNvPr id="17" name="TextBox 16">
              <a:extLst>
                <a:ext uri="{FF2B5EF4-FFF2-40B4-BE49-F238E27FC236}">
                  <a16:creationId xmlns:a16="http://schemas.microsoft.com/office/drawing/2014/main" id="{3A4132E6-74A7-4180-AF21-6A7569DD5F8B}"/>
                </a:ext>
              </a:extLst>
            </p:cNvPr>
            <p:cNvSpPr txBox="1"/>
            <p:nvPr/>
          </p:nvSpPr>
          <p:spPr>
            <a:xfrm>
              <a:off x="8710082" y="622894"/>
              <a:ext cx="7499100" cy="461665"/>
            </a:xfrm>
            <a:prstGeom prst="rect">
              <a:avLst/>
            </a:prstGeom>
            <a:noFill/>
          </p:spPr>
          <p:txBody>
            <a:bodyPr wrap="square">
              <a:spAutoFit/>
            </a:bodyPr>
            <a:lstStyle/>
            <a:p>
              <a:r>
                <a:rPr lang="en-US" sz="2400" dirty="0"/>
                <a:t>Can you think of any practical uses of duck typing?</a:t>
              </a:r>
            </a:p>
          </p:txBody>
        </p:sp>
        <p:pic>
          <p:nvPicPr>
            <p:cNvPr id="18" name="Picture 17" descr="Shape&#10;&#10;Description automatically generated with low confidence">
              <a:extLst>
                <a:ext uri="{FF2B5EF4-FFF2-40B4-BE49-F238E27FC236}">
                  <a16:creationId xmlns:a16="http://schemas.microsoft.com/office/drawing/2014/main" id="{6931149B-4A6C-4278-9F52-BE3E57667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412534"/>
              <a:ext cx="846739" cy="846739"/>
            </a:xfrm>
            <a:prstGeom prst="rect">
              <a:avLst/>
            </a:prstGeom>
            <a:ln>
              <a:noFill/>
            </a:ln>
            <a:effectLst>
              <a:outerShdw blurRad="292100" dist="139700" dir="2700000" algn="tl" rotWithShape="0">
                <a:srgbClr val="333333">
                  <a:alpha val="65000"/>
                </a:srgbClr>
              </a:outerShdw>
            </a:effectLst>
          </p:spPr>
        </p:pic>
      </p:grpSp>
      <p:sp>
        <p:nvSpPr>
          <p:cNvPr id="21" name="Rectangle 20">
            <a:extLst>
              <a:ext uri="{FF2B5EF4-FFF2-40B4-BE49-F238E27FC236}">
                <a16:creationId xmlns:a16="http://schemas.microsoft.com/office/drawing/2014/main" id="{60DB7966-CB67-48A7-A8C8-F6BDEFFE069C}"/>
              </a:ext>
            </a:extLst>
          </p:cNvPr>
          <p:cNvSpPr/>
          <p:nvPr/>
        </p:nvSpPr>
        <p:spPr>
          <a:xfrm>
            <a:off x="3706527" y="1966453"/>
            <a:ext cx="500117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2" name="Rectangle 21">
            <a:extLst>
              <a:ext uri="{FF2B5EF4-FFF2-40B4-BE49-F238E27FC236}">
                <a16:creationId xmlns:a16="http://schemas.microsoft.com/office/drawing/2014/main" id="{567F7FB0-428E-4D52-B6D8-38368E9A6771}"/>
              </a:ext>
            </a:extLst>
          </p:cNvPr>
          <p:cNvSpPr/>
          <p:nvPr/>
        </p:nvSpPr>
        <p:spPr>
          <a:xfrm>
            <a:off x="3705597" y="1972925"/>
            <a:ext cx="500303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AA08DFCA-1899-4708-A741-C2840FAB1C79}"/>
              </a:ext>
            </a:extLst>
          </p:cNvPr>
          <p:cNvSpPr/>
          <p:nvPr/>
        </p:nvSpPr>
        <p:spPr>
          <a:xfrm>
            <a:off x="5135917" y="1968259"/>
            <a:ext cx="5905085" cy="46279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Duck</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__str__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"I'm a duck with "</a:t>
            </a:r>
            <a:r>
              <a:rPr lang="en-US" dirty="0">
                <a:solidFill>
                  <a:srgbClr val="000000"/>
                </a:solidFill>
                <a:latin typeface="Consolas" panose="020B0609020204030204" pitchFamily="49" charset="0"/>
              </a:rPr>
              <a:t> + </a:t>
            </a:r>
            <a:r>
              <a:rPr lang="en-US" dirty="0">
                <a:solidFill>
                  <a:srgbClr val="A100A3"/>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str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self.feathers</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 feathers."</a:t>
            </a:r>
          </a:p>
          <a:p>
            <a:endParaRPr lang="en-US" b="1" dirty="0">
              <a:solidFill>
                <a:srgbClr val="850002"/>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Vehicle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__str__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"I'm a vehicle with "</a:t>
            </a:r>
            <a:r>
              <a:rPr lang="en-US" dirty="0">
                <a:solidFill>
                  <a:srgbClr val="000000"/>
                </a:solidFill>
                <a:latin typeface="Consolas" panose="020B0609020204030204" pitchFamily="49" charset="0"/>
              </a:rPr>
              <a:t> + </a:t>
            </a:r>
            <a:r>
              <a:rPr lang="en-US" dirty="0">
                <a:solidFill>
                  <a:srgbClr val="A100A3"/>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str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self.hp</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 horsepower."</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daffy = Duck(</a:t>
            </a:r>
            <a:r>
              <a:rPr lang="en-US" dirty="0">
                <a:solidFill>
                  <a:srgbClr val="850002"/>
                </a:solidFill>
                <a:latin typeface="Consolas" panose="020B0609020204030204" pitchFamily="49" charset="0"/>
              </a:rPr>
              <a:t>1000</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(daffy)</a:t>
            </a:r>
          </a:p>
          <a:p>
            <a:r>
              <a:rPr lang="en-US" dirty="0">
                <a:solidFill>
                  <a:srgbClr val="000000"/>
                </a:solidFill>
                <a:latin typeface="Consolas" panose="020B0609020204030204" pitchFamily="49" charset="0"/>
              </a:rPr>
              <a:t>outback = Vehicle(</a:t>
            </a:r>
            <a:r>
              <a:rPr lang="en-US" dirty="0">
                <a:solidFill>
                  <a:srgbClr val="850002"/>
                </a:solidFill>
                <a:latin typeface="Consolas" panose="020B0609020204030204" pitchFamily="49" charset="0"/>
              </a:rPr>
              <a:t>210</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(outback)</a:t>
            </a:r>
            <a:endParaRPr lang="en-US" dirty="0">
              <a:solidFill>
                <a:schemeClr val="tx1"/>
              </a:solidFill>
              <a:latin typeface="Consolas" panose="020B06090202040302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C88A40BC-ED36-4DB8-8180-B1F5547A9529}"/>
              </a:ext>
            </a:extLst>
          </p:cNvPr>
          <p:cNvSpPr txBox="1"/>
          <p:nvPr/>
        </p:nvSpPr>
        <p:spPr>
          <a:xfrm>
            <a:off x="754758" y="3758764"/>
            <a:ext cx="3630129" cy="1015663"/>
          </a:xfrm>
          <a:prstGeom prst="rect">
            <a:avLst/>
          </a:prstGeom>
          <a:solidFill>
            <a:srgbClr val="0070C0"/>
          </a:solidFill>
        </p:spPr>
        <p:txBody>
          <a:bodyPr wrap="square" rtlCol="0">
            <a:spAutoFit/>
          </a:bodyPr>
          <a:lstStyle/>
          <a:p>
            <a:pPr algn="ctr"/>
            <a:r>
              <a:rPr lang="en-US" sz="2000" dirty="0">
                <a:solidFill>
                  <a:schemeClr val="bg1"/>
                </a:solidFill>
                <a:latin typeface="Corbel" panose="020B0503020204020204" pitchFamily="34" charset="0"/>
                <a:cs typeface="Cordia New" panose="020B0502040204020203" pitchFamily="34" charset="-34"/>
              </a:rPr>
              <a:t>Enabling objects support comparison against other objects in a generic way. </a:t>
            </a:r>
            <a:endParaRPr lang="en-US" sz="2000" dirty="0">
              <a:solidFill>
                <a:schemeClr val="bg1"/>
              </a:solidFill>
            </a:endParaRPr>
          </a:p>
        </p:txBody>
      </p:sp>
      <p:sp>
        <p:nvSpPr>
          <p:cNvPr id="26" name="TextBox 25">
            <a:extLst>
              <a:ext uri="{FF2B5EF4-FFF2-40B4-BE49-F238E27FC236}">
                <a16:creationId xmlns:a16="http://schemas.microsoft.com/office/drawing/2014/main" id="{019C990A-2FE1-486F-97A9-97AE540D6578}"/>
              </a:ext>
            </a:extLst>
          </p:cNvPr>
          <p:cNvSpPr txBox="1"/>
          <p:nvPr/>
        </p:nvSpPr>
        <p:spPr>
          <a:xfrm>
            <a:off x="754758" y="2576414"/>
            <a:ext cx="3630129" cy="1015663"/>
          </a:xfrm>
          <a:prstGeom prst="rect">
            <a:avLst/>
          </a:prstGeom>
          <a:solidFill>
            <a:srgbClr val="0070C0"/>
          </a:solidFill>
        </p:spPr>
        <p:txBody>
          <a:bodyPr wrap="square" rtlCol="0">
            <a:spAutoFit/>
          </a:bodyPr>
          <a:lstStyle/>
          <a:p>
            <a:pPr algn="ctr"/>
            <a:r>
              <a:rPr lang="en-US" sz="2000" dirty="0">
                <a:solidFill>
                  <a:schemeClr val="bg1"/>
                </a:solidFill>
                <a:latin typeface="Corbel" panose="020B0503020204020204" pitchFamily="34" charset="0"/>
                <a:cs typeface="Cordia New" panose="020B0502040204020203" pitchFamily="34" charset="-34"/>
              </a:rPr>
              <a:t>Enabling classes to provide a description of themselves in a generic way.</a:t>
            </a:r>
          </a:p>
        </p:txBody>
      </p:sp>
      <p:sp>
        <p:nvSpPr>
          <p:cNvPr id="29" name="TextBox 28">
            <a:extLst>
              <a:ext uri="{FF2B5EF4-FFF2-40B4-BE49-F238E27FC236}">
                <a16:creationId xmlns:a16="http://schemas.microsoft.com/office/drawing/2014/main" id="{F0D77856-0553-45DC-80C2-AFCC41CF8FEC}"/>
              </a:ext>
            </a:extLst>
          </p:cNvPr>
          <p:cNvSpPr txBox="1"/>
          <p:nvPr/>
        </p:nvSpPr>
        <p:spPr>
          <a:xfrm>
            <a:off x="754758" y="4941114"/>
            <a:ext cx="3630129" cy="1015663"/>
          </a:xfrm>
          <a:prstGeom prst="rect">
            <a:avLst/>
          </a:prstGeom>
          <a:solidFill>
            <a:srgbClr val="0070C0"/>
          </a:solidFill>
        </p:spPr>
        <p:txBody>
          <a:bodyPr wrap="square" rtlCol="0">
            <a:spAutoFit/>
          </a:bodyPr>
          <a:lstStyle/>
          <a:p>
            <a:pPr algn="ctr"/>
            <a:r>
              <a:rPr lang="en-US" sz="2000" dirty="0">
                <a:solidFill>
                  <a:schemeClr val="bg1"/>
                </a:solidFill>
                <a:latin typeface="Corbel" panose="020B0503020204020204" pitchFamily="34" charset="0"/>
                <a:cs typeface="Cordia New" panose="020B0502040204020203" pitchFamily="34" charset="-34"/>
              </a:rPr>
              <a:t>Enabling container objects to be iterated over in a generic way.</a:t>
            </a:r>
          </a:p>
          <a:p>
            <a:pPr algn="ctr"/>
            <a:endParaRPr lang="en-US" sz="2000" dirty="0">
              <a:solidFill>
                <a:schemeClr val="bg1"/>
              </a:solidFill>
            </a:endParaRPr>
          </a:p>
        </p:txBody>
      </p:sp>
      <p:sp>
        <p:nvSpPr>
          <p:cNvPr id="32" name="Speech Bubble: Rectangle with Corners Rounded 31">
            <a:extLst>
              <a:ext uri="{FF2B5EF4-FFF2-40B4-BE49-F238E27FC236}">
                <a16:creationId xmlns:a16="http://schemas.microsoft.com/office/drawing/2014/main" id="{A05A397E-05C6-4A06-81B3-D1155648204A}"/>
              </a:ext>
            </a:extLst>
          </p:cNvPr>
          <p:cNvSpPr/>
          <p:nvPr/>
        </p:nvSpPr>
        <p:spPr>
          <a:xfrm>
            <a:off x="7440759" y="1019658"/>
            <a:ext cx="3757885" cy="1368095"/>
          </a:xfrm>
          <a:prstGeom prst="wedgeRoundRectCallout">
            <a:avLst>
              <a:gd name="adj1" fmla="val -74264"/>
              <a:gd name="adj2" fmla="val 722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Python, you may add a method named </a:t>
            </a:r>
            <a:r>
              <a:rPr lang="en-US" sz="2000" dirty="0">
                <a:solidFill>
                  <a:schemeClr val="accent4">
                    <a:lumMod val="40000"/>
                    <a:lumOff val="60000"/>
                  </a:schemeClr>
                </a:solidFill>
                <a:latin typeface="Corbel" panose="020B0503020204020204" pitchFamily="34" charset="0"/>
              </a:rPr>
              <a:t>__str__ </a:t>
            </a:r>
            <a:r>
              <a:rPr lang="en-US" sz="2000" dirty="0">
                <a:latin typeface="Corbel" panose="020B0503020204020204" pitchFamily="34" charset="0"/>
              </a:rPr>
              <a:t>to any class to print out a human-readable description...</a:t>
            </a:r>
          </a:p>
        </p:txBody>
      </p:sp>
      <p:sp>
        <p:nvSpPr>
          <p:cNvPr id="33" name="Speech Bubble: Rectangle with Corners Rounded 32">
            <a:extLst>
              <a:ext uri="{FF2B5EF4-FFF2-40B4-BE49-F238E27FC236}">
                <a16:creationId xmlns:a16="http://schemas.microsoft.com/office/drawing/2014/main" id="{53DC3839-8FC3-4E29-8246-37E70251D713}"/>
              </a:ext>
            </a:extLst>
          </p:cNvPr>
          <p:cNvSpPr/>
          <p:nvPr/>
        </p:nvSpPr>
        <p:spPr>
          <a:xfrm>
            <a:off x="8161078" y="4941114"/>
            <a:ext cx="3924242" cy="1368095"/>
          </a:xfrm>
          <a:prstGeom prst="wedgeRoundRectCallout">
            <a:avLst>
              <a:gd name="adj1" fmla="val -85846"/>
              <a:gd name="adj2" fmla="val 131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you use </a:t>
            </a:r>
            <a:r>
              <a:rPr lang="en-US" sz="2000" dirty="0">
                <a:solidFill>
                  <a:schemeClr val="accent4">
                    <a:lumMod val="40000"/>
                    <a:lumOff val="60000"/>
                  </a:schemeClr>
                </a:solidFill>
                <a:latin typeface="Corbel" panose="020B0503020204020204" pitchFamily="34" charset="0"/>
              </a:rPr>
              <a:t>print()</a:t>
            </a:r>
            <a:r>
              <a:rPr lang="en-US" sz="2000" dirty="0">
                <a:latin typeface="Corbel" panose="020B0503020204020204" pitchFamily="34" charset="0"/>
              </a:rPr>
              <a:t> on such an object, Python will automatically call the object's </a:t>
            </a:r>
            <a:r>
              <a:rPr lang="en-US" sz="2000" dirty="0">
                <a:solidFill>
                  <a:schemeClr val="accent4">
                    <a:lumMod val="40000"/>
                    <a:lumOff val="60000"/>
                  </a:schemeClr>
                </a:solidFill>
                <a:latin typeface="Corbel" panose="020B0503020204020204" pitchFamily="34" charset="0"/>
              </a:rPr>
              <a:t>__str__</a:t>
            </a:r>
            <a:r>
              <a:rPr lang="en-US" sz="2000" dirty="0">
                <a:latin typeface="Corbel" panose="020B0503020204020204" pitchFamily="34" charset="0"/>
              </a:rPr>
              <a:t> function!</a:t>
            </a:r>
          </a:p>
        </p:txBody>
      </p:sp>
      <p:sp>
        <p:nvSpPr>
          <p:cNvPr id="42" name="Rectangle 41">
            <a:extLst>
              <a:ext uri="{FF2B5EF4-FFF2-40B4-BE49-F238E27FC236}">
                <a16:creationId xmlns:a16="http://schemas.microsoft.com/office/drawing/2014/main" id="{7C0C2252-EFFB-4178-8797-C95E3B1FDD8E}"/>
              </a:ext>
            </a:extLst>
          </p:cNvPr>
          <p:cNvSpPr/>
          <p:nvPr/>
        </p:nvSpPr>
        <p:spPr>
          <a:xfrm>
            <a:off x="181860" y="6078599"/>
            <a:ext cx="4786380" cy="6462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I'm a duck with 1000 feathers.</a:t>
            </a:r>
          </a:p>
          <a:p>
            <a:r>
              <a:rPr lang="en-US" dirty="0">
                <a:solidFill>
                  <a:schemeClr val="tx1"/>
                </a:solidFill>
                <a:latin typeface="Consolas" panose="020B0609020204030204" pitchFamily="49" charset="0"/>
              </a:rPr>
              <a:t>I'm a vehicle with 210 horsepower.</a:t>
            </a:r>
          </a:p>
        </p:txBody>
      </p:sp>
    </p:spTree>
    <p:extLst>
      <p:ext uri="{BB962C8B-B14F-4D97-AF65-F5344CB8AC3E}">
        <p14:creationId xmlns:p14="http://schemas.microsoft.com/office/powerpoint/2010/main" val="87190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90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down)">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2" nodeType="clickEffect">
                                  <p:stCondLst>
                                    <p:cond delay="0"/>
                                  </p:stCondLst>
                                  <p:childTnLst>
                                    <p:animMotion origin="layout" path="M -2.91667E-6 3.7037E-7 L -0.00885 0.23727 " pathEditMode="relative" rAng="0" ptsTypes="AA">
                                      <p:cBhvr>
                                        <p:cTn id="46" dur="2000" fill="hold"/>
                                        <p:tgtEl>
                                          <p:spTgt spid="32"/>
                                        </p:tgtEl>
                                        <p:attrNameLst>
                                          <p:attrName>ppt_x</p:attrName>
                                          <p:attrName>ppt_y</p:attrName>
                                        </p:attrNameLst>
                                      </p:cBhvr>
                                      <p:rCtr x="-443" y="11852"/>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2" nodeType="clickEffect">
                                  <p:stCondLst>
                                    <p:cond delay="0"/>
                                  </p:stCondLst>
                                  <p:childTnLst>
                                    <p:animMotion origin="layout" path="M 1.45833E-6 1.11111E-6 L 0.00586 0.07315 " pathEditMode="relative" rAng="0" ptsTypes="AA">
                                      <p:cBhvr>
                                        <p:cTn id="59" dur="2000" fill="hold"/>
                                        <p:tgtEl>
                                          <p:spTgt spid="33"/>
                                        </p:tgtEl>
                                        <p:attrNameLst>
                                          <p:attrName>ppt_x</p:attrName>
                                          <p:attrName>ppt_y</p:attrName>
                                        </p:attrNameLst>
                                      </p:cBhvr>
                                      <p:rCtr x="286" y="3657"/>
                                    </p:animMotion>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3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3" grpId="0" animBg="1"/>
      <p:bldP spid="26" grpId="0" animBg="1"/>
      <p:bldP spid="29" grpId="0" animBg="1"/>
      <p:bldP spid="32" grpId="0" animBg="1"/>
      <p:bldP spid="32" grpId="1" animBg="1"/>
      <p:bldP spid="32" grpId="2" animBg="1"/>
      <p:bldP spid="33" grpId="0" animBg="1"/>
      <p:bldP spid="33" grpId="1" animBg="1"/>
      <p:bldP spid="33" grpId="2" animBg="1"/>
      <p:bldP spid="4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63977" y="98284"/>
            <a:ext cx="11411205" cy="707886"/>
          </a:xfrm>
          <a:prstGeom prst="rect">
            <a:avLst/>
          </a:prstGeom>
          <a:noFill/>
        </p:spPr>
        <p:txBody>
          <a:bodyPr wrap="square" rtlCol="0">
            <a:spAutoFit/>
          </a:bodyPr>
          <a:lstStyle/>
          <a:p>
            <a:pPr algn="ctr"/>
            <a:r>
              <a:rPr lang="en-US" sz="4000" dirty="0"/>
              <a:t>Strings</a:t>
            </a:r>
          </a:p>
        </p:txBody>
      </p:sp>
      <p:sp>
        <p:nvSpPr>
          <p:cNvPr id="14" name="TextBox 13">
            <a:extLst>
              <a:ext uri="{FF2B5EF4-FFF2-40B4-BE49-F238E27FC236}">
                <a16:creationId xmlns:a16="http://schemas.microsoft.com/office/drawing/2014/main" id="{A0915AA9-4061-4C00-908D-531F41890EC0}"/>
              </a:ext>
            </a:extLst>
          </p:cNvPr>
          <p:cNvSpPr txBox="1"/>
          <p:nvPr/>
        </p:nvSpPr>
        <p:spPr>
          <a:xfrm>
            <a:off x="408378" y="2172654"/>
            <a:ext cx="5644660" cy="4271550"/>
          </a:xfrm>
          <a:prstGeom prst="rect">
            <a:avLst/>
          </a:prstGeom>
          <a:solidFill>
            <a:srgbClr val="EBF0F9"/>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String slicing in Python</a:t>
            </a:r>
          </a:p>
          <a:p>
            <a:endParaRPr lang="en-US" dirty="0">
              <a:solidFill>
                <a:srgbClr val="0000A3"/>
              </a:solidFill>
              <a:latin typeface="Consolas" panose="020B0609020204030204" pitchFamily="49" charset="0"/>
            </a:endParaRPr>
          </a:p>
          <a:p>
            <a:r>
              <a:rPr lang="en-US" dirty="0">
                <a:solidFill>
                  <a:srgbClr val="000000"/>
                </a:solidFill>
                <a:latin typeface="Consolas" panose="020B0609020204030204" pitchFamily="49" charset="0"/>
              </a:rPr>
              <a:t>truth = </a:t>
            </a:r>
            <a:r>
              <a:rPr lang="en-US" dirty="0">
                <a:solidFill>
                  <a:srgbClr val="850002"/>
                </a:solidFill>
                <a:latin typeface="Consolas" panose="020B0609020204030204" pitchFamily="49" charset="0"/>
              </a:rPr>
              <a:t>'  UCLA students are awesome!  '</a:t>
            </a:r>
          </a:p>
          <a:p>
            <a:endParaRPr lang="en-US" b="1" dirty="0">
              <a:solidFill>
                <a:srgbClr val="9E4C04"/>
              </a:solidFill>
              <a:latin typeface="Consolas-Bold"/>
            </a:endParaRPr>
          </a:p>
          <a:p>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'awesome'</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truth:</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"Yup, they're awesome!"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stripped = </a:t>
            </a:r>
            <a:r>
              <a:rPr lang="en-US" dirty="0" err="1">
                <a:solidFill>
                  <a:srgbClr val="000000"/>
                </a:solidFill>
                <a:latin typeface="Consolas" panose="020B0609020204030204" pitchFamily="49" charset="0"/>
              </a:rPr>
              <a:t>truth.strip</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(stripped)</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upper = </a:t>
            </a:r>
            <a:r>
              <a:rPr lang="en-US" dirty="0" err="1">
                <a:solidFill>
                  <a:srgbClr val="000000"/>
                </a:solidFill>
                <a:latin typeface="Consolas" panose="020B0609020204030204" pitchFamily="49" charset="0"/>
              </a:rPr>
              <a:t>stripped.upper</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also </a:t>
            </a:r>
            <a:r>
              <a:rPr lang="en-US" dirty="0" err="1">
                <a:solidFill>
                  <a:srgbClr val="0000A3"/>
                </a:solidFill>
                <a:latin typeface="Consolas" panose="020B0609020204030204" pitchFamily="49" charset="0"/>
              </a:rPr>
              <a:t>v.lower</a:t>
            </a:r>
            <a:r>
              <a:rPr lang="en-US" dirty="0">
                <a:solidFill>
                  <a:srgbClr val="0000A3"/>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(upper)</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words = </a:t>
            </a:r>
            <a:r>
              <a:rPr lang="en-US" dirty="0" err="1">
                <a:solidFill>
                  <a:srgbClr val="000000"/>
                </a:solidFill>
                <a:latin typeface="Consolas" panose="020B0609020204030204" pitchFamily="49" charset="0"/>
              </a:rPr>
              <a:t>stripped.split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(words)</a:t>
            </a:r>
            <a:endParaRPr lang="en-US" dirty="0">
              <a:latin typeface="Consolas" panose="020B0609020204030204" pitchFamily="49" charset="0"/>
            </a:endParaRPr>
          </a:p>
        </p:txBody>
      </p:sp>
      <p:grpSp>
        <p:nvGrpSpPr>
          <p:cNvPr id="15" name="Group 14">
            <a:extLst>
              <a:ext uri="{FF2B5EF4-FFF2-40B4-BE49-F238E27FC236}">
                <a16:creationId xmlns:a16="http://schemas.microsoft.com/office/drawing/2014/main" id="{388D0540-D589-4A01-885F-1805CC40F67B}"/>
              </a:ext>
            </a:extLst>
          </p:cNvPr>
          <p:cNvGrpSpPr/>
          <p:nvPr/>
        </p:nvGrpSpPr>
        <p:grpSpPr>
          <a:xfrm>
            <a:off x="6499525" y="1667790"/>
            <a:ext cx="5276631" cy="954107"/>
            <a:chOff x="5390025" y="1175703"/>
            <a:chExt cx="5276631" cy="954107"/>
          </a:xfrm>
        </p:grpSpPr>
        <p:sp>
          <p:nvSpPr>
            <p:cNvPr id="18" name="TextBox 17">
              <a:extLst>
                <a:ext uri="{FF2B5EF4-FFF2-40B4-BE49-F238E27FC236}">
                  <a16:creationId xmlns:a16="http://schemas.microsoft.com/office/drawing/2014/main" id="{BA6C84B8-DE66-46F6-97F1-40EAF07A7BFA}"/>
                </a:ext>
              </a:extLst>
            </p:cNvPr>
            <p:cNvSpPr txBox="1"/>
            <p:nvPr/>
          </p:nvSpPr>
          <p:spPr>
            <a:xfrm>
              <a:off x="6094910" y="1175703"/>
              <a:ext cx="4571746" cy="954107"/>
            </a:xfrm>
            <a:prstGeom prst="rect">
              <a:avLst/>
            </a:prstGeom>
            <a:noFill/>
          </p:spPr>
          <p:txBody>
            <a:bodyPr wrap="square">
              <a:spAutoFit/>
            </a:bodyPr>
            <a:lstStyle/>
            <a:p>
              <a:pPr algn="ctr"/>
              <a:r>
                <a:rPr lang="en-US" sz="2800" dirty="0"/>
                <a:t>Challenge: What will the program on the left print?</a:t>
              </a:r>
            </a:p>
          </p:txBody>
        </p:sp>
        <p:pic>
          <p:nvPicPr>
            <p:cNvPr id="24" name="Picture 23" descr="Shape&#10;&#10;Description automatically generated with low confidence">
              <a:extLst>
                <a:ext uri="{FF2B5EF4-FFF2-40B4-BE49-F238E27FC236}">
                  <a16:creationId xmlns:a16="http://schemas.microsoft.com/office/drawing/2014/main" id="{8EF8D924-8B1C-4BB0-AE98-48D92BE29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025" y="1185153"/>
              <a:ext cx="846739" cy="846739"/>
            </a:xfrm>
            <a:prstGeom prst="rect">
              <a:avLst/>
            </a:prstGeom>
            <a:ln>
              <a:noFill/>
            </a:ln>
            <a:effectLst>
              <a:outerShdw blurRad="292100" dist="139700" dir="2700000" algn="tl" rotWithShape="0">
                <a:srgbClr val="333333">
                  <a:alpha val="65000"/>
                </a:srgbClr>
              </a:outerShdw>
            </a:effectLst>
          </p:spPr>
        </p:pic>
      </p:grpSp>
      <p:sp>
        <p:nvSpPr>
          <p:cNvPr id="28" name="Rectangle 27">
            <a:extLst>
              <a:ext uri="{FF2B5EF4-FFF2-40B4-BE49-F238E27FC236}">
                <a16:creationId xmlns:a16="http://schemas.microsoft.com/office/drawing/2014/main" id="{B7AF1921-8B3B-4E2C-9D45-148469CCF6B9}"/>
              </a:ext>
            </a:extLst>
          </p:cNvPr>
          <p:cNvSpPr/>
          <p:nvPr/>
        </p:nvSpPr>
        <p:spPr>
          <a:xfrm>
            <a:off x="6181969" y="2700920"/>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9" name="Rectangle 28">
            <a:extLst>
              <a:ext uri="{FF2B5EF4-FFF2-40B4-BE49-F238E27FC236}">
                <a16:creationId xmlns:a16="http://schemas.microsoft.com/office/drawing/2014/main" id="{D0C953EB-155A-47CA-A26D-7E8560220226}"/>
              </a:ext>
            </a:extLst>
          </p:cNvPr>
          <p:cNvSpPr/>
          <p:nvPr/>
        </p:nvSpPr>
        <p:spPr>
          <a:xfrm>
            <a:off x="6184415" y="2707392"/>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77C3C09-AD8D-41E5-89A8-40FA8757F5FB}"/>
              </a:ext>
            </a:extLst>
          </p:cNvPr>
          <p:cNvSpPr txBox="1"/>
          <p:nvPr/>
        </p:nvSpPr>
        <p:spPr>
          <a:xfrm>
            <a:off x="87048" y="1029869"/>
            <a:ext cx="6187842" cy="954107"/>
          </a:xfrm>
          <a:prstGeom prst="rect">
            <a:avLst/>
          </a:prstGeom>
          <a:noFill/>
        </p:spPr>
        <p:txBody>
          <a:bodyPr wrap="square">
            <a:spAutoFit/>
          </a:bodyPr>
          <a:lstStyle/>
          <a:p>
            <a:pPr algn="ctr"/>
            <a:r>
              <a:rPr lang="en-US" sz="2800" dirty="0"/>
              <a:t>Python provides lots of cool ways to process strings! Here are a </a:t>
            </a:r>
            <a:r>
              <a:rPr lang="en-US" sz="2800" dirty="0">
                <a:solidFill>
                  <a:srgbClr val="FF0000"/>
                </a:solidFill>
              </a:rPr>
              <a:t>few</a:t>
            </a:r>
            <a:r>
              <a:rPr lang="en-US" sz="2800" dirty="0"/>
              <a:t>.</a:t>
            </a:r>
          </a:p>
        </p:txBody>
      </p:sp>
      <p:sp>
        <p:nvSpPr>
          <p:cNvPr id="36" name="Rectangle 35">
            <a:extLst>
              <a:ext uri="{FF2B5EF4-FFF2-40B4-BE49-F238E27FC236}">
                <a16:creationId xmlns:a16="http://schemas.microsoft.com/office/drawing/2014/main" id="{C7D8ED26-BD97-4128-8924-FA3D55202440}"/>
              </a:ext>
            </a:extLst>
          </p:cNvPr>
          <p:cNvSpPr/>
          <p:nvPr/>
        </p:nvSpPr>
        <p:spPr>
          <a:xfrm>
            <a:off x="6274890" y="5584058"/>
            <a:ext cx="5508732" cy="117565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nsolas" panose="020B0609020204030204" pitchFamily="49" charset="0"/>
            </a:endParaRPr>
          </a:p>
        </p:txBody>
      </p:sp>
      <p:sp>
        <p:nvSpPr>
          <p:cNvPr id="40" name="Speech Bubble: Rectangle with Corners Rounded 39">
            <a:extLst>
              <a:ext uri="{FF2B5EF4-FFF2-40B4-BE49-F238E27FC236}">
                <a16:creationId xmlns:a16="http://schemas.microsoft.com/office/drawing/2014/main" id="{5D1529BE-97D4-4F24-953E-E91FAF7B0693}"/>
              </a:ext>
            </a:extLst>
          </p:cNvPr>
          <p:cNvSpPr/>
          <p:nvPr/>
        </p:nvSpPr>
        <p:spPr>
          <a:xfrm>
            <a:off x="3230708" y="1281480"/>
            <a:ext cx="4124539" cy="1502911"/>
          </a:xfrm>
          <a:prstGeom prst="wedgeRoundRectCallout">
            <a:avLst>
              <a:gd name="adj1" fmla="val -73657"/>
              <a:gd name="adj2" fmla="val 864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 </a:t>
            </a:r>
            <a:r>
              <a:rPr lang="en-US" sz="2000" dirty="0">
                <a:solidFill>
                  <a:schemeClr val="accent4">
                    <a:lumMod val="40000"/>
                    <a:lumOff val="60000"/>
                  </a:schemeClr>
                </a:solidFill>
                <a:latin typeface="Corbel" panose="020B0503020204020204" pitchFamily="34" charset="0"/>
              </a:rPr>
              <a:t>in</a:t>
            </a:r>
            <a:r>
              <a:rPr lang="en-US" sz="2000" dirty="0">
                <a:latin typeface="Corbel" panose="020B0503020204020204" pitchFamily="34" charset="0"/>
              </a:rPr>
              <a:t> b" command returns true if a is a substring of b.</a:t>
            </a:r>
          </a:p>
          <a:p>
            <a:pPr algn="ctr"/>
            <a:endParaRPr lang="en-US" sz="2000" dirty="0">
              <a:latin typeface="Corbel" panose="020B0503020204020204" pitchFamily="34" charset="0"/>
            </a:endParaRPr>
          </a:p>
          <a:p>
            <a:pPr algn="ctr"/>
            <a:r>
              <a:rPr lang="en-US" sz="2000" dirty="0">
                <a:latin typeface="Corbel" panose="020B0503020204020204" pitchFamily="34" charset="0"/>
              </a:rPr>
              <a:t>There's also "a </a:t>
            </a:r>
            <a:r>
              <a:rPr lang="en-US" sz="2000" dirty="0">
                <a:solidFill>
                  <a:schemeClr val="accent4">
                    <a:lumMod val="40000"/>
                    <a:lumOff val="60000"/>
                  </a:schemeClr>
                </a:solidFill>
                <a:latin typeface="Corbel" panose="020B0503020204020204" pitchFamily="34" charset="0"/>
              </a:rPr>
              <a:t>not in </a:t>
            </a:r>
            <a:r>
              <a:rPr lang="en-US" sz="2000" dirty="0">
                <a:latin typeface="Corbel" panose="020B0503020204020204" pitchFamily="34" charset="0"/>
              </a:rPr>
              <a:t>b"!</a:t>
            </a:r>
          </a:p>
        </p:txBody>
      </p:sp>
      <p:cxnSp>
        <p:nvCxnSpPr>
          <p:cNvPr id="41" name="Straight Arrow Connector 40">
            <a:extLst>
              <a:ext uri="{FF2B5EF4-FFF2-40B4-BE49-F238E27FC236}">
                <a16:creationId xmlns:a16="http://schemas.microsoft.com/office/drawing/2014/main" id="{5D4E1A09-AF7C-4D98-BE6E-14AEE3A02375}"/>
              </a:ext>
            </a:extLst>
          </p:cNvPr>
          <p:cNvCxnSpPr>
            <a:cxnSpLocks/>
          </p:cNvCxnSpPr>
          <p:nvPr/>
        </p:nvCxnSpPr>
        <p:spPr>
          <a:xfrm>
            <a:off x="202654" y="28815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0AA2F9C-E33D-49E1-8C73-E703A0F6A27E}"/>
              </a:ext>
            </a:extLst>
          </p:cNvPr>
          <p:cNvGrpSpPr/>
          <p:nvPr/>
        </p:nvGrpSpPr>
        <p:grpSpPr>
          <a:xfrm>
            <a:off x="6222572" y="3214902"/>
            <a:ext cx="5836633" cy="440282"/>
            <a:chOff x="6849719" y="3633364"/>
            <a:chExt cx="5575567" cy="440282"/>
          </a:xfrm>
        </p:grpSpPr>
        <p:grpSp>
          <p:nvGrpSpPr>
            <p:cNvPr id="43" name="Group 42">
              <a:extLst>
                <a:ext uri="{FF2B5EF4-FFF2-40B4-BE49-F238E27FC236}">
                  <a16:creationId xmlns:a16="http://schemas.microsoft.com/office/drawing/2014/main" id="{818141D4-2347-431A-AA9C-89CBCE70124A}"/>
                </a:ext>
              </a:extLst>
            </p:cNvPr>
            <p:cNvGrpSpPr/>
            <p:nvPr/>
          </p:nvGrpSpPr>
          <p:grpSpPr>
            <a:xfrm>
              <a:off x="6849719" y="3673535"/>
              <a:ext cx="1520267" cy="400111"/>
              <a:chOff x="8209557" y="4455827"/>
              <a:chExt cx="1520267" cy="400111"/>
            </a:xfrm>
          </p:grpSpPr>
          <p:grpSp>
            <p:nvGrpSpPr>
              <p:cNvPr id="45" name="Group 44">
                <a:extLst>
                  <a:ext uri="{FF2B5EF4-FFF2-40B4-BE49-F238E27FC236}">
                    <a16:creationId xmlns:a16="http://schemas.microsoft.com/office/drawing/2014/main" id="{0AEE147B-BFE1-4B98-A2F3-02DCF467BC06}"/>
                  </a:ext>
                </a:extLst>
              </p:cNvPr>
              <p:cNvGrpSpPr/>
              <p:nvPr/>
            </p:nvGrpSpPr>
            <p:grpSpPr>
              <a:xfrm>
                <a:off x="8209557" y="4455828"/>
                <a:ext cx="1159534" cy="400110"/>
                <a:chOff x="4572298" y="2533132"/>
                <a:chExt cx="670323" cy="400110"/>
              </a:xfrm>
            </p:grpSpPr>
            <p:sp>
              <p:nvSpPr>
                <p:cNvPr id="47" name="TextBox 46">
                  <a:extLst>
                    <a:ext uri="{FF2B5EF4-FFF2-40B4-BE49-F238E27FC236}">
                      <a16:creationId xmlns:a16="http://schemas.microsoft.com/office/drawing/2014/main" id="{9DF99FB4-3462-4FDA-A7DD-FFD107989AE9}"/>
                    </a:ext>
                  </a:extLst>
                </p:cNvPr>
                <p:cNvSpPr txBox="1"/>
                <p:nvPr/>
              </p:nvSpPr>
              <p:spPr>
                <a:xfrm>
                  <a:off x="4572298" y="2533132"/>
                  <a:ext cx="397650" cy="400110"/>
                </a:xfrm>
                <a:prstGeom prst="rect">
                  <a:avLst/>
                </a:prstGeom>
                <a:noFill/>
              </p:spPr>
              <p:txBody>
                <a:bodyPr wrap="none" rtlCol="0">
                  <a:spAutoFit/>
                </a:bodyPr>
                <a:lstStyle/>
                <a:p>
                  <a:r>
                    <a:rPr lang="en-US" sz="2000" dirty="0">
                      <a:solidFill>
                        <a:srgbClr val="7030A0"/>
                      </a:solidFill>
                    </a:rPr>
                    <a:t>truth</a:t>
                  </a:r>
                </a:p>
              </p:txBody>
            </p:sp>
            <p:sp>
              <p:nvSpPr>
                <p:cNvPr id="48" name="Rectangle 47">
                  <a:extLst>
                    <a:ext uri="{FF2B5EF4-FFF2-40B4-BE49-F238E27FC236}">
                      <a16:creationId xmlns:a16="http://schemas.microsoft.com/office/drawing/2014/main" id="{7555C8B4-9178-4D26-A36C-860611CC7B2F}"/>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46" name="Straight Arrow Connector 45">
                <a:extLst>
                  <a:ext uri="{FF2B5EF4-FFF2-40B4-BE49-F238E27FC236}">
                    <a16:creationId xmlns:a16="http://schemas.microsoft.com/office/drawing/2014/main" id="{E51D1615-80C7-4A8A-BEC3-ECEFB3AD6AA7}"/>
                  </a:ext>
                </a:extLst>
              </p:cNvPr>
              <p:cNvCxnSpPr>
                <a:cxnSpLocks/>
              </p:cNvCxnSpPr>
              <p:nvPr/>
            </p:nvCxnSpPr>
            <p:spPr>
              <a:xfrm flipV="1">
                <a:off x="9146023" y="4455827"/>
                <a:ext cx="583801" cy="2138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D17A1460-2A69-4EB9-99D5-9E2F442E597D}"/>
                </a:ext>
              </a:extLst>
            </p:cNvPr>
            <p:cNvSpPr/>
            <p:nvPr/>
          </p:nvSpPr>
          <p:spPr>
            <a:xfrm>
              <a:off x="8369986" y="3633364"/>
              <a:ext cx="4055300"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UCLA students are awesome!  '</a:t>
              </a:r>
            </a:p>
          </p:txBody>
        </p:sp>
      </p:grpSp>
      <p:cxnSp>
        <p:nvCxnSpPr>
          <p:cNvPr id="49" name="Straight Arrow Connector 48">
            <a:extLst>
              <a:ext uri="{FF2B5EF4-FFF2-40B4-BE49-F238E27FC236}">
                <a16:creationId xmlns:a16="http://schemas.microsoft.com/office/drawing/2014/main" id="{12A4E09D-C4DC-44B2-9CD1-EDFE23806E84}"/>
              </a:ext>
            </a:extLst>
          </p:cNvPr>
          <p:cNvCxnSpPr>
            <a:cxnSpLocks/>
          </p:cNvCxnSpPr>
          <p:nvPr/>
        </p:nvCxnSpPr>
        <p:spPr>
          <a:xfrm>
            <a:off x="194867" y="345442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66B1EDF-618A-4814-9ED5-77441E7B4A4A}"/>
              </a:ext>
            </a:extLst>
          </p:cNvPr>
          <p:cNvCxnSpPr>
            <a:cxnSpLocks/>
          </p:cNvCxnSpPr>
          <p:nvPr/>
        </p:nvCxnSpPr>
        <p:spPr>
          <a:xfrm>
            <a:off x="427361" y="373363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B52DE4C-DCB7-4513-8E4C-82EA9970966B}"/>
              </a:ext>
            </a:extLst>
          </p:cNvPr>
          <p:cNvSpPr txBox="1"/>
          <p:nvPr/>
        </p:nvSpPr>
        <p:spPr>
          <a:xfrm>
            <a:off x="6205892" y="5534178"/>
            <a:ext cx="3162948" cy="369332"/>
          </a:xfrm>
          <a:prstGeom prst="rect">
            <a:avLst/>
          </a:prstGeom>
          <a:noFill/>
        </p:spPr>
        <p:txBody>
          <a:bodyPr wrap="square">
            <a:spAutoFit/>
          </a:bodyPr>
          <a:lstStyle/>
          <a:p>
            <a:r>
              <a:rPr lang="en-US" sz="1800" dirty="0">
                <a:solidFill>
                  <a:schemeClr val="tx1"/>
                </a:solidFill>
                <a:latin typeface="Consolas" panose="020B0609020204030204" pitchFamily="49" charset="0"/>
              </a:rPr>
              <a:t>Yup, they're awesome!</a:t>
            </a:r>
          </a:p>
        </p:txBody>
      </p:sp>
      <p:cxnSp>
        <p:nvCxnSpPr>
          <p:cNvPr id="52" name="Straight Arrow Connector 51">
            <a:extLst>
              <a:ext uri="{FF2B5EF4-FFF2-40B4-BE49-F238E27FC236}">
                <a16:creationId xmlns:a16="http://schemas.microsoft.com/office/drawing/2014/main" id="{15A42529-7BC0-49FE-B2FA-91AEB0FEA87E}"/>
              </a:ext>
            </a:extLst>
          </p:cNvPr>
          <p:cNvCxnSpPr>
            <a:cxnSpLocks/>
          </p:cNvCxnSpPr>
          <p:nvPr/>
        </p:nvCxnSpPr>
        <p:spPr>
          <a:xfrm>
            <a:off x="179293" y="427315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Speech Bubble: Rectangle with Corners Rounded 52">
            <a:extLst>
              <a:ext uri="{FF2B5EF4-FFF2-40B4-BE49-F238E27FC236}">
                <a16:creationId xmlns:a16="http://schemas.microsoft.com/office/drawing/2014/main" id="{44C65AEB-39F9-4FC2-AE73-4CFAD6441BEB}"/>
              </a:ext>
            </a:extLst>
          </p:cNvPr>
          <p:cNvSpPr/>
          <p:nvPr/>
        </p:nvSpPr>
        <p:spPr>
          <a:xfrm>
            <a:off x="3879603" y="2143039"/>
            <a:ext cx="4124539" cy="1502911"/>
          </a:xfrm>
          <a:prstGeom prst="wedgeRoundRectCallout">
            <a:avLst>
              <a:gd name="adj1" fmla="val -73657"/>
              <a:gd name="adj2" fmla="val 864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strip command returns a new string with whitespace removed from the front/end of the string!</a:t>
            </a:r>
          </a:p>
        </p:txBody>
      </p:sp>
      <p:grpSp>
        <p:nvGrpSpPr>
          <p:cNvPr id="54" name="Group 53">
            <a:extLst>
              <a:ext uri="{FF2B5EF4-FFF2-40B4-BE49-F238E27FC236}">
                <a16:creationId xmlns:a16="http://schemas.microsoft.com/office/drawing/2014/main" id="{042BFE4C-32BD-45AB-A6EE-ABE71791CB8B}"/>
              </a:ext>
            </a:extLst>
          </p:cNvPr>
          <p:cNvGrpSpPr/>
          <p:nvPr/>
        </p:nvGrpSpPr>
        <p:grpSpPr>
          <a:xfrm>
            <a:off x="5891162" y="3736745"/>
            <a:ext cx="5655641" cy="440282"/>
            <a:chOff x="6533132" y="3633364"/>
            <a:chExt cx="5402670" cy="440282"/>
          </a:xfrm>
        </p:grpSpPr>
        <p:grpSp>
          <p:nvGrpSpPr>
            <p:cNvPr id="55" name="Group 54">
              <a:extLst>
                <a:ext uri="{FF2B5EF4-FFF2-40B4-BE49-F238E27FC236}">
                  <a16:creationId xmlns:a16="http://schemas.microsoft.com/office/drawing/2014/main" id="{F56C63E9-A358-4F1B-960F-0DC37E50D5DE}"/>
                </a:ext>
              </a:extLst>
            </p:cNvPr>
            <p:cNvGrpSpPr/>
            <p:nvPr/>
          </p:nvGrpSpPr>
          <p:grpSpPr>
            <a:xfrm>
              <a:off x="6533132" y="3673535"/>
              <a:ext cx="1836854" cy="400111"/>
              <a:chOff x="7892970" y="4455827"/>
              <a:chExt cx="1836854" cy="400111"/>
            </a:xfrm>
          </p:grpSpPr>
          <p:grpSp>
            <p:nvGrpSpPr>
              <p:cNvPr id="57" name="Group 56">
                <a:extLst>
                  <a:ext uri="{FF2B5EF4-FFF2-40B4-BE49-F238E27FC236}">
                    <a16:creationId xmlns:a16="http://schemas.microsoft.com/office/drawing/2014/main" id="{DDABFB4E-69F9-4E8A-90A6-926B2257448D}"/>
                  </a:ext>
                </a:extLst>
              </p:cNvPr>
              <p:cNvGrpSpPr/>
              <p:nvPr/>
            </p:nvGrpSpPr>
            <p:grpSpPr>
              <a:xfrm>
                <a:off x="7892970" y="4455828"/>
                <a:ext cx="1476119" cy="400110"/>
                <a:chOff x="4389281" y="2533132"/>
                <a:chExt cx="853340" cy="400110"/>
              </a:xfrm>
            </p:grpSpPr>
            <p:sp>
              <p:nvSpPr>
                <p:cNvPr id="59" name="TextBox 58">
                  <a:extLst>
                    <a:ext uri="{FF2B5EF4-FFF2-40B4-BE49-F238E27FC236}">
                      <a16:creationId xmlns:a16="http://schemas.microsoft.com/office/drawing/2014/main" id="{B1D467AA-39A0-4B90-B14C-C54BBB67398E}"/>
                    </a:ext>
                  </a:extLst>
                </p:cNvPr>
                <p:cNvSpPr txBox="1"/>
                <p:nvPr/>
              </p:nvSpPr>
              <p:spPr>
                <a:xfrm>
                  <a:off x="4389281" y="2533132"/>
                  <a:ext cx="587092" cy="400110"/>
                </a:xfrm>
                <a:prstGeom prst="rect">
                  <a:avLst/>
                </a:prstGeom>
                <a:noFill/>
              </p:spPr>
              <p:txBody>
                <a:bodyPr wrap="none" rtlCol="0">
                  <a:spAutoFit/>
                </a:bodyPr>
                <a:lstStyle/>
                <a:p>
                  <a:r>
                    <a:rPr lang="en-US" sz="2000" dirty="0">
                      <a:solidFill>
                        <a:srgbClr val="7030A0"/>
                      </a:solidFill>
                    </a:rPr>
                    <a:t>stripped</a:t>
                  </a:r>
                </a:p>
              </p:txBody>
            </p:sp>
            <p:sp>
              <p:nvSpPr>
                <p:cNvPr id="60" name="Rectangle 59">
                  <a:extLst>
                    <a:ext uri="{FF2B5EF4-FFF2-40B4-BE49-F238E27FC236}">
                      <a16:creationId xmlns:a16="http://schemas.microsoft.com/office/drawing/2014/main" id="{15E6496C-CD5F-4DC8-9350-1A53A1E0F7F9}"/>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58" name="Straight Arrow Connector 57">
                <a:extLst>
                  <a:ext uri="{FF2B5EF4-FFF2-40B4-BE49-F238E27FC236}">
                    <a16:creationId xmlns:a16="http://schemas.microsoft.com/office/drawing/2014/main" id="{1E0B62B3-12C3-4495-8996-035A5D0D7814}"/>
                  </a:ext>
                </a:extLst>
              </p:cNvPr>
              <p:cNvCxnSpPr>
                <a:cxnSpLocks/>
              </p:cNvCxnSpPr>
              <p:nvPr/>
            </p:nvCxnSpPr>
            <p:spPr>
              <a:xfrm flipV="1">
                <a:off x="9146023" y="4455827"/>
                <a:ext cx="583801" cy="2138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394EBC6E-40E3-405B-9165-7BF915B38738}"/>
                </a:ext>
              </a:extLst>
            </p:cNvPr>
            <p:cNvSpPr/>
            <p:nvPr/>
          </p:nvSpPr>
          <p:spPr>
            <a:xfrm>
              <a:off x="8369986" y="3633364"/>
              <a:ext cx="3565816"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'UCLA students are awesome!'</a:t>
              </a:r>
            </a:p>
          </p:txBody>
        </p:sp>
      </p:grpSp>
      <p:cxnSp>
        <p:nvCxnSpPr>
          <p:cNvPr id="61" name="Straight Arrow Connector 60">
            <a:extLst>
              <a:ext uri="{FF2B5EF4-FFF2-40B4-BE49-F238E27FC236}">
                <a16:creationId xmlns:a16="http://schemas.microsoft.com/office/drawing/2014/main" id="{2602F012-C3DB-4990-AFBA-34D5C7A3C9AC}"/>
              </a:ext>
            </a:extLst>
          </p:cNvPr>
          <p:cNvCxnSpPr>
            <a:cxnSpLocks/>
          </p:cNvCxnSpPr>
          <p:nvPr/>
        </p:nvCxnSpPr>
        <p:spPr>
          <a:xfrm>
            <a:off x="178181" y="456572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85E318D-C1F0-4B84-BBCB-C60ECF075027}"/>
              </a:ext>
            </a:extLst>
          </p:cNvPr>
          <p:cNvSpPr txBox="1"/>
          <p:nvPr/>
        </p:nvSpPr>
        <p:spPr>
          <a:xfrm>
            <a:off x="6205892" y="5817110"/>
            <a:ext cx="3998234" cy="369332"/>
          </a:xfrm>
          <a:prstGeom prst="rect">
            <a:avLst/>
          </a:prstGeom>
          <a:noFill/>
        </p:spPr>
        <p:txBody>
          <a:bodyPr wrap="square">
            <a:spAutoFit/>
          </a:bodyPr>
          <a:lstStyle/>
          <a:p>
            <a:r>
              <a:rPr lang="en-US" dirty="0">
                <a:latin typeface="Consolas" panose="020B0609020204030204" pitchFamily="49" charset="0"/>
              </a:rPr>
              <a:t>UCLA students are awesome!</a:t>
            </a:r>
          </a:p>
        </p:txBody>
      </p:sp>
      <p:cxnSp>
        <p:nvCxnSpPr>
          <p:cNvPr id="63" name="Straight Arrow Connector 62">
            <a:extLst>
              <a:ext uri="{FF2B5EF4-FFF2-40B4-BE49-F238E27FC236}">
                <a16:creationId xmlns:a16="http://schemas.microsoft.com/office/drawing/2014/main" id="{7A806689-5CB1-4610-AF66-AE5D3B9AD707}"/>
              </a:ext>
            </a:extLst>
          </p:cNvPr>
          <p:cNvCxnSpPr>
            <a:cxnSpLocks/>
          </p:cNvCxnSpPr>
          <p:nvPr/>
        </p:nvCxnSpPr>
        <p:spPr>
          <a:xfrm>
            <a:off x="183743" y="511191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Speech Bubble: Rectangle with Corners Rounded 63">
            <a:extLst>
              <a:ext uri="{FF2B5EF4-FFF2-40B4-BE49-F238E27FC236}">
                <a16:creationId xmlns:a16="http://schemas.microsoft.com/office/drawing/2014/main" id="{45E8E21F-0492-4AF9-B71B-C022B9BB7A8B}"/>
              </a:ext>
            </a:extLst>
          </p:cNvPr>
          <p:cNvSpPr/>
          <p:nvPr/>
        </p:nvSpPr>
        <p:spPr>
          <a:xfrm>
            <a:off x="3581473" y="3066333"/>
            <a:ext cx="4124539" cy="1025615"/>
          </a:xfrm>
          <a:prstGeom prst="wedgeRoundRectCallout">
            <a:avLst>
              <a:gd name="adj1" fmla="val -72362"/>
              <a:gd name="adj2" fmla="val 1385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upper command returns a new string that's upper-cased.</a:t>
            </a:r>
          </a:p>
        </p:txBody>
      </p:sp>
      <p:grpSp>
        <p:nvGrpSpPr>
          <p:cNvPr id="65" name="Group 64">
            <a:extLst>
              <a:ext uri="{FF2B5EF4-FFF2-40B4-BE49-F238E27FC236}">
                <a16:creationId xmlns:a16="http://schemas.microsoft.com/office/drawing/2014/main" id="{8AF8423A-18E8-4538-8442-1A6F071985D5}"/>
              </a:ext>
            </a:extLst>
          </p:cNvPr>
          <p:cNvGrpSpPr/>
          <p:nvPr/>
        </p:nvGrpSpPr>
        <p:grpSpPr>
          <a:xfrm>
            <a:off x="6144795" y="4229955"/>
            <a:ext cx="5402006" cy="433987"/>
            <a:chOff x="6775422" y="3633364"/>
            <a:chExt cx="5160380" cy="433987"/>
          </a:xfrm>
        </p:grpSpPr>
        <p:grpSp>
          <p:nvGrpSpPr>
            <p:cNvPr id="66" name="Group 65">
              <a:extLst>
                <a:ext uri="{FF2B5EF4-FFF2-40B4-BE49-F238E27FC236}">
                  <a16:creationId xmlns:a16="http://schemas.microsoft.com/office/drawing/2014/main" id="{86B71486-CD74-43D4-8592-042F87BD2678}"/>
                </a:ext>
              </a:extLst>
            </p:cNvPr>
            <p:cNvGrpSpPr/>
            <p:nvPr/>
          </p:nvGrpSpPr>
          <p:grpSpPr>
            <a:xfrm>
              <a:off x="6775422" y="3640164"/>
              <a:ext cx="1594564" cy="400110"/>
              <a:chOff x="8135260" y="4422456"/>
              <a:chExt cx="1594564" cy="400110"/>
            </a:xfrm>
          </p:grpSpPr>
          <p:grpSp>
            <p:nvGrpSpPr>
              <p:cNvPr id="68" name="Group 67">
                <a:extLst>
                  <a:ext uri="{FF2B5EF4-FFF2-40B4-BE49-F238E27FC236}">
                    <a16:creationId xmlns:a16="http://schemas.microsoft.com/office/drawing/2014/main" id="{D046A1D7-3981-4E21-B82C-11FBC7793061}"/>
                  </a:ext>
                </a:extLst>
              </p:cNvPr>
              <p:cNvGrpSpPr/>
              <p:nvPr/>
            </p:nvGrpSpPr>
            <p:grpSpPr>
              <a:xfrm>
                <a:off x="8135260" y="4422456"/>
                <a:ext cx="1233835" cy="400110"/>
                <a:chOff x="4529345" y="2499760"/>
                <a:chExt cx="713276" cy="400110"/>
              </a:xfrm>
            </p:grpSpPr>
            <p:sp>
              <p:nvSpPr>
                <p:cNvPr id="70" name="TextBox 69">
                  <a:extLst>
                    <a:ext uri="{FF2B5EF4-FFF2-40B4-BE49-F238E27FC236}">
                      <a16:creationId xmlns:a16="http://schemas.microsoft.com/office/drawing/2014/main" id="{ADC00108-2EA5-4332-80FA-092626510243}"/>
                    </a:ext>
                  </a:extLst>
                </p:cNvPr>
                <p:cNvSpPr txBox="1"/>
                <p:nvPr/>
              </p:nvSpPr>
              <p:spPr>
                <a:xfrm>
                  <a:off x="4529345" y="2499760"/>
                  <a:ext cx="444569" cy="400110"/>
                </a:xfrm>
                <a:prstGeom prst="rect">
                  <a:avLst/>
                </a:prstGeom>
                <a:noFill/>
              </p:spPr>
              <p:txBody>
                <a:bodyPr wrap="none" rtlCol="0">
                  <a:spAutoFit/>
                </a:bodyPr>
                <a:lstStyle/>
                <a:p>
                  <a:r>
                    <a:rPr lang="en-US" sz="2000" dirty="0">
                      <a:solidFill>
                        <a:srgbClr val="7030A0"/>
                      </a:solidFill>
                    </a:rPr>
                    <a:t>upper</a:t>
                  </a:r>
                </a:p>
              </p:txBody>
            </p:sp>
            <p:sp>
              <p:nvSpPr>
                <p:cNvPr id="71" name="Rectangle 70">
                  <a:extLst>
                    <a:ext uri="{FF2B5EF4-FFF2-40B4-BE49-F238E27FC236}">
                      <a16:creationId xmlns:a16="http://schemas.microsoft.com/office/drawing/2014/main" id="{93783AA6-35B2-463F-BE3A-71E66F5FFFA2}"/>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69" name="Straight Arrow Connector 68">
                <a:extLst>
                  <a:ext uri="{FF2B5EF4-FFF2-40B4-BE49-F238E27FC236}">
                    <a16:creationId xmlns:a16="http://schemas.microsoft.com/office/drawing/2014/main" id="{5139DD81-4D40-47E7-A6E1-549D2AC7A615}"/>
                  </a:ext>
                </a:extLst>
              </p:cNvPr>
              <p:cNvCxnSpPr>
                <a:cxnSpLocks/>
              </p:cNvCxnSpPr>
              <p:nvPr/>
            </p:nvCxnSpPr>
            <p:spPr>
              <a:xfrm flipV="1">
                <a:off x="9146023" y="4455827"/>
                <a:ext cx="583801" cy="2138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A2E9785B-58D9-440E-B021-E5194E77D19A}"/>
                </a:ext>
              </a:extLst>
            </p:cNvPr>
            <p:cNvSpPr/>
            <p:nvPr/>
          </p:nvSpPr>
          <p:spPr>
            <a:xfrm>
              <a:off x="8369986" y="3633364"/>
              <a:ext cx="3565816"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'UCLA STUDENTS ARE AWESOME!'</a:t>
              </a:r>
            </a:p>
          </p:txBody>
        </p:sp>
      </p:grpSp>
      <p:cxnSp>
        <p:nvCxnSpPr>
          <p:cNvPr id="72" name="Straight Arrow Connector 71">
            <a:extLst>
              <a:ext uri="{FF2B5EF4-FFF2-40B4-BE49-F238E27FC236}">
                <a16:creationId xmlns:a16="http://schemas.microsoft.com/office/drawing/2014/main" id="{B5063631-F1AC-437D-B29C-966FD9F7F456}"/>
              </a:ext>
            </a:extLst>
          </p:cNvPr>
          <p:cNvCxnSpPr>
            <a:cxnSpLocks/>
          </p:cNvCxnSpPr>
          <p:nvPr/>
        </p:nvCxnSpPr>
        <p:spPr>
          <a:xfrm>
            <a:off x="189305" y="53777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F6E821B-FCA3-4FCE-9A89-8D5E14D1B88B}"/>
              </a:ext>
            </a:extLst>
          </p:cNvPr>
          <p:cNvSpPr txBox="1"/>
          <p:nvPr/>
        </p:nvSpPr>
        <p:spPr>
          <a:xfrm>
            <a:off x="6205892" y="6100042"/>
            <a:ext cx="3998234" cy="369332"/>
          </a:xfrm>
          <a:prstGeom prst="rect">
            <a:avLst/>
          </a:prstGeom>
          <a:noFill/>
        </p:spPr>
        <p:txBody>
          <a:bodyPr wrap="square">
            <a:spAutoFit/>
          </a:bodyPr>
          <a:lstStyle/>
          <a:p>
            <a:r>
              <a:rPr lang="en-US" dirty="0">
                <a:latin typeface="Consolas" panose="020B0609020204030204" pitchFamily="49" charset="0"/>
              </a:rPr>
              <a:t>UCLA STUDENTS ARE AWESOME!</a:t>
            </a:r>
          </a:p>
        </p:txBody>
      </p:sp>
      <p:cxnSp>
        <p:nvCxnSpPr>
          <p:cNvPr id="74" name="Straight Arrow Connector 73">
            <a:extLst>
              <a:ext uri="{FF2B5EF4-FFF2-40B4-BE49-F238E27FC236}">
                <a16:creationId xmlns:a16="http://schemas.microsoft.com/office/drawing/2014/main" id="{9912BAC3-8ECF-4740-B552-A500766650FD}"/>
              </a:ext>
            </a:extLst>
          </p:cNvPr>
          <p:cNvCxnSpPr>
            <a:cxnSpLocks/>
          </p:cNvCxnSpPr>
          <p:nvPr/>
        </p:nvCxnSpPr>
        <p:spPr>
          <a:xfrm>
            <a:off x="189305" y="59101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Speech Bubble: Rectangle with Corners Rounded 75">
            <a:extLst>
              <a:ext uri="{FF2B5EF4-FFF2-40B4-BE49-F238E27FC236}">
                <a16:creationId xmlns:a16="http://schemas.microsoft.com/office/drawing/2014/main" id="{DFB6EC8C-66A2-41C1-ACF4-5582FD83E076}"/>
              </a:ext>
            </a:extLst>
          </p:cNvPr>
          <p:cNvSpPr/>
          <p:nvPr/>
        </p:nvSpPr>
        <p:spPr>
          <a:xfrm>
            <a:off x="3077409" y="3431242"/>
            <a:ext cx="4437423" cy="1233964"/>
          </a:xfrm>
          <a:prstGeom prst="wedgeRoundRectCallout">
            <a:avLst>
              <a:gd name="adj1" fmla="val -50944"/>
              <a:gd name="adj2" fmla="val 1395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split command returns a list of all the tokens in a string, broken up by the specified delimiter (e.g., ' ')</a:t>
            </a:r>
          </a:p>
        </p:txBody>
      </p:sp>
      <p:grpSp>
        <p:nvGrpSpPr>
          <p:cNvPr id="77" name="Group 76">
            <a:extLst>
              <a:ext uri="{FF2B5EF4-FFF2-40B4-BE49-F238E27FC236}">
                <a16:creationId xmlns:a16="http://schemas.microsoft.com/office/drawing/2014/main" id="{3119E9F4-0F98-44E0-84E3-3E90F3F5BC31}"/>
              </a:ext>
            </a:extLst>
          </p:cNvPr>
          <p:cNvGrpSpPr/>
          <p:nvPr/>
        </p:nvGrpSpPr>
        <p:grpSpPr>
          <a:xfrm>
            <a:off x="6121173" y="4757031"/>
            <a:ext cx="5938026" cy="433987"/>
            <a:chOff x="6740003" y="3633364"/>
            <a:chExt cx="5672422" cy="433987"/>
          </a:xfrm>
        </p:grpSpPr>
        <p:grpSp>
          <p:nvGrpSpPr>
            <p:cNvPr id="78" name="Group 77">
              <a:extLst>
                <a:ext uri="{FF2B5EF4-FFF2-40B4-BE49-F238E27FC236}">
                  <a16:creationId xmlns:a16="http://schemas.microsoft.com/office/drawing/2014/main" id="{20184B2B-6EF7-4E28-96C5-A8DEC287BEB9}"/>
                </a:ext>
              </a:extLst>
            </p:cNvPr>
            <p:cNvGrpSpPr/>
            <p:nvPr/>
          </p:nvGrpSpPr>
          <p:grpSpPr>
            <a:xfrm>
              <a:off x="6740003" y="3641892"/>
              <a:ext cx="1478537" cy="408321"/>
              <a:chOff x="8099841" y="4424184"/>
              <a:chExt cx="1478537" cy="408321"/>
            </a:xfrm>
          </p:grpSpPr>
          <p:grpSp>
            <p:nvGrpSpPr>
              <p:cNvPr id="80" name="Group 79">
                <a:extLst>
                  <a:ext uri="{FF2B5EF4-FFF2-40B4-BE49-F238E27FC236}">
                    <a16:creationId xmlns:a16="http://schemas.microsoft.com/office/drawing/2014/main" id="{996A50AC-8BC5-476F-AF25-E9E43B6648D9}"/>
                  </a:ext>
                </a:extLst>
              </p:cNvPr>
              <p:cNvGrpSpPr/>
              <p:nvPr/>
            </p:nvGrpSpPr>
            <p:grpSpPr>
              <a:xfrm>
                <a:off x="8099841" y="4432395"/>
                <a:ext cx="1269249" cy="400110"/>
                <a:chOff x="4508872" y="2509699"/>
                <a:chExt cx="733749" cy="400110"/>
              </a:xfrm>
            </p:grpSpPr>
            <p:sp>
              <p:nvSpPr>
                <p:cNvPr id="82" name="TextBox 81">
                  <a:extLst>
                    <a:ext uri="{FF2B5EF4-FFF2-40B4-BE49-F238E27FC236}">
                      <a16:creationId xmlns:a16="http://schemas.microsoft.com/office/drawing/2014/main" id="{E3BEEA3C-EBBD-4D3F-9B25-5DA586F08D07}"/>
                    </a:ext>
                  </a:extLst>
                </p:cNvPr>
                <p:cNvSpPr txBox="1"/>
                <p:nvPr/>
              </p:nvSpPr>
              <p:spPr>
                <a:xfrm>
                  <a:off x="4508872" y="2509699"/>
                  <a:ext cx="459617" cy="400110"/>
                </a:xfrm>
                <a:prstGeom prst="rect">
                  <a:avLst/>
                </a:prstGeom>
                <a:noFill/>
              </p:spPr>
              <p:txBody>
                <a:bodyPr wrap="none" rtlCol="0">
                  <a:spAutoFit/>
                </a:bodyPr>
                <a:lstStyle/>
                <a:p>
                  <a:r>
                    <a:rPr lang="en-US" sz="2000" dirty="0">
                      <a:solidFill>
                        <a:srgbClr val="7030A0"/>
                      </a:solidFill>
                    </a:rPr>
                    <a:t>words</a:t>
                  </a:r>
                </a:p>
              </p:txBody>
            </p:sp>
            <p:sp>
              <p:nvSpPr>
                <p:cNvPr id="83" name="Rectangle 82">
                  <a:extLst>
                    <a:ext uri="{FF2B5EF4-FFF2-40B4-BE49-F238E27FC236}">
                      <a16:creationId xmlns:a16="http://schemas.microsoft.com/office/drawing/2014/main" id="{A7BAC02C-7E83-4705-86F5-AFF461C3BA49}"/>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81" name="Straight Arrow Connector 80">
                <a:extLst>
                  <a:ext uri="{FF2B5EF4-FFF2-40B4-BE49-F238E27FC236}">
                    <a16:creationId xmlns:a16="http://schemas.microsoft.com/office/drawing/2014/main" id="{BD2223AD-62C9-4E42-BEFB-70964990F876}"/>
                  </a:ext>
                </a:extLst>
              </p:cNvPr>
              <p:cNvCxnSpPr>
                <a:cxnSpLocks/>
              </p:cNvCxnSpPr>
              <p:nvPr/>
            </p:nvCxnSpPr>
            <p:spPr>
              <a:xfrm flipV="1">
                <a:off x="9146023" y="4424184"/>
                <a:ext cx="432355" cy="2454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1117F5C-FCB7-4916-98CE-B82132794A1B}"/>
                </a:ext>
              </a:extLst>
            </p:cNvPr>
            <p:cNvSpPr/>
            <p:nvPr/>
          </p:nvSpPr>
          <p:spPr>
            <a:xfrm>
              <a:off x="8206686" y="3633364"/>
              <a:ext cx="4205739"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dirty="0">
                  <a:solidFill>
                    <a:schemeClr val="tx1"/>
                  </a:solidFill>
                  <a:latin typeface="Consolas" panose="020B0609020204030204" pitchFamily="49" charset="0"/>
                </a:rPr>
                <a:t>['</a:t>
              </a:r>
              <a:r>
                <a:rPr lang="en-US" sz="1700" dirty="0" err="1">
                  <a:solidFill>
                    <a:schemeClr val="tx1"/>
                  </a:solidFill>
                  <a:latin typeface="Consolas" panose="020B0609020204030204" pitchFamily="49" charset="0"/>
                </a:rPr>
                <a:t>UCLA',students','are','awesome</a:t>
              </a:r>
              <a:r>
                <a:rPr lang="en-US" sz="1700" dirty="0">
                  <a:solidFill>
                    <a:schemeClr val="tx1"/>
                  </a:solidFill>
                  <a:latin typeface="Consolas" panose="020B0609020204030204" pitchFamily="49" charset="0"/>
                </a:rPr>
                <a:t>!']</a:t>
              </a:r>
            </a:p>
          </p:txBody>
        </p:sp>
      </p:grpSp>
      <p:cxnSp>
        <p:nvCxnSpPr>
          <p:cNvPr id="84" name="Straight Arrow Connector 83">
            <a:extLst>
              <a:ext uri="{FF2B5EF4-FFF2-40B4-BE49-F238E27FC236}">
                <a16:creationId xmlns:a16="http://schemas.microsoft.com/office/drawing/2014/main" id="{12343889-280C-45CE-9677-1A4268D8D555}"/>
              </a:ext>
            </a:extLst>
          </p:cNvPr>
          <p:cNvCxnSpPr>
            <a:cxnSpLocks/>
          </p:cNvCxnSpPr>
          <p:nvPr/>
        </p:nvCxnSpPr>
        <p:spPr>
          <a:xfrm>
            <a:off x="188192" y="621609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CF2685BD-E908-4481-B400-F33FFE8FA533}"/>
              </a:ext>
            </a:extLst>
          </p:cNvPr>
          <p:cNvSpPr txBox="1"/>
          <p:nvPr/>
        </p:nvSpPr>
        <p:spPr>
          <a:xfrm>
            <a:off x="6205892" y="6382974"/>
            <a:ext cx="4826977" cy="369332"/>
          </a:xfrm>
          <a:prstGeom prst="rect">
            <a:avLst/>
          </a:prstGeom>
          <a:noFill/>
        </p:spPr>
        <p:txBody>
          <a:bodyPr wrap="square">
            <a:spAutoFit/>
          </a:bodyPr>
          <a:lstStyle/>
          <a:p>
            <a:r>
              <a:rPr lang="en-US" dirty="0">
                <a:latin typeface="Consolas" panose="020B0609020204030204" pitchFamily="49" charset="0"/>
              </a:rPr>
              <a:t>['</a:t>
            </a:r>
            <a:r>
              <a:rPr lang="en-US" dirty="0" err="1">
                <a:latin typeface="Consolas" panose="020B0609020204030204" pitchFamily="49" charset="0"/>
              </a:rPr>
              <a:t>UCLA','students','are','awesome</a:t>
            </a:r>
            <a:r>
              <a:rPr lang="en-US" dirty="0">
                <a:latin typeface="Consolas" panose="020B0609020204030204" pitchFamily="49" charset="0"/>
              </a:rPr>
              <a:t>!']</a:t>
            </a:r>
          </a:p>
        </p:txBody>
      </p:sp>
    </p:spTree>
    <p:extLst>
      <p:ext uri="{BB962C8B-B14F-4D97-AF65-F5344CB8AC3E}">
        <p14:creationId xmlns:p14="http://schemas.microsoft.com/office/powerpoint/2010/main" val="359516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90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8"/>
                                        </p:tgtEl>
                                      </p:cBhvr>
                                    </p:animEffect>
                                    <p:set>
                                      <p:cBhvr>
                                        <p:cTn id="26" dur="1" fill="hold">
                                          <p:stCondLst>
                                            <p:cond delay="499"/>
                                          </p:stCondLst>
                                        </p:cTn>
                                        <p:tgtEl>
                                          <p:spTgt spid="2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4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5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down)">
                                      <p:cBhvr>
                                        <p:cTn id="85" dur="500"/>
                                        <p:tgtEl>
                                          <p:spTgt spid="5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wipe(left)">
                                      <p:cBhvr>
                                        <p:cTn id="90" dur="50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5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5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left)">
                                      <p:cBhvr>
                                        <p:cTn id="107" dur="500"/>
                                        <p:tgtEl>
                                          <p:spTgt spid="62"/>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61"/>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6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down)">
                                      <p:cBhvr>
                                        <p:cTn id="120" dur="500"/>
                                        <p:tgtEl>
                                          <p:spTgt spid="6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65"/>
                                        </p:tgtEl>
                                        <p:attrNameLst>
                                          <p:attrName>style.visibility</p:attrName>
                                        </p:attrNameLst>
                                      </p:cBhvr>
                                      <p:to>
                                        <p:strVal val="visible"/>
                                      </p:to>
                                    </p:set>
                                    <p:animEffect transition="in" filter="wipe(left)">
                                      <p:cBhvr>
                                        <p:cTn id="125" dur="500"/>
                                        <p:tgtEl>
                                          <p:spTgt spid="65"/>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64"/>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63"/>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73"/>
                                        </p:tgtEl>
                                        <p:attrNameLst>
                                          <p:attrName>style.visibility</p:attrName>
                                        </p:attrNameLst>
                                      </p:cBhvr>
                                      <p:to>
                                        <p:strVal val="visible"/>
                                      </p:to>
                                    </p:set>
                                    <p:animEffect transition="in" filter="wipe(left)">
                                      <p:cBhvr>
                                        <p:cTn id="142" dur="500"/>
                                        <p:tgtEl>
                                          <p:spTgt spid="73"/>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72"/>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7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76"/>
                                        </p:tgtEl>
                                        <p:attrNameLst>
                                          <p:attrName>style.visibility</p:attrName>
                                        </p:attrNameLst>
                                      </p:cBhvr>
                                      <p:to>
                                        <p:strVal val="visible"/>
                                      </p:to>
                                    </p:set>
                                    <p:animEffect transition="in" filter="wipe(down)">
                                      <p:cBhvr>
                                        <p:cTn id="155" dur="500"/>
                                        <p:tgtEl>
                                          <p:spTgt spid="7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77"/>
                                        </p:tgtEl>
                                        <p:attrNameLst>
                                          <p:attrName>style.visibility</p:attrName>
                                        </p:attrNameLst>
                                      </p:cBhvr>
                                      <p:to>
                                        <p:strVal val="visible"/>
                                      </p:to>
                                    </p:set>
                                    <p:animEffect transition="in" filter="wipe(left)">
                                      <p:cBhvr>
                                        <p:cTn id="160" dur="500"/>
                                        <p:tgtEl>
                                          <p:spTgt spid="7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1" nodeType="clickEffect">
                                  <p:stCondLst>
                                    <p:cond delay="0"/>
                                  </p:stCondLst>
                                  <p:childTnLst>
                                    <p:set>
                                      <p:cBhvr>
                                        <p:cTn id="164" dur="1" fill="hold">
                                          <p:stCondLst>
                                            <p:cond delay="0"/>
                                          </p:stCondLst>
                                        </p:cTn>
                                        <p:tgtEl>
                                          <p:spTgt spid="76"/>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nodeType="clickEffect">
                                  <p:stCondLst>
                                    <p:cond delay="0"/>
                                  </p:stCondLst>
                                  <p:childTnLst>
                                    <p:set>
                                      <p:cBhvr>
                                        <p:cTn id="168" dur="1" fill="hold">
                                          <p:stCondLst>
                                            <p:cond delay="0"/>
                                          </p:stCondLst>
                                        </p:cTn>
                                        <p:tgtEl>
                                          <p:spTgt spid="74"/>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84"/>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85"/>
                                        </p:tgtEl>
                                        <p:attrNameLst>
                                          <p:attrName>style.visibility</p:attrName>
                                        </p:attrNameLst>
                                      </p:cBhvr>
                                      <p:to>
                                        <p:strVal val="visible"/>
                                      </p:to>
                                    </p:set>
                                    <p:animEffect transition="in" filter="wipe(left)">
                                      <p:cBhvr>
                                        <p:cTn id="177" dur="500"/>
                                        <p:tgtEl>
                                          <p:spTgt spid="85"/>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nodeType="clickEffect">
                                  <p:stCondLst>
                                    <p:cond delay="0"/>
                                  </p:stCondLst>
                                  <p:childTnLst>
                                    <p:set>
                                      <p:cBhvr>
                                        <p:cTn id="181"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P spid="28" grpId="1" animBg="1"/>
      <p:bldP spid="29" grpId="0" animBg="1"/>
      <p:bldP spid="29" grpId="1" animBg="1"/>
      <p:bldP spid="30" grpId="0"/>
      <p:bldP spid="36" grpId="0" animBg="1"/>
      <p:bldP spid="40" grpId="0" animBg="1"/>
      <p:bldP spid="40" grpId="1" animBg="1"/>
      <p:bldP spid="51" grpId="0"/>
      <p:bldP spid="53" grpId="0" animBg="1"/>
      <p:bldP spid="53" grpId="1" animBg="1"/>
      <p:bldP spid="62" grpId="0"/>
      <p:bldP spid="64" grpId="0" animBg="1"/>
      <p:bldP spid="64" grpId="1" animBg="1"/>
      <p:bldP spid="73" grpId="0"/>
      <p:bldP spid="76" grpId="0" animBg="1"/>
      <p:bldP spid="76" grpId="1" animBg="1"/>
      <p:bldP spid="8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normAutofit/>
          </a:bodyPr>
          <a:lstStyle/>
          <a:p>
            <a:r>
              <a:rPr lang="en-US" sz="4400" dirty="0"/>
              <a:t>Variables and Scope</a:t>
            </a:r>
          </a:p>
        </p:txBody>
      </p:sp>
      <p:sp>
        <p:nvSpPr>
          <p:cNvPr id="11" name="Rectangle 10">
            <a:extLst>
              <a:ext uri="{FF2B5EF4-FFF2-40B4-BE49-F238E27FC236}">
                <a16:creationId xmlns:a16="http://schemas.microsoft.com/office/drawing/2014/main" id="{D0ACB5F0-5C71-4EBC-B943-F195132974D9}"/>
              </a:ext>
            </a:extLst>
          </p:cNvPr>
          <p:cNvSpPr/>
          <p:nvPr/>
        </p:nvSpPr>
        <p:spPr>
          <a:xfrm>
            <a:off x="3405150" y="2655623"/>
            <a:ext cx="5381700" cy="3105908"/>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9E4C04"/>
                </a:solidFill>
                <a:latin typeface="Consolas" panose="020B0609020204030204" pitchFamily="49" charset="0"/>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trick_or_treat</a:t>
            </a:r>
            <a:r>
              <a:rPr lang="en-US" dirty="0">
                <a:solidFill>
                  <a:srgbClr val="000000"/>
                </a:solidFill>
                <a:latin typeface="Consolas" panose="020B0609020204030204" pitchFamily="49" charset="0"/>
              </a:rPr>
              <a:t>(name, age):</a:t>
            </a:r>
          </a:p>
          <a:p>
            <a:r>
              <a:rPr lang="en-US" dirty="0">
                <a:solidFill>
                  <a:srgbClr val="9E4C04"/>
                </a:solidFill>
                <a:latin typeface="Consolas" panose="020B0609020204030204" pitchFamily="49" charset="0"/>
              </a:rPr>
              <a:t>  if</a:t>
            </a:r>
            <a:r>
              <a:rPr lang="en-US" dirty="0">
                <a:solidFill>
                  <a:schemeClr val="tx1"/>
                </a:solidFill>
                <a:latin typeface="Consolas" panose="020B0609020204030204" pitchFamily="49" charset="0"/>
              </a:rPr>
              <a:t> age &lt;</a:t>
            </a:r>
            <a:r>
              <a:rPr lang="en-US" dirty="0">
                <a:solidFill>
                  <a:srgbClr val="1396A3"/>
                </a:solidFill>
                <a:latin typeface="Consolas" panose="020B0609020204030204" pitchFamily="49" charset="0"/>
              </a:rPr>
              <a:t> </a:t>
            </a:r>
            <a:r>
              <a:rPr lang="en-US" dirty="0">
                <a:solidFill>
                  <a:srgbClr val="850002"/>
                </a:solidFill>
                <a:latin typeface="Consolas" panose="020B0609020204030204" pitchFamily="49" charset="0"/>
              </a:rPr>
              <a:t>10</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goodie = </a:t>
            </a:r>
            <a:r>
              <a:rPr lang="en-US" dirty="0">
                <a:solidFill>
                  <a:srgbClr val="850002"/>
                </a:solidFill>
                <a:latin typeface="Consolas" panose="020B0609020204030204" pitchFamily="49" charset="0"/>
              </a:rPr>
              <a:t>'candy corn'</a:t>
            </a:r>
          </a:p>
          <a:p>
            <a:r>
              <a:rPr lang="en-US" dirty="0">
                <a:solidFill>
                  <a:schemeClr val="tx1"/>
                </a:solidFill>
                <a:latin typeface="Consolas" panose="020B0609020204030204" pitchFamily="49" charset="0"/>
              </a:rPr>
              <a:t>    print(</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Boooooo</a:t>
            </a:r>
            <a:r>
              <a:rPr lang="en-US" dirty="0">
                <a:solidFill>
                  <a:srgbClr val="850002"/>
                </a:solidFill>
                <a:latin typeface="Consolas" panose="020B0609020204030204" pitchFamily="49" charset="0"/>
              </a:rPr>
              <a:t>!'</a:t>
            </a:r>
            <a:r>
              <a:rPr lang="en-US" dirty="0">
                <a:solidFill>
                  <a:schemeClr val="tx1"/>
                </a:solidFill>
                <a:latin typeface="Consolas" panose="020B0609020204030204" pitchFamily="49" charset="0"/>
              </a:rPr>
              <a:t>)</a:t>
            </a:r>
          </a:p>
          <a:p>
            <a:r>
              <a:rPr lang="en-US" dirty="0">
                <a:solidFill>
                  <a:srgbClr val="9E4C04"/>
                </a:solidFill>
                <a:latin typeface="Consolas" panose="020B0609020204030204" pitchFamily="49" charset="0"/>
              </a:rPr>
              <a:t>  else</a:t>
            </a:r>
            <a:r>
              <a:rPr lang="en-US" dirty="0">
                <a:solidFill>
                  <a:schemeClr val="tx1"/>
                </a:solidFill>
                <a:latin typeface="Consolas" panose="020B0609020204030204" pitchFamily="49" charset="0"/>
              </a:rPr>
              <a:t>:</a:t>
            </a:r>
          </a:p>
          <a:p>
            <a:r>
              <a:rPr lang="en-US" dirty="0">
                <a:solidFill>
                  <a:srgbClr val="1396A3"/>
                </a:solidFill>
                <a:latin typeface="Consolas" panose="020B0609020204030204" pitchFamily="49" charset="0"/>
              </a:rPr>
              <a:t>    </a:t>
            </a:r>
            <a:r>
              <a:rPr lang="en-US" dirty="0">
                <a:solidFill>
                  <a:schemeClr val="tx1"/>
                </a:solidFill>
                <a:latin typeface="Consolas" panose="020B0609020204030204" pitchFamily="49" charset="0"/>
              </a:rPr>
              <a:t>goodie = </a:t>
            </a:r>
            <a:r>
              <a:rPr lang="en-US" dirty="0">
                <a:solidFill>
                  <a:srgbClr val="850002"/>
                </a:solidFill>
                <a:latin typeface="Consolas" panose="020B0609020204030204" pitchFamily="49" charset="0"/>
              </a:rPr>
              <a:t>'Snickers'</a:t>
            </a:r>
          </a:p>
          <a:p>
            <a:r>
              <a:rPr lang="en-US" dirty="0">
                <a:solidFill>
                  <a:schemeClr val="tx1"/>
                </a:solidFill>
                <a:latin typeface="Consolas" panose="020B0609020204030204" pitchFamily="49" charset="0"/>
              </a:rPr>
              <a:t>    print(</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Bwahahahahaha</a:t>
            </a:r>
            <a:r>
              <a:rPr lang="en-US" dirty="0">
                <a:solidFill>
                  <a:srgbClr val="850002"/>
                </a:solidFill>
                <a:latin typeface="Consolas" panose="020B0609020204030204" pitchFamily="49" charset="0"/>
              </a:rPr>
              <a:t>!'</a:t>
            </a:r>
            <a:r>
              <a:rPr lang="en-US" dirty="0">
                <a:solidFill>
                  <a:schemeClr val="tx1"/>
                </a:solidFill>
                <a:latin typeface="Consolas" panose="020B0609020204030204" pitchFamily="49" charset="0"/>
              </a:rPr>
              <a:t>)</a:t>
            </a:r>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print(f</a:t>
            </a:r>
            <a:r>
              <a:rPr lang="en-US" dirty="0">
                <a:solidFill>
                  <a:srgbClr val="850002"/>
                </a:solidFill>
                <a:latin typeface="Consolas" panose="020B0609020204030204" pitchFamily="49" charset="0"/>
              </a:rPr>
              <a:t>"{name}, here's your {goodie}!"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trick_or_treat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'Felix'</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grpSp>
        <p:nvGrpSpPr>
          <p:cNvPr id="22" name="Group 21">
            <a:extLst>
              <a:ext uri="{FF2B5EF4-FFF2-40B4-BE49-F238E27FC236}">
                <a16:creationId xmlns:a16="http://schemas.microsoft.com/office/drawing/2014/main" id="{A7AF8A83-9D19-4856-900E-B7E57A2F92E6}"/>
              </a:ext>
            </a:extLst>
          </p:cNvPr>
          <p:cNvGrpSpPr/>
          <p:nvPr/>
        </p:nvGrpSpPr>
        <p:grpSpPr>
          <a:xfrm>
            <a:off x="2528691" y="813801"/>
            <a:ext cx="7743069" cy="959342"/>
            <a:chOff x="4960686" y="421822"/>
            <a:chExt cx="7743069" cy="959342"/>
          </a:xfrm>
        </p:grpSpPr>
        <p:sp>
          <p:nvSpPr>
            <p:cNvPr id="23" name="TextBox 22">
              <a:extLst>
                <a:ext uri="{FF2B5EF4-FFF2-40B4-BE49-F238E27FC236}">
                  <a16:creationId xmlns:a16="http://schemas.microsoft.com/office/drawing/2014/main" id="{B543796C-61AE-4E8F-8A82-F5AF1E51E8B7}"/>
                </a:ext>
              </a:extLst>
            </p:cNvPr>
            <p:cNvSpPr txBox="1"/>
            <p:nvPr/>
          </p:nvSpPr>
          <p:spPr>
            <a:xfrm>
              <a:off x="5198975" y="427057"/>
              <a:ext cx="7504780" cy="954107"/>
            </a:xfrm>
            <a:prstGeom prst="rect">
              <a:avLst/>
            </a:prstGeom>
            <a:noFill/>
          </p:spPr>
          <p:txBody>
            <a:bodyPr wrap="square">
              <a:spAutoFit/>
            </a:bodyPr>
            <a:lstStyle/>
            <a:p>
              <a:pPr algn="ctr"/>
              <a:r>
                <a:rPr lang="en-US" sz="2800" dirty="0"/>
                <a:t>Challenge: Will the </a:t>
              </a:r>
              <a:r>
                <a:rPr lang="en-US" sz="2800" dirty="0" err="1">
                  <a:solidFill>
                    <a:srgbClr val="FF0000"/>
                  </a:solidFill>
                </a:rPr>
                <a:t>trick_or_treat</a:t>
              </a:r>
              <a:r>
                <a:rPr lang="en-US" sz="2800" dirty="0">
                  <a:solidFill>
                    <a:srgbClr val="FF0000"/>
                  </a:solidFill>
                </a:rPr>
                <a:t>() </a:t>
              </a:r>
              <a:r>
                <a:rPr lang="en-US" sz="2800" dirty="0"/>
                <a:t>function</a:t>
              </a:r>
              <a:r>
                <a:rPr lang="en-US" sz="2800" dirty="0">
                  <a:solidFill>
                    <a:srgbClr val="FF0000"/>
                  </a:solidFill>
                </a:rPr>
                <a:t> </a:t>
              </a:r>
              <a:r>
                <a:rPr lang="en-US" sz="2800" dirty="0"/>
                <a:t>generate an error, or will it work?</a:t>
              </a:r>
            </a:p>
          </p:txBody>
        </p:sp>
        <p:pic>
          <p:nvPicPr>
            <p:cNvPr id="24" name="Picture 23" descr="Shape&#10;&#10;Description automatically generated with low confidence">
              <a:extLst>
                <a:ext uri="{FF2B5EF4-FFF2-40B4-BE49-F238E27FC236}">
                  <a16:creationId xmlns:a16="http://schemas.microsoft.com/office/drawing/2014/main" id="{5454A55D-1B2B-4FCD-9E0E-E99FF1ACA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686" y="421822"/>
              <a:ext cx="846739" cy="846739"/>
            </a:xfrm>
            <a:prstGeom prst="rect">
              <a:avLst/>
            </a:prstGeom>
            <a:ln>
              <a:noFill/>
            </a:ln>
            <a:effectLst>
              <a:outerShdw blurRad="292100" dist="139700" dir="2700000" algn="tl" rotWithShape="0">
                <a:srgbClr val="333333">
                  <a:alpha val="65000"/>
                </a:srgbClr>
              </a:outerShdw>
            </a:effectLst>
          </p:spPr>
        </p:pic>
      </p:grpSp>
      <p:sp>
        <p:nvSpPr>
          <p:cNvPr id="25" name="Rectangle 24">
            <a:extLst>
              <a:ext uri="{FF2B5EF4-FFF2-40B4-BE49-F238E27FC236}">
                <a16:creationId xmlns:a16="http://schemas.microsoft.com/office/drawing/2014/main" id="{C7DC491E-BA8D-45E4-9D89-4ACC6ADB6C1B}"/>
              </a:ext>
            </a:extLst>
          </p:cNvPr>
          <p:cNvSpPr/>
          <p:nvPr/>
        </p:nvSpPr>
        <p:spPr>
          <a:xfrm>
            <a:off x="3376442" y="1984573"/>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6" name="Rectangle 25">
            <a:extLst>
              <a:ext uri="{FF2B5EF4-FFF2-40B4-BE49-F238E27FC236}">
                <a16:creationId xmlns:a16="http://schemas.microsoft.com/office/drawing/2014/main" id="{483A8E7F-5F0E-4C21-A564-5F35F15A8CBF}"/>
              </a:ext>
            </a:extLst>
          </p:cNvPr>
          <p:cNvSpPr/>
          <p:nvPr/>
        </p:nvSpPr>
        <p:spPr>
          <a:xfrm>
            <a:off x="3375430" y="1991045"/>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with Corners Rounded 27">
            <a:extLst>
              <a:ext uri="{FF2B5EF4-FFF2-40B4-BE49-F238E27FC236}">
                <a16:creationId xmlns:a16="http://schemas.microsoft.com/office/drawing/2014/main" id="{C7C4D6E6-71C0-4D51-92B0-E242B40DA344}"/>
              </a:ext>
            </a:extLst>
          </p:cNvPr>
          <p:cNvSpPr/>
          <p:nvPr/>
        </p:nvSpPr>
        <p:spPr>
          <a:xfrm>
            <a:off x="686733" y="1880154"/>
            <a:ext cx="2452980" cy="1548845"/>
          </a:xfrm>
          <a:prstGeom prst="wedgeRoundRectCallout">
            <a:avLst>
              <a:gd name="adj1" fmla="val 91558"/>
              <a:gd name="adj2" fmla="val 421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Python, once you define a variable, it stays in scope until the function ends!</a:t>
            </a:r>
          </a:p>
        </p:txBody>
      </p:sp>
      <p:sp>
        <p:nvSpPr>
          <p:cNvPr id="31" name="TextBox 30">
            <a:extLst>
              <a:ext uri="{FF2B5EF4-FFF2-40B4-BE49-F238E27FC236}">
                <a16:creationId xmlns:a16="http://schemas.microsoft.com/office/drawing/2014/main" id="{16785A81-53C1-4600-96D4-010057FA2D54}"/>
              </a:ext>
            </a:extLst>
          </p:cNvPr>
          <p:cNvSpPr txBox="1"/>
          <p:nvPr/>
        </p:nvSpPr>
        <p:spPr>
          <a:xfrm>
            <a:off x="3208215" y="5920531"/>
            <a:ext cx="6097348" cy="646331"/>
          </a:xfrm>
          <a:prstGeom prst="rect">
            <a:avLst/>
          </a:prstGeom>
          <a:solidFill>
            <a:srgbClr val="EAEAEA"/>
          </a:solidFill>
          <a:ln>
            <a:solidFill>
              <a:schemeClr val="tx1"/>
            </a:solidFill>
          </a:ln>
        </p:spPr>
        <p:txBody>
          <a:bodyPr wrap="square">
            <a:spAutoFit/>
          </a:bodyPr>
          <a:lstStyle/>
          <a:p>
            <a:r>
              <a:rPr lang="en-US" sz="1800" dirty="0" err="1">
                <a:solidFill>
                  <a:srgbClr val="000000"/>
                </a:solidFill>
                <a:latin typeface="Consolas" panose="020B0609020204030204" pitchFamily="49" charset="0"/>
              </a:rPr>
              <a:t>Boooooo</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Felix, here's your candy corn!</a:t>
            </a:r>
            <a:endParaRPr lang="en-US" dirty="0"/>
          </a:p>
        </p:txBody>
      </p:sp>
      <p:sp>
        <p:nvSpPr>
          <p:cNvPr id="33" name="Speech Bubble: Rectangle with Corners Rounded 32">
            <a:extLst>
              <a:ext uri="{FF2B5EF4-FFF2-40B4-BE49-F238E27FC236}">
                <a16:creationId xmlns:a16="http://schemas.microsoft.com/office/drawing/2014/main" id="{EB5818D6-7FC4-4FD4-8F78-1F371502A9D4}"/>
              </a:ext>
            </a:extLst>
          </p:cNvPr>
          <p:cNvSpPr/>
          <p:nvPr/>
        </p:nvSpPr>
        <p:spPr>
          <a:xfrm>
            <a:off x="7022337" y="3868689"/>
            <a:ext cx="2029950" cy="762876"/>
          </a:xfrm>
          <a:prstGeom prst="wedgeRoundRectCallout">
            <a:avLst>
              <a:gd name="adj1" fmla="val -180787"/>
              <a:gd name="adj2" fmla="val -413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even though the block ends...</a:t>
            </a:r>
          </a:p>
        </p:txBody>
      </p:sp>
      <p:sp>
        <p:nvSpPr>
          <p:cNvPr id="34" name="Speech Bubble: Rectangle with Corners Rounded 33">
            <a:extLst>
              <a:ext uri="{FF2B5EF4-FFF2-40B4-BE49-F238E27FC236}">
                <a16:creationId xmlns:a16="http://schemas.microsoft.com/office/drawing/2014/main" id="{6F7653E1-6E5C-4ABA-B1CE-23B2D27B6E63}"/>
              </a:ext>
            </a:extLst>
          </p:cNvPr>
          <p:cNvSpPr/>
          <p:nvPr/>
        </p:nvSpPr>
        <p:spPr>
          <a:xfrm>
            <a:off x="9472530" y="4757676"/>
            <a:ext cx="2540403" cy="891252"/>
          </a:xfrm>
          <a:prstGeom prst="wedgeRoundRectCallout">
            <a:avLst>
              <a:gd name="adj1" fmla="val -58079"/>
              <a:gd name="adj2" fmla="val -1848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variable doesn't go out of scope!</a:t>
            </a:r>
          </a:p>
        </p:txBody>
      </p:sp>
      <p:sp>
        <p:nvSpPr>
          <p:cNvPr id="35" name="TextBox 34">
            <a:extLst>
              <a:ext uri="{FF2B5EF4-FFF2-40B4-BE49-F238E27FC236}">
                <a16:creationId xmlns:a16="http://schemas.microsoft.com/office/drawing/2014/main" id="{C606951F-51F4-4316-9741-D4CDC49C527E}"/>
              </a:ext>
            </a:extLst>
          </p:cNvPr>
          <p:cNvSpPr txBox="1"/>
          <p:nvPr/>
        </p:nvSpPr>
        <p:spPr>
          <a:xfrm>
            <a:off x="13233" y="3704169"/>
            <a:ext cx="3383717" cy="523220"/>
          </a:xfrm>
          <a:prstGeom prst="rect">
            <a:avLst/>
          </a:prstGeom>
          <a:noFill/>
        </p:spPr>
        <p:txBody>
          <a:bodyPr wrap="square">
            <a:spAutoFit/>
          </a:bodyPr>
          <a:lstStyle/>
          <a:p>
            <a:pPr algn="ctr"/>
            <a:r>
              <a:rPr lang="en-US" sz="2800" dirty="0"/>
              <a:t>It'll work! Let's see!</a:t>
            </a:r>
          </a:p>
        </p:txBody>
      </p:sp>
      <p:cxnSp>
        <p:nvCxnSpPr>
          <p:cNvPr id="37" name="Straight Arrow Connector 36">
            <a:extLst>
              <a:ext uri="{FF2B5EF4-FFF2-40B4-BE49-F238E27FC236}">
                <a16:creationId xmlns:a16="http://schemas.microsoft.com/office/drawing/2014/main" id="{F4972BC8-ED4A-4DD0-9781-3A8C5E39ED8D}"/>
              </a:ext>
            </a:extLst>
          </p:cNvPr>
          <p:cNvCxnSpPr/>
          <p:nvPr/>
        </p:nvCxnSpPr>
        <p:spPr>
          <a:xfrm>
            <a:off x="3169023" y="28544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2062610-5A25-476F-A779-AE65615EC640}"/>
              </a:ext>
            </a:extLst>
          </p:cNvPr>
          <p:cNvCxnSpPr/>
          <p:nvPr/>
        </p:nvCxnSpPr>
        <p:spPr>
          <a:xfrm>
            <a:off x="3410436" y="312012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1BE7E17-C185-4C16-900F-7D19B7CB6E10}"/>
              </a:ext>
            </a:extLst>
          </p:cNvPr>
          <p:cNvCxnSpPr/>
          <p:nvPr/>
        </p:nvCxnSpPr>
        <p:spPr>
          <a:xfrm>
            <a:off x="3676124" y="34020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70D75C7-645D-420B-A48D-E4C7D818C857}"/>
              </a:ext>
            </a:extLst>
          </p:cNvPr>
          <p:cNvCxnSpPr/>
          <p:nvPr/>
        </p:nvCxnSpPr>
        <p:spPr>
          <a:xfrm>
            <a:off x="3682869" y="367578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4D2AAF98-B979-4A4F-A05C-B331165F6BDF}"/>
              </a:ext>
            </a:extLst>
          </p:cNvPr>
          <p:cNvGrpSpPr/>
          <p:nvPr/>
        </p:nvGrpSpPr>
        <p:grpSpPr>
          <a:xfrm>
            <a:off x="8914652" y="3193279"/>
            <a:ext cx="2688116" cy="420401"/>
            <a:chOff x="9359076" y="4544828"/>
            <a:chExt cx="2688116" cy="420401"/>
          </a:xfrm>
        </p:grpSpPr>
        <p:sp>
          <p:nvSpPr>
            <p:cNvPr id="45" name="TextBox 44">
              <a:extLst>
                <a:ext uri="{FF2B5EF4-FFF2-40B4-BE49-F238E27FC236}">
                  <a16:creationId xmlns:a16="http://schemas.microsoft.com/office/drawing/2014/main" id="{8EEBAAC9-EAEE-4FA7-BF50-0A7A11BEABF5}"/>
                </a:ext>
              </a:extLst>
            </p:cNvPr>
            <p:cNvSpPr txBox="1"/>
            <p:nvPr/>
          </p:nvSpPr>
          <p:spPr>
            <a:xfrm>
              <a:off x="9359076" y="4544828"/>
              <a:ext cx="918841" cy="400110"/>
            </a:xfrm>
            <a:prstGeom prst="rect">
              <a:avLst/>
            </a:prstGeom>
            <a:noFill/>
          </p:spPr>
          <p:txBody>
            <a:bodyPr wrap="none" rtlCol="0">
              <a:spAutoFit/>
            </a:bodyPr>
            <a:lstStyle/>
            <a:p>
              <a:pPr algn="ctr"/>
              <a:r>
                <a:rPr lang="en-US" sz="2000" dirty="0"/>
                <a:t>goodie</a:t>
              </a:r>
            </a:p>
          </p:txBody>
        </p:sp>
        <p:sp>
          <p:nvSpPr>
            <p:cNvPr id="46" name="TextBox 45">
              <a:extLst>
                <a:ext uri="{FF2B5EF4-FFF2-40B4-BE49-F238E27FC236}">
                  <a16:creationId xmlns:a16="http://schemas.microsoft.com/office/drawing/2014/main" id="{A60D28F5-8F95-4879-9B92-0C9840AB7F80}"/>
                </a:ext>
              </a:extLst>
            </p:cNvPr>
            <p:cNvSpPr txBox="1"/>
            <p:nvPr/>
          </p:nvSpPr>
          <p:spPr>
            <a:xfrm>
              <a:off x="10275602" y="4595897"/>
              <a:ext cx="1771590"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'candy corn'</a:t>
              </a:r>
              <a:endParaRPr lang="en-US" dirty="0"/>
            </a:p>
          </p:txBody>
        </p:sp>
      </p:grpSp>
      <p:cxnSp>
        <p:nvCxnSpPr>
          <p:cNvPr id="47" name="Straight Arrow Connector 46">
            <a:extLst>
              <a:ext uri="{FF2B5EF4-FFF2-40B4-BE49-F238E27FC236}">
                <a16:creationId xmlns:a16="http://schemas.microsoft.com/office/drawing/2014/main" id="{683F6899-93A3-4A5B-97FB-5577486AE7DB}"/>
              </a:ext>
            </a:extLst>
          </p:cNvPr>
          <p:cNvCxnSpPr/>
          <p:nvPr/>
        </p:nvCxnSpPr>
        <p:spPr>
          <a:xfrm>
            <a:off x="3171722" y="560033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1D3DA87-05B6-4E04-8B79-0831BAD44320}"/>
              </a:ext>
            </a:extLst>
          </p:cNvPr>
          <p:cNvCxnSpPr/>
          <p:nvPr/>
        </p:nvCxnSpPr>
        <p:spPr>
          <a:xfrm>
            <a:off x="3414483" y="39495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ABE8285-7B70-4C73-8610-09635F4002E9}"/>
              </a:ext>
            </a:extLst>
          </p:cNvPr>
          <p:cNvCxnSpPr/>
          <p:nvPr/>
        </p:nvCxnSpPr>
        <p:spPr>
          <a:xfrm>
            <a:off x="3396950" y="504063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A20B0C2-A124-47A1-9022-7C18DDA172F3}"/>
              </a:ext>
            </a:extLst>
          </p:cNvPr>
          <p:cNvSpPr/>
          <p:nvPr/>
        </p:nvSpPr>
        <p:spPr>
          <a:xfrm>
            <a:off x="2528691" y="2517352"/>
            <a:ext cx="7068976" cy="333226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149902"/>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trick_or_treat</a:t>
            </a:r>
            <a:r>
              <a:rPr lang="en-US" dirty="0">
                <a:solidFill>
                  <a:srgbClr val="000000"/>
                </a:solidFill>
                <a:latin typeface="Consolas" panose="020B0609020204030204" pitchFamily="49" charset="0"/>
              </a:rPr>
              <a:t>(string name, </a:t>
            </a:r>
            <a:r>
              <a:rPr lang="en-US" dirty="0">
                <a:solidFill>
                  <a:srgbClr val="149902"/>
                </a:solidFill>
                <a:latin typeface="Consolas" panose="020B0609020204030204" pitchFamily="49" charset="0"/>
              </a:rPr>
              <a:t>int</a:t>
            </a:r>
            <a:r>
              <a:rPr lang="en-US" dirty="0">
                <a:solidFill>
                  <a:srgbClr val="000000"/>
                </a:solidFill>
                <a:latin typeface="Consolas" panose="020B0609020204030204" pitchFamily="49" charset="0"/>
              </a:rPr>
              <a:t> age) {</a:t>
            </a: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(age &lt; </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string goodie = </a:t>
            </a:r>
            <a:r>
              <a:rPr lang="en-US" dirty="0">
                <a:solidFill>
                  <a:srgbClr val="850002"/>
                </a:solidFill>
                <a:latin typeface="Consolas" panose="020B0609020204030204" pitchFamily="49" charset="0"/>
              </a:rPr>
              <a:t>"candy corn"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Boooooo</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a:t>
            </a:r>
            <a:r>
              <a:rPr lang="en-US" b="1" dirty="0">
                <a:solidFill>
                  <a:srgbClr val="9E4C04"/>
                </a:solidFill>
                <a:latin typeface="Consolas-Bold"/>
              </a:rPr>
              <a:t>else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string goodie = </a:t>
            </a:r>
            <a:r>
              <a:rPr lang="en-US" dirty="0">
                <a:solidFill>
                  <a:srgbClr val="850002"/>
                </a:solidFill>
                <a:latin typeface="Consolas" panose="020B0609020204030204" pitchFamily="49" charset="0"/>
              </a:rPr>
              <a:t>"Snickers"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Bwahahahahaha</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name &lt;&lt; </a:t>
            </a:r>
            <a:r>
              <a:rPr lang="en-US" dirty="0">
                <a:solidFill>
                  <a:srgbClr val="850002"/>
                </a:solidFill>
                <a:latin typeface="Consolas" panose="020B0609020204030204" pitchFamily="49" charset="0"/>
              </a:rPr>
              <a:t>", here's your "</a:t>
            </a:r>
            <a:r>
              <a:rPr lang="en-US" dirty="0">
                <a:solidFill>
                  <a:srgbClr val="000000"/>
                </a:solidFill>
                <a:latin typeface="Consolas" panose="020B0609020204030204" pitchFamily="49" charset="0"/>
              </a:rPr>
              <a:t> &lt;&lt; goodie &lt;&lt; </a:t>
            </a:r>
            <a:r>
              <a:rPr lang="en-US" dirty="0">
                <a:solidFill>
                  <a:srgbClr val="850002"/>
                </a:solidFill>
                <a:latin typeface="Consolas" panose="020B0609020204030204" pitchFamily="49" charset="0"/>
              </a:rPr>
              <a:t>"!</a:t>
            </a:r>
            <a:r>
              <a:rPr lang="en-US" dirty="0">
                <a:solidFill>
                  <a:srgbClr val="A100A3"/>
                </a:solidFill>
                <a:latin typeface="Consolas" panose="020B0609020204030204" pitchFamily="49" charset="0"/>
              </a:rPr>
              <a:t>\n</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p:txBody>
      </p:sp>
      <p:sp>
        <p:nvSpPr>
          <p:cNvPr id="51" name="Speech Bubble: Rectangle with Corners Rounded 50">
            <a:extLst>
              <a:ext uri="{FF2B5EF4-FFF2-40B4-BE49-F238E27FC236}">
                <a16:creationId xmlns:a16="http://schemas.microsoft.com/office/drawing/2014/main" id="{9F552927-0C64-46B2-9033-6ED4F36BEAB9}"/>
              </a:ext>
            </a:extLst>
          </p:cNvPr>
          <p:cNvSpPr/>
          <p:nvPr/>
        </p:nvSpPr>
        <p:spPr>
          <a:xfrm>
            <a:off x="8941403" y="2102895"/>
            <a:ext cx="3171722" cy="883314"/>
          </a:xfrm>
          <a:prstGeom prst="wedgeRoundRectCallout">
            <a:avLst>
              <a:gd name="adj1" fmla="val -192012"/>
              <a:gd name="adj2" fmla="val 831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contrast, in C++ variables go out of scope...</a:t>
            </a:r>
          </a:p>
        </p:txBody>
      </p:sp>
      <p:grpSp>
        <p:nvGrpSpPr>
          <p:cNvPr id="52" name="Group 51">
            <a:extLst>
              <a:ext uri="{FF2B5EF4-FFF2-40B4-BE49-F238E27FC236}">
                <a16:creationId xmlns:a16="http://schemas.microsoft.com/office/drawing/2014/main" id="{4D7EE77F-9F57-421A-ABAF-6C8987ADD0CE}"/>
              </a:ext>
            </a:extLst>
          </p:cNvPr>
          <p:cNvGrpSpPr/>
          <p:nvPr/>
        </p:nvGrpSpPr>
        <p:grpSpPr>
          <a:xfrm>
            <a:off x="4102862" y="5012671"/>
            <a:ext cx="4179440" cy="905256"/>
            <a:chOff x="5172426" y="1770212"/>
            <a:chExt cx="4445137" cy="905256"/>
          </a:xfrm>
        </p:grpSpPr>
        <p:sp>
          <p:nvSpPr>
            <p:cNvPr id="53" name="TextBox 52">
              <a:extLst>
                <a:ext uri="{FF2B5EF4-FFF2-40B4-BE49-F238E27FC236}">
                  <a16:creationId xmlns:a16="http://schemas.microsoft.com/office/drawing/2014/main" id="{27968C59-72F3-4596-B9FE-E555DAD981E9}"/>
                </a:ext>
              </a:extLst>
            </p:cNvPr>
            <p:cNvSpPr txBox="1"/>
            <p:nvPr/>
          </p:nvSpPr>
          <p:spPr>
            <a:xfrm>
              <a:off x="6071620" y="1944515"/>
              <a:ext cx="3545943" cy="646331"/>
            </a:xfrm>
            <a:prstGeom prst="rect">
              <a:avLst/>
            </a:prstGeom>
            <a:solidFill>
              <a:schemeClr val="accent1">
                <a:lumMod val="40000"/>
                <a:lumOff val="60000"/>
              </a:schemeClr>
            </a:solidFill>
            <a:ln>
              <a:solidFill>
                <a:schemeClr val="tx1"/>
              </a:solidFill>
            </a:ln>
          </p:spPr>
          <p:txBody>
            <a:bodyPr wrap="square">
              <a:spAutoFit/>
            </a:bodyPr>
            <a:lstStyle/>
            <a:p>
              <a:r>
                <a:rPr lang="en-US" sz="1800" b="1" dirty="0">
                  <a:solidFill>
                    <a:srgbClr val="CA3323"/>
                  </a:solidFill>
                  <a:latin typeface="Consolas-Bold"/>
                </a:rPr>
                <a:t>error: </a:t>
              </a:r>
              <a:r>
                <a:rPr lang="en-US" sz="1800" b="1" dirty="0">
                  <a:solidFill>
                    <a:srgbClr val="000000"/>
                  </a:solidFill>
                  <a:latin typeface="Consolas-Bold"/>
                </a:rPr>
                <a:t>use of undeclared identifier 'goodie'</a:t>
              </a:r>
              <a:endParaRPr lang="en-US" dirty="0"/>
            </a:p>
          </p:txBody>
        </p:sp>
        <p:pic>
          <p:nvPicPr>
            <p:cNvPr id="54" name="Picture 53" descr="Icon&#10;&#10;Description automatically generated with low confidence">
              <a:extLst>
                <a:ext uri="{FF2B5EF4-FFF2-40B4-BE49-F238E27FC236}">
                  <a16:creationId xmlns:a16="http://schemas.microsoft.com/office/drawing/2014/main" id="{49CEB1FC-D2B5-49E1-8332-0DA167EF7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
        <p:nvSpPr>
          <p:cNvPr id="55" name="Speech Bubble: Rectangle with Corners Rounded 54">
            <a:extLst>
              <a:ext uri="{FF2B5EF4-FFF2-40B4-BE49-F238E27FC236}">
                <a16:creationId xmlns:a16="http://schemas.microsoft.com/office/drawing/2014/main" id="{E9786D5B-AB0E-465C-8521-E37359EC560E}"/>
              </a:ext>
            </a:extLst>
          </p:cNvPr>
          <p:cNvSpPr/>
          <p:nvPr/>
        </p:nvSpPr>
        <p:spPr>
          <a:xfrm>
            <a:off x="100710" y="4458942"/>
            <a:ext cx="2260195" cy="1189985"/>
          </a:xfrm>
          <a:prstGeom prst="wedgeRoundRectCallout">
            <a:avLst>
              <a:gd name="adj1" fmla="val 71835"/>
              <a:gd name="adj2" fmla="val -927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At the end of the block where they're defined!</a:t>
            </a:r>
          </a:p>
        </p:txBody>
      </p:sp>
      <p:cxnSp>
        <p:nvCxnSpPr>
          <p:cNvPr id="56" name="Straight Arrow Connector 55">
            <a:extLst>
              <a:ext uri="{FF2B5EF4-FFF2-40B4-BE49-F238E27FC236}">
                <a16:creationId xmlns:a16="http://schemas.microsoft.com/office/drawing/2014/main" id="{B7EE9085-7B20-48CC-9624-BF52C528920A}"/>
              </a:ext>
            </a:extLst>
          </p:cNvPr>
          <p:cNvCxnSpPr/>
          <p:nvPr/>
        </p:nvCxnSpPr>
        <p:spPr>
          <a:xfrm>
            <a:off x="2547287" y="50325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62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9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
                                            <p:bg/>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4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3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3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down)">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4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1">
                                            <p:txEl>
                                              <p:pRg st="0" end="0"/>
                                            </p:txEl>
                                          </p:spTgt>
                                        </p:tgtEl>
                                        <p:attrNameLst>
                                          <p:attrName>style.visibility</p:attrName>
                                        </p:attrNameLst>
                                      </p:cBhvr>
                                      <p:to>
                                        <p:strVal val="visible"/>
                                      </p:to>
                                    </p:set>
                                    <p:animEffect transition="in" filter="wipe(left)">
                                      <p:cBhvr>
                                        <p:cTn id="88" dur="500"/>
                                        <p:tgtEl>
                                          <p:spTgt spid="31">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4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down)">
                                      <p:cBhvr>
                                        <p:cTn id="101" dur="500"/>
                                        <p:tgtEl>
                                          <p:spTgt spid="3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3"/>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48"/>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1">
                                            <p:txEl>
                                              <p:pRg st="1" end="1"/>
                                            </p:txEl>
                                          </p:spTgt>
                                        </p:tgtEl>
                                        <p:attrNameLst>
                                          <p:attrName>style.visibility</p:attrName>
                                        </p:attrNameLst>
                                      </p:cBhvr>
                                      <p:to>
                                        <p:strVal val="visible"/>
                                      </p:to>
                                    </p:set>
                                    <p:animEffect transition="in" filter="wipe(left)">
                                      <p:cBhvr>
                                        <p:cTn id="125" dur="500"/>
                                        <p:tgtEl>
                                          <p:spTgt spid="31">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nodeType="clickEffect">
                                  <p:stCondLst>
                                    <p:cond delay="0"/>
                                  </p:stCondLst>
                                  <p:childTnLst>
                                    <p:set>
                                      <p:cBhvr>
                                        <p:cTn id="129" dur="1" fill="hold">
                                          <p:stCondLst>
                                            <p:cond delay="0"/>
                                          </p:stCondLst>
                                        </p:cTn>
                                        <p:tgtEl>
                                          <p:spTgt spid="49"/>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50"/>
                                        </p:tgtEl>
                                        <p:attrNameLst>
                                          <p:attrName>style.visibility</p:attrName>
                                        </p:attrNameLst>
                                      </p:cBhvr>
                                      <p:to>
                                        <p:strVal val="visible"/>
                                      </p:to>
                                    </p:set>
                                  </p:childTnLst>
                                </p:cTn>
                              </p:par>
                              <p:par>
                                <p:cTn id="134" presetID="10" presetClass="exit" presetSubtype="0" fill="hold" grpId="1" nodeType="withEffect">
                                  <p:stCondLst>
                                    <p:cond delay="0"/>
                                  </p:stCondLst>
                                  <p:childTnLst>
                                    <p:animEffect transition="out" filter="fade">
                                      <p:cBhvr>
                                        <p:cTn id="135" dur="500"/>
                                        <p:tgtEl>
                                          <p:spTgt spid="35"/>
                                        </p:tgtEl>
                                      </p:cBhvr>
                                    </p:animEffect>
                                    <p:set>
                                      <p:cBhvr>
                                        <p:cTn id="136" dur="1" fill="hold">
                                          <p:stCondLst>
                                            <p:cond delay="499"/>
                                          </p:stCondLst>
                                        </p:cTn>
                                        <p:tgtEl>
                                          <p:spTgt spid="35"/>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44"/>
                                        </p:tgtEl>
                                      </p:cBhvr>
                                    </p:animEffect>
                                    <p:set>
                                      <p:cBhvr>
                                        <p:cTn id="139" dur="1" fill="hold">
                                          <p:stCondLst>
                                            <p:cond delay="499"/>
                                          </p:stCondLst>
                                        </p:cTn>
                                        <p:tgtEl>
                                          <p:spTgt spid="44"/>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31">
                                            <p:txEl>
                                              <p:pRg st="0" end="0"/>
                                            </p:txEl>
                                          </p:spTgt>
                                        </p:tgtEl>
                                      </p:cBhvr>
                                    </p:animEffect>
                                    <p:set>
                                      <p:cBhvr>
                                        <p:cTn id="142" dur="1" fill="hold">
                                          <p:stCondLst>
                                            <p:cond delay="499"/>
                                          </p:stCondLst>
                                        </p:cTn>
                                        <p:tgtEl>
                                          <p:spTgt spid="31">
                                            <p:txEl>
                                              <p:pRg st="0" end="0"/>
                                            </p:txEl>
                                          </p:spTgt>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31">
                                            <p:txEl>
                                              <p:pRg st="1" end="1"/>
                                            </p:txEl>
                                          </p:spTgt>
                                        </p:tgtEl>
                                      </p:cBhvr>
                                    </p:animEffect>
                                    <p:set>
                                      <p:cBhvr>
                                        <p:cTn id="145" dur="1" fill="hold">
                                          <p:stCondLst>
                                            <p:cond delay="499"/>
                                          </p:stCondLst>
                                        </p:cTn>
                                        <p:tgtEl>
                                          <p:spTgt spid="31">
                                            <p:txEl>
                                              <p:pRg st="1" end="1"/>
                                            </p:txEl>
                                          </p:spTgt>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31">
                                            <p:bg/>
                                          </p:spTgt>
                                        </p:tgtEl>
                                      </p:cBhvr>
                                    </p:animEffect>
                                    <p:set>
                                      <p:cBhvr>
                                        <p:cTn id="148" dur="1" fill="hold">
                                          <p:stCondLst>
                                            <p:cond delay="499"/>
                                          </p:stCondLst>
                                        </p:cTn>
                                        <p:tgtEl>
                                          <p:spTgt spid="31">
                                            <p:bg/>
                                          </p:spTgt>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wipe(down)">
                                      <p:cBhvr>
                                        <p:cTn id="153" dur="500"/>
                                        <p:tgtEl>
                                          <p:spTgt spid="51"/>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55"/>
                                        </p:tgtEl>
                                        <p:attrNameLst>
                                          <p:attrName>style.visibility</p:attrName>
                                        </p:attrNameLst>
                                      </p:cBhvr>
                                      <p:to>
                                        <p:strVal val="visible"/>
                                      </p:to>
                                    </p:set>
                                    <p:animEffect transition="in" filter="wipe(down)">
                                      <p:cBhvr>
                                        <p:cTn id="158" dur="500"/>
                                        <p:tgtEl>
                                          <p:spTgt spid="55"/>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5"/>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1"/>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56"/>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52"/>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nodeType="clickEffect">
                                  <p:stCondLst>
                                    <p:cond delay="0"/>
                                  </p:stCondLst>
                                  <p:childTnLst>
                                    <p:set>
                                      <p:cBhvr>
                                        <p:cTn id="17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25" grpId="1" animBg="1"/>
      <p:bldP spid="26" grpId="0" animBg="1"/>
      <p:bldP spid="26" grpId="1" animBg="1"/>
      <p:bldP spid="28" grpId="0" animBg="1"/>
      <p:bldP spid="28" grpId="1" animBg="1"/>
      <p:bldP spid="31" grpId="0" uiExpand="1" build="p" animBg="1"/>
      <p:bldP spid="31" grpId="1" build="allAtOnce" animBg="1"/>
      <p:bldP spid="33" grpId="0" animBg="1"/>
      <p:bldP spid="33" grpId="1" animBg="1"/>
      <p:bldP spid="34" grpId="0" animBg="1"/>
      <p:bldP spid="34" grpId="1" animBg="1"/>
      <p:bldP spid="35" grpId="0"/>
      <p:bldP spid="35" grpId="1"/>
      <p:bldP spid="50" grpId="0" animBg="1"/>
      <p:bldP spid="51" grpId="0" animBg="1"/>
      <p:bldP spid="51" grpId="1" animBg="1"/>
      <p:bldP spid="55" grpId="0" animBg="1"/>
      <p:bldP spid="55" grpId="1"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EF5B1EA-BCCA-4C44-A701-90FDF95E546D}"/>
              </a:ext>
            </a:extLst>
          </p:cNvPr>
          <p:cNvSpPr/>
          <p:nvPr/>
        </p:nvSpPr>
        <p:spPr>
          <a:xfrm>
            <a:off x="3448793" y="1821698"/>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[42, False, 'walnuts']</a:t>
            </a:r>
          </a:p>
        </p:txBody>
      </p:sp>
      <p:sp>
        <p:nvSpPr>
          <p:cNvPr id="2" name="TextBox 1">
            <a:extLst>
              <a:ext uri="{FF2B5EF4-FFF2-40B4-BE49-F238E27FC236}">
                <a16:creationId xmlns:a16="http://schemas.microsoft.com/office/drawing/2014/main" id="{08284727-1A3A-4E9F-956C-57CC4F72B5AC}"/>
              </a:ext>
            </a:extLst>
          </p:cNvPr>
          <p:cNvSpPr txBox="1"/>
          <p:nvPr/>
        </p:nvSpPr>
        <p:spPr>
          <a:xfrm>
            <a:off x="273502" y="-54818"/>
            <a:ext cx="11411205" cy="707886"/>
          </a:xfrm>
          <a:prstGeom prst="rect">
            <a:avLst/>
          </a:prstGeom>
          <a:noFill/>
        </p:spPr>
        <p:txBody>
          <a:bodyPr wrap="square" rtlCol="0">
            <a:spAutoFit/>
          </a:bodyPr>
          <a:lstStyle/>
          <a:p>
            <a:pPr algn="ctr"/>
            <a:r>
              <a:rPr lang="en-US" sz="4000" dirty="0"/>
              <a:t>Lists</a:t>
            </a:r>
          </a:p>
        </p:txBody>
      </p:sp>
      <p:sp>
        <p:nvSpPr>
          <p:cNvPr id="6" name="TextBox 5">
            <a:extLst>
              <a:ext uri="{FF2B5EF4-FFF2-40B4-BE49-F238E27FC236}">
                <a16:creationId xmlns:a16="http://schemas.microsoft.com/office/drawing/2014/main" id="{DB3A6544-5225-4067-B8DB-9E4CF40322FB}"/>
              </a:ext>
            </a:extLst>
          </p:cNvPr>
          <p:cNvSpPr txBox="1"/>
          <p:nvPr/>
        </p:nvSpPr>
        <p:spPr>
          <a:xfrm>
            <a:off x="4958897" y="2425846"/>
            <a:ext cx="5794828" cy="3218381"/>
          </a:xfrm>
          <a:prstGeom prst="rect">
            <a:avLst/>
          </a:prstGeom>
          <a:solidFill>
            <a:srgbClr val="EBF0F9"/>
          </a:solidFill>
          <a:ln>
            <a:solidFill>
              <a:schemeClr val="tx1"/>
            </a:solidFill>
          </a:ln>
        </p:spPr>
        <p:txBody>
          <a:bodyPr wrap="square" rtlCol="0">
            <a:noAutofit/>
          </a:bodyPr>
          <a:lstStyle/>
          <a:p>
            <a:r>
              <a:rPr lang="en-US" dirty="0">
                <a:solidFill>
                  <a:srgbClr val="000000"/>
                </a:solidFill>
                <a:latin typeface="Consolas" panose="020B0609020204030204" pitchFamily="49" charset="0"/>
              </a:rPr>
              <a:t>stuff = [</a:t>
            </a:r>
            <a:r>
              <a:rPr lang="en-US" dirty="0">
                <a:solidFill>
                  <a:srgbClr val="850002"/>
                </a:solidFill>
                <a:latin typeface="Consolas" panose="020B0609020204030204" pitchFamily="49" charset="0"/>
              </a:rPr>
              <a:t>42</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False</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'walnuts'</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stuff[</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'USC students'</a:t>
            </a:r>
          </a:p>
          <a:p>
            <a:r>
              <a:rPr lang="en-US" dirty="0">
                <a:solidFill>
                  <a:srgbClr val="000000"/>
                </a:solidFill>
                <a:latin typeface="Consolas" panose="020B0609020204030204" pitchFamily="49" charset="0"/>
              </a:rPr>
              <a:t>stuff[</a:t>
            </a:r>
            <a:r>
              <a:rPr lang="en-US" dirty="0">
                <a:solidFill>
                  <a:srgbClr val="850002"/>
                </a:solidFill>
                <a:latin typeface="Consolas" panose="020B0609020204030204" pitchFamily="49" charset="0"/>
              </a:rPr>
              <a:t>0</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"It's"</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'real'</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stuff.append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'are'</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or stuff += ['are']</a:t>
            </a:r>
          </a:p>
          <a:p>
            <a:endParaRPr lang="en-US" dirty="0">
              <a:solidFill>
                <a:srgbClr val="0000A3"/>
              </a:solidFill>
              <a:latin typeface="Consolas" panose="020B0609020204030204" pitchFamily="49" charset="0"/>
            </a:endParaRPr>
          </a:p>
          <a:p>
            <a:r>
              <a:rPr lang="en-US" dirty="0">
                <a:solidFill>
                  <a:srgbClr val="000000"/>
                </a:solidFill>
                <a:latin typeface="Consolas" panose="020B0609020204030204" pitchFamily="49" charset="0"/>
              </a:rPr>
              <a:t>stuff = stuff + [</a:t>
            </a:r>
            <a:r>
              <a:rPr lang="en-US" dirty="0">
                <a:solidFill>
                  <a:srgbClr val="850002"/>
                </a:solidFill>
                <a:latin typeface="Consolas" panose="020B0609020204030204" pitchFamily="49" charset="0"/>
              </a:rPr>
              <a:t>'subpar'</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(stuff[</a:t>
            </a:r>
            <a:r>
              <a:rPr lang="en-US" dirty="0">
                <a:solidFill>
                  <a:srgbClr val="850002"/>
                </a:solidFill>
                <a:latin typeface="Consolas" panose="020B0609020204030204" pitchFamily="49" charset="0"/>
              </a:rPr>
              <a:t>3</a:t>
            </a:r>
            <a:r>
              <a:rPr lang="en-US" dirty="0">
                <a:solidFill>
                  <a:srgbClr val="000000"/>
                </a:solidFill>
                <a:latin typeface="Consolas" panose="020B0609020204030204" pitchFamily="49" charset="0"/>
              </a:rPr>
              <a:t>:])</a:t>
            </a:r>
          </a:p>
          <a:p>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'walnuts'</a:t>
            </a:r>
            <a:r>
              <a:rPr lang="en-US" dirty="0">
                <a:solidFill>
                  <a:srgbClr val="000000"/>
                </a:solidFill>
                <a:latin typeface="Consolas" panose="020B0609020204030204" pitchFamily="49" charset="0"/>
              </a:rPr>
              <a:t> </a:t>
            </a:r>
            <a:r>
              <a:rPr lang="en-US" b="1" dirty="0">
                <a:solidFill>
                  <a:srgbClr val="9E4C04"/>
                </a:solidFill>
                <a:latin typeface="Consolas-Bold"/>
              </a:rPr>
              <a:t>not</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stuff:</a:t>
            </a:r>
          </a:p>
          <a:p>
            <a:r>
              <a:rPr lang="en-US" dirty="0">
                <a:solidFill>
                  <a:srgbClr val="000000"/>
                </a:solidFill>
                <a:latin typeface="Consolas" panose="020B0609020204030204" pitchFamily="49" charset="0"/>
              </a:rPr>
              <a:t>  </a:t>
            </a:r>
            <a:r>
              <a:rPr lang="en-US" b="1" dirty="0">
                <a:solidFill>
                  <a:srgbClr val="9E4C04"/>
                </a:solidFill>
                <a:latin typeface="Consolas-Bold"/>
              </a:rPr>
              <a:t>for</a:t>
            </a:r>
            <a:r>
              <a:rPr lang="en-US" dirty="0">
                <a:solidFill>
                  <a:srgbClr val="000000"/>
                </a:solidFill>
                <a:latin typeface="Consolas" panose="020B0609020204030204" pitchFamily="49" charset="0"/>
              </a:rPr>
              <a:t> s </a:t>
            </a:r>
            <a:r>
              <a:rPr lang="en-US" b="1" dirty="0">
                <a:solidFill>
                  <a:srgbClr val="9E4C04"/>
                </a:solidFill>
                <a:latin typeface="Consolas-Bold"/>
              </a:rPr>
              <a:t>in</a:t>
            </a:r>
            <a:r>
              <a:rPr lang="en-US" dirty="0">
                <a:solidFill>
                  <a:srgbClr val="000000"/>
                </a:solidFill>
                <a:latin typeface="Consolas" panose="020B0609020204030204" pitchFamily="49" charset="0"/>
              </a:rPr>
              <a:t> stuff:</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(s)</a:t>
            </a:r>
          </a:p>
        </p:txBody>
      </p:sp>
      <p:grpSp>
        <p:nvGrpSpPr>
          <p:cNvPr id="17" name="Group 16">
            <a:extLst>
              <a:ext uri="{FF2B5EF4-FFF2-40B4-BE49-F238E27FC236}">
                <a16:creationId xmlns:a16="http://schemas.microsoft.com/office/drawing/2014/main" id="{A2E7B410-B23A-47B3-888C-9CF7E6379FAE}"/>
              </a:ext>
            </a:extLst>
          </p:cNvPr>
          <p:cNvGrpSpPr/>
          <p:nvPr/>
        </p:nvGrpSpPr>
        <p:grpSpPr>
          <a:xfrm>
            <a:off x="502713" y="2596715"/>
            <a:ext cx="4033453" cy="1831748"/>
            <a:chOff x="4426328" y="1219792"/>
            <a:chExt cx="4033453" cy="1831748"/>
          </a:xfrm>
        </p:grpSpPr>
        <p:sp>
          <p:nvSpPr>
            <p:cNvPr id="18" name="TextBox 17">
              <a:extLst>
                <a:ext uri="{FF2B5EF4-FFF2-40B4-BE49-F238E27FC236}">
                  <a16:creationId xmlns:a16="http://schemas.microsoft.com/office/drawing/2014/main" id="{34A083F7-31B1-4193-BB88-FE21280AC80B}"/>
                </a:ext>
              </a:extLst>
            </p:cNvPr>
            <p:cNvSpPr txBox="1"/>
            <p:nvPr/>
          </p:nvSpPr>
          <p:spPr>
            <a:xfrm>
              <a:off x="4426328" y="2220543"/>
              <a:ext cx="4033453" cy="830997"/>
            </a:xfrm>
            <a:prstGeom prst="rect">
              <a:avLst/>
            </a:prstGeom>
            <a:noFill/>
          </p:spPr>
          <p:txBody>
            <a:bodyPr wrap="square">
              <a:spAutoFit/>
            </a:bodyPr>
            <a:lstStyle/>
            <a:p>
              <a:pPr algn="ctr"/>
              <a:r>
                <a:rPr lang="en-US" sz="2400" dirty="0"/>
                <a:t>Challenge: What will this program print?</a:t>
              </a:r>
            </a:p>
          </p:txBody>
        </p:sp>
        <p:pic>
          <p:nvPicPr>
            <p:cNvPr id="19" name="Picture 18" descr="Shape&#10;&#10;Description automatically generated with low confidence">
              <a:extLst>
                <a:ext uri="{FF2B5EF4-FFF2-40B4-BE49-F238E27FC236}">
                  <a16:creationId xmlns:a16="http://schemas.microsoft.com/office/drawing/2014/main" id="{3468AFD1-F459-41CD-B37D-46AD09576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684" y="1219792"/>
              <a:ext cx="846739" cy="846739"/>
            </a:xfrm>
            <a:prstGeom prst="rect">
              <a:avLst/>
            </a:prstGeom>
            <a:ln>
              <a:noFill/>
            </a:ln>
            <a:effectLst>
              <a:outerShdw blurRad="292100" dist="139700" dir="2700000" algn="tl" rotWithShape="0">
                <a:srgbClr val="333333">
                  <a:alpha val="65000"/>
                </a:srgbClr>
              </a:outerShdw>
            </a:effectLst>
          </p:spPr>
        </p:pic>
      </p:grpSp>
      <p:sp>
        <p:nvSpPr>
          <p:cNvPr id="20" name="Rectangle 19">
            <a:extLst>
              <a:ext uri="{FF2B5EF4-FFF2-40B4-BE49-F238E27FC236}">
                <a16:creationId xmlns:a16="http://schemas.microsoft.com/office/drawing/2014/main" id="{195FC076-28A3-49D5-A9FA-E9D8EA2B4727}"/>
              </a:ext>
            </a:extLst>
          </p:cNvPr>
          <p:cNvSpPr/>
          <p:nvPr/>
        </p:nvSpPr>
        <p:spPr>
          <a:xfrm>
            <a:off x="502713" y="4720863"/>
            <a:ext cx="403195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1" name="Rectangle 20">
            <a:extLst>
              <a:ext uri="{FF2B5EF4-FFF2-40B4-BE49-F238E27FC236}">
                <a16:creationId xmlns:a16="http://schemas.microsoft.com/office/drawing/2014/main" id="{393C077F-EF32-4E75-894D-189B9F594948}"/>
              </a:ext>
            </a:extLst>
          </p:cNvPr>
          <p:cNvSpPr/>
          <p:nvPr/>
        </p:nvSpPr>
        <p:spPr>
          <a:xfrm>
            <a:off x="505388" y="4736860"/>
            <a:ext cx="4033453"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2EEA8FE-3944-452E-8F18-6E667091FB1C}"/>
              </a:ext>
            </a:extLst>
          </p:cNvPr>
          <p:cNvSpPr/>
          <p:nvPr/>
        </p:nvSpPr>
        <p:spPr>
          <a:xfrm>
            <a:off x="273502" y="4543873"/>
            <a:ext cx="4385125" cy="21198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623EFDEA-1DDD-4C70-B605-CCA115AAB1D1}"/>
              </a:ext>
            </a:extLst>
          </p:cNvPr>
          <p:cNvSpPr txBox="1"/>
          <p:nvPr/>
        </p:nvSpPr>
        <p:spPr>
          <a:xfrm>
            <a:off x="-58997" y="630787"/>
            <a:ext cx="12216242" cy="461665"/>
          </a:xfrm>
          <a:prstGeom prst="rect">
            <a:avLst/>
          </a:prstGeom>
          <a:noFill/>
        </p:spPr>
        <p:txBody>
          <a:bodyPr wrap="square">
            <a:spAutoFit/>
          </a:bodyPr>
          <a:lstStyle/>
          <a:p>
            <a:pPr algn="ctr"/>
            <a:r>
              <a:rPr lang="en-US" sz="2400" dirty="0"/>
              <a:t>Like strings, </a:t>
            </a:r>
            <a:r>
              <a:rPr lang="en-US" sz="2400" dirty="0">
                <a:solidFill>
                  <a:srgbClr val="FF0000"/>
                </a:solidFill>
              </a:rPr>
              <a:t>lists</a:t>
            </a:r>
            <a:r>
              <a:rPr lang="en-US" sz="2400" dirty="0"/>
              <a:t> are </a:t>
            </a:r>
            <a:r>
              <a:rPr lang="en-US" sz="2400" dirty="0">
                <a:solidFill>
                  <a:srgbClr val="FF0000"/>
                </a:solidFill>
              </a:rPr>
              <a:t>objects</a:t>
            </a:r>
            <a:r>
              <a:rPr lang="en-US" sz="2400" dirty="0"/>
              <a:t> in Python – and they support the same operations as strings!</a:t>
            </a:r>
          </a:p>
        </p:txBody>
      </p:sp>
      <p:sp>
        <p:nvSpPr>
          <p:cNvPr id="33" name="TextBox 32">
            <a:extLst>
              <a:ext uri="{FF2B5EF4-FFF2-40B4-BE49-F238E27FC236}">
                <a16:creationId xmlns:a16="http://schemas.microsoft.com/office/drawing/2014/main" id="{2ADF4D9A-DB7E-4797-9FD9-D3485507D500}"/>
              </a:ext>
            </a:extLst>
          </p:cNvPr>
          <p:cNvSpPr txBox="1"/>
          <p:nvPr/>
        </p:nvSpPr>
        <p:spPr>
          <a:xfrm>
            <a:off x="472772" y="1115349"/>
            <a:ext cx="11012664" cy="461665"/>
          </a:xfrm>
          <a:prstGeom prst="rect">
            <a:avLst/>
          </a:prstGeom>
          <a:noFill/>
        </p:spPr>
        <p:txBody>
          <a:bodyPr wrap="square">
            <a:spAutoFit/>
          </a:bodyPr>
          <a:lstStyle/>
          <a:p>
            <a:pPr algn="ctr"/>
            <a:r>
              <a:rPr lang="en-US" sz="2400" dirty="0"/>
              <a:t>But... unlike strings, lists </a:t>
            </a:r>
            <a:r>
              <a:rPr lang="en-US" sz="2400" i="1" dirty="0"/>
              <a:t>are</a:t>
            </a:r>
            <a:r>
              <a:rPr lang="en-US" sz="2400" dirty="0"/>
              <a:t> </a:t>
            </a:r>
            <a:r>
              <a:rPr lang="en-US" sz="2400" dirty="0">
                <a:solidFill>
                  <a:srgbClr val="C00000"/>
                </a:solidFill>
              </a:rPr>
              <a:t>mutable</a:t>
            </a:r>
            <a:r>
              <a:rPr lang="en-US" sz="2400" dirty="0"/>
              <a:t>!</a:t>
            </a:r>
          </a:p>
        </p:txBody>
      </p:sp>
      <p:cxnSp>
        <p:nvCxnSpPr>
          <p:cNvPr id="34" name="Straight Arrow Connector 33">
            <a:extLst>
              <a:ext uri="{FF2B5EF4-FFF2-40B4-BE49-F238E27FC236}">
                <a16:creationId xmlns:a16="http://schemas.microsoft.com/office/drawing/2014/main" id="{71439442-8B5F-48AD-AB36-C245DE4F01C7}"/>
              </a:ext>
            </a:extLst>
          </p:cNvPr>
          <p:cNvCxnSpPr>
            <a:cxnSpLocks/>
          </p:cNvCxnSpPr>
          <p:nvPr/>
        </p:nvCxnSpPr>
        <p:spPr>
          <a:xfrm>
            <a:off x="4739544" y="260989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1791BB4-0DC2-45F5-BCAF-13C4898524C0}"/>
              </a:ext>
            </a:extLst>
          </p:cNvPr>
          <p:cNvGrpSpPr/>
          <p:nvPr/>
        </p:nvGrpSpPr>
        <p:grpSpPr>
          <a:xfrm>
            <a:off x="1182344" y="1861870"/>
            <a:ext cx="1213827" cy="400110"/>
            <a:chOff x="4572298" y="2533132"/>
            <a:chExt cx="670323" cy="400110"/>
          </a:xfrm>
        </p:grpSpPr>
        <p:sp>
          <p:nvSpPr>
            <p:cNvPr id="40" name="TextBox 39">
              <a:extLst>
                <a:ext uri="{FF2B5EF4-FFF2-40B4-BE49-F238E27FC236}">
                  <a16:creationId xmlns:a16="http://schemas.microsoft.com/office/drawing/2014/main" id="{9DA557E7-5E2A-40DB-A277-46BDEE931D0A}"/>
                </a:ext>
              </a:extLst>
            </p:cNvPr>
            <p:cNvSpPr txBox="1"/>
            <p:nvPr/>
          </p:nvSpPr>
          <p:spPr>
            <a:xfrm>
              <a:off x="4572298" y="2533132"/>
              <a:ext cx="372864" cy="400110"/>
            </a:xfrm>
            <a:prstGeom prst="rect">
              <a:avLst/>
            </a:prstGeom>
            <a:noFill/>
          </p:spPr>
          <p:txBody>
            <a:bodyPr wrap="none" rtlCol="0">
              <a:spAutoFit/>
            </a:bodyPr>
            <a:lstStyle/>
            <a:p>
              <a:r>
                <a:rPr lang="en-US" sz="2000" dirty="0">
                  <a:solidFill>
                    <a:srgbClr val="7030A0"/>
                  </a:solidFill>
                </a:rPr>
                <a:t>stuff</a:t>
              </a:r>
            </a:p>
          </p:txBody>
        </p:sp>
        <p:sp>
          <p:nvSpPr>
            <p:cNvPr id="41" name="Rectangle 40">
              <a:extLst>
                <a:ext uri="{FF2B5EF4-FFF2-40B4-BE49-F238E27FC236}">
                  <a16:creationId xmlns:a16="http://schemas.microsoft.com/office/drawing/2014/main" id="{F8F133E0-7394-40C3-ACF1-8D84FE8D7464}"/>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42" name="Straight Arrow Connector 41">
            <a:extLst>
              <a:ext uri="{FF2B5EF4-FFF2-40B4-BE49-F238E27FC236}">
                <a16:creationId xmlns:a16="http://schemas.microsoft.com/office/drawing/2014/main" id="{8ADF0E19-3663-4C55-A034-618926DD2F22}"/>
              </a:ext>
            </a:extLst>
          </p:cNvPr>
          <p:cNvCxnSpPr>
            <a:cxnSpLocks/>
          </p:cNvCxnSpPr>
          <p:nvPr/>
        </p:nvCxnSpPr>
        <p:spPr>
          <a:xfrm>
            <a:off x="4739544" y="31913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16F579E-1011-4712-88F1-380CA92C4801}"/>
              </a:ext>
            </a:extLst>
          </p:cNvPr>
          <p:cNvSpPr/>
          <p:nvPr/>
        </p:nvSpPr>
        <p:spPr>
          <a:xfrm>
            <a:off x="3448793" y="1821697"/>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[42, False, </a:t>
            </a:r>
            <a:r>
              <a:rPr lang="en-US" dirty="0">
                <a:solidFill>
                  <a:srgbClr val="FF0000"/>
                </a:solidFill>
                <a:latin typeface="Consolas" panose="020B0609020204030204" pitchFamily="49" charset="0"/>
              </a:rPr>
              <a:t>'USC students'</a:t>
            </a:r>
            <a:r>
              <a:rPr lang="en-US" dirty="0">
                <a:solidFill>
                  <a:schemeClr val="tx1"/>
                </a:solidFill>
                <a:latin typeface="Consolas" panose="020B0609020204030204" pitchFamily="49" charset="0"/>
              </a:rPr>
              <a:t>]</a:t>
            </a:r>
          </a:p>
        </p:txBody>
      </p:sp>
      <p:cxnSp>
        <p:nvCxnSpPr>
          <p:cNvPr id="45" name="Straight Arrow Connector 44">
            <a:extLst>
              <a:ext uri="{FF2B5EF4-FFF2-40B4-BE49-F238E27FC236}">
                <a16:creationId xmlns:a16="http://schemas.microsoft.com/office/drawing/2014/main" id="{6A44BA5B-F9DD-4916-8132-E78DACDAD6B9}"/>
              </a:ext>
            </a:extLst>
          </p:cNvPr>
          <p:cNvCxnSpPr>
            <a:cxnSpLocks/>
          </p:cNvCxnSpPr>
          <p:nvPr/>
        </p:nvCxnSpPr>
        <p:spPr>
          <a:xfrm>
            <a:off x="4758594" y="344849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B3A6CE1-8A2A-4D7F-B36B-C1C579A69195}"/>
              </a:ext>
            </a:extLst>
          </p:cNvPr>
          <p:cNvSpPr/>
          <p:nvPr/>
        </p:nvSpPr>
        <p:spPr>
          <a:xfrm>
            <a:off x="3448793" y="1821697"/>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r>
              <a:rPr lang="en-US" dirty="0">
                <a:solidFill>
                  <a:srgbClr val="0070C0"/>
                </a:solidFill>
                <a:latin typeface="Consolas" panose="020B0609020204030204" pitchFamily="49" charset="0"/>
              </a:rPr>
              <a:t>"It's", 4, 'real',</a:t>
            </a:r>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'USC students'</a:t>
            </a:r>
            <a:r>
              <a:rPr lang="en-US" dirty="0">
                <a:solidFill>
                  <a:schemeClr val="tx1"/>
                </a:solidFill>
                <a:latin typeface="Consolas" panose="020B0609020204030204" pitchFamily="49" charset="0"/>
              </a:rPr>
              <a:t>]</a:t>
            </a:r>
          </a:p>
        </p:txBody>
      </p:sp>
      <p:cxnSp>
        <p:nvCxnSpPr>
          <p:cNvPr id="47" name="Straight Arrow Connector 46">
            <a:extLst>
              <a:ext uri="{FF2B5EF4-FFF2-40B4-BE49-F238E27FC236}">
                <a16:creationId xmlns:a16="http://schemas.microsoft.com/office/drawing/2014/main" id="{283C497F-AFF5-4F63-ADE8-C291341701B8}"/>
              </a:ext>
            </a:extLst>
          </p:cNvPr>
          <p:cNvCxnSpPr>
            <a:cxnSpLocks/>
          </p:cNvCxnSpPr>
          <p:nvPr/>
        </p:nvCxnSpPr>
        <p:spPr>
          <a:xfrm>
            <a:off x="4758594" y="37247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DAC9EC2-30BE-418F-BC90-91B9842683B4}"/>
              </a:ext>
            </a:extLst>
          </p:cNvPr>
          <p:cNvSpPr/>
          <p:nvPr/>
        </p:nvSpPr>
        <p:spPr>
          <a:xfrm>
            <a:off x="3448793" y="1821697"/>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r>
              <a:rPr lang="en-US" dirty="0">
                <a:solidFill>
                  <a:srgbClr val="0070C0"/>
                </a:solidFill>
                <a:latin typeface="Consolas" panose="020B0609020204030204" pitchFamily="49" charset="0"/>
              </a:rPr>
              <a:t>"It's", 4, 'real',</a:t>
            </a:r>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'USC students'</a:t>
            </a:r>
            <a:r>
              <a:rPr lang="en-US" dirty="0">
                <a:solidFill>
                  <a:srgbClr val="009A46"/>
                </a:solidFill>
                <a:latin typeface="Consolas" panose="020B0609020204030204" pitchFamily="49" charset="0"/>
              </a:rPr>
              <a:t>, 'are'</a:t>
            </a:r>
            <a:r>
              <a:rPr lang="en-US" dirty="0">
                <a:solidFill>
                  <a:schemeClr val="tx1"/>
                </a:solidFill>
                <a:latin typeface="Consolas" panose="020B0609020204030204" pitchFamily="49" charset="0"/>
              </a:rPr>
              <a:t>]</a:t>
            </a:r>
          </a:p>
        </p:txBody>
      </p:sp>
      <p:sp>
        <p:nvSpPr>
          <p:cNvPr id="24" name="Speech Bubble: Rectangle with Corners Rounded 23">
            <a:extLst>
              <a:ext uri="{FF2B5EF4-FFF2-40B4-BE49-F238E27FC236}">
                <a16:creationId xmlns:a16="http://schemas.microsoft.com/office/drawing/2014/main" id="{9B75CC64-AE62-4FEC-BCFF-EC4CDF4D2B01}"/>
              </a:ext>
            </a:extLst>
          </p:cNvPr>
          <p:cNvSpPr/>
          <p:nvPr/>
        </p:nvSpPr>
        <p:spPr>
          <a:xfrm>
            <a:off x="7980057" y="1342102"/>
            <a:ext cx="3555566" cy="933218"/>
          </a:xfrm>
          <a:prstGeom prst="wedgeRoundRectCallout">
            <a:avLst>
              <a:gd name="adj1" fmla="val -78430"/>
              <a:gd name="adj2" fmla="val 752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Lists can hold multiple different types of values!</a:t>
            </a:r>
          </a:p>
        </p:txBody>
      </p:sp>
      <p:sp>
        <p:nvSpPr>
          <p:cNvPr id="43" name="Speech Bubble: Rectangle with Corners Rounded 42">
            <a:extLst>
              <a:ext uri="{FF2B5EF4-FFF2-40B4-BE49-F238E27FC236}">
                <a16:creationId xmlns:a16="http://schemas.microsoft.com/office/drawing/2014/main" id="{7FB5C668-71B4-4459-8E01-6F516AC6E897}"/>
              </a:ext>
            </a:extLst>
          </p:cNvPr>
          <p:cNvSpPr/>
          <p:nvPr/>
        </p:nvSpPr>
        <p:spPr>
          <a:xfrm>
            <a:off x="6709945" y="1823868"/>
            <a:ext cx="3938704" cy="933218"/>
          </a:xfrm>
          <a:prstGeom prst="wedgeRoundRectCallout">
            <a:avLst>
              <a:gd name="adj1" fmla="val -61970"/>
              <a:gd name="adj2" fmla="val 813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mutates the current list object's third element!</a:t>
            </a:r>
          </a:p>
        </p:txBody>
      </p:sp>
      <p:sp>
        <p:nvSpPr>
          <p:cNvPr id="54" name="Speech Bubble: Rectangle with Corners Rounded 53">
            <a:extLst>
              <a:ext uri="{FF2B5EF4-FFF2-40B4-BE49-F238E27FC236}">
                <a16:creationId xmlns:a16="http://schemas.microsoft.com/office/drawing/2014/main" id="{FB80291B-FBDF-477D-A3DE-F62CC2DD1916}"/>
              </a:ext>
            </a:extLst>
          </p:cNvPr>
          <p:cNvSpPr/>
          <p:nvPr/>
        </p:nvSpPr>
        <p:spPr>
          <a:xfrm>
            <a:off x="6484433" y="2121006"/>
            <a:ext cx="5197760" cy="933218"/>
          </a:xfrm>
          <a:prstGeom prst="wedgeRoundRectCallout">
            <a:avLst>
              <a:gd name="adj1" fmla="val -61970"/>
              <a:gd name="adj2" fmla="val 813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uses slicing to replace the first two items in the list with three new items.</a:t>
            </a:r>
          </a:p>
        </p:txBody>
      </p:sp>
      <p:sp>
        <p:nvSpPr>
          <p:cNvPr id="56" name="Rectangle 55">
            <a:extLst>
              <a:ext uri="{FF2B5EF4-FFF2-40B4-BE49-F238E27FC236}">
                <a16:creationId xmlns:a16="http://schemas.microsoft.com/office/drawing/2014/main" id="{A54D16B2-E07E-4FB6-B7E9-070FEF4F3B51}"/>
              </a:ext>
            </a:extLst>
          </p:cNvPr>
          <p:cNvSpPr/>
          <p:nvPr/>
        </p:nvSpPr>
        <p:spPr>
          <a:xfrm>
            <a:off x="3448793" y="1213773"/>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["It's", 4, 'real', 'USC students', 'are', 'subpar']</a:t>
            </a:r>
          </a:p>
        </p:txBody>
      </p:sp>
      <p:cxnSp>
        <p:nvCxnSpPr>
          <p:cNvPr id="57" name="Straight Arrow Connector 56">
            <a:extLst>
              <a:ext uri="{FF2B5EF4-FFF2-40B4-BE49-F238E27FC236}">
                <a16:creationId xmlns:a16="http://schemas.microsoft.com/office/drawing/2014/main" id="{5B4D3578-0475-4A05-A2DE-58C87BC8CCBA}"/>
              </a:ext>
            </a:extLst>
          </p:cNvPr>
          <p:cNvCxnSpPr>
            <a:cxnSpLocks/>
          </p:cNvCxnSpPr>
          <p:nvPr/>
        </p:nvCxnSpPr>
        <p:spPr>
          <a:xfrm>
            <a:off x="4739544" y="42771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04A68B-FAED-4DF5-B14A-85DFC01604A7}"/>
              </a:ext>
            </a:extLst>
          </p:cNvPr>
          <p:cNvCxnSpPr>
            <a:cxnSpLocks/>
          </p:cNvCxnSpPr>
          <p:nvPr/>
        </p:nvCxnSpPr>
        <p:spPr>
          <a:xfrm flipV="1">
            <a:off x="2162658" y="1864984"/>
            <a:ext cx="1301741" cy="2107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9A7A864-5AE7-4239-A510-E1FE9F6C7B11}"/>
              </a:ext>
            </a:extLst>
          </p:cNvPr>
          <p:cNvCxnSpPr>
            <a:cxnSpLocks/>
          </p:cNvCxnSpPr>
          <p:nvPr/>
        </p:nvCxnSpPr>
        <p:spPr>
          <a:xfrm flipV="1">
            <a:off x="2153133" y="1209675"/>
            <a:ext cx="1352067" cy="8564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Speech Bubble: Rectangle with Corners Rounded 61">
            <a:extLst>
              <a:ext uri="{FF2B5EF4-FFF2-40B4-BE49-F238E27FC236}">
                <a16:creationId xmlns:a16="http://schemas.microsoft.com/office/drawing/2014/main" id="{68C8B59C-62AE-4C67-AA23-07B45E2796A4}"/>
              </a:ext>
            </a:extLst>
          </p:cNvPr>
          <p:cNvSpPr/>
          <p:nvPr/>
        </p:nvSpPr>
        <p:spPr>
          <a:xfrm>
            <a:off x="9123039" y="4176001"/>
            <a:ext cx="3034206" cy="805168"/>
          </a:xfrm>
          <a:prstGeom prst="wedgeRoundRectCallout">
            <a:avLst>
              <a:gd name="adj1" fmla="val -117214"/>
              <a:gd name="adj2" fmla="val 10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use slicing to extract parts of a list.</a:t>
            </a:r>
          </a:p>
        </p:txBody>
      </p:sp>
      <p:cxnSp>
        <p:nvCxnSpPr>
          <p:cNvPr id="63" name="Straight Arrow Connector 62">
            <a:extLst>
              <a:ext uri="{FF2B5EF4-FFF2-40B4-BE49-F238E27FC236}">
                <a16:creationId xmlns:a16="http://schemas.microsoft.com/office/drawing/2014/main" id="{76D527D0-30CF-4586-BABB-FBD46796A4BB}"/>
              </a:ext>
            </a:extLst>
          </p:cNvPr>
          <p:cNvCxnSpPr>
            <a:cxnSpLocks/>
          </p:cNvCxnSpPr>
          <p:nvPr/>
        </p:nvCxnSpPr>
        <p:spPr>
          <a:xfrm>
            <a:off x="4729047" y="45438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951DF1E-A5A1-482E-AC66-A1F58F97B4A4}"/>
              </a:ext>
            </a:extLst>
          </p:cNvPr>
          <p:cNvSpPr txBox="1"/>
          <p:nvPr/>
        </p:nvSpPr>
        <p:spPr>
          <a:xfrm>
            <a:off x="307952" y="4578585"/>
            <a:ext cx="4616625" cy="369332"/>
          </a:xfrm>
          <a:prstGeom prst="rect">
            <a:avLst/>
          </a:prstGeom>
          <a:noFill/>
        </p:spPr>
        <p:txBody>
          <a:bodyPr wrap="square">
            <a:spAutoFit/>
          </a:bodyPr>
          <a:lstStyle/>
          <a:p>
            <a:r>
              <a:rPr lang="en-US" dirty="0">
                <a:latin typeface="Consolas" panose="020B0609020204030204" pitchFamily="49" charset="0"/>
              </a:rPr>
              <a:t>['USC students', 'are', 'subpar']</a:t>
            </a:r>
          </a:p>
        </p:txBody>
      </p:sp>
      <p:cxnSp>
        <p:nvCxnSpPr>
          <p:cNvPr id="65" name="Straight Arrow Connector 64">
            <a:extLst>
              <a:ext uri="{FF2B5EF4-FFF2-40B4-BE49-F238E27FC236}">
                <a16:creationId xmlns:a16="http://schemas.microsoft.com/office/drawing/2014/main" id="{FC038992-D085-4C30-AEA4-6D88084D3BD5}"/>
              </a:ext>
            </a:extLst>
          </p:cNvPr>
          <p:cNvCxnSpPr>
            <a:cxnSpLocks/>
          </p:cNvCxnSpPr>
          <p:nvPr/>
        </p:nvCxnSpPr>
        <p:spPr>
          <a:xfrm>
            <a:off x="4729047" y="48056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Speech Bubble: Rectangle with Corners Rounded 66">
            <a:extLst>
              <a:ext uri="{FF2B5EF4-FFF2-40B4-BE49-F238E27FC236}">
                <a16:creationId xmlns:a16="http://schemas.microsoft.com/office/drawing/2014/main" id="{46F5C446-50E4-418B-B2FF-72ABE592445D}"/>
              </a:ext>
            </a:extLst>
          </p:cNvPr>
          <p:cNvSpPr/>
          <p:nvPr/>
        </p:nvSpPr>
        <p:spPr>
          <a:xfrm>
            <a:off x="1890371" y="299407"/>
            <a:ext cx="3034206" cy="1068201"/>
          </a:xfrm>
          <a:prstGeom prst="wedgeRoundRectCallout">
            <a:avLst>
              <a:gd name="adj1" fmla="val -45326"/>
              <a:gd name="adj2" fmla="val 998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stuff variable is an object reference that points at our list object!</a:t>
            </a:r>
          </a:p>
        </p:txBody>
      </p:sp>
      <p:sp>
        <p:nvSpPr>
          <p:cNvPr id="52" name="Speech Bubble: Rectangle with Corners Rounded 51">
            <a:extLst>
              <a:ext uri="{FF2B5EF4-FFF2-40B4-BE49-F238E27FC236}">
                <a16:creationId xmlns:a16="http://schemas.microsoft.com/office/drawing/2014/main" id="{EDD48653-854E-4236-AFAA-0E82780A5232}"/>
              </a:ext>
            </a:extLst>
          </p:cNvPr>
          <p:cNvSpPr/>
          <p:nvPr/>
        </p:nvSpPr>
        <p:spPr>
          <a:xfrm>
            <a:off x="8194571" y="4678779"/>
            <a:ext cx="3637285" cy="805168"/>
          </a:xfrm>
          <a:prstGeom prst="wedgeRoundRectCallout">
            <a:avLst>
              <a:gd name="adj1" fmla="val -91786"/>
              <a:gd name="adj2" fmla="val -829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watch out! Assignment creates a whole new list object!</a:t>
            </a:r>
          </a:p>
        </p:txBody>
      </p:sp>
      <p:sp>
        <p:nvSpPr>
          <p:cNvPr id="58" name="Speech Bubble: Rectangle with Corners Rounded 57">
            <a:extLst>
              <a:ext uri="{FF2B5EF4-FFF2-40B4-BE49-F238E27FC236}">
                <a16:creationId xmlns:a16="http://schemas.microsoft.com/office/drawing/2014/main" id="{99BB4458-9E06-4143-BE8F-30A118EA00B7}"/>
              </a:ext>
            </a:extLst>
          </p:cNvPr>
          <p:cNvSpPr/>
          <p:nvPr/>
        </p:nvSpPr>
        <p:spPr>
          <a:xfrm>
            <a:off x="2597027" y="2486667"/>
            <a:ext cx="2567477" cy="1018677"/>
          </a:xfrm>
          <a:prstGeom prst="wedgeRoundRectCallout">
            <a:avLst>
              <a:gd name="adj1" fmla="val 44256"/>
              <a:gd name="adj2" fmla="val 124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points our object reference at the new list object.</a:t>
            </a:r>
          </a:p>
        </p:txBody>
      </p:sp>
      <p:sp>
        <p:nvSpPr>
          <p:cNvPr id="39" name="TextBox 38">
            <a:extLst>
              <a:ext uri="{FF2B5EF4-FFF2-40B4-BE49-F238E27FC236}">
                <a16:creationId xmlns:a16="http://schemas.microsoft.com/office/drawing/2014/main" id="{5E826F98-D919-4943-A269-6BCC85398325}"/>
              </a:ext>
            </a:extLst>
          </p:cNvPr>
          <p:cNvSpPr txBox="1"/>
          <p:nvPr/>
        </p:nvSpPr>
        <p:spPr>
          <a:xfrm>
            <a:off x="307952" y="4909417"/>
            <a:ext cx="2088218" cy="1754326"/>
          </a:xfrm>
          <a:prstGeom prst="rect">
            <a:avLst/>
          </a:prstGeom>
          <a:noFill/>
        </p:spPr>
        <p:txBody>
          <a:bodyPr wrap="square">
            <a:spAutoFit/>
          </a:bodyPr>
          <a:lstStyle/>
          <a:p>
            <a:r>
              <a:rPr lang="en-US" sz="1800" dirty="0">
                <a:solidFill>
                  <a:schemeClr val="tx1"/>
                </a:solidFill>
                <a:latin typeface="Consolas" panose="020B0609020204030204" pitchFamily="49" charset="0"/>
              </a:rPr>
              <a:t>It's</a:t>
            </a:r>
          </a:p>
          <a:p>
            <a:r>
              <a:rPr lang="en-US" dirty="0">
                <a:latin typeface="Consolas" panose="020B0609020204030204" pitchFamily="49" charset="0"/>
              </a:rPr>
              <a:t>4</a:t>
            </a:r>
          </a:p>
          <a:p>
            <a:r>
              <a:rPr lang="en-US" sz="1800" dirty="0">
                <a:solidFill>
                  <a:schemeClr val="tx1"/>
                </a:solidFill>
                <a:latin typeface="Consolas" panose="020B0609020204030204" pitchFamily="49" charset="0"/>
              </a:rPr>
              <a:t>real</a:t>
            </a:r>
          </a:p>
          <a:p>
            <a:r>
              <a:rPr lang="en-US" dirty="0">
                <a:latin typeface="Consolas" panose="020B0609020204030204" pitchFamily="49" charset="0"/>
              </a:rPr>
              <a:t>USC students</a:t>
            </a:r>
          </a:p>
          <a:p>
            <a:r>
              <a:rPr lang="en-US" sz="1800" dirty="0">
                <a:solidFill>
                  <a:schemeClr val="tx1"/>
                </a:solidFill>
                <a:latin typeface="Consolas" panose="020B0609020204030204" pitchFamily="49" charset="0"/>
              </a:rPr>
              <a:t>are</a:t>
            </a:r>
          </a:p>
          <a:p>
            <a:r>
              <a:rPr lang="en-US" dirty="0">
                <a:latin typeface="Consolas" panose="020B0609020204030204" pitchFamily="49" charset="0"/>
              </a:rPr>
              <a:t>subpar</a:t>
            </a:r>
            <a:endParaRPr lang="en-US" sz="1800" dirty="0">
              <a:solidFill>
                <a:schemeClr val="tx1"/>
              </a:solidFill>
              <a:latin typeface="Consolas" panose="020B0609020204030204" pitchFamily="49" charset="0"/>
            </a:endParaRPr>
          </a:p>
        </p:txBody>
      </p:sp>
      <p:cxnSp>
        <p:nvCxnSpPr>
          <p:cNvPr id="49" name="Straight Arrow Connector 48">
            <a:extLst>
              <a:ext uri="{FF2B5EF4-FFF2-40B4-BE49-F238E27FC236}">
                <a16:creationId xmlns:a16="http://schemas.microsoft.com/office/drawing/2014/main" id="{373F1356-E03F-462E-AFDC-34C18F3DAB85}"/>
              </a:ext>
            </a:extLst>
          </p:cNvPr>
          <p:cNvCxnSpPr>
            <a:cxnSpLocks/>
          </p:cNvCxnSpPr>
          <p:nvPr/>
        </p:nvCxnSpPr>
        <p:spPr>
          <a:xfrm>
            <a:off x="4929576" y="508322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Speech Bubble: Rectangle with Corners Rounded 52">
            <a:extLst>
              <a:ext uri="{FF2B5EF4-FFF2-40B4-BE49-F238E27FC236}">
                <a16:creationId xmlns:a16="http://schemas.microsoft.com/office/drawing/2014/main" id="{31051A48-E33A-49B5-920A-D22677BEDD6F}"/>
              </a:ext>
            </a:extLst>
          </p:cNvPr>
          <p:cNvSpPr/>
          <p:nvPr/>
        </p:nvSpPr>
        <p:spPr>
          <a:xfrm>
            <a:off x="7491322" y="3483383"/>
            <a:ext cx="4190871" cy="933218"/>
          </a:xfrm>
          <a:prstGeom prst="wedgeRoundRectCallout">
            <a:avLst>
              <a:gd name="adj1" fmla="val -61970"/>
              <a:gd name="adj2" fmla="val 813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also search for items with:</a:t>
            </a:r>
          </a:p>
          <a:p>
            <a:pPr algn="ctr"/>
            <a:r>
              <a:rPr lang="en-US" sz="2000" dirty="0">
                <a:latin typeface="Corbel" panose="020B0503020204020204" pitchFamily="34" charset="0"/>
              </a:rPr>
              <a:t>a </a:t>
            </a:r>
            <a:r>
              <a:rPr lang="en-US" sz="2000" dirty="0">
                <a:solidFill>
                  <a:schemeClr val="accent2">
                    <a:lumMod val="40000"/>
                    <a:lumOff val="60000"/>
                  </a:schemeClr>
                </a:solidFill>
                <a:latin typeface="Corbel" panose="020B0503020204020204" pitchFamily="34" charset="0"/>
              </a:rPr>
              <a:t>in</a:t>
            </a:r>
            <a:r>
              <a:rPr lang="en-US" sz="2000" dirty="0">
                <a:latin typeface="Corbel" panose="020B0503020204020204" pitchFamily="34" charset="0"/>
              </a:rPr>
              <a:t> b, or a </a:t>
            </a:r>
            <a:r>
              <a:rPr lang="en-US" sz="2000" dirty="0">
                <a:solidFill>
                  <a:schemeClr val="accent2">
                    <a:lumMod val="40000"/>
                    <a:lumOff val="60000"/>
                  </a:schemeClr>
                </a:solidFill>
                <a:latin typeface="Corbel" panose="020B0503020204020204" pitchFamily="34" charset="0"/>
              </a:rPr>
              <a:t>not in </a:t>
            </a:r>
            <a:r>
              <a:rPr lang="en-US" sz="2000" dirty="0">
                <a:latin typeface="Corbel" panose="020B0503020204020204" pitchFamily="34" charset="0"/>
              </a:rPr>
              <a:t>b</a:t>
            </a:r>
          </a:p>
        </p:txBody>
      </p:sp>
      <p:sp>
        <p:nvSpPr>
          <p:cNvPr id="50" name="Speech Bubble: Rectangle with Corners Rounded 49">
            <a:extLst>
              <a:ext uri="{FF2B5EF4-FFF2-40B4-BE49-F238E27FC236}">
                <a16:creationId xmlns:a16="http://schemas.microsoft.com/office/drawing/2014/main" id="{C5981B10-AE67-4325-B550-C14E702C9AB9}"/>
              </a:ext>
            </a:extLst>
          </p:cNvPr>
          <p:cNvSpPr/>
          <p:nvPr/>
        </p:nvSpPr>
        <p:spPr>
          <a:xfrm>
            <a:off x="7579241" y="4107035"/>
            <a:ext cx="3856486" cy="1600409"/>
          </a:xfrm>
          <a:prstGeom prst="wedgeRoundRectCallout">
            <a:avLst>
              <a:gd name="adj1" fmla="val -89041"/>
              <a:gd name="adj2" fmla="val -643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t>
            </a:r>
            <a:r>
              <a:rPr lang="en-US" sz="2000" dirty="0">
                <a:solidFill>
                  <a:schemeClr val="accent4">
                    <a:lumMod val="40000"/>
                    <a:lumOff val="60000"/>
                  </a:schemeClr>
                </a:solidFill>
                <a:latin typeface="Corbel" panose="020B0503020204020204" pitchFamily="34" charset="0"/>
              </a:rPr>
              <a:t>append</a:t>
            </a:r>
            <a:r>
              <a:rPr lang="en-US" sz="2000" dirty="0">
                <a:latin typeface="Corbel" panose="020B0503020204020204" pitchFamily="34" charset="0"/>
              </a:rPr>
              <a:t> items onto the end of a list.</a:t>
            </a:r>
          </a:p>
          <a:p>
            <a:pPr algn="ctr"/>
            <a:endParaRPr lang="en-US" sz="2000" dirty="0">
              <a:latin typeface="Corbel" panose="020B0503020204020204" pitchFamily="34" charset="0"/>
            </a:endParaRPr>
          </a:p>
          <a:p>
            <a:pPr algn="ctr"/>
            <a:r>
              <a:rPr lang="en-US" sz="2000" dirty="0">
                <a:latin typeface="Corbel" panose="020B0503020204020204" pitchFamily="34" charset="0"/>
              </a:rPr>
              <a:t>Or use </a:t>
            </a:r>
            <a:r>
              <a:rPr lang="en-US" sz="2000" dirty="0" err="1">
                <a:solidFill>
                  <a:schemeClr val="accent4">
                    <a:lumMod val="40000"/>
                    <a:lumOff val="60000"/>
                  </a:schemeClr>
                </a:solidFill>
                <a:latin typeface="Corbel" panose="020B0503020204020204" pitchFamily="34" charset="0"/>
              </a:rPr>
              <a:t>stuff.pop</a:t>
            </a:r>
            <a:r>
              <a:rPr lang="en-US" sz="2000" dirty="0">
                <a:solidFill>
                  <a:schemeClr val="accent4">
                    <a:lumMod val="40000"/>
                    <a:lumOff val="60000"/>
                  </a:schemeClr>
                </a:solidFill>
                <a:latin typeface="Corbel" panose="020B0503020204020204" pitchFamily="34" charset="0"/>
              </a:rPr>
              <a:t>()</a:t>
            </a:r>
            <a:r>
              <a:rPr lang="en-US" sz="2000" dirty="0">
                <a:latin typeface="Corbel" panose="020B0503020204020204" pitchFamily="34" charset="0"/>
              </a:rPr>
              <a:t> to remove and return the last item from a list!</a:t>
            </a:r>
          </a:p>
        </p:txBody>
      </p:sp>
      <p:sp>
        <p:nvSpPr>
          <p:cNvPr id="55" name="Speech Bubble: Rectangle with Corners Rounded 54">
            <a:extLst>
              <a:ext uri="{FF2B5EF4-FFF2-40B4-BE49-F238E27FC236}">
                <a16:creationId xmlns:a16="http://schemas.microsoft.com/office/drawing/2014/main" id="{1DA186DF-008A-43BC-8EFB-A0871D2BF1D7}"/>
              </a:ext>
            </a:extLst>
          </p:cNvPr>
          <p:cNvSpPr/>
          <p:nvPr/>
        </p:nvSpPr>
        <p:spPr>
          <a:xfrm>
            <a:off x="8896247" y="5555480"/>
            <a:ext cx="2639376" cy="1164586"/>
          </a:xfrm>
          <a:prstGeom prst="wedgeRoundRectCallout">
            <a:avLst>
              <a:gd name="adj1" fmla="val -115578"/>
              <a:gd name="adj2" fmla="val -880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can loop through the items of a list with a for loop!</a:t>
            </a:r>
          </a:p>
        </p:txBody>
      </p:sp>
      <p:sp>
        <p:nvSpPr>
          <p:cNvPr id="68" name="Speech Bubble: Rectangle with Corners Rounded 67">
            <a:extLst>
              <a:ext uri="{FF2B5EF4-FFF2-40B4-BE49-F238E27FC236}">
                <a16:creationId xmlns:a16="http://schemas.microsoft.com/office/drawing/2014/main" id="{A6E88F84-1F74-4F62-A90B-42F37F831723}"/>
              </a:ext>
            </a:extLst>
          </p:cNvPr>
          <p:cNvSpPr/>
          <p:nvPr/>
        </p:nvSpPr>
        <p:spPr>
          <a:xfrm>
            <a:off x="6536623" y="2396794"/>
            <a:ext cx="3142738" cy="1164586"/>
          </a:xfrm>
          <a:prstGeom prst="wedgeRoundRectCallout">
            <a:avLst>
              <a:gd name="adj1" fmla="val -70636"/>
              <a:gd name="adj2" fmla="val 1722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variable points to successive items in the list as the loop runs.</a:t>
            </a:r>
          </a:p>
        </p:txBody>
      </p:sp>
    </p:spTree>
    <p:extLst>
      <p:ext uri="{BB962C8B-B14F-4D97-AF65-F5344CB8AC3E}">
        <p14:creationId xmlns:p14="http://schemas.microsoft.com/office/powerpoint/2010/main" val="409723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90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down)">
                                      <p:cBhvr>
                                        <p:cTn id="63" dur="500"/>
                                        <p:tgtEl>
                                          <p:spTgt spid="6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left)">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6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3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down)">
                                      <p:cBhvr>
                                        <p:cTn id="85" dur="500"/>
                                        <p:tgtEl>
                                          <p:spTgt spid="43"/>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grpId="2" nodeType="clickEffect">
                                  <p:stCondLst>
                                    <p:cond delay="0"/>
                                  </p:stCondLst>
                                  <p:childTnLst>
                                    <p:animMotion origin="layout" path="M 1.04167E-6 2.22222E-6 L -0.05104 -0.1713 " pathEditMode="relative" rAng="0" ptsTypes="AA">
                                      <p:cBhvr>
                                        <p:cTn id="89" dur="2000" fill="hold"/>
                                        <p:tgtEl>
                                          <p:spTgt spid="43"/>
                                        </p:tgtEl>
                                        <p:attrNameLst>
                                          <p:attrName>ppt_x</p:attrName>
                                          <p:attrName>ppt_y</p:attrName>
                                        </p:attrNameLst>
                                      </p:cBhvr>
                                      <p:rCtr x="-2552" y="-8565"/>
                                    </p:animMotion>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left)">
                                      <p:cBhvr>
                                        <p:cTn id="94" dur="500"/>
                                        <p:tgtEl>
                                          <p:spTgt spid="44"/>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4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wipe(down)">
                                      <p:cBhvr>
                                        <p:cTn id="111" dur="500"/>
                                        <p:tgtEl>
                                          <p:spTgt spid="54"/>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grpId="2" nodeType="clickEffect">
                                  <p:stCondLst>
                                    <p:cond delay="0"/>
                                  </p:stCondLst>
                                  <p:childTnLst>
                                    <p:animMotion origin="layout" path="M -2.08333E-6 -4.81481E-6 L -0.10364 -0.21458 " pathEditMode="relative" rAng="0" ptsTypes="AA">
                                      <p:cBhvr>
                                        <p:cTn id="115" dur="2000" fill="hold"/>
                                        <p:tgtEl>
                                          <p:spTgt spid="54"/>
                                        </p:tgtEl>
                                        <p:attrNameLst>
                                          <p:attrName>ppt_x</p:attrName>
                                          <p:attrName>ppt_y</p:attrName>
                                        </p:attrNameLst>
                                      </p:cBhvr>
                                      <p:rCtr x="-5182" y="-10741"/>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wipe(left)">
                                      <p:cBhvr>
                                        <p:cTn id="120" dur="500"/>
                                        <p:tgtEl>
                                          <p:spTgt spid="46"/>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54"/>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45"/>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wipe(down)">
                                      <p:cBhvr>
                                        <p:cTn id="137" dur="500"/>
                                        <p:tgtEl>
                                          <p:spTgt spid="5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wipe(left)">
                                      <p:cBhvr>
                                        <p:cTn id="142" dur="500"/>
                                        <p:tgtEl>
                                          <p:spTgt spid="48"/>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5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5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52"/>
                                        </p:tgtEl>
                                        <p:attrNameLst>
                                          <p:attrName>style.visibility</p:attrName>
                                        </p:attrNameLst>
                                      </p:cBhvr>
                                      <p:to>
                                        <p:strVal val="visible"/>
                                      </p:to>
                                    </p:set>
                                    <p:animEffect transition="in" filter="wipe(down)">
                                      <p:cBhvr>
                                        <p:cTn id="159" dur="500"/>
                                        <p:tgtEl>
                                          <p:spTgt spid="52"/>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wipe(left)">
                                      <p:cBhvr>
                                        <p:cTn id="164" dur="500"/>
                                        <p:tgtEl>
                                          <p:spTgt spid="56"/>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wipe(down)">
                                      <p:cBhvr>
                                        <p:cTn id="169" dur="500"/>
                                        <p:tgtEl>
                                          <p:spTgt spid="58"/>
                                        </p:tgtEl>
                                      </p:cBhvr>
                                    </p:animEffect>
                                  </p:childTnLst>
                                </p:cTn>
                              </p:par>
                            </p:childTnLst>
                          </p:cTn>
                        </p:par>
                      </p:childTnLst>
                    </p:cTn>
                  </p:par>
                  <p:par>
                    <p:cTn id="170" fill="hold">
                      <p:stCondLst>
                        <p:cond delay="indefinite"/>
                      </p:stCondLst>
                      <p:childTnLst>
                        <p:par>
                          <p:cTn id="171" fill="hold">
                            <p:stCondLst>
                              <p:cond delay="0"/>
                            </p:stCondLst>
                            <p:childTnLst>
                              <p:par>
                                <p:cTn id="172" presetID="42" presetClass="path" presetSubtype="0" accel="50000" decel="50000" fill="hold" grpId="2" nodeType="clickEffect">
                                  <p:stCondLst>
                                    <p:cond delay="0"/>
                                  </p:stCondLst>
                                  <p:childTnLst>
                                    <p:animMotion origin="layout" path="M 8.33333E-7 4.44444E-6 L -0.21953 -0.33565 " pathEditMode="relative" rAng="0" ptsTypes="AA">
                                      <p:cBhvr>
                                        <p:cTn id="173" dur="2000" fill="hold"/>
                                        <p:tgtEl>
                                          <p:spTgt spid="58"/>
                                        </p:tgtEl>
                                        <p:attrNameLst>
                                          <p:attrName>ppt_x</p:attrName>
                                          <p:attrName>ppt_y</p:attrName>
                                        </p:attrNameLst>
                                      </p:cBhvr>
                                      <p:rCtr x="-10977" y="-16782"/>
                                    </p:animMotion>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grpId="1" nodeType="clickEffect">
                                  <p:stCondLst>
                                    <p:cond delay="0"/>
                                  </p:stCondLst>
                                  <p:childTnLst>
                                    <p:animEffect transition="out" filter="fade">
                                      <p:cBhvr>
                                        <p:cTn id="177" dur="500"/>
                                        <p:tgtEl>
                                          <p:spTgt spid="60"/>
                                        </p:tgtEl>
                                      </p:cBhvr>
                                    </p:animEffect>
                                    <p:set>
                                      <p:cBhvr>
                                        <p:cTn id="178" dur="1" fill="hold">
                                          <p:stCondLst>
                                            <p:cond delay="499"/>
                                          </p:stCondLst>
                                        </p:cTn>
                                        <p:tgtEl>
                                          <p:spTgt spid="60"/>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59"/>
                                        </p:tgtEl>
                                      </p:cBhvr>
                                    </p:animEffect>
                                    <p:set>
                                      <p:cBhvr>
                                        <p:cTn id="181" dur="1" fill="hold">
                                          <p:stCondLst>
                                            <p:cond delay="499"/>
                                          </p:stCondLst>
                                        </p:cTn>
                                        <p:tgtEl>
                                          <p:spTgt spid="59"/>
                                        </p:tgtEl>
                                        <p:attrNameLst>
                                          <p:attrName>style.visibility</p:attrName>
                                        </p:attrNameLst>
                                      </p:cBhvr>
                                      <p:to>
                                        <p:strVal val="hidden"/>
                                      </p:to>
                                    </p:set>
                                  </p:childTnLst>
                                </p:cTn>
                              </p:par>
                              <p:par>
                                <p:cTn id="182" presetID="22" presetClass="entr" presetSubtype="8" fill="hold" nodeType="with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wipe(left)">
                                      <p:cBhvr>
                                        <p:cTn id="184" dur="500"/>
                                        <p:tgtEl>
                                          <p:spTgt spid="61"/>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grpId="1" nodeType="clickEffect">
                                  <p:stCondLst>
                                    <p:cond delay="0"/>
                                  </p:stCondLst>
                                  <p:childTnLst>
                                    <p:animEffect transition="out" filter="fade">
                                      <p:cBhvr>
                                        <p:cTn id="188" dur="500"/>
                                        <p:tgtEl>
                                          <p:spTgt spid="44"/>
                                        </p:tgtEl>
                                      </p:cBhvr>
                                    </p:animEffect>
                                    <p:set>
                                      <p:cBhvr>
                                        <p:cTn id="189" dur="1" fill="hold">
                                          <p:stCondLst>
                                            <p:cond delay="499"/>
                                          </p:stCondLst>
                                        </p:cTn>
                                        <p:tgtEl>
                                          <p:spTgt spid="44"/>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46"/>
                                        </p:tgtEl>
                                      </p:cBhvr>
                                    </p:animEffect>
                                    <p:set>
                                      <p:cBhvr>
                                        <p:cTn id="192" dur="1" fill="hold">
                                          <p:stCondLst>
                                            <p:cond delay="499"/>
                                          </p:stCondLst>
                                        </p:cTn>
                                        <p:tgtEl>
                                          <p:spTgt spid="46"/>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48"/>
                                        </p:tgtEl>
                                      </p:cBhvr>
                                    </p:animEffect>
                                    <p:set>
                                      <p:cBhvr>
                                        <p:cTn id="195" dur="1" fill="hold">
                                          <p:stCondLst>
                                            <p:cond delay="499"/>
                                          </p:stCondLst>
                                        </p:cTn>
                                        <p:tgtEl>
                                          <p:spTgt spid="48"/>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5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52"/>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nodeType="clickEffect">
                                  <p:stCondLst>
                                    <p:cond delay="0"/>
                                  </p:stCondLst>
                                  <p:childTnLst>
                                    <p:set>
                                      <p:cBhvr>
                                        <p:cTn id="205" dur="1" fill="hold">
                                          <p:stCondLst>
                                            <p:cond delay="0"/>
                                          </p:stCondLst>
                                        </p:cTn>
                                        <p:tgtEl>
                                          <p:spTgt spid="57"/>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nodeType="clickEffect">
                                  <p:stCondLst>
                                    <p:cond delay="0"/>
                                  </p:stCondLst>
                                  <p:childTnLst>
                                    <p:set>
                                      <p:cBhvr>
                                        <p:cTn id="209" dur="1" fill="hold">
                                          <p:stCondLst>
                                            <p:cond delay="0"/>
                                          </p:stCondLst>
                                        </p:cTn>
                                        <p:tgtEl>
                                          <p:spTgt spid="63"/>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wipe(down)">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64"/>
                                        </p:tgtEl>
                                        <p:attrNameLst>
                                          <p:attrName>style.visibility</p:attrName>
                                        </p:attrNameLst>
                                      </p:cBhvr>
                                      <p:to>
                                        <p:strVal val="visible"/>
                                      </p:to>
                                    </p:set>
                                    <p:animEffect transition="in" filter="wipe(left)">
                                      <p:cBhvr>
                                        <p:cTn id="219" dur="500"/>
                                        <p:tgtEl>
                                          <p:spTgt spid="64"/>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grpId="1" nodeType="clickEffect">
                                  <p:stCondLst>
                                    <p:cond delay="0"/>
                                  </p:stCondLst>
                                  <p:childTnLst>
                                    <p:set>
                                      <p:cBhvr>
                                        <p:cTn id="223" dur="1" fill="hold">
                                          <p:stCondLst>
                                            <p:cond delay="0"/>
                                          </p:stCondLst>
                                        </p:cTn>
                                        <p:tgtEl>
                                          <p:spTgt spid="62"/>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nodeType="clickEffect">
                                  <p:stCondLst>
                                    <p:cond delay="0"/>
                                  </p:stCondLst>
                                  <p:childTnLst>
                                    <p:set>
                                      <p:cBhvr>
                                        <p:cTn id="227" dur="1" fill="hold">
                                          <p:stCondLst>
                                            <p:cond delay="0"/>
                                          </p:stCondLst>
                                        </p:cTn>
                                        <p:tgtEl>
                                          <p:spTgt spid="63"/>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nodeType="clickEffect">
                                  <p:stCondLst>
                                    <p:cond delay="0"/>
                                  </p:stCondLst>
                                  <p:childTnLst>
                                    <p:set>
                                      <p:cBhvr>
                                        <p:cTn id="231" dur="1" fill="hold">
                                          <p:stCondLst>
                                            <p:cond delay="0"/>
                                          </p:stCondLst>
                                        </p:cTn>
                                        <p:tgtEl>
                                          <p:spTgt spid="65"/>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53"/>
                                        </p:tgtEl>
                                        <p:attrNameLst>
                                          <p:attrName>style.visibility</p:attrName>
                                        </p:attrNameLst>
                                      </p:cBhvr>
                                      <p:to>
                                        <p:strVal val="visible"/>
                                      </p:to>
                                    </p:set>
                                    <p:animEffect transition="in" filter="wipe(down)">
                                      <p:cBhvr>
                                        <p:cTn id="236" dur="500"/>
                                        <p:tgtEl>
                                          <p:spTgt spid="53"/>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3"/>
                                        </p:tgtEl>
                                        <p:attrNameLst>
                                          <p:attrName>style.visibility</p:attrName>
                                        </p:attrNameLst>
                                      </p:cBhvr>
                                      <p:to>
                                        <p:strVal val="hidden"/>
                                      </p:to>
                                    </p:set>
                                  </p:childTnLst>
                                </p:cTn>
                              </p:par>
                            </p:childTnLst>
                          </p:cTn>
                        </p:par>
                      </p:childTnLst>
                    </p:cTn>
                  </p:par>
                  <p:par>
                    <p:cTn id="241" fill="hold">
                      <p:stCondLst>
                        <p:cond delay="indefinite"/>
                      </p:stCondLst>
                      <p:childTnLst>
                        <p:par>
                          <p:cTn id="242" fill="hold">
                            <p:stCondLst>
                              <p:cond delay="0"/>
                            </p:stCondLst>
                            <p:childTnLst>
                              <p:par>
                                <p:cTn id="243" presetID="1" presetClass="exit" presetSubtype="0" fill="hold" nodeType="clickEffect">
                                  <p:stCondLst>
                                    <p:cond delay="0"/>
                                  </p:stCondLst>
                                  <p:childTnLst>
                                    <p:set>
                                      <p:cBhvr>
                                        <p:cTn id="244" dur="1" fill="hold">
                                          <p:stCondLst>
                                            <p:cond delay="0"/>
                                          </p:stCondLst>
                                        </p:cTn>
                                        <p:tgtEl>
                                          <p:spTgt spid="65"/>
                                        </p:tgtEl>
                                        <p:attrNameLst>
                                          <p:attrName>style.visibility</p:attrName>
                                        </p:attrNameLst>
                                      </p:cBhvr>
                                      <p:to>
                                        <p:strVal val="hidden"/>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nodeType="clickEffect">
                                  <p:stCondLst>
                                    <p:cond delay="0"/>
                                  </p:stCondLst>
                                  <p:childTnLst>
                                    <p:set>
                                      <p:cBhvr>
                                        <p:cTn id="248" dur="1" fill="hold">
                                          <p:stCondLst>
                                            <p:cond delay="0"/>
                                          </p:stCondLst>
                                        </p:cTn>
                                        <p:tgtEl>
                                          <p:spTgt spid="49"/>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22" presetClass="entr" presetSubtype="4" fill="hold" grpId="0" nodeType="clickEffect">
                                  <p:stCondLst>
                                    <p:cond delay="0"/>
                                  </p:stCondLst>
                                  <p:childTnLst>
                                    <p:set>
                                      <p:cBhvr>
                                        <p:cTn id="252" dur="1" fill="hold">
                                          <p:stCondLst>
                                            <p:cond delay="0"/>
                                          </p:stCondLst>
                                        </p:cTn>
                                        <p:tgtEl>
                                          <p:spTgt spid="55"/>
                                        </p:tgtEl>
                                        <p:attrNameLst>
                                          <p:attrName>style.visibility</p:attrName>
                                        </p:attrNameLst>
                                      </p:cBhvr>
                                      <p:to>
                                        <p:strVal val="visible"/>
                                      </p:to>
                                    </p:set>
                                    <p:animEffect transition="in" filter="wipe(down)">
                                      <p:cBhvr>
                                        <p:cTn id="253" dur="500"/>
                                        <p:tgtEl>
                                          <p:spTgt spid="55"/>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4" fill="hold" grpId="0" nodeType="clickEffect">
                                  <p:stCondLst>
                                    <p:cond delay="0"/>
                                  </p:stCondLst>
                                  <p:childTnLst>
                                    <p:set>
                                      <p:cBhvr>
                                        <p:cTn id="257" dur="1" fill="hold">
                                          <p:stCondLst>
                                            <p:cond delay="0"/>
                                          </p:stCondLst>
                                        </p:cTn>
                                        <p:tgtEl>
                                          <p:spTgt spid="68"/>
                                        </p:tgtEl>
                                        <p:attrNameLst>
                                          <p:attrName>style.visibility</p:attrName>
                                        </p:attrNameLst>
                                      </p:cBhvr>
                                      <p:to>
                                        <p:strVal val="visible"/>
                                      </p:to>
                                    </p:set>
                                    <p:animEffect transition="in" filter="wipe(down)">
                                      <p:cBhvr>
                                        <p:cTn id="258" dur="500"/>
                                        <p:tgtEl>
                                          <p:spTgt spid="68"/>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39">
                                            <p:txEl>
                                              <p:pRg st="0" end="0"/>
                                            </p:txEl>
                                          </p:spTgt>
                                        </p:tgtEl>
                                        <p:attrNameLst>
                                          <p:attrName>style.visibility</p:attrName>
                                        </p:attrNameLst>
                                      </p:cBhvr>
                                      <p:to>
                                        <p:strVal val="visible"/>
                                      </p:to>
                                    </p:set>
                                    <p:animEffect transition="in" filter="wipe(left)">
                                      <p:cBhvr>
                                        <p:cTn id="263" dur="500"/>
                                        <p:tgtEl>
                                          <p:spTgt spid="39">
                                            <p:txEl>
                                              <p:pRg st="0" end="0"/>
                                            </p:txEl>
                                          </p:spTgt>
                                        </p:tgtEl>
                                      </p:cBhvr>
                                    </p:animEffect>
                                  </p:childTnLst>
                                </p:cTn>
                              </p:par>
                            </p:childTnLst>
                          </p:cTn>
                        </p:par>
                        <p:par>
                          <p:cTn id="264" fill="hold">
                            <p:stCondLst>
                              <p:cond delay="500"/>
                            </p:stCondLst>
                            <p:childTnLst>
                              <p:par>
                                <p:cTn id="265" presetID="22" presetClass="entr" presetSubtype="8" fill="hold" grpId="0" nodeType="afterEffect">
                                  <p:stCondLst>
                                    <p:cond delay="0"/>
                                  </p:stCondLst>
                                  <p:childTnLst>
                                    <p:set>
                                      <p:cBhvr>
                                        <p:cTn id="266" dur="1" fill="hold">
                                          <p:stCondLst>
                                            <p:cond delay="0"/>
                                          </p:stCondLst>
                                        </p:cTn>
                                        <p:tgtEl>
                                          <p:spTgt spid="39">
                                            <p:txEl>
                                              <p:pRg st="1" end="1"/>
                                            </p:txEl>
                                          </p:spTgt>
                                        </p:tgtEl>
                                        <p:attrNameLst>
                                          <p:attrName>style.visibility</p:attrName>
                                        </p:attrNameLst>
                                      </p:cBhvr>
                                      <p:to>
                                        <p:strVal val="visible"/>
                                      </p:to>
                                    </p:set>
                                    <p:animEffect transition="in" filter="wipe(left)">
                                      <p:cBhvr>
                                        <p:cTn id="267" dur="500"/>
                                        <p:tgtEl>
                                          <p:spTgt spid="39">
                                            <p:txEl>
                                              <p:pRg st="1" end="1"/>
                                            </p:txEl>
                                          </p:spTgt>
                                        </p:tgtEl>
                                      </p:cBhvr>
                                    </p:animEffect>
                                  </p:childTnLst>
                                </p:cTn>
                              </p:par>
                            </p:childTnLst>
                          </p:cTn>
                        </p:par>
                        <p:par>
                          <p:cTn id="268" fill="hold">
                            <p:stCondLst>
                              <p:cond delay="1000"/>
                            </p:stCondLst>
                            <p:childTnLst>
                              <p:par>
                                <p:cTn id="269" presetID="22" presetClass="entr" presetSubtype="8" fill="hold" grpId="0" nodeType="afterEffect">
                                  <p:stCondLst>
                                    <p:cond delay="0"/>
                                  </p:stCondLst>
                                  <p:childTnLst>
                                    <p:set>
                                      <p:cBhvr>
                                        <p:cTn id="270" dur="1" fill="hold">
                                          <p:stCondLst>
                                            <p:cond delay="0"/>
                                          </p:stCondLst>
                                        </p:cTn>
                                        <p:tgtEl>
                                          <p:spTgt spid="39">
                                            <p:txEl>
                                              <p:pRg st="2" end="2"/>
                                            </p:txEl>
                                          </p:spTgt>
                                        </p:tgtEl>
                                        <p:attrNameLst>
                                          <p:attrName>style.visibility</p:attrName>
                                        </p:attrNameLst>
                                      </p:cBhvr>
                                      <p:to>
                                        <p:strVal val="visible"/>
                                      </p:to>
                                    </p:set>
                                    <p:animEffect transition="in" filter="wipe(left)">
                                      <p:cBhvr>
                                        <p:cTn id="271" dur="500"/>
                                        <p:tgtEl>
                                          <p:spTgt spid="39">
                                            <p:txEl>
                                              <p:pRg st="2" end="2"/>
                                            </p:txEl>
                                          </p:spTgt>
                                        </p:tgtEl>
                                      </p:cBhvr>
                                    </p:animEffect>
                                  </p:childTnLst>
                                </p:cTn>
                              </p:par>
                            </p:childTnLst>
                          </p:cTn>
                        </p:par>
                        <p:par>
                          <p:cTn id="272" fill="hold">
                            <p:stCondLst>
                              <p:cond delay="1500"/>
                            </p:stCondLst>
                            <p:childTnLst>
                              <p:par>
                                <p:cTn id="273" presetID="22" presetClass="entr" presetSubtype="8" fill="hold" grpId="0" nodeType="afterEffect">
                                  <p:stCondLst>
                                    <p:cond delay="0"/>
                                  </p:stCondLst>
                                  <p:childTnLst>
                                    <p:set>
                                      <p:cBhvr>
                                        <p:cTn id="274" dur="1" fill="hold">
                                          <p:stCondLst>
                                            <p:cond delay="0"/>
                                          </p:stCondLst>
                                        </p:cTn>
                                        <p:tgtEl>
                                          <p:spTgt spid="39">
                                            <p:txEl>
                                              <p:pRg st="3" end="3"/>
                                            </p:txEl>
                                          </p:spTgt>
                                        </p:tgtEl>
                                        <p:attrNameLst>
                                          <p:attrName>style.visibility</p:attrName>
                                        </p:attrNameLst>
                                      </p:cBhvr>
                                      <p:to>
                                        <p:strVal val="visible"/>
                                      </p:to>
                                    </p:set>
                                    <p:animEffect transition="in" filter="wipe(left)">
                                      <p:cBhvr>
                                        <p:cTn id="275" dur="500"/>
                                        <p:tgtEl>
                                          <p:spTgt spid="39">
                                            <p:txEl>
                                              <p:pRg st="3" end="3"/>
                                            </p:txEl>
                                          </p:spTgt>
                                        </p:tgtEl>
                                      </p:cBhvr>
                                    </p:animEffect>
                                  </p:childTnLst>
                                </p:cTn>
                              </p:par>
                            </p:childTnLst>
                          </p:cTn>
                        </p:par>
                        <p:par>
                          <p:cTn id="276" fill="hold">
                            <p:stCondLst>
                              <p:cond delay="2000"/>
                            </p:stCondLst>
                            <p:childTnLst>
                              <p:par>
                                <p:cTn id="277" presetID="22" presetClass="entr" presetSubtype="8" fill="hold" grpId="0" nodeType="afterEffect">
                                  <p:stCondLst>
                                    <p:cond delay="0"/>
                                  </p:stCondLst>
                                  <p:childTnLst>
                                    <p:set>
                                      <p:cBhvr>
                                        <p:cTn id="278" dur="1" fill="hold">
                                          <p:stCondLst>
                                            <p:cond delay="0"/>
                                          </p:stCondLst>
                                        </p:cTn>
                                        <p:tgtEl>
                                          <p:spTgt spid="39">
                                            <p:txEl>
                                              <p:pRg st="4" end="4"/>
                                            </p:txEl>
                                          </p:spTgt>
                                        </p:tgtEl>
                                        <p:attrNameLst>
                                          <p:attrName>style.visibility</p:attrName>
                                        </p:attrNameLst>
                                      </p:cBhvr>
                                      <p:to>
                                        <p:strVal val="visible"/>
                                      </p:to>
                                    </p:set>
                                    <p:animEffect transition="in" filter="wipe(left)">
                                      <p:cBhvr>
                                        <p:cTn id="279" dur="500"/>
                                        <p:tgtEl>
                                          <p:spTgt spid="39">
                                            <p:txEl>
                                              <p:pRg st="4" end="4"/>
                                            </p:txEl>
                                          </p:spTgt>
                                        </p:tgtEl>
                                      </p:cBhvr>
                                    </p:animEffect>
                                  </p:childTnLst>
                                </p:cTn>
                              </p:par>
                            </p:childTnLst>
                          </p:cTn>
                        </p:par>
                        <p:par>
                          <p:cTn id="280" fill="hold">
                            <p:stCondLst>
                              <p:cond delay="2500"/>
                            </p:stCondLst>
                            <p:childTnLst>
                              <p:par>
                                <p:cTn id="281" presetID="22" presetClass="entr" presetSubtype="8" fill="hold" grpId="0" nodeType="afterEffect">
                                  <p:stCondLst>
                                    <p:cond delay="0"/>
                                  </p:stCondLst>
                                  <p:childTnLst>
                                    <p:set>
                                      <p:cBhvr>
                                        <p:cTn id="282" dur="1" fill="hold">
                                          <p:stCondLst>
                                            <p:cond delay="0"/>
                                          </p:stCondLst>
                                        </p:cTn>
                                        <p:tgtEl>
                                          <p:spTgt spid="39">
                                            <p:txEl>
                                              <p:pRg st="5" end="5"/>
                                            </p:txEl>
                                          </p:spTgt>
                                        </p:tgtEl>
                                        <p:attrNameLst>
                                          <p:attrName>style.visibility</p:attrName>
                                        </p:attrNameLst>
                                      </p:cBhvr>
                                      <p:to>
                                        <p:strVal val="visible"/>
                                      </p:to>
                                    </p:set>
                                    <p:animEffect transition="in" filter="wipe(left)">
                                      <p:cBhvr>
                                        <p:cTn id="283" dur="500"/>
                                        <p:tgtEl>
                                          <p:spTgt spid="39">
                                            <p:txEl>
                                              <p:pRg st="5" end="5"/>
                                            </p:txEl>
                                          </p:spTgt>
                                        </p:tgtEl>
                                      </p:cBhvr>
                                    </p:animEffec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grpId="1" nodeType="clickEffect">
                                  <p:stCondLst>
                                    <p:cond delay="0"/>
                                  </p:stCondLst>
                                  <p:childTnLst>
                                    <p:set>
                                      <p:cBhvr>
                                        <p:cTn id="287" dur="1" fill="hold">
                                          <p:stCondLst>
                                            <p:cond delay="0"/>
                                          </p:stCondLst>
                                        </p:cTn>
                                        <p:tgtEl>
                                          <p:spTgt spid="68"/>
                                        </p:tgtEl>
                                        <p:attrNameLst>
                                          <p:attrName>style.visibility</p:attrName>
                                        </p:attrNameLst>
                                      </p:cBhvr>
                                      <p:to>
                                        <p:strVal val="hidden"/>
                                      </p:to>
                                    </p:set>
                                  </p:childTnLst>
                                </p:cTn>
                              </p:par>
                            </p:childTnLst>
                          </p:cTn>
                        </p:par>
                      </p:childTnLst>
                    </p:cTn>
                  </p:par>
                  <p:par>
                    <p:cTn id="288" fill="hold">
                      <p:stCondLst>
                        <p:cond delay="indefinite"/>
                      </p:stCondLst>
                      <p:childTnLst>
                        <p:par>
                          <p:cTn id="289" fill="hold">
                            <p:stCondLst>
                              <p:cond delay="0"/>
                            </p:stCondLst>
                            <p:childTnLst>
                              <p:par>
                                <p:cTn id="290" presetID="1" presetClass="exit" presetSubtype="0" fill="hold" grpId="1" nodeType="clickEffect">
                                  <p:stCondLst>
                                    <p:cond delay="0"/>
                                  </p:stCondLst>
                                  <p:childTnLst>
                                    <p:set>
                                      <p:cBhvr>
                                        <p:cTn id="291" dur="1" fill="hold">
                                          <p:stCondLst>
                                            <p:cond delay="0"/>
                                          </p:stCondLst>
                                        </p:cTn>
                                        <p:tgtEl>
                                          <p:spTgt spid="55"/>
                                        </p:tgtEl>
                                        <p:attrNameLst>
                                          <p:attrName>style.visibility</p:attrName>
                                        </p:attrNameLst>
                                      </p:cBhvr>
                                      <p:to>
                                        <p:strVal val="hidden"/>
                                      </p:to>
                                    </p:se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nodeType="clickEffect">
                                  <p:stCondLst>
                                    <p:cond delay="0"/>
                                  </p:stCondLst>
                                  <p:childTnLst>
                                    <p:set>
                                      <p:cBhvr>
                                        <p:cTn id="295"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 grpId="0" animBg="1"/>
      <p:bldP spid="20" grpId="0" animBg="1"/>
      <p:bldP spid="20" grpId="1" animBg="1"/>
      <p:bldP spid="21" grpId="0" animBg="1"/>
      <p:bldP spid="21" grpId="1" animBg="1"/>
      <p:bldP spid="22" grpId="0" animBg="1"/>
      <p:bldP spid="23" grpId="0"/>
      <p:bldP spid="33" grpId="0"/>
      <p:bldP spid="44" grpId="0" animBg="1"/>
      <p:bldP spid="44" grpId="1" animBg="1"/>
      <p:bldP spid="46" grpId="0" animBg="1"/>
      <p:bldP spid="46" grpId="1" animBg="1"/>
      <p:bldP spid="48" grpId="0" animBg="1"/>
      <p:bldP spid="48" grpId="1" animBg="1"/>
      <p:bldP spid="24" grpId="0" animBg="1"/>
      <p:bldP spid="24" grpId="1" animBg="1"/>
      <p:bldP spid="43" grpId="0" animBg="1"/>
      <p:bldP spid="43" grpId="1" animBg="1"/>
      <p:bldP spid="43" grpId="2" animBg="1"/>
      <p:bldP spid="54" grpId="0" animBg="1"/>
      <p:bldP spid="54" grpId="1" animBg="1"/>
      <p:bldP spid="54" grpId="2" animBg="1"/>
      <p:bldP spid="56" grpId="0" animBg="1"/>
      <p:bldP spid="62" grpId="0" animBg="1"/>
      <p:bldP spid="62" grpId="1" animBg="1"/>
      <p:bldP spid="64" grpId="0"/>
      <p:bldP spid="67" grpId="0" animBg="1"/>
      <p:bldP spid="67" grpId="1" animBg="1"/>
      <p:bldP spid="52" grpId="0" animBg="1"/>
      <p:bldP spid="52" grpId="1" animBg="1"/>
      <p:bldP spid="58" grpId="0" animBg="1"/>
      <p:bldP spid="58" grpId="1" animBg="1"/>
      <p:bldP spid="58" grpId="2" animBg="1"/>
      <p:bldP spid="39" grpId="0" uiExpand="1" build="p"/>
      <p:bldP spid="53" grpId="0" animBg="1"/>
      <p:bldP spid="53" grpId="1" animBg="1"/>
      <p:bldP spid="50" grpId="0" animBg="1"/>
      <p:bldP spid="50" grpId="1" animBg="1"/>
      <p:bldP spid="55" grpId="0" animBg="1"/>
      <p:bldP spid="55" grpId="1" animBg="1"/>
      <p:bldP spid="68" grpId="0" animBg="1"/>
      <p:bldP spid="68" grpId="1"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39766"/>
            <a:ext cx="11411205" cy="830997"/>
          </a:xfrm>
          <a:prstGeom prst="rect">
            <a:avLst/>
          </a:prstGeom>
          <a:noFill/>
        </p:spPr>
        <p:txBody>
          <a:bodyPr wrap="square" rtlCol="0">
            <a:spAutoFit/>
          </a:bodyPr>
          <a:lstStyle/>
          <a:p>
            <a:pPr algn="ctr"/>
            <a:r>
              <a:rPr lang="en-US" sz="4800" dirty="0"/>
              <a:t>Parameter Passing: Keyword Arguments</a:t>
            </a:r>
          </a:p>
        </p:txBody>
      </p:sp>
      <p:sp>
        <p:nvSpPr>
          <p:cNvPr id="6" name="TextBox 5">
            <a:extLst>
              <a:ext uri="{FF2B5EF4-FFF2-40B4-BE49-F238E27FC236}">
                <a16:creationId xmlns:a16="http://schemas.microsoft.com/office/drawing/2014/main" id="{DB3A6544-5225-4067-B8DB-9E4CF40322FB}"/>
              </a:ext>
            </a:extLst>
          </p:cNvPr>
          <p:cNvSpPr txBox="1"/>
          <p:nvPr/>
        </p:nvSpPr>
        <p:spPr>
          <a:xfrm>
            <a:off x="481354" y="2913187"/>
            <a:ext cx="6755145" cy="3468553"/>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chow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kwargs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for</a:t>
            </a:r>
            <a:r>
              <a:rPr lang="en-US" dirty="0">
                <a:solidFill>
                  <a:srgbClr val="000000"/>
                </a:solidFill>
                <a:latin typeface="Consolas" panose="020B0609020204030204" pitchFamily="49" charset="0"/>
              </a:rPr>
              <a:t> param,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kwargs.items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"For</a:t>
            </a:r>
            <a:r>
              <a:rPr lang="en-US" dirty="0">
                <a:solidFill>
                  <a:srgbClr val="850002"/>
                </a:solidFill>
                <a:latin typeface="Consolas" panose="020B0609020204030204" pitchFamily="49" charset="0"/>
              </a:rPr>
              <a:t> {param} you'll eat {</a:t>
            </a:r>
            <a:r>
              <a:rPr lang="en-US" dirty="0" err="1">
                <a:solidFill>
                  <a:srgbClr val="850002"/>
                </a:solidFill>
                <a:latin typeface="Consolas" panose="020B0609020204030204" pitchFamily="49" charset="0"/>
              </a:rPr>
              <a:t>val</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'snack'</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kwargs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"Enjoy</a:t>
            </a:r>
            <a:r>
              <a:rPr lang="en-US" dirty="0">
                <a:solidFill>
                  <a:srgbClr val="850002"/>
                </a:solidFill>
                <a:latin typeface="Consolas" panose="020B0609020204030204" pitchFamily="49" charset="0"/>
              </a:rPr>
              <a:t> your snack of {</a:t>
            </a:r>
            <a:r>
              <a:rPr lang="en-US" dirty="0" err="1">
                <a:solidFill>
                  <a:srgbClr val="850002"/>
                </a:solidFill>
                <a:latin typeface="Consolas" panose="020B0609020204030204" pitchFamily="49" charset="0"/>
              </a:rPr>
              <a:t>kwargs</a:t>
            </a:r>
            <a:r>
              <a:rPr lang="en-US" dirty="0">
                <a:solidFill>
                  <a:srgbClr val="850002"/>
                </a:solidFill>
                <a:latin typeface="Consolas" panose="020B0609020204030204" pitchFamily="49" charset="0"/>
              </a:rPr>
              <a:t>['snack']}"</a:t>
            </a:r>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"It's chow time!"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chow(breakfast=</a:t>
            </a:r>
            <a:r>
              <a:rPr lang="en-US" dirty="0">
                <a:solidFill>
                  <a:srgbClr val="850002"/>
                </a:solidFill>
                <a:latin typeface="Consolas" panose="020B0609020204030204" pitchFamily="49" charset="0"/>
              </a:rPr>
              <a:t>'eggs'</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"I'm still hungry!"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chow(lunch=</a:t>
            </a:r>
            <a:r>
              <a:rPr lang="en-US" dirty="0">
                <a:solidFill>
                  <a:srgbClr val="850002"/>
                </a:solidFill>
                <a:latin typeface="Consolas" panose="020B0609020204030204" pitchFamily="49" charset="0"/>
              </a:rPr>
              <a:t>'salad'</a:t>
            </a:r>
            <a:r>
              <a:rPr lang="en-US" dirty="0">
                <a:solidFill>
                  <a:srgbClr val="000000"/>
                </a:solidFill>
                <a:latin typeface="Consolas" panose="020B0609020204030204" pitchFamily="49" charset="0"/>
              </a:rPr>
              <a:t>, snack = </a:t>
            </a:r>
            <a:r>
              <a:rPr lang="en-US" dirty="0">
                <a:solidFill>
                  <a:srgbClr val="850002"/>
                </a:solidFill>
                <a:latin typeface="Consolas" panose="020B0609020204030204" pitchFamily="49" charset="0"/>
              </a:rPr>
              <a:t>'nuts'</a:t>
            </a:r>
            <a:r>
              <a:rPr lang="en-US" dirty="0">
                <a:solidFill>
                  <a:srgbClr val="000000"/>
                </a:solidFill>
                <a:latin typeface="Consolas" panose="020B0609020204030204" pitchFamily="49" charset="0"/>
              </a:rPr>
              <a:t>, dinner=</a:t>
            </a:r>
            <a:r>
              <a:rPr lang="en-US" dirty="0">
                <a:solidFill>
                  <a:srgbClr val="850002"/>
                </a:solidFill>
                <a:latin typeface="Consolas" panose="020B0609020204030204" pitchFamily="49" charset="0"/>
              </a:rPr>
              <a:t>'steak'</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grpSp>
        <p:nvGrpSpPr>
          <p:cNvPr id="12" name="Group 11">
            <a:extLst>
              <a:ext uri="{FF2B5EF4-FFF2-40B4-BE49-F238E27FC236}">
                <a16:creationId xmlns:a16="http://schemas.microsoft.com/office/drawing/2014/main" id="{1198BD42-A016-4B76-8062-D00F0D93657D}"/>
              </a:ext>
            </a:extLst>
          </p:cNvPr>
          <p:cNvGrpSpPr/>
          <p:nvPr/>
        </p:nvGrpSpPr>
        <p:grpSpPr>
          <a:xfrm>
            <a:off x="1447938" y="922346"/>
            <a:ext cx="9461202" cy="960579"/>
            <a:chOff x="8797726" y="217059"/>
            <a:chExt cx="8224086" cy="960579"/>
          </a:xfrm>
        </p:grpSpPr>
        <p:sp>
          <p:nvSpPr>
            <p:cNvPr id="15" name="TextBox 14">
              <a:extLst>
                <a:ext uri="{FF2B5EF4-FFF2-40B4-BE49-F238E27FC236}">
                  <a16:creationId xmlns:a16="http://schemas.microsoft.com/office/drawing/2014/main" id="{C6EBF6A0-8C19-4982-972F-DA2587989B47}"/>
                </a:ext>
              </a:extLst>
            </p:cNvPr>
            <p:cNvSpPr txBox="1"/>
            <p:nvPr/>
          </p:nvSpPr>
          <p:spPr>
            <a:xfrm>
              <a:off x="9290638" y="223531"/>
              <a:ext cx="7731174" cy="954107"/>
            </a:xfrm>
            <a:prstGeom prst="rect">
              <a:avLst/>
            </a:prstGeom>
            <a:noFill/>
          </p:spPr>
          <p:txBody>
            <a:bodyPr wrap="square">
              <a:spAutoFit/>
            </a:bodyPr>
            <a:lstStyle/>
            <a:p>
              <a:pPr algn="ctr"/>
              <a:r>
                <a:rPr lang="en-US" sz="2800" dirty="0"/>
                <a:t>What do you think the following program prints?</a:t>
              </a:r>
            </a:p>
            <a:p>
              <a:pPr algn="ctr"/>
              <a:r>
                <a:rPr lang="en-US" sz="2800" dirty="0"/>
                <a:t>What is the type of </a:t>
              </a:r>
              <a:r>
                <a:rPr lang="en-US" sz="2800" dirty="0" err="1">
                  <a:solidFill>
                    <a:srgbClr val="FF0000"/>
                  </a:solidFill>
                </a:rPr>
                <a:t>kwargs</a:t>
              </a:r>
              <a:r>
                <a:rPr lang="en-US" sz="2800" dirty="0"/>
                <a:t>?</a:t>
              </a:r>
            </a:p>
          </p:txBody>
        </p:sp>
        <p:pic>
          <p:nvPicPr>
            <p:cNvPr id="16" name="Picture 15" descr="Shape&#10;&#10;Description automatically generated with low confidence">
              <a:extLst>
                <a:ext uri="{FF2B5EF4-FFF2-40B4-BE49-F238E27FC236}">
                  <a16:creationId xmlns:a16="http://schemas.microsoft.com/office/drawing/2014/main" id="{B75098F6-E530-4A12-AEA8-FC20E9DA0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726" y="217059"/>
              <a:ext cx="846739" cy="846739"/>
            </a:xfrm>
            <a:prstGeom prst="rect">
              <a:avLst/>
            </a:prstGeom>
            <a:ln>
              <a:noFill/>
            </a:ln>
            <a:effectLst>
              <a:outerShdw blurRad="292100" dist="139700" dir="2700000" algn="tl" rotWithShape="0">
                <a:srgbClr val="333333">
                  <a:alpha val="65000"/>
                </a:srgbClr>
              </a:outerShdw>
            </a:effectLst>
          </p:spPr>
        </p:pic>
      </p:grpSp>
      <p:sp>
        <p:nvSpPr>
          <p:cNvPr id="17" name="TextBox 16">
            <a:extLst>
              <a:ext uri="{FF2B5EF4-FFF2-40B4-BE49-F238E27FC236}">
                <a16:creationId xmlns:a16="http://schemas.microsoft.com/office/drawing/2014/main" id="{7BB21C39-58EA-4C39-B309-90BE75471AC0}"/>
              </a:ext>
            </a:extLst>
          </p:cNvPr>
          <p:cNvSpPr txBox="1"/>
          <p:nvPr/>
        </p:nvSpPr>
        <p:spPr>
          <a:xfrm>
            <a:off x="7430909" y="3468608"/>
            <a:ext cx="4234748" cy="2030152"/>
          </a:xfrm>
          <a:prstGeom prst="rect">
            <a:avLst/>
          </a:prstGeom>
          <a:solidFill>
            <a:schemeClr val="bg1">
              <a:lumMod val="95000"/>
            </a:schemeClr>
          </a:solidFill>
          <a:ln>
            <a:solidFill>
              <a:schemeClr val="tx1"/>
            </a:solidFill>
          </a:ln>
        </p:spPr>
        <p:txBody>
          <a:bodyPr wrap="square" rtlCol="0">
            <a:noAutofit/>
          </a:bodyPr>
          <a:lstStyle/>
          <a:p>
            <a:r>
              <a:rPr lang="en-US" dirty="0">
                <a:latin typeface="Consolas" panose="020B0609020204030204" pitchFamily="49" charset="0"/>
              </a:rPr>
              <a:t>It's chow time!</a:t>
            </a:r>
          </a:p>
          <a:p>
            <a:r>
              <a:rPr lang="en-US" dirty="0">
                <a:latin typeface="Consolas" panose="020B0609020204030204" pitchFamily="49" charset="0"/>
              </a:rPr>
              <a:t>For breakfast you'll eat eggs</a:t>
            </a:r>
          </a:p>
          <a:p>
            <a:r>
              <a:rPr lang="en-US" dirty="0">
                <a:latin typeface="Consolas" panose="020B0609020204030204" pitchFamily="49" charset="0"/>
              </a:rPr>
              <a:t>I'm still hungry!</a:t>
            </a:r>
          </a:p>
          <a:p>
            <a:r>
              <a:rPr lang="en-US" dirty="0">
                <a:latin typeface="Consolas" panose="020B0609020204030204" pitchFamily="49" charset="0"/>
              </a:rPr>
              <a:t>For lunch you'll eat salad</a:t>
            </a:r>
          </a:p>
          <a:p>
            <a:r>
              <a:rPr lang="en-US" dirty="0">
                <a:latin typeface="Consolas" panose="020B0609020204030204" pitchFamily="49" charset="0"/>
              </a:rPr>
              <a:t>For snack you'll eat nuts</a:t>
            </a:r>
          </a:p>
          <a:p>
            <a:r>
              <a:rPr lang="en-US" dirty="0">
                <a:latin typeface="Consolas" panose="020B0609020204030204" pitchFamily="49" charset="0"/>
              </a:rPr>
              <a:t>For dinner you'll eat steak</a:t>
            </a:r>
          </a:p>
          <a:p>
            <a:r>
              <a:rPr lang="en-US" dirty="0">
                <a:latin typeface="Consolas" panose="020B0609020204030204" pitchFamily="49" charset="0"/>
              </a:rPr>
              <a:t>Enjoy you snack of nuts</a:t>
            </a:r>
          </a:p>
        </p:txBody>
      </p:sp>
      <p:sp>
        <p:nvSpPr>
          <p:cNvPr id="18" name="Rectangle 17">
            <a:extLst>
              <a:ext uri="{FF2B5EF4-FFF2-40B4-BE49-F238E27FC236}">
                <a16:creationId xmlns:a16="http://schemas.microsoft.com/office/drawing/2014/main" id="{2BE351A8-1124-44C7-BA7F-99310F68D120}"/>
              </a:ext>
            </a:extLst>
          </p:cNvPr>
          <p:cNvSpPr/>
          <p:nvPr/>
        </p:nvSpPr>
        <p:spPr>
          <a:xfrm>
            <a:off x="3556925" y="1917447"/>
            <a:ext cx="569660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9" name="Rectangle 18">
            <a:extLst>
              <a:ext uri="{FF2B5EF4-FFF2-40B4-BE49-F238E27FC236}">
                <a16:creationId xmlns:a16="http://schemas.microsoft.com/office/drawing/2014/main" id="{4536DA3F-0486-430A-9F13-C26F4E0BF593}"/>
              </a:ext>
            </a:extLst>
          </p:cNvPr>
          <p:cNvSpPr/>
          <p:nvPr/>
        </p:nvSpPr>
        <p:spPr>
          <a:xfrm>
            <a:off x="3559209" y="1923919"/>
            <a:ext cx="569872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peech Bubble: Rectangle with Corners Rounded 22">
            <a:extLst>
              <a:ext uri="{FF2B5EF4-FFF2-40B4-BE49-F238E27FC236}">
                <a16:creationId xmlns:a16="http://schemas.microsoft.com/office/drawing/2014/main" id="{89404A73-C71F-4E8E-A633-EFA1DADB6529}"/>
              </a:ext>
            </a:extLst>
          </p:cNvPr>
          <p:cNvSpPr/>
          <p:nvPr/>
        </p:nvSpPr>
        <p:spPr>
          <a:xfrm>
            <a:off x="4893502" y="2323464"/>
            <a:ext cx="4742465" cy="1065928"/>
          </a:xfrm>
          <a:prstGeom prst="wedgeRoundRectCallout">
            <a:avLst>
              <a:gd name="adj1" fmla="val -95696"/>
              <a:gd name="adj2" fmla="val 248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you define a parameter with </a:t>
            </a:r>
            <a:r>
              <a:rPr lang="en-US" sz="2000" dirty="0">
                <a:solidFill>
                  <a:srgbClr val="FBE0CD"/>
                </a:solidFill>
                <a:latin typeface="Corbel" panose="020B0503020204020204" pitchFamily="34" charset="0"/>
              </a:rPr>
              <a:t>two asterisks</a:t>
            </a:r>
            <a:r>
              <a:rPr lang="en-US" sz="2000" dirty="0">
                <a:latin typeface="Corbel" panose="020B0503020204020204" pitchFamily="34" charset="0"/>
              </a:rPr>
              <a:t>, this forces arguments to be passed to the function in a </a:t>
            </a:r>
            <a:r>
              <a:rPr lang="en-US" sz="2000" dirty="0">
                <a:solidFill>
                  <a:srgbClr val="FBE0CD"/>
                </a:solidFill>
                <a:latin typeface="Corbel" panose="020B0503020204020204" pitchFamily="34" charset="0"/>
              </a:rPr>
              <a:t>dictionary</a:t>
            </a:r>
            <a:r>
              <a:rPr lang="en-US" sz="2000" dirty="0">
                <a:latin typeface="Corbel" panose="020B0503020204020204" pitchFamily="34" charset="0"/>
              </a:rPr>
              <a:t>.</a:t>
            </a:r>
          </a:p>
        </p:txBody>
      </p:sp>
      <p:sp>
        <p:nvSpPr>
          <p:cNvPr id="20" name="Speech Bubble: Rectangle with Corners Rounded 19">
            <a:extLst>
              <a:ext uri="{FF2B5EF4-FFF2-40B4-BE49-F238E27FC236}">
                <a16:creationId xmlns:a16="http://schemas.microsoft.com/office/drawing/2014/main" id="{33C985F6-5188-4140-AE6C-633052379260}"/>
              </a:ext>
            </a:extLst>
          </p:cNvPr>
          <p:cNvSpPr/>
          <p:nvPr/>
        </p:nvSpPr>
        <p:spPr>
          <a:xfrm>
            <a:off x="7020079" y="4534566"/>
            <a:ext cx="4294215" cy="1134801"/>
          </a:xfrm>
          <a:prstGeom prst="wedgeRoundRectCallout">
            <a:avLst>
              <a:gd name="adj1" fmla="val -139088"/>
              <a:gd name="adj2" fmla="val 413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a:t>
            </a:r>
            <a:r>
              <a:rPr lang="en-US" sz="2000" dirty="0">
                <a:solidFill>
                  <a:srgbClr val="FBE0CD"/>
                </a:solidFill>
                <a:latin typeface="Corbel" panose="020B0503020204020204" pitchFamily="34" charset="0"/>
              </a:rPr>
              <a:t>parameter name </a:t>
            </a:r>
            <a:r>
              <a:rPr lang="en-US" sz="2000" dirty="0">
                <a:latin typeface="Corbel" panose="020B0503020204020204" pitchFamily="34" charset="0"/>
                <a:sym typeface="Wingdings" panose="05000000000000000000" pitchFamily="2" charset="2"/>
              </a:rPr>
              <a:t></a:t>
            </a:r>
            <a:r>
              <a:rPr lang="en-US" sz="2000" dirty="0">
                <a:latin typeface="Corbel" panose="020B0503020204020204" pitchFamily="34" charset="0"/>
              </a:rPr>
              <a:t> </a:t>
            </a:r>
            <a:r>
              <a:rPr lang="en-US" sz="2000" dirty="0">
                <a:solidFill>
                  <a:srgbClr val="FBE0CD"/>
                </a:solidFill>
                <a:latin typeface="Corbel" panose="020B0503020204020204" pitchFamily="34" charset="0"/>
              </a:rPr>
              <a:t>value</a:t>
            </a:r>
            <a:r>
              <a:rPr lang="en-US" sz="2000" dirty="0">
                <a:latin typeface="Corbel" panose="020B0503020204020204" pitchFamily="34" charset="0"/>
              </a:rPr>
              <a:t> is added to a </a:t>
            </a:r>
            <a:r>
              <a:rPr lang="en-US" sz="2000" dirty="0">
                <a:solidFill>
                  <a:srgbClr val="FBE0CD"/>
                </a:solidFill>
                <a:latin typeface="Corbel" panose="020B0503020204020204" pitchFamily="34" charset="0"/>
              </a:rPr>
              <a:t>dictionary</a:t>
            </a:r>
            <a:r>
              <a:rPr lang="en-US" sz="2000" dirty="0">
                <a:latin typeface="Corbel" panose="020B0503020204020204" pitchFamily="34" charset="0"/>
              </a:rPr>
              <a:t>, and the dictionary is passed to the function.</a:t>
            </a:r>
          </a:p>
        </p:txBody>
      </p:sp>
      <p:sp>
        <p:nvSpPr>
          <p:cNvPr id="22" name="TextBox 21">
            <a:extLst>
              <a:ext uri="{FF2B5EF4-FFF2-40B4-BE49-F238E27FC236}">
                <a16:creationId xmlns:a16="http://schemas.microsoft.com/office/drawing/2014/main" id="{9586B422-21DE-4F26-9C0C-9BEF2157044C}"/>
              </a:ext>
            </a:extLst>
          </p:cNvPr>
          <p:cNvSpPr txBox="1"/>
          <p:nvPr/>
        </p:nvSpPr>
        <p:spPr>
          <a:xfrm>
            <a:off x="3898434" y="5288561"/>
            <a:ext cx="2878067" cy="382555"/>
          </a:xfrm>
          <a:prstGeom prst="rect">
            <a:avLst/>
          </a:prstGeom>
          <a:solidFill>
            <a:schemeClr val="accent6">
              <a:lumMod val="20000"/>
              <a:lumOff val="80000"/>
            </a:schemeClr>
          </a:solidFill>
          <a:ln>
            <a:solidFill>
              <a:schemeClr val="tx1"/>
            </a:solidFill>
          </a:ln>
        </p:spPr>
        <p:txBody>
          <a:bodyPr wrap="square" rtlCol="0">
            <a:noAutofit/>
          </a:bodyPr>
          <a:lstStyle/>
          <a:p>
            <a:pPr algn="ctr"/>
            <a:r>
              <a:rPr lang="en-US" dirty="0">
                <a:latin typeface="Consolas" panose="020B0609020204030204" pitchFamily="49" charset="0"/>
              </a:rPr>
              <a:t>'breakfast' </a:t>
            </a:r>
            <a:r>
              <a:rPr lang="en-US" dirty="0">
                <a:latin typeface="Consolas" panose="020B0609020204030204" pitchFamily="49" charset="0"/>
                <a:sym typeface="Wingdings" panose="05000000000000000000" pitchFamily="2" charset="2"/>
              </a:rPr>
              <a:t> 'eggs'</a:t>
            </a:r>
            <a:endParaRPr lang="en-US" dirty="0">
              <a:latin typeface="Consolas" panose="020B0609020204030204" pitchFamily="49" charset="0"/>
            </a:endParaRPr>
          </a:p>
        </p:txBody>
      </p:sp>
      <p:cxnSp>
        <p:nvCxnSpPr>
          <p:cNvPr id="24" name="Straight Arrow Connector 23">
            <a:extLst>
              <a:ext uri="{FF2B5EF4-FFF2-40B4-BE49-F238E27FC236}">
                <a16:creationId xmlns:a16="http://schemas.microsoft.com/office/drawing/2014/main" id="{A67BE5CC-524C-4758-9FA3-E3B895B188CA}"/>
              </a:ext>
            </a:extLst>
          </p:cNvPr>
          <p:cNvCxnSpPr>
            <a:cxnSpLocks/>
          </p:cNvCxnSpPr>
          <p:nvPr/>
        </p:nvCxnSpPr>
        <p:spPr>
          <a:xfrm>
            <a:off x="239036" y="55762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97850A2-E2DB-4B13-A8A2-CC7CB738E231}"/>
              </a:ext>
            </a:extLst>
          </p:cNvPr>
          <p:cNvCxnSpPr>
            <a:cxnSpLocks/>
          </p:cNvCxnSpPr>
          <p:nvPr/>
        </p:nvCxnSpPr>
        <p:spPr>
          <a:xfrm>
            <a:off x="245779" y="308251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A4214C-D898-4674-82F3-F4AA4C50BD17}"/>
              </a:ext>
            </a:extLst>
          </p:cNvPr>
          <p:cNvCxnSpPr>
            <a:cxnSpLocks/>
          </p:cNvCxnSpPr>
          <p:nvPr/>
        </p:nvCxnSpPr>
        <p:spPr>
          <a:xfrm>
            <a:off x="245779" y="613321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668507E-87BC-466E-894B-F8B7699AA48A}"/>
              </a:ext>
            </a:extLst>
          </p:cNvPr>
          <p:cNvSpPr txBox="1"/>
          <p:nvPr/>
        </p:nvSpPr>
        <p:spPr>
          <a:xfrm>
            <a:off x="6874955" y="5795253"/>
            <a:ext cx="2878067" cy="940774"/>
          </a:xfrm>
          <a:prstGeom prst="rect">
            <a:avLst/>
          </a:prstGeom>
          <a:solidFill>
            <a:schemeClr val="accent6">
              <a:lumMod val="20000"/>
              <a:lumOff val="80000"/>
            </a:schemeClr>
          </a:solidFill>
          <a:ln>
            <a:solidFill>
              <a:schemeClr val="tx1"/>
            </a:solidFill>
          </a:ln>
        </p:spPr>
        <p:txBody>
          <a:bodyPr wrap="square" rtlCol="0">
            <a:noAutofit/>
          </a:bodyPr>
          <a:lstStyle/>
          <a:p>
            <a:pPr algn="ctr"/>
            <a:r>
              <a:rPr lang="en-US" dirty="0">
                <a:latin typeface="Consolas" panose="020B0609020204030204" pitchFamily="49" charset="0"/>
              </a:rPr>
              <a:t>'lunch' </a:t>
            </a:r>
            <a:r>
              <a:rPr lang="en-US" dirty="0">
                <a:latin typeface="Consolas" panose="020B0609020204030204" pitchFamily="49" charset="0"/>
                <a:sym typeface="Wingdings" panose="05000000000000000000" pitchFamily="2" charset="2"/>
              </a:rPr>
              <a:t> 'salad'</a:t>
            </a:r>
          </a:p>
          <a:p>
            <a:pPr algn="ctr"/>
            <a:r>
              <a:rPr lang="en-US" dirty="0">
                <a:latin typeface="Consolas" panose="020B0609020204030204" pitchFamily="49" charset="0"/>
              </a:rPr>
              <a:t>'snack' </a:t>
            </a:r>
            <a:r>
              <a:rPr lang="en-US" dirty="0">
                <a:latin typeface="Consolas" panose="020B0609020204030204" pitchFamily="49" charset="0"/>
                <a:sym typeface="Wingdings" panose="05000000000000000000" pitchFamily="2" charset="2"/>
              </a:rPr>
              <a:t> 'nuts'</a:t>
            </a:r>
          </a:p>
          <a:p>
            <a:pPr algn="ctr"/>
            <a:r>
              <a:rPr lang="en-US" dirty="0">
                <a:latin typeface="Consolas" panose="020B0609020204030204" pitchFamily="49" charset="0"/>
                <a:sym typeface="Wingdings" panose="05000000000000000000" pitchFamily="2" charset="2"/>
              </a:rPr>
              <a:t>'dinner'  'steak'</a:t>
            </a:r>
            <a:endParaRPr lang="en-US"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22CCF7B7-D3FB-4B0A-B798-6E12B2053A20}"/>
              </a:ext>
            </a:extLst>
          </p:cNvPr>
          <p:cNvCxnSpPr>
            <a:cxnSpLocks/>
          </p:cNvCxnSpPr>
          <p:nvPr/>
        </p:nvCxnSpPr>
        <p:spPr>
          <a:xfrm>
            <a:off x="260614" y="307307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AFA872-FE48-493C-955B-7EACCA2C6BEE}"/>
              </a:ext>
            </a:extLst>
          </p:cNvPr>
          <p:cNvSpPr txBox="1"/>
          <p:nvPr/>
        </p:nvSpPr>
        <p:spPr>
          <a:xfrm>
            <a:off x="-20351" y="2466111"/>
            <a:ext cx="1114678" cy="369332"/>
          </a:xfrm>
          <a:prstGeom prst="rect">
            <a:avLst/>
          </a:prstGeom>
          <a:noFill/>
        </p:spPr>
        <p:txBody>
          <a:bodyPr wrap="square">
            <a:spAutoFit/>
          </a:bodyPr>
          <a:lstStyle/>
          <a:p>
            <a:pPr algn="ctr"/>
            <a:r>
              <a:rPr lang="en-US" dirty="0" err="1">
                <a:solidFill>
                  <a:srgbClr val="000000"/>
                </a:solidFill>
                <a:latin typeface="Consolas" panose="020B0609020204030204" pitchFamily="49" charset="0"/>
              </a:rPr>
              <a:t>kwargs</a:t>
            </a:r>
            <a:endParaRPr lang="en-US" dirty="0"/>
          </a:p>
        </p:txBody>
      </p:sp>
      <p:sp>
        <p:nvSpPr>
          <p:cNvPr id="33" name="TextBox 32">
            <a:extLst>
              <a:ext uri="{FF2B5EF4-FFF2-40B4-BE49-F238E27FC236}">
                <a16:creationId xmlns:a16="http://schemas.microsoft.com/office/drawing/2014/main" id="{4793FA63-72F7-4994-95B4-38198569D2EC}"/>
              </a:ext>
            </a:extLst>
          </p:cNvPr>
          <p:cNvSpPr txBox="1"/>
          <p:nvPr/>
        </p:nvSpPr>
        <p:spPr>
          <a:xfrm>
            <a:off x="-29792" y="1874043"/>
            <a:ext cx="1114678" cy="369332"/>
          </a:xfrm>
          <a:prstGeom prst="rect">
            <a:avLst/>
          </a:prstGeom>
          <a:noFill/>
        </p:spPr>
        <p:txBody>
          <a:bodyPr wrap="square">
            <a:spAutoFit/>
          </a:bodyPr>
          <a:lstStyle/>
          <a:p>
            <a:pPr algn="ctr"/>
            <a:r>
              <a:rPr lang="en-US" dirty="0" err="1">
                <a:solidFill>
                  <a:srgbClr val="000000"/>
                </a:solidFill>
                <a:latin typeface="Consolas" panose="020B0609020204030204" pitchFamily="49" charset="0"/>
              </a:rPr>
              <a:t>kwargs</a:t>
            </a:r>
            <a:endParaRPr lang="en-US" dirty="0"/>
          </a:p>
        </p:txBody>
      </p:sp>
      <p:sp>
        <p:nvSpPr>
          <p:cNvPr id="34" name="Speech Bubble: Rectangle with Corners Rounded 33">
            <a:extLst>
              <a:ext uri="{FF2B5EF4-FFF2-40B4-BE49-F238E27FC236}">
                <a16:creationId xmlns:a16="http://schemas.microsoft.com/office/drawing/2014/main" id="{6693B7DE-966E-4E13-A988-18DCD9BFE9F7}"/>
              </a:ext>
            </a:extLst>
          </p:cNvPr>
          <p:cNvSpPr/>
          <p:nvPr/>
        </p:nvSpPr>
        <p:spPr>
          <a:xfrm>
            <a:off x="3552522" y="1780207"/>
            <a:ext cx="3322434" cy="1065928"/>
          </a:xfrm>
          <a:prstGeom prst="wedgeRoundRectCallout">
            <a:avLst>
              <a:gd name="adj1" fmla="val -81992"/>
              <a:gd name="adj2" fmla="val 681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It's idiomatic to name this parameter </a:t>
            </a:r>
            <a:r>
              <a:rPr lang="en-US" sz="2000" dirty="0" err="1">
                <a:solidFill>
                  <a:srgbClr val="FBE0CD"/>
                </a:solidFill>
                <a:latin typeface="Corbel" panose="020B0503020204020204" pitchFamily="34" charset="0"/>
              </a:rPr>
              <a:t>kwargs</a:t>
            </a:r>
            <a:r>
              <a:rPr lang="en-US" sz="2000" dirty="0">
                <a:latin typeface="Corbel" panose="020B0503020204020204" pitchFamily="34" charset="0"/>
              </a:rPr>
              <a:t>.</a:t>
            </a:r>
          </a:p>
        </p:txBody>
      </p:sp>
    </p:spTree>
    <p:extLst>
      <p:ext uri="{BB962C8B-B14F-4D97-AF65-F5344CB8AC3E}">
        <p14:creationId xmlns:p14="http://schemas.microsoft.com/office/powerpoint/2010/main" val="369910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9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2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1" nodeType="clickEffect">
                                  <p:stCondLst>
                                    <p:cond delay="0"/>
                                  </p:stCondLst>
                                  <p:childTnLst>
                                    <p:animMotion origin="layout" path="M -4.16667E-7 -2.59259E-6 L -0.23932 -0.41296 " pathEditMode="relative" rAng="0" ptsTypes="AA">
                                      <p:cBhvr>
                                        <p:cTn id="63" dur="2000" fill="hold"/>
                                        <p:tgtEl>
                                          <p:spTgt spid="22"/>
                                        </p:tgtEl>
                                        <p:attrNameLst>
                                          <p:attrName>ppt_x</p:attrName>
                                          <p:attrName>ppt_y</p:attrName>
                                        </p:attrNameLst>
                                      </p:cBhvr>
                                      <p:rCtr x="-11966" y="-20648"/>
                                    </p:animMotion>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26"/>
                                        </p:tgtEl>
                                        <p:attrNameLst>
                                          <p:attrName>style.visibility</p:attrName>
                                        </p:attrNameLst>
                                      </p:cBhvr>
                                      <p:to>
                                        <p:strVal val="hidden"/>
                                      </p:to>
                                    </p:set>
                                  </p:childTnLst>
                                </p:cTn>
                              </p:par>
                              <p:par>
                                <p:cTn id="72" presetID="10" presetClass="exit" presetSubtype="0" fill="hold" grpId="2" nodeType="with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1" nodeType="clickEffect">
                                  <p:stCondLst>
                                    <p:cond delay="0"/>
                                  </p:stCondLst>
                                  <p:childTnLst>
                                    <p:animMotion origin="layout" path="M -1.04167E-6 2.59259E-6 L -0.48372 -0.55371 " pathEditMode="relative" rAng="0" ptsTypes="AA">
                                      <p:cBhvr>
                                        <p:cTn id="96" dur="2000" fill="hold"/>
                                        <p:tgtEl>
                                          <p:spTgt spid="30"/>
                                        </p:tgtEl>
                                        <p:attrNameLst>
                                          <p:attrName>ppt_x</p:attrName>
                                          <p:attrName>ppt_y</p:attrName>
                                        </p:attrNameLst>
                                      </p:cBhvr>
                                      <p:rCtr x="-24193" y="-27685"/>
                                    </p:animMotion>
                                  </p:childTnLst>
                                </p:cTn>
                              </p:par>
                            </p:childTnLst>
                          </p:cTn>
                        </p:par>
                        <p:par>
                          <p:cTn id="97" fill="hold">
                            <p:stCondLst>
                              <p:cond delay="2000"/>
                            </p:stCondLst>
                            <p:childTnLst>
                              <p:par>
                                <p:cTn id="98" presetID="10" presetClass="entr" presetSubtype="0"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31"/>
                                        </p:tgtEl>
                                        <p:attrNameLst>
                                          <p:attrName>style.visibility</p:attrName>
                                        </p:attrNameLst>
                                      </p:cBhvr>
                                      <p:to>
                                        <p:strVal val="hidden"/>
                                      </p:to>
                                    </p:set>
                                  </p:childTnLst>
                                </p:cTn>
                              </p:par>
                              <p:par>
                                <p:cTn id="105" presetID="10" presetClass="exit" presetSubtype="0" fill="hold" grpId="2" nodeType="withEffect">
                                  <p:stCondLst>
                                    <p:cond delay="0"/>
                                  </p:stCondLst>
                                  <p:childTnLst>
                                    <p:animEffect transition="out" filter="fade">
                                      <p:cBhvr>
                                        <p:cTn id="106" dur="500"/>
                                        <p:tgtEl>
                                          <p:spTgt spid="30"/>
                                        </p:tgtEl>
                                      </p:cBhvr>
                                    </p:animEffect>
                                    <p:set>
                                      <p:cBhvr>
                                        <p:cTn id="107" dur="1" fill="hold">
                                          <p:stCondLst>
                                            <p:cond delay="499"/>
                                          </p:stCondLst>
                                        </p:cTn>
                                        <p:tgtEl>
                                          <p:spTgt spid="30"/>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33"/>
                                        </p:tgtEl>
                                      </p:cBhvr>
                                    </p:animEffect>
                                    <p:set>
                                      <p:cBhvr>
                                        <p:cTn id="110" dur="1" fill="hold">
                                          <p:stCondLst>
                                            <p:cond delay="499"/>
                                          </p:stCondLst>
                                        </p:cTn>
                                        <p:tgtEl>
                                          <p:spTgt spid="3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wipe(down)">
                                      <p:cBhvr>
                                        <p:cTn id="119" dur="500"/>
                                        <p:tgtEl>
                                          <p:spTgt spid="34"/>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8" grpId="1" animBg="1"/>
      <p:bldP spid="19" grpId="0" animBg="1"/>
      <p:bldP spid="19" grpId="1" animBg="1"/>
      <p:bldP spid="23" grpId="0" animBg="1"/>
      <p:bldP spid="23" grpId="1" animBg="1"/>
      <p:bldP spid="20" grpId="0" animBg="1"/>
      <p:bldP spid="20" grpId="1" animBg="1"/>
      <p:bldP spid="22" grpId="0" animBg="1"/>
      <p:bldP spid="22" grpId="1" animBg="1"/>
      <p:bldP spid="22" grpId="2" animBg="1"/>
      <p:bldP spid="30" grpId="0" animBg="1"/>
      <p:bldP spid="30" grpId="1" animBg="1"/>
      <p:bldP spid="30" grpId="2" animBg="1"/>
      <p:bldP spid="32" grpId="0"/>
      <p:bldP spid="32" grpId="1"/>
      <p:bldP spid="33" grpId="0"/>
      <p:bldP spid="33" grpId="1"/>
      <p:bldP spid="34" grpId="0" animBg="1"/>
      <p:bldP spid="34" grpId="1"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00E3833-8E76-46B1-9B4C-2FD0A04E2720}"/>
              </a:ext>
            </a:extLst>
          </p:cNvPr>
          <p:cNvGrpSpPr/>
          <p:nvPr/>
        </p:nvGrpSpPr>
        <p:grpSpPr>
          <a:xfrm>
            <a:off x="6004079" y="2077922"/>
            <a:ext cx="6056376" cy="4279426"/>
            <a:chOff x="2355826" y="2404301"/>
            <a:chExt cx="7465182" cy="4119592"/>
          </a:xfrm>
        </p:grpSpPr>
        <p:grpSp>
          <p:nvGrpSpPr>
            <p:cNvPr id="38" name="Group 37">
              <a:extLst>
                <a:ext uri="{FF2B5EF4-FFF2-40B4-BE49-F238E27FC236}">
                  <a16:creationId xmlns:a16="http://schemas.microsoft.com/office/drawing/2014/main" id="{F85262C0-BD98-41DA-9079-587B048BE822}"/>
                </a:ext>
              </a:extLst>
            </p:cNvPr>
            <p:cNvGrpSpPr/>
            <p:nvPr/>
          </p:nvGrpSpPr>
          <p:grpSpPr>
            <a:xfrm>
              <a:off x="2355826" y="2404301"/>
              <a:ext cx="7465182" cy="4119592"/>
              <a:chOff x="3072962" y="1263460"/>
              <a:chExt cx="5994838" cy="4294379"/>
            </a:xfrm>
          </p:grpSpPr>
          <p:pic>
            <p:nvPicPr>
              <p:cNvPr id="40" name="Picture 39">
                <a:extLst>
                  <a:ext uri="{FF2B5EF4-FFF2-40B4-BE49-F238E27FC236}">
                    <a16:creationId xmlns:a16="http://schemas.microsoft.com/office/drawing/2014/main" id="{E8B7711C-155E-4852-9407-D9EB903B30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41" name="Rectangle 40">
                <a:extLst>
                  <a:ext uri="{FF2B5EF4-FFF2-40B4-BE49-F238E27FC236}">
                    <a16:creationId xmlns:a16="http://schemas.microsoft.com/office/drawing/2014/main" id="{5F7BE9FA-C92A-4C06-88AC-69DC6EF4F30C}"/>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7" name="Rectangle 36">
              <a:extLst>
                <a:ext uri="{FF2B5EF4-FFF2-40B4-BE49-F238E27FC236}">
                  <a16:creationId xmlns:a16="http://schemas.microsoft.com/office/drawing/2014/main" id="{A399CE8E-952C-4A03-86CC-1E438F26C916}"/>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C3CA6FCA-E0E0-4D0C-8B3B-F2BED1E5055F}"/>
              </a:ext>
            </a:extLst>
          </p:cNvPr>
          <p:cNvSpPr txBox="1"/>
          <p:nvPr/>
        </p:nvSpPr>
        <p:spPr>
          <a:xfrm>
            <a:off x="6113420" y="2360262"/>
            <a:ext cx="641683" cy="38366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5" name="TextBox 44">
            <a:extLst>
              <a:ext uri="{FF2B5EF4-FFF2-40B4-BE49-F238E27FC236}">
                <a16:creationId xmlns:a16="http://schemas.microsoft.com/office/drawing/2014/main" id="{2AFD03CD-46CE-4EB5-8A96-C307437754AF}"/>
              </a:ext>
            </a:extLst>
          </p:cNvPr>
          <p:cNvSpPr txBox="1"/>
          <p:nvPr/>
        </p:nvSpPr>
        <p:spPr>
          <a:xfrm>
            <a:off x="6611092" y="2360262"/>
            <a:ext cx="3334701" cy="38366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import </a:t>
            </a:r>
            <a:r>
              <a:rPr lang="en-US" sz="1800" dirty="0" err="1">
                <a:solidFill>
                  <a:schemeClr val="accent1">
                    <a:lumMod val="20000"/>
                    <a:lumOff val="80000"/>
                  </a:schemeClr>
                </a:solidFill>
                <a:latin typeface="Consolas" panose="020B0609020204030204" pitchFamily="49" charset="0"/>
              </a:rPr>
              <a:t>our_shape</a:t>
            </a:r>
            <a:endParaRPr lang="en-US" sz="1800" dirty="0">
              <a:solidFill>
                <a:schemeClr val="accent1">
                  <a:lumMod val="20000"/>
                  <a:lumOff val="80000"/>
                </a:schemeClr>
              </a:solidFill>
              <a:latin typeface="Consolas" panose="020B0609020204030204" pitchFamily="49" charset="0"/>
            </a:endParaRPr>
          </a:p>
        </p:txBody>
      </p:sp>
      <p:sp>
        <p:nvSpPr>
          <p:cNvPr id="49" name="TextBox 48">
            <a:extLst>
              <a:ext uri="{FF2B5EF4-FFF2-40B4-BE49-F238E27FC236}">
                <a16:creationId xmlns:a16="http://schemas.microsoft.com/office/drawing/2014/main" id="{15A55954-820B-431B-9C43-D7914D2E9AF0}"/>
              </a:ext>
            </a:extLst>
          </p:cNvPr>
          <p:cNvSpPr txBox="1"/>
          <p:nvPr/>
        </p:nvSpPr>
        <p:spPr>
          <a:xfrm>
            <a:off x="6113420" y="2659685"/>
            <a:ext cx="641683" cy="38366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0" name="TextBox 49">
            <a:extLst>
              <a:ext uri="{FF2B5EF4-FFF2-40B4-BE49-F238E27FC236}">
                <a16:creationId xmlns:a16="http://schemas.microsoft.com/office/drawing/2014/main" id="{D4675DCD-9C79-4543-8345-63C574EA1472}"/>
              </a:ext>
            </a:extLst>
          </p:cNvPr>
          <p:cNvSpPr txBox="1"/>
          <p:nvPr/>
        </p:nvSpPr>
        <p:spPr>
          <a:xfrm>
            <a:off x="6611092" y="2699066"/>
            <a:ext cx="3334701" cy="38366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c = </a:t>
            </a:r>
            <a:r>
              <a:rPr lang="en-US" sz="1800" dirty="0" err="1">
                <a:solidFill>
                  <a:schemeClr val="accent1">
                    <a:lumMod val="20000"/>
                    <a:lumOff val="80000"/>
                  </a:schemeClr>
                </a:solidFill>
                <a:latin typeface="Consolas" panose="020B0609020204030204" pitchFamily="49" charset="0"/>
              </a:rPr>
              <a:t>our_shape.Circle</a:t>
            </a:r>
            <a:r>
              <a:rPr lang="en-US" sz="1800" dirty="0">
                <a:solidFill>
                  <a:schemeClr val="accent1">
                    <a:lumMod val="20000"/>
                    <a:lumOff val="80000"/>
                  </a:schemeClr>
                </a:solidFill>
                <a:latin typeface="Consolas" panose="020B0609020204030204" pitchFamily="49" charset="0"/>
              </a:rPr>
              <a:t>(1)</a:t>
            </a:r>
          </a:p>
        </p:txBody>
      </p:sp>
      <p:sp>
        <p:nvSpPr>
          <p:cNvPr id="52" name="TextBox 51">
            <a:extLst>
              <a:ext uri="{FF2B5EF4-FFF2-40B4-BE49-F238E27FC236}">
                <a16:creationId xmlns:a16="http://schemas.microsoft.com/office/drawing/2014/main" id="{E10CFBDC-3A15-4A57-B652-B4C7C7A10750}"/>
              </a:ext>
            </a:extLst>
          </p:cNvPr>
          <p:cNvSpPr txBox="1"/>
          <p:nvPr/>
        </p:nvSpPr>
        <p:spPr>
          <a:xfrm>
            <a:off x="6105724" y="2997474"/>
            <a:ext cx="641683" cy="38366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3" name="TextBox 52">
            <a:extLst>
              <a:ext uri="{FF2B5EF4-FFF2-40B4-BE49-F238E27FC236}">
                <a16:creationId xmlns:a16="http://schemas.microsoft.com/office/drawing/2014/main" id="{A8246BD8-7649-42F5-B73F-63B05357CF47}"/>
              </a:ext>
            </a:extLst>
          </p:cNvPr>
          <p:cNvSpPr txBox="1"/>
          <p:nvPr/>
        </p:nvSpPr>
        <p:spPr>
          <a:xfrm>
            <a:off x="6603396" y="2995105"/>
            <a:ext cx="4436781" cy="36933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print(</a:t>
            </a:r>
            <a:r>
              <a:rPr lang="en-US" sz="1800" dirty="0" err="1">
                <a:solidFill>
                  <a:schemeClr val="accent1">
                    <a:lumMod val="20000"/>
                    <a:lumOff val="80000"/>
                  </a:schemeClr>
                </a:solidFill>
                <a:latin typeface="Consolas" panose="020B0609020204030204" pitchFamily="49" charset="0"/>
              </a:rPr>
              <a:t>f"c's</a:t>
            </a:r>
            <a:r>
              <a:rPr lang="en-US" sz="1800" dirty="0">
                <a:solidFill>
                  <a:schemeClr val="accent1">
                    <a:lumMod val="20000"/>
                    <a:lumOff val="80000"/>
                  </a:schemeClr>
                </a:solidFill>
                <a:latin typeface="Consolas" panose="020B0609020204030204" pitchFamily="49" charset="0"/>
              </a:rPr>
              <a:t> area is {</a:t>
            </a:r>
            <a:r>
              <a:rPr lang="en-US" sz="1800" dirty="0" err="1">
                <a:solidFill>
                  <a:schemeClr val="accent1">
                    <a:lumMod val="20000"/>
                    <a:lumOff val="80000"/>
                  </a:schemeClr>
                </a:solidFill>
                <a:latin typeface="Consolas" panose="020B0609020204030204" pitchFamily="49" charset="0"/>
              </a:rPr>
              <a:t>c.area</a:t>
            </a:r>
            <a:r>
              <a:rPr lang="en-US" sz="1800" dirty="0">
                <a:solidFill>
                  <a:schemeClr val="accent1">
                    <a:lumMod val="20000"/>
                    <a:lumOff val="80000"/>
                  </a:schemeClr>
                </a:solidFill>
                <a:latin typeface="Consolas" panose="020B0609020204030204" pitchFamily="49" charset="0"/>
              </a:rPr>
              <a:t>()}")</a:t>
            </a:r>
          </a:p>
        </p:txBody>
      </p:sp>
      <p:sp>
        <p:nvSpPr>
          <p:cNvPr id="58" name="TextBox 57">
            <a:extLst>
              <a:ext uri="{FF2B5EF4-FFF2-40B4-BE49-F238E27FC236}">
                <a16:creationId xmlns:a16="http://schemas.microsoft.com/office/drawing/2014/main" id="{FADF8D22-1ECF-45DF-A7BA-04C4E9197130}"/>
              </a:ext>
            </a:extLst>
          </p:cNvPr>
          <p:cNvSpPr txBox="1"/>
          <p:nvPr/>
        </p:nvSpPr>
        <p:spPr>
          <a:xfrm>
            <a:off x="6089815" y="3307567"/>
            <a:ext cx="4436781" cy="383662"/>
          </a:xfrm>
          <a:prstGeom prst="rect">
            <a:avLst/>
          </a:prstGeom>
          <a:noFill/>
          <a:ln>
            <a:noFill/>
          </a:ln>
        </p:spPr>
        <p:txBody>
          <a:bodyPr wrap="square">
            <a:spAutoFit/>
          </a:bodyPr>
          <a:lstStyle/>
          <a:p>
            <a:r>
              <a:rPr lang="en-US" dirty="0">
                <a:solidFill>
                  <a:schemeClr val="accent2">
                    <a:lumMod val="40000"/>
                    <a:lumOff val="60000"/>
                  </a:schemeClr>
                </a:solidFill>
                <a:latin typeface="Consolas" panose="020B0609020204030204" pitchFamily="49" charset="0"/>
              </a:rPr>
              <a:t>c's area is 3.14</a:t>
            </a:r>
          </a:p>
        </p:txBody>
      </p:sp>
      <p:sp>
        <p:nvSpPr>
          <p:cNvPr id="59" name="TextBox 58">
            <a:extLst>
              <a:ext uri="{FF2B5EF4-FFF2-40B4-BE49-F238E27FC236}">
                <a16:creationId xmlns:a16="http://schemas.microsoft.com/office/drawing/2014/main" id="{BCA76A1A-8219-4C9D-968F-80B4EDD72E0F}"/>
              </a:ext>
            </a:extLst>
          </p:cNvPr>
          <p:cNvSpPr txBox="1"/>
          <p:nvPr/>
        </p:nvSpPr>
        <p:spPr>
          <a:xfrm>
            <a:off x="6065274" y="3611853"/>
            <a:ext cx="641683" cy="38366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60" name="TextBox 59">
            <a:extLst>
              <a:ext uri="{FF2B5EF4-FFF2-40B4-BE49-F238E27FC236}">
                <a16:creationId xmlns:a16="http://schemas.microsoft.com/office/drawing/2014/main" id="{7A8872AC-D8F8-4E92-9B26-78A5FAC73844}"/>
              </a:ext>
            </a:extLst>
          </p:cNvPr>
          <p:cNvSpPr txBox="1"/>
          <p:nvPr/>
        </p:nvSpPr>
        <p:spPr>
          <a:xfrm>
            <a:off x="6521863" y="3600712"/>
            <a:ext cx="5379766"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amt = </a:t>
            </a:r>
            <a:r>
              <a:rPr lang="en-US" dirty="0" err="1">
                <a:solidFill>
                  <a:schemeClr val="accent1">
                    <a:lumMod val="20000"/>
                    <a:lumOff val="80000"/>
                  </a:schemeClr>
                </a:solidFill>
                <a:latin typeface="Consolas" panose="020B0609020204030204" pitchFamily="49" charset="0"/>
              </a:rPr>
              <a:t>our_shape.cost</a:t>
            </a:r>
            <a:r>
              <a:rPr lang="en-US" dirty="0">
                <a:solidFill>
                  <a:schemeClr val="accent1">
                    <a:lumMod val="20000"/>
                    <a:lumOff val="80000"/>
                  </a:schemeClr>
                </a:solidFill>
                <a:latin typeface="Consolas" panose="020B0609020204030204" pitchFamily="49" charset="0"/>
              </a:rPr>
              <a:t>(c,10)  # $10/</a:t>
            </a:r>
            <a:r>
              <a:rPr lang="en-US" dirty="0" err="1">
                <a:solidFill>
                  <a:schemeClr val="accent1">
                    <a:lumMod val="20000"/>
                    <a:lumOff val="80000"/>
                  </a:schemeClr>
                </a:solidFill>
                <a:latin typeface="Consolas" panose="020B0609020204030204" pitchFamily="49" charset="0"/>
              </a:rPr>
              <a:t>sqft</a:t>
            </a:r>
            <a:endParaRPr lang="en-US" sz="1800" dirty="0">
              <a:solidFill>
                <a:schemeClr val="accent1">
                  <a:lumMod val="20000"/>
                  <a:lumOff val="80000"/>
                </a:schemeClr>
              </a:solidFill>
              <a:latin typeface="Consolas" panose="020B0609020204030204" pitchFamily="49" charset="0"/>
            </a:endParaRP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830997"/>
          </a:xfrm>
          <a:prstGeom prst="rect">
            <a:avLst/>
          </a:prstGeom>
          <a:noFill/>
        </p:spPr>
        <p:txBody>
          <a:bodyPr wrap="square" rtlCol="0">
            <a:spAutoFit/>
          </a:bodyPr>
          <a:lstStyle/>
          <a:p>
            <a:pPr algn="ctr"/>
            <a:r>
              <a:rPr lang="en-US" sz="4800" dirty="0"/>
              <a:t>Creating a Module</a:t>
            </a:r>
          </a:p>
        </p:txBody>
      </p:sp>
      <p:sp>
        <p:nvSpPr>
          <p:cNvPr id="3" name="TextBox 2">
            <a:extLst>
              <a:ext uri="{FF2B5EF4-FFF2-40B4-BE49-F238E27FC236}">
                <a16:creationId xmlns:a16="http://schemas.microsoft.com/office/drawing/2014/main" id="{68D6136E-BB83-4195-ACB4-CE4787E70927}"/>
              </a:ext>
            </a:extLst>
          </p:cNvPr>
          <p:cNvSpPr txBox="1"/>
          <p:nvPr/>
        </p:nvSpPr>
        <p:spPr>
          <a:xfrm>
            <a:off x="957313" y="969926"/>
            <a:ext cx="4355774" cy="707886"/>
          </a:xfrm>
          <a:prstGeom prst="rect">
            <a:avLst/>
          </a:prstGeom>
          <a:noFill/>
        </p:spPr>
        <p:txBody>
          <a:bodyPr wrap="square" rtlCol="0">
            <a:spAutoFit/>
          </a:bodyPr>
          <a:lstStyle/>
          <a:p>
            <a:pPr algn="ctr"/>
            <a:r>
              <a:rPr lang="en-US" sz="2000" dirty="0"/>
              <a:t>Creating your own Python module is as easy as creating a .</a:t>
            </a:r>
            <a:r>
              <a:rPr lang="en-US" sz="2000" dirty="0" err="1"/>
              <a:t>py</a:t>
            </a:r>
            <a:r>
              <a:rPr lang="en-US" sz="2000" dirty="0"/>
              <a:t> file!</a:t>
            </a:r>
          </a:p>
        </p:txBody>
      </p:sp>
      <p:sp>
        <p:nvSpPr>
          <p:cNvPr id="27" name="TextBox 26">
            <a:extLst>
              <a:ext uri="{FF2B5EF4-FFF2-40B4-BE49-F238E27FC236}">
                <a16:creationId xmlns:a16="http://schemas.microsoft.com/office/drawing/2014/main" id="{8918E51B-ABEA-4273-B24A-B7C789DEF8F8}"/>
              </a:ext>
            </a:extLst>
          </p:cNvPr>
          <p:cNvSpPr txBox="1"/>
          <p:nvPr/>
        </p:nvSpPr>
        <p:spPr>
          <a:xfrm>
            <a:off x="416282" y="1677812"/>
            <a:ext cx="1626670" cy="400110"/>
          </a:xfrm>
          <a:prstGeom prst="rect">
            <a:avLst/>
          </a:prstGeom>
          <a:noFill/>
        </p:spPr>
        <p:txBody>
          <a:bodyPr wrap="square" rtlCol="0">
            <a:spAutoFit/>
          </a:bodyPr>
          <a:lstStyle/>
          <a:p>
            <a:r>
              <a:rPr lang="en-US" sz="2000" dirty="0"/>
              <a:t>our_shape.py</a:t>
            </a:r>
          </a:p>
        </p:txBody>
      </p:sp>
      <p:sp>
        <p:nvSpPr>
          <p:cNvPr id="30" name="TextBox 29">
            <a:extLst>
              <a:ext uri="{FF2B5EF4-FFF2-40B4-BE49-F238E27FC236}">
                <a16:creationId xmlns:a16="http://schemas.microsoft.com/office/drawing/2014/main" id="{9D03F032-B7DC-433D-B7A3-F7C20B33CA38}"/>
              </a:ext>
            </a:extLst>
          </p:cNvPr>
          <p:cNvSpPr txBox="1"/>
          <p:nvPr/>
        </p:nvSpPr>
        <p:spPr>
          <a:xfrm>
            <a:off x="6878915" y="983345"/>
            <a:ext cx="4355774" cy="707886"/>
          </a:xfrm>
          <a:prstGeom prst="rect">
            <a:avLst/>
          </a:prstGeom>
          <a:noFill/>
        </p:spPr>
        <p:txBody>
          <a:bodyPr wrap="square" rtlCol="0">
            <a:spAutoFit/>
          </a:bodyPr>
          <a:lstStyle/>
          <a:p>
            <a:pPr algn="ctr"/>
            <a:r>
              <a:rPr lang="en-US" sz="2000" dirty="0"/>
              <a:t>Then you can import it and use its classes/functions/constants!</a:t>
            </a:r>
          </a:p>
        </p:txBody>
      </p:sp>
      <p:sp>
        <p:nvSpPr>
          <p:cNvPr id="63" name="TextBox 62">
            <a:extLst>
              <a:ext uri="{FF2B5EF4-FFF2-40B4-BE49-F238E27FC236}">
                <a16:creationId xmlns:a16="http://schemas.microsoft.com/office/drawing/2014/main" id="{CEC1DA0D-CFA5-434A-BC14-221D06462B23}"/>
              </a:ext>
            </a:extLst>
          </p:cNvPr>
          <p:cNvSpPr txBox="1"/>
          <p:nvPr/>
        </p:nvSpPr>
        <p:spPr>
          <a:xfrm>
            <a:off x="6056251" y="3957555"/>
            <a:ext cx="641683" cy="38366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64" name="TextBox 63">
            <a:extLst>
              <a:ext uri="{FF2B5EF4-FFF2-40B4-BE49-F238E27FC236}">
                <a16:creationId xmlns:a16="http://schemas.microsoft.com/office/drawing/2014/main" id="{E1C49715-D49E-4D46-8E66-BD34AEDCF68F}"/>
              </a:ext>
            </a:extLst>
          </p:cNvPr>
          <p:cNvSpPr txBox="1"/>
          <p:nvPr/>
        </p:nvSpPr>
        <p:spPr>
          <a:xfrm>
            <a:off x="6512840" y="3946414"/>
            <a:ext cx="4932200"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print(</a:t>
            </a:r>
            <a:r>
              <a:rPr lang="en-US" dirty="0" err="1">
                <a:solidFill>
                  <a:schemeClr val="accent1">
                    <a:lumMod val="20000"/>
                    <a:lumOff val="80000"/>
                  </a:schemeClr>
                </a:solidFill>
                <a:latin typeface="Consolas" panose="020B0609020204030204" pitchFamily="49" charset="0"/>
              </a:rPr>
              <a:t>f'Cost</a:t>
            </a:r>
            <a:r>
              <a:rPr lang="en-US" dirty="0">
                <a:solidFill>
                  <a:schemeClr val="accent1">
                    <a:lumMod val="20000"/>
                    <a:lumOff val="80000"/>
                  </a:schemeClr>
                </a:solidFill>
                <a:latin typeface="Consolas" panose="020B0609020204030204" pitchFamily="49" charset="0"/>
              </a:rPr>
              <a:t> for circle c: ${amt}')</a:t>
            </a:r>
            <a:endParaRPr lang="en-US" sz="1800" dirty="0">
              <a:solidFill>
                <a:schemeClr val="accent1">
                  <a:lumMod val="20000"/>
                  <a:lumOff val="80000"/>
                </a:schemeClr>
              </a:solidFill>
              <a:latin typeface="Consolas" panose="020B0609020204030204" pitchFamily="49" charset="0"/>
            </a:endParaRPr>
          </a:p>
        </p:txBody>
      </p:sp>
      <p:sp>
        <p:nvSpPr>
          <p:cNvPr id="65" name="TextBox 64">
            <a:extLst>
              <a:ext uri="{FF2B5EF4-FFF2-40B4-BE49-F238E27FC236}">
                <a16:creationId xmlns:a16="http://schemas.microsoft.com/office/drawing/2014/main" id="{CAEFEF55-C38E-47B8-AFC1-AEC3D2975257}"/>
              </a:ext>
            </a:extLst>
          </p:cNvPr>
          <p:cNvSpPr txBox="1"/>
          <p:nvPr/>
        </p:nvSpPr>
        <p:spPr>
          <a:xfrm>
            <a:off x="6056251" y="4250700"/>
            <a:ext cx="5609406" cy="369332"/>
          </a:xfrm>
          <a:prstGeom prst="rect">
            <a:avLst/>
          </a:prstGeom>
          <a:noFill/>
          <a:ln>
            <a:noFill/>
          </a:ln>
        </p:spPr>
        <p:txBody>
          <a:bodyPr wrap="square">
            <a:spAutoFit/>
          </a:bodyPr>
          <a:lstStyle/>
          <a:p>
            <a:r>
              <a:rPr lang="en-US" dirty="0">
                <a:solidFill>
                  <a:schemeClr val="accent2">
                    <a:lumMod val="20000"/>
                    <a:lumOff val="80000"/>
                  </a:schemeClr>
                </a:solidFill>
                <a:latin typeface="Consolas" panose="020B0609020204030204" pitchFamily="49" charset="0"/>
              </a:rPr>
              <a:t>Cost for circle c: $31.400000000000002</a:t>
            </a:r>
          </a:p>
        </p:txBody>
      </p:sp>
      <p:sp>
        <p:nvSpPr>
          <p:cNvPr id="66" name="TextBox 65">
            <a:extLst>
              <a:ext uri="{FF2B5EF4-FFF2-40B4-BE49-F238E27FC236}">
                <a16:creationId xmlns:a16="http://schemas.microsoft.com/office/drawing/2014/main" id="{C9661FF0-5F25-4CD4-941B-CACF7C6CF582}"/>
              </a:ext>
            </a:extLst>
          </p:cNvPr>
          <p:cNvSpPr txBox="1"/>
          <p:nvPr/>
        </p:nvSpPr>
        <p:spPr>
          <a:xfrm>
            <a:off x="478826" y="2023045"/>
            <a:ext cx="5375292" cy="4509560"/>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Our very own python shape module</a:t>
            </a: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Circle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radius):</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self.radius</a:t>
            </a:r>
            <a:r>
              <a:rPr lang="en-US" dirty="0">
                <a:solidFill>
                  <a:srgbClr val="000000"/>
                </a:solidFill>
                <a:latin typeface="Consolas" panose="020B0609020204030204" pitchFamily="49" charset="0"/>
              </a:rPr>
              <a:t> = radius</a:t>
            </a:r>
          </a:p>
          <a:p>
            <a:endParaRPr lang="en-US" sz="105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3.14</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self.radius</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p>
          <a:p>
            <a:endParaRPr lang="en-US" b="1" dirty="0">
              <a:solidFill>
                <a:srgbClr val="850002"/>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Square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side):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self.side</a:t>
            </a:r>
            <a:r>
              <a:rPr lang="en-US" dirty="0">
                <a:solidFill>
                  <a:srgbClr val="000000"/>
                </a:solidFill>
                <a:latin typeface="Consolas" panose="020B0609020204030204" pitchFamily="49" charset="0"/>
              </a:rPr>
              <a:t> = side</a:t>
            </a:r>
          </a:p>
          <a:p>
            <a:endParaRPr lang="en-US" sz="10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self.side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self.side</a:t>
            </a:r>
            <a:endParaRPr lang="en-US"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cost</a:t>
            </a:r>
            <a:r>
              <a:rPr lang="en-US" dirty="0">
                <a:solidFill>
                  <a:srgbClr val="000000"/>
                </a:solidFill>
                <a:latin typeface="Consolas" panose="020B0609020204030204" pitchFamily="49" charset="0"/>
              </a:rPr>
              <a:t>(shape, </a:t>
            </a:r>
            <a:r>
              <a:rPr lang="en-US" dirty="0" err="1">
                <a:solidFill>
                  <a:srgbClr val="000000"/>
                </a:solidFill>
                <a:latin typeface="Consolas" panose="020B0609020204030204" pitchFamily="49" charset="0"/>
              </a:rPr>
              <a:t>dollar_per_sqft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shape.area</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dollar_per_sqft</a:t>
            </a:r>
            <a:endParaRPr lang="en-US" dirty="0">
              <a:solidFill>
                <a:srgbClr val="009A46"/>
              </a:solidFill>
              <a:latin typeface="Consolas" panose="020B0609020204030204" pitchFamily="49" charset="0"/>
            </a:endParaRPr>
          </a:p>
        </p:txBody>
      </p:sp>
      <p:sp>
        <p:nvSpPr>
          <p:cNvPr id="68" name="Speech Bubble: Rectangle with Corners Rounded 67">
            <a:extLst>
              <a:ext uri="{FF2B5EF4-FFF2-40B4-BE49-F238E27FC236}">
                <a16:creationId xmlns:a16="http://schemas.microsoft.com/office/drawing/2014/main" id="{7C169D40-7DE5-4848-8313-4A0B6D7C9B2C}"/>
              </a:ext>
            </a:extLst>
          </p:cNvPr>
          <p:cNvSpPr/>
          <p:nvPr/>
        </p:nvSpPr>
        <p:spPr>
          <a:xfrm>
            <a:off x="8565258" y="4013331"/>
            <a:ext cx="2626527" cy="968573"/>
          </a:xfrm>
          <a:prstGeom prst="wedgeRoundRectCallout">
            <a:avLst>
              <a:gd name="adj1" fmla="val -80369"/>
              <a:gd name="adj2" fmla="val -1505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As we just learned, we use the module's name as a prefix.</a:t>
            </a:r>
            <a:endParaRPr lang="en-US" sz="2000" dirty="0">
              <a:solidFill>
                <a:schemeClr val="accent2">
                  <a:lumMod val="20000"/>
                  <a:lumOff val="80000"/>
                </a:schemeClr>
              </a:solidFill>
              <a:latin typeface="Corbel" panose="020B0503020204020204" pitchFamily="34" charset="0"/>
            </a:endParaRPr>
          </a:p>
        </p:txBody>
      </p:sp>
      <p:sp>
        <p:nvSpPr>
          <p:cNvPr id="28" name="Speech Bubble: Rectangle with Corners Rounded 27">
            <a:extLst>
              <a:ext uri="{FF2B5EF4-FFF2-40B4-BE49-F238E27FC236}">
                <a16:creationId xmlns:a16="http://schemas.microsoft.com/office/drawing/2014/main" id="{DBA3E78B-A763-4FD0-A6E3-8A783BC55236}"/>
              </a:ext>
            </a:extLst>
          </p:cNvPr>
          <p:cNvSpPr/>
          <p:nvPr/>
        </p:nvSpPr>
        <p:spPr>
          <a:xfrm>
            <a:off x="8508781" y="611760"/>
            <a:ext cx="3388149" cy="968573"/>
          </a:xfrm>
          <a:prstGeom prst="wedgeRoundRectCallout">
            <a:avLst>
              <a:gd name="adj1" fmla="val -68016"/>
              <a:gd name="adj2" fmla="val 1422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import a file </a:t>
            </a:r>
            <a:r>
              <a:rPr lang="en-US" sz="2000" dirty="0">
                <a:solidFill>
                  <a:schemeClr val="accent2">
                    <a:lumMod val="40000"/>
                    <a:lumOff val="60000"/>
                  </a:schemeClr>
                </a:solidFill>
                <a:latin typeface="Corbel" panose="020B0503020204020204" pitchFamily="34" charset="0"/>
              </a:rPr>
              <a:t>foo.py</a:t>
            </a:r>
            <a:r>
              <a:rPr lang="en-US" sz="2000" dirty="0">
                <a:latin typeface="Corbel" panose="020B0503020204020204" pitchFamily="34" charset="0"/>
              </a:rPr>
              <a:t>, you use the command:</a:t>
            </a:r>
          </a:p>
          <a:p>
            <a:pPr algn="ctr"/>
            <a:r>
              <a:rPr lang="en-US" sz="2000" dirty="0">
                <a:solidFill>
                  <a:schemeClr val="accent2">
                    <a:lumMod val="40000"/>
                    <a:lumOff val="60000"/>
                  </a:schemeClr>
                </a:solidFill>
                <a:latin typeface="Corbel" panose="020B0503020204020204" pitchFamily="34" charset="0"/>
              </a:rPr>
              <a:t>import foo</a:t>
            </a:r>
          </a:p>
        </p:txBody>
      </p:sp>
    </p:spTree>
    <p:extLst>
      <p:ext uri="{BB962C8B-B14F-4D97-AF65-F5344CB8AC3E}">
        <p14:creationId xmlns:p14="http://schemas.microsoft.com/office/powerpoint/2010/main" val="144840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6">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6">
                                            <p:txEl>
                                              <p:pRg st="15" end="1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4">
                                            <p:txEl>
                                              <p:pRg st="0" end="0"/>
                                            </p:txEl>
                                          </p:spTgt>
                                        </p:tgtEl>
                                        <p:attrNameLst>
                                          <p:attrName>style.visibility</p:attrName>
                                        </p:attrNameLst>
                                      </p:cBhvr>
                                      <p:to>
                                        <p:strVal val="visible"/>
                                      </p:to>
                                    </p:set>
                                    <p:animEffect transition="in" filter="wipe(left)">
                                      <p:cBhvr>
                                        <p:cTn id="69" dur="500"/>
                                        <p:tgtEl>
                                          <p:spTgt spid="44">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1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5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2" nodeType="clickEffect">
                                  <p:stCondLst>
                                    <p:cond delay="0"/>
                                  </p:stCondLst>
                                  <p:childTnLst>
                                    <p:animMotion origin="layout" path="M 1.04167E-6 -2.22222E-6 L -0.4875 -0.08078 " pathEditMode="relative" rAng="0" ptsTypes="AA">
                                      <p:cBhvr>
                                        <p:cTn id="83" dur="2000" fill="hold"/>
                                        <p:tgtEl>
                                          <p:spTgt spid="28"/>
                                        </p:tgtEl>
                                        <p:attrNameLst>
                                          <p:attrName>ppt_x</p:attrName>
                                          <p:attrName>ppt_y</p:attrName>
                                        </p:attrNameLst>
                                      </p:cBhvr>
                                      <p:rCtr x="-24375" y="-4051"/>
                                    </p:animMotion>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2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9">
                                            <p:txEl>
                                              <p:pRg st="0" end="0"/>
                                            </p:txEl>
                                          </p:spTgt>
                                        </p:tgtEl>
                                        <p:attrNameLst>
                                          <p:attrName>style.visibility</p:attrName>
                                        </p:attrNameLst>
                                      </p:cBhvr>
                                      <p:to>
                                        <p:strVal val="visible"/>
                                      </p:to>
                                    </p:set>
                                    <p:animEffect transition="in" filter="wipe(left)">
                                      <p:cBhvr>
                                        <p:cTn id="92" dur="500"/>
                                        <p:tgtEl>
                                          <p:spTgt spid="49">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wipe(left)">
                                      <p:cBhvr>
                                        <p:cTn id="97" dur="1500"/>
                                        <p:tgtEl>
                                          <p:spTgt spid="5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wipe(down)">
                                      <p:cBhvr>
                                        <p:cTn id="102" dur="500"/>
                                        <p:tgtEl>
                                          <p:spTgt spid="68"/>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52">
                                            <p:txEl>
                                              <p:pRg st="0" end="0"/>
                                            </p:txEl>
                                          </p:spTgt>
                                        </p:tgtEl>
                                        <p:attrNameLst>
                                          <p:attrName>style.visibility</p:attrName>
                                        </p:attrNameLst>
                                      </p:cBhvr>
                                      <p:to>
                                        <p:strVal val="visible"/>
                                      </p:to>
                                    </p:set>
                                    <p:animEffect transition="in" filter="wipe(left)">
                                      <p:cBhvr>
                                        <p:cTn id="111" dur="500"/>
                                        <p:tgtEl>
                                          <p:spTgt spid="52">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wipe(left)">
                                      <p:cBhvr>
                                        <p:cTn id="116" dur="1500"/>
                                        <p:tgtEl>
                                          <p:spTgt spid="5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Effect transition="in" filter="wipe(left)">
                                      <p:cBhvr>
                                        <p:cTn id="121" dur="500"/>
                                        <p:tgtEl>
                                          <p:spTgt spid="58">
                                            <p:txEl>
                                              <p:pRg st="0" end="0"/>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59">
                                            <p:txEl>
                                              <p:pRg st="0" end="0"/>
                                            </p:txEl>
                                          </p:spTgt>
                                        </p:tgtEl>
                                        <p:attrNameLst>
                                          <p:attrName>style.visibility</p:attrName>
                                        </p:attrNameLst>
                                      </p:cBhvr>
                                      <p:to>
                                        <p:strVal val="visible"/>
                                      </p:to>
                                    </p:set>
                                    <p:animEffect transition="in" filter="wipe(left)">
                                      <p:cBhvr>
                                        <p:cTn id="126" dur="500"/>
                                        <p:tgtEl>
                                          <p:spTgt spid="59">
                                            <p:txEl>
                                              <p:pRg st="0" end="0"/>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wipe(left)">
                                      <p:cBhvr>
                                        <p:cTn id="131" dur="1500"/>
                                        <p:tgtEl>
                                          <p:spTgt spid="60"/>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63">
                                            <p:txEl>
                                              <p:pRg st="0" end="0"/>
                                            </p:txEl>
                                          </p:spTgt>
                                        </p:tgtEl>
                                        <p:attrNameLst>
                                          <p:attrName>style.visibility</p:attrName>
                                        </p:attrNameLst>
                                      </p:cBhvr>
                                      <p:to>
                                        <p:strVal val="visible"/>
                                      </p:to>
                                    </p:set>
                                    <p:animEffect transition="in" filter="wipe(left)">
                                      <p:cBhvr>
                                        <p:cTn id="136" dur="500"/>
                                        <p:tgtEl>
                                          <p:spTgt spid="63">
                                            <p:txEl>
                                              <p:pRg st="0" end="0"/>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wipe(left)">
                                      <p:cBhvr>
                                        <p:cTn id="141" dur="1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65">
                                            <p:txEl>
                                              <p:pRg st="0" end="0"/>
                                            </p:txEl>
                                          </p:spTgt>
                                        </p:tgtEl>
                                        <p:attrNameLst>
                                          <p:attrName>style.visibility</p:attrName>
                                        </p:attrNameLst>
                                      </p:cBhvr>
                                      <p:to>
                                        <p:strVal val="visible"/>
                                      </p:to>
                                    </p:set>
                                    <p:animEffect transition="in" filter="wipe(left)">
                                      <p:cBhvr>
                                        <p:cTn id="146"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P spid="45" grpId="0"/>
      <p:bldP spid="49" grpId="0" uiExpand="1" build="p"/>
      <p:bldP spid="50" grpId="0"/>
      <p:bldP spid="52" grpId="0" uiExpand="1" build="p"/>
      <p:bldP spid="53" grpId="0"/>
      <p:bldP spid="58" grpId="0" uiExpand="1" build="p"/>
      <p:bldP spid="59" grpId="0" uiExpand="1" build="p"/>
      <p:bldP spid="60" grpId="0"/>
      <p:bldP spid="3" grpId="0"/>
      <p:bldP spid="27" grpId="0"/>
      <p:bldP spid="30" grpId="0"/>
      <p:bldP spid="63" grpId="0" uiExpand="1" build="p"/>
      <p:bldP spid="64" grpId="0"/>
      <p:bldP spid="65" grpId="0" uiExpand="1" build="p"/>
      <p:bldP spid="66" grpId="0" uiExpand="1" build="p" animBg="1"/>
      <p:bldP spid="68" grpId="0" animBg="1"/>
      <p:bldP spid="68" grpId="1" animBg="1"/>
      <p:bldP spid="28" grpId="0" animBg="1"/>
      <p:bldP spid="28" grpId="1" animBg="1"/>
      <p:bldP spid="28" grpId="2"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438728" y="113744"/>
            <a:ext cx="12797566" cy="830997"/>
          </a:xfrm>
          <a:prstGeom prst="rect">
            <a:avLst/>
          </a:prstGeom>
          <a:noFill/>
        </p:spPr>
        <p:txBody>
          <a:bodyPr wrap="square" rtlCol="0">
            <a:spAutoFit/>
          </a:bodyPr>
          <a:lstStyle/>
          <a:p>
            <a:pPr algn="ctr"/>
            <a:r>
              <a:rPr lang="en-US" sz="4800" dirty="0"/>
              <a:t>Creating A Larger Program</a:t>
            </a:r>
          </a:p>
        </p:txBody>
      </p:sp>
      <p:sp>
        <p:nvSpPr>
          <p:cNvPr id="3" name="TextBox 2">
            <a:extLst>
              <a:ext uri="{FF2B5EF4-FFF2-40B4-BE49-F238E27FC236}">
                <a16:creationId xmlns:a16="http://schemas.microsoft.com/office/drawing/2014/main" id="{68D6136E-BB83-4195-ACB4-CE4787E70927}"/>
              </a:ext>
            </a:extLst>
          </p:cNvPr>
          <p:cNvSpPr txBox="1"/>
          <p:nvPr/>
        </p:nvSpPr>
        <p:spPr>
          <a:xfrm>
            <a:off x="957312" y="969926"/>
            <a:ext cx="10641129" cy="400110"/>
          </a:xfrm>
          <a:prstGeom prst="rect">
            <a:avLst/>
          </a:prstGeom>
          <a:noFill/>
        </p:spPr>
        <p:txBody>
          <a:bodyPr wrap="square" rtlCol="0">
            <a:spAutoFit/>
          </a:bodyPr>
          <a:lstStyle/>
          <a:p>
            <a:pPr algn="ctr"/>
            <a:r>
              <a:rPr lang="en-US" sz="2000" dirty="0"/>
              <a:t>We create larger Python programs using multiple modules:</a:t>
            </a:r>
          </a:p>
        </p:txBody>
      </p:sp>
      <p:sp>
        <p:nvSpPr>
          <p:cNvPr id="27" name="TextBox 26">
            <a:extLst>
              <a:ext uri="{FF2B5EF4-FFF2-40B4-BE49-F238E27FC236}">
                <a16:creationId xmlns:a16="http://schemas.microsoft.com/office/drawing/2014/main" id="{8918E51B-ABEA-4273-B24A-B7C789DEF8F8}"/>
              </a:ext>
            </a:extLst>
          </p:cNvPr>
          <p:cNvSpPr txBox="1"/>
          <p:nvPr/>
        </p:nvSpPr>
        <p:spPr>
          <a:xfrm>
            <a:off x="416282" y="1677812"/>
            <a:ext cx="1626670" cy="400110"/>
          </a:xfrm>
          <a:prstGeom prst="rect">
            <a:avLst/>
          </a:prstGeom>
          <a:noFill/>
        </p:spPr>
        <p:txBody>
          <a:bodyPr wrap="square" rtlCol="0">
            <a:spAutoFit/>
          </a:bodyPr>
          <a:lstStyle/>
          <a:p>
            <a:r>
              <a:rPr lang="en-US" sz="2000" dirty="0"/>
              <a:t>our_shape.py</a:t>
            </a:r>
          </a:p>
        </p:txBody>
      </p:sp>
      <p:sp>
        <p:nvSpPr>
          <p:cNvPr id="9" name="TextBox 8">
            <a:extLst>
              <a:ext uri="{FF2B5EF4-FFF2-40B4-BE49-F238E27FC236}">
                <a16:creationId xmlns:a16="http://schemas.microsoft.com/office/drawing/2014/main" id="{73395E73-8CDA-46B7-B94F-22FFC4C0A815}"/>
              </a:ext>
            </a:extLst>
          </p:cNvPr>
          <p:cNvSpPr txBox="1"/>
          <p:nvPr/>
        </p:nvSpPr>
        <p:spPr>
          <a:xfrm>
            <a:off x="478826" y="2023045"/>
            <a:ext cx="5375292" cy="4509560"/>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Our very own python shape module</a:t>
            </a: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Circle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radius):</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self.radius</a:t>
            </a:r>
            <a:r>
              <a:rPr lang="en-US" dirty="0">
                <a:solidFill>
                  <a:srgbClr val="000000"/>
                </a:solidFill>
                <a:latin typeface="Consolas" panose="020B0609020204030204" pitchFamily="49" charset="0"/>
              </a:rPr>
              <a:t> = radius</a:t>
            </a:r>
          </a:p>
          <a:p>
            <a:endParaRPr lang="en-US" sz="105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3.14</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self.radius</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p>
          <a:p>
            <a:endParaRPr lang="en-US" b="1" dirty="0">
              <a:solidFill>
                <a:srgbClr val="850002"/>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Square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side):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self.side</a:t>
            </a:r>
            <a:r>
              <a:rPr lang="en-US" dirty="0">
                <a:solidFill>
                  <a:srgbClr val="000000"/>
                </a:solidFill>
                <a:latin typeface="Consolas" panose="020B0609020204030204" pitchFamily="49" charset="0"/>
              </a:rPr>
              <a:t> = side</a:t>
            </a:r>
          </a:p>
          <a:p>
            <a:endParaRPr lang="en-US" sz="10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self.side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self.side</a:t>
            </a:r>
            <a:endParaRPr lang="en-US"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cost</a:t>
            </a:r>
            <a:r>
              <a:rPr lang="en-US" dirty="0">
                <a:solidFill>
                  <a:srgbClr val="000000"/>
                </a:solidFill>
                <a:latin typeface="Consolas" panose="020B0609020204030204" pitchFamily="49" charset="0"/>
              </a:rPr>
              <a:t>(shape, </a:t>
            </a:r>
            <a:r>
              <a:rPr lang="en-US" dirty="0" err="1">
                <a:solidFill>
                  <a:srgbClr val="000000"/>
                </a:solidFill>
                <a:latin typeface="Consolas" panose="020B0609020204030204" pitchFamily="49" charset="0"/>
              </a:rPr>
              <a:t>dollar_per_sqft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shape.area</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dollar_per_sqft</a:t>
            </a:r>
            <a:endParaRPr lang="en-US" dirty="0">
              <a:solidFill>
                <a:srgbClr val="009A46"/>
              </a:solidFill>
              <a:latin typeface="Consolas" panose="020B0609020204030204" pitchFamily="49" charset="0"/>
            </a:endParaRPr>
          </a:p>
        </p:txBody>
      </p:sp>
      <p:grpSp>
        <p:nvGrpSpPr>
          <p:cNvPr id="6" name="Group 5">
            <a:extLst>
              <a:ext uri="{FF2B5EF4-FFF2-40B4-BE49-F238E27FC236}">
                <a16:creationId xmlns:a16="http://schemas.microsoft.com/office/drawing/2014/main" id="{6858498F-6AA9-4C18-B656-B6D9DC9EE51D}"/>
              </a:ext>
            </a:extLst>
          </p:cNvPr>
          <p:cNvGrpSpPr/>
          <p:nvPr/>
        </p:nvGrpSpPr>
        <p:grpSpPr>
          <a:xfrm>
            <a:off x="6144479" y="1677812"/>
            <a:ext cx="5925601" cy="4854793"/>
            <a:chOff x="6144479" y="1677812"/>
            <a:chExt cx="5925601" cy="4854793"/>
          </a:xfrm>
        </p:grpSpPr>
        <p:sp>
          <p:nvSpPr>
            <p:cNvPr id="26" name="TextBox 25">
              <a:extLst>
                <a:ext uri="{FF2B5EF4-FFF2-40B4-BE49-F238E27FC236}">
                  <a16:creationId xmlns:a16="http://schemas.microsoft.com/office/drawing/2014/main" id="{9B3E8C2F-D1E5-43F6-B265-A084DF7EEC27}"/>
                </a:ext>
              </a:extLst>
            </p:cNvPr>
            <p:cNvSpPr txBox="1"/>
            <p:nvPr/>
          </p:nvSpPr>
          <p:spPr>
            <a:xfrm>
              <a:off x="6144479" y="1677812"/>
              <a:ext cx="2720387" cy="400110"/>
            </a:xfrm>
            <a:prstGeom prst="rect">
              <a:avLst/>
            </a:prstGeom>
            <a:noFill/>
          </p:spPr>
          <p:txBody>
            <a:bodyPr wrap="square" rtlCol="0">
              <a:spAutoFit/>
            </a:bodyPr>
            <a:lstStyle/>
            <a:p>
              <a:r>
                <a:rPr lang="en-US" sz="2000" dirty="0"/>
                <a:t>window_shop.py</a:t>
              </a:r>
            </a:p>
          </p:txBody>
        </p:sp>
        <p:sp>
          <p:nvSpPr>
            <p:cNvPr id="12" name="TextBox 11">
              <a:extLst>
                <a:ext uri="{FF2B5EF4-FFF2-40B4-BE49-F238E27FC236}">
                  <a16:creationId xmlns:a16="http://schemas.microsoft.com/office/drawing/2014/main" id="{8370E328-F549-40AC-90A3-F3B828608BAC}"/>
                </a:ext>
              </a:extLst>
            </p:cNvPr>
            <p:cNvSpPr txBox="1"/>
            <p:nvPr/>
          </p:nvSpPr>
          <p:spPr>
            <a:xfrm>
              <a:off x="6207024" y="2023045"/>
              <a:ext cx="5863056" cy="4509560"/>
            </a:xfrm>
            <a:prstGeom prst="rect">
              <a:avLst/>
            </a:prstGeom>
            <a:solidFill>
              <a:schemeClr val="accent1">
                <a:lumMod val="20000"/>
                <a:lumOff val="80000"/>
              </a:schemeClr>
            </a:solidFill>
            <a:ln>
              <a:solidFill>
                <a:schemeClr val="tx1"/>
              </a:solidFill>
            </a:ln>
          </p:spPr>
          <p:txBody>
            <a:bodyPr wrap="square" rtlCol="0">
              <a:noAutofit/>
            </a:bodyPr>
            <a:lstStyle/>
            <a:p>
              <a:r>
                <a:rPr lang="en-US" sz="1800" dirty="0">
                  <a:solidFill>
                    <a:srgbClr val="0000A3"/>
                  </a:solidFill>
                  <a:latin typeface="Consolas" panose="020B0609020204030204" pitchFamily="49" charset="0"/>
                </a:rPr>
                <a:t># Module holding window shop functions</a:t>
              </a:r>
            </a:p>
            <a:p>
              <a:r>
                <a:rPr lang="en-US" sz="1800" dirty="0">
                  <a:solidFill>
                    <a:srgbClr val="A100A3"/>
                  </a:solidFill>
                  <a:latin typeface="Consolas" panose="020B0609020204030204" pitchFamily="49" charset="0"/>
                </a:rPr>
                <a:t>import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our_shape</a:t>
              </a:r>
              <a:endParaRPr lang="en-US" sz="1800"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r>
                <a:rPr lang="en-US" sz="1800" b="1" dirty="0">
                  <a:solidFill>
                    <a:srgbClr val="9E4C04"/>
                  </a:solidFill>
                  <a:latin typeface="Consolas-Bold"/>
                </a:rPr>
                <a:t>def</a:t>
              </a:r>
              <a:r>
                <a:rPr lang="en-US" sz="1800" b="0" dirty="0">
                  <a:solidFill>
                    <a:srgbClr val="000000"/>
                  </a:solidFill>
                  <a:latin typeface="Consolas" panose="020B0609020204030204" pitchFamily="49" charset="0"/>
                </a:rPr>
                <a:t> </a:t>
              </a:r>
              <a:r>
                <a:rPr lang="en-US" sz="1800" b="0" dirty="0" err="1">
                  <a:solidFill>
                    <a:srgbClr val="1396A3"/>
                  </a:solidFill>
                  <a:latin typeface="Consolas" panose="020B0609020204030204" pitchFamily="49" charset="0"/>
                </a:rPr>
                <a:t>cost_of_all_windows</a:t>
              </a:r>
              <a:r>
                <a:rPr lang="en-US" sz="1800" b="0" dirty="0">
                  <a:solidFill>
                    <a:srgbClr val="000000"/>
                  </a:solidFill>
                  <a:latin typeface="Consolas" panose="020B0609020204030204" pitchFamily="49" charset="0"/>
                </a:rPr>
                <a:t>(shapes, </a:t>
              </a:r>
              <a:r>
                <a:rPr lang="en-US" sz="1800" b="0" dirty="0" err="1">
                  <a:solidFill>
                    <a:srgbClr val="000000"/>
                  </a:solidFill>
                  <a:latin typeface="Consolas" panose="020B0609020204030204" pitchFamily="49" charset="0"/>
                </a:rPr>
                <a:t>cost_sqft</a:t>
              </a:r>
              <a:r>
                <a:rPr lang="en-US" sz="1800" b="0" dirty="0">
                  <a:solidFill>
                    <a:srgbClr val="000000"/>
                  </a:solidFill>
                  <a:latin typeface="Consolas" panose="020B0609020204030204" pitchFamily="49" charset="0"/>
                </a:rPr>
                <a:t>):</a:t>
              </a:r>
            </a:p>
            <a:p>
              <a:r>
                <a:rPr lang="en-US" sz="1800" b="0" dirty="0">
                  <a:solidFill>
                    <a:srgbClr val="000000"/>
                  </a:solidFill>
                  <a:latin typeface="Consolas" panose="020B0609020204030204" pitchFamily="49" charset="0"/>
                </a:rPr>
                <a:t>  total = </a:t>
              </a:r>
              <a:r>
                <a:rPr lang="en-US" sz="1800" b="0" dirty="0">
                  <a:solidFill>
                    <a:srgbClr val="850002"/>
                  </a:solidFill>
                  <a:latin typeface="Consolas" panose="020B0609020204030204" pitchFamily="49" charset="0"/>
                </a:rPr>
                <a:t>0</a:t>
              </a:r>
            </a:p>
            <a:p>
              <a:r>
                <a:rPr lang="en-US" sz="1800" b="0" dirty="0">
                  <a:solidFill>
                    <a:srgbClr val="000000"/>
                  </a:solidFill>
                  <a:latin typeface="Consolas" panose="020B0609020204030204" pitchFamily="49" charset="0"/>
                </a:rPr>
                <a:t>  </a:t>
              </a:r>
              <a:r>
                <a:rPr lang="en-US" sz="1800" b="1" dirty="0">
                  <a:solidFill>
                    <a:srgbClr val="9E4C04"/>
                  </a:solidFill>
                  <a:latin typeface="Consolas-Bold"/>
                </a:rPr>
                <a:t>for</a:t>
              </a:r>
              <a:r>
                <a:rPr lang="en-US" sz="1800" b="0" dirty="0">
                  <a:solidFill>
                    <a:srgbClr val="000000"/>
                  </a:solidFill>
                  <a:latin typeface="Consolas" panose="020B0609020204030204" pitchFamily="49" charset="0"/>
                </a:rPr>
                <a:t> s </a:t>
              </a:r>
              <a:r>
                <a:rPr lang="en-US" sz="1800" b="1" dirty="0">
                  <a:solidFill>
                    <a:srgbClr val="9E4C04"/>
                  </a:solidFill>
                  <a:latin typeface="Consolas-Bold"/>
                </a:rPr>
                <a:t>in</a:t>
              </a:r>
              <a:r>
                <a:rPr lang="en-US" sz="1800" b="0" dirty="0">
                  <a:solidFill>
                    <a:srgbClr val="000000"/>
                  </a:solidFill>
                  <a:latin typeface="Consolas" panose="020B0609020204030204" pitchFamily="49" charset="0"/>
                </a:rPr>
                <a:t> shapes:</a:t>
              </a:r>
            </a:p>
            <a:p>
              <a:r>
                <a:rPr lang="en-US" sz="1800" b="0" dirty="0">
                  <a:solidFill>
                    <a:srgbClr val="000000"/>
                  </a:solidFill>
                  <a:latin typeface="Consolas" panose="020B0609020204030204" pitchFamily="49" charset="0"/>
                </a:rPr>
                <a:t>    total += </a:t>
              </a:r>
              <a:r>
                <a:rPr lang="en-US" sz="1800" b="0" dirty="0" err="1">
                  <a:solidFill>
                    <a:srgbClr val="000000"/>
                  </a:solidFill>
                  <a:latin typeface="Consolas" panose="020B0609020204030204" pitchFamily="49" charset="0"/>
                </a:rPr>
                <a:t>our_shape.cost</a:t>
              </a:r>
              <a:r>
                <a:rPr lang="en-US" sz="1800" b="0" dirty="0">
                  <a:solidFill>
                    <a:srgbClr val="000000"/>
                  </a:solidFill>
                  <a:latin typeface="Consolas" panose="020B0609020204030204" pitchFamily="49" charset="0"/>
                </a:rPr>
                <a:t>(s, </a:t>
              </a:r>
              <a:r>
                <a:rPr lang="en-US" sz="1800" b="0" dirty="0" err="1">
                  <a:solidFill>
                    <a:srgbClr val="000000"/>
                  </a:solidFill>
                  <a:latin typeface="Consolas" panose="020B0609020204030204" pitchFamily="49" charset="0"/>
                </a:rPr>
                <a:t>cost_sqft</a:t>
              </a:r>
              <a:r>
                <a:rPr lang="en-US" sz="1800" b="0"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sz="1800" b="1" dirty="0">
                  <a:solidFill>
                    <a:srgbClr val="9E4C04"/>
                  </a:solidFill>
                  <a:latin typeface="Consolas-Bold"/>
                </a:rPr>
                <a:t>return</a:t>
              </a:r>
              <a:r>
                <a:rPr lang="en-US" sz="1800" b="0" dirty="0">
                  <a:solidFill>
                    <a:srgbClr val="000000"/>
                  </a:solidFill>
                  <a:latin typeface="Consolas" panose="020B0609020204030204" pitchFamily="49" charset="0"/>
                </a:rPr>
                <a:t> total</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solidFill>
                  <a:srgbClr val="009A46"/>
                </a:solidFill>
                <a:latin typeface="Consolas" panose="020B0609020204030204" pitchFamily="49" charset="0"/>
              </a:endParaRPr>
            </a:p>
          </p:txBody>
        </p:sp>
      </p:grpSp>
    </p:spTree>
    <p:extLst>
      <p:ext uri="{BB962C8B-B14F-4D97-AF65-F5344CB8AC3E}">
        <p14:creationId xmlns:p14="http://schemas.microsoft.com/office/powerpoint/2010/main" val="403272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5070E08-C591-4176-8A3E-13FD8440ACD8}"/>
              </a:ext>
            </a:extLst>
          </p:cNvPr>
          <p:cNvGrpSpPr/>
          <p:nvPr/>
        </p:nvGrpSpPr>
        <p:grpSpPr>
          <a:xfrm>
            <a:off x="6094369" y="2806464"/>
            <a:ext cx="5843179" cy="4047490"/>
            <a:chOff x="2355321" y="2404301"/>
            <a:chExt cx="7465687" cy="4453758"/>
          </a:xfrm>
        </p:grpSpPr>
        <p:grpSp>
          <p:nvGrpSpPr>
            <p:cNvPr id="31" name="Group 30">
              <a:extLst>
                <a:ext uri="{FF2B5EF4-FFF2-40B4-BE49-F238E27FC236}">
                  <a16:creationId xmlns:a16="http://schemas.microsoft.com/office/drawing/2014/main" id="{B3C8CD6C-425A-43F6-A2E2-BFE1627EAA10}"/>
                </a:ext>
              </a:extLst>
            </p:cNvPr>
            <p:cNvGrpSpPr/>
            <p:nvPr/>
          </p:nvGrpSpPr>
          <p:grpSpPr>
            <a:xfrm>
              <a:off x="2355321" y="2404301"/>
              <a:ext cx="7465687" cy="4453758"/>
              <a:chOff x="1748606" y="3880498"/>
              <a:chExt cx="4347395" cy="3110526"/>
            </a:xfrm>
          </p:grpSpPr>
          <p:grpSp>
            <p:nvGrpSpPr>
              <p:cNvPr id="33" name="Group 32">
                <a:extLst>
                  <a:ext uri="{FF2B5EF4-FFF2-40B4-BE49-F238E27FC236}">
                    <a16:creationId xmlns:a16="http://schemas.microsoft.com/office/drawing/2014/main" id="{509A16B9-84E0-4A2C-80CD-B62820F543D2}"/>
                  </a:ext>
                </a:extLst>
              </p:cNvPr>
              <p:cNvGrpSpPr/>
              <p:nvPr/>
            </p:nvGrpSpPr>
            <p:grpSpPr>
              <a:xfrm>
                <a:off x="1748900" y="3880498"/>
                <a:ext cx="4347101" cy="3110526"/>
                <a:chOff x="3072962" y="1263460"/>
                <a:chExt cx="5994838" cy="4642723"/>
              </a:xfrm>
            </p:grpSpPr>
            <p:pic>
              <p:nvPicPr>
                <p:cNvPr id="35" name="Picture 34">
                  <a:extLst>
                    <a:ext uri="{FF2B5EF4-FFF2-40B4-BE49-F238E27FC236}">
                      <a16:creationId xmlns:a16="http://schemas.microsoft.com/office/drawing/2014/main" id="{CDA1119C-1863-46B2-B268-884BA78322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642723"/>
                </a:xfrm>
                <a:prstGeom prst="rect">
                  <a:avLst/>
                </a:prstGeom>
              </p:spPr>
            </p:pic>
            <p:sp>
              <p:nvSpPr>
                <p:cNvPr id="36" name="Rectangle 35">
                  <a:extLst>
                    <a:ext uri="{FF2B5EF4-FFF2-40B4-BE49-F238E27FC236}">
                      <a16:creationId xmlns:a16="http://schemas.microsoft.com/office/drawing/2014/main" id="{7C6E8670-0300-4FD1-B30D-B1C9A59D8E07}"/>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34" name="TextBox 33">
                <a:extLst>
                  <a:ext uri="{FF2B5EF4-FFF2-40B4-BE49-F238E27FC236}">
                    <a16:creationId xmlns:a16="http://schemas.microsoft.com/office/drawing/2014/main" id="{EE3A0A1E-6A93-4B88-9886-FD4D530E88FF}"/>
                  </a:ext>
                </a:extLst>
              </p:cNvPr>
              <p:cNvSpPr txBox="1"/>
              <p:nvPr/>
            </p:nvSpPr>
            <p:spPr>
              <a:xfrm>
                <a:off x="1748606" y="407434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32" name="Rectangle 31">
              <a:extLst>
                <a:ext uri="{FF2B5EF4-FFF2-40B4-BE49-F238E27FC236}">
                  <a16:creationId xmlns:a16="http://schemas.microsoft.com/office/drawing/2014/main" id="{B199517A-2A4E-48A3-AA4F-814BAA821D8E}"/>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2079B2AB-6C87-4058-AF9F-F708D036B432}"/>
              </a:ext>
            </a:extLst>
          </p:cNvPr>
          <p:cNvSpPr txBox="1"/>
          <p:nvPr/>
        </p:nvSpPr>
        <p:spPr>
          <a:xfrm>
            <a:off x="7560268" y="3016461"/>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 nose.py</a:t>
            </a:r>
          </a:p>
        </p:txBody>
      </p:sp>
      <p:grpSp>
        <p:nvGrpSpPr>
          <p:cNvPr id="2" name="Group 1">
            <a:extLst>
              <a:ext uri="{FF2B5EF4-FFF2-40B4-BE49-F238E27FC236}">
                <a16:creationId xmlns:a16="http://schemas.microsoft.com/office/drawing/2014/main" id="{1E2AB6B1-51D2-42E3-8920-E5AFDBD8AEB3}"/>
              </a:ext>
            </a:extLst>
          </p:cNvPr>
          <p:cNvGrpSpPr/>
          <p:nvPr/>
        </p:nvGrpSpPr>
        <p:grpSpPr>
          <a:xfrm>
            <a:off x="506321" y="2455264"/>
            <a:ext cx="5468690" cy="1679044"/>
            <a:chOff x="506321" y="2455264"/>
            <a:chExt cx="5468690" cy="1679044"/>
          </a:xfrm>
        </p:grpSpPr>
        <p:grpSp>
          <p:nvGrpSpPr>
            <p:cNvPr id="6" name="Group 5">
              <a:extLst>
                <a:ext uri="{FF2B5EF4-FFF2-40B4-BE49-F238E27FC236}">
                  <a16:creationId xmlns:a16="http://schemas.microsoft.com/office/drawing/2014/main" id="{1B2878A8-E2F4-48BF-A983-60E4869B1DE9}"/>
                </a:ext>
              </a:extLst>
            </p:cNvPr>
            <p:cNvGrpSpPr/>
            <p:nvPr/>
          </p:nvGrpSpPr>
          <p:grpSpPr>
            <a:xfrm>
              <a:off x="506321" y="2455264"/>
              <a:ext cx="5433232" cy="1679044"/>
              <a:chOff x="174580" y="1261878"/>
              <a:chExt cx="5433232" cy="1679044"/>
            </a:xfrm>
          </p:grpSpPr>
          <p:sp>
            <p:nvSpPr>
              <p:cNvPr id="9" name="Rectangle 8">
                <a:extLst>
                  <a:ext uri="{FF2B5EF4-FFF2-40B4-BE49-F238E27FC236}">
                    <a16:creationId xmlns:a16="http://schemas.microsoft.com/office/drawing/2014/main" id="{C19BC5B7-D56D-4D84-B095-8924E37AA8F9}"/>
                  </a:ext>
                </a:extLst>
              </p:cNvPr>
              <p:cNvSpPr/>
              <p:nvPr/>
            </p:nvSpPr>
            <p:spPr>
              <a:xfrm>
                <a:off x="254451" y="1613077"/>
                <a:ext cx="5353361" cy="1327845"/>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sp>
            <p:nvSpPr>
              <p:cNvPr id="5" name="TextBox 4">
                <a:extLst>
                  <a:ext uri="{FF2B5EF4-FFF2-40B4-BE49-F238E27FC236}">
                    <a16:creationId xmlns:a16="http://schemas.microsoft.com/office/drawing/2014/main" id="{766FF710-91F1-44F8-AD45-9112256BB645}"/>
                  </a:ext>
                </a:extLst>
              </p:cNvPr>
              <p:cNvSpPr txBox="1"/>
              <p:nvPr/>
            </p:nvSpPr>
            <p:spPr>
              <a:xfrm>
                <a:off x="174580" y="1261878"/>
                <a:ext cx="1015021" cy="400110"/>
              </a:xfrm>
              <a:prstGeom prst="rect">
                <a:avLst/>
              </a:prstGeom>
              <a:noFill/>
            </p:spPr>
            <p:txBody>
              <a:bodyPr wrap="none" rtlCol="0">
                <a:spAutoFit/>
              </a:bodyPr>
              <a:lstStyle/>
              <a:p>
                <a:r>
                  <a:rPr lang="en-US" sz="2000" dirty="0"/>
                  <a:t>nose.py</a:t>
                </a:r>
              </a:p>
            </p:txBody>
          </p:sp>
        </p:grpSp>
        <p:sp>
          <p:nvSpPr>
            <p:cNvPr id="39" name="TextBox 38">
              <a:extLst>
                <a:ext uri="{FF2B5EF4-FFF2-40B4-BE49-F238E27FC236}">
                  <a16:creationId xmlns:a16="http://schemas.microsoft.com/office/drawing/2014/main" id="{78B47356-70D0-42CC-8C8C-C511AD40B4FB}"/>
                </a:ext>
              </a:extLst>
            </p:cNvPr>
            <p:cNvSpPr txBox="1"/>
            <p:nvPr/>
          </p:nvSpPr>
          <p:spPr>
            <a:xfrm>
              <a:off x="586192" y="2868722"/>
              <a:ext cx="5388819" cy="1200329"/>
            </a:xfrm>
            <a:prstGeom prst="rect">
              <a:avLst/>
            </a:prstGeom>
            <a:noFill/>
          </p:spPr>
          <p:txBody>
            <a:bodyPr wrap="square">
              <a:spAutoFit/>
            </a:bodyPr>
            <a:lstStyle/>
            <a:p>
              <a:r>
                <a:rPr lang="en-US" dirty="0">
                  <a:solidFill>
                    <a:srgbClr val="000000"/>
                  </a:solidFill>
                  <a:latin typeface="Consolas" panose="020B0609020204030204" pitchFamily="49" charset="0"/>
                </a:rPr>
                <a:t>import boogers</a:t>
              </a:r>
            </a:p>
            <a:p>
              <a:endParaRPr lang="en-US" dirty="0">
                <a:solidFill>
                  <a:srgbClr val="000000"/>
                </a:solidFill>
                <a:latin typeface="Consolas" panose="020B0609020204030204" pitchFamily="49" charset="0"/>
              </a:endParaRP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'I smell!'</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"nose.py’s</a:t>
              </a:r>
              <a:r>
                <a:rPr lang="en-US" dirty="0">
                  <a:solidFill>
                    <a:srgbClr val="850002"/>
                  </a:solidFill>
                  <a:latin typeface="Consolas" panose="020B0609020204030204" pitchFamily="49" charset="0"/>
                </a:rPr>
                <a:t> name is {__name__}."</a:t>
              </a:r>
              <a:r>
                <a:rPr lang="en-US" dirty="0">
                  <a:solidFill>
                    <a:srgbClr val="000000"/>
                  </a:solidFill>
                  <a:latin typeface="Consolas" panose="020B0609020204030204" pitchFamily="49" charset="0"/>
                </a:rPr>
                <a:t>)</a:t>
              </a:r>
            </a:p>
          </p:txBody>
        </p:sp>
      </p:grpSp>
      <p:sp>
        <p:nvSpPr>
          <p:cNvPr id="48" name="TextBox 47">
            <a:extLst>
              <a:ext uri="{FF2B5EF4-FFF2-40B4-BE49-F238E27FC236}">
                <a16:creationId xmlns:a16="http://schemas.microsoft.com/office/drawing/2014/main" id="{2695D725-972C-4257-9C6F-F9F59B0E116F}"/>
              </a:ext>
            </a:extLst>
          </p:cNvPr>
          <p:cNvSpPr txBox="1"/>
          <p:nvPr/>
        </p:nvSpPr>
        <p:spPr>
          <a:xfrm>
            <a:off x="6102462" y="3335933"/>
            <a:ext cx="5134316" cy="369332"/>
          </a:xfrm>
          <a:prstGeom prst="rect">
            <a:avLst/>
          </a:prstGeom>
          <a:noFill/>
        </p:spPr>
        <p:txBody>
          <a:bodyPr wrap="square">
            <a:spAutoFit/>
          </a:bodyPr>
          <a:lstStyle/>
          <a:p>
            <a:r>
              <a:rPr lang="en-US" dirty="0">
                <a:solidFill>
                  <a:schemeClr val="accent2">
                    <a:lumMod val="20000"/>
                    <a:lumOff val="80000"/>
                  </a:schemeClr>
                </a:solidFill>
                <a:latin typeface="Consolas" panose="020B0609020204030204" pitchFamily="49" charset="0"/>
              </a:rPr>
              <a:t>I am full of snot!</a:t>
            </a:r>
          </a:p>
        </p:txBody>
      </p:sp>
      <p:sp>
        <p:nvSpPr>
          <p:cNvPr id="29" name="TextBox 28">
            <a:extLst>
              <a:ext uri="{FF2B5EF4-FFF2-40B4-BE49-F238E27FC236}">
                <a16:creationId xmlns:a16="http://schemas.microsoft.com/office/drawing/2014/main" id="{155BC7E3-BD31-4E0E-9EC0-FE74A5F95DC4}"/>
              </a:ext>
            </a:extLst>
          </p:cNvPr>
          <p:cNvSpPr txBox="1"/>
          <p:nvPr/>
        </p:nvSpPr>
        <p:spPr>
          <a:xfrm>
            <a:off x="390398" y="-1762"/>
            <a:ext cx="11411205" cy="830997"/>
          </a:xfrm>
          <a:prstGeom prst="rect">
            <a:avLst/>
          </a:prstGeom>
          <a:noFill/>
        </p:spPr>
        <p:txBody>
          <a:bodyPr wrap="square" rtlCol="0">
            <a:spAutoFit/>
          </a:bodyPr>
          <a:lstStyle/>
          <a:p>
            <a:pPr algn="ctr"/>
            <a:r>
              <a:rPr lang="en-US" sz="4800" dirty="0"/>
              <a:t>Difference Between a Module and a Script?	</a:t>
            </a:r>
          </a:p>
        </p:txBody>
      </p:sp>
      <p:grpSp>
        <p:nvGrpSpPr>
          <p:cNvPr id="54" name="Group 53">
            <a:extLst>
              <a:ext uri="{FF2B5EF4-FFF2-40B4-BE49-F238E27FC236}">
                <a16:creationId xmlns:a16="http://schemas.microsoft.com/office/drawing/2014/main" id="{62F09E12-984D-4482-BD53-4BA8DAEA0725}"/>
              </a:ext>
            </a:extLst>
          </p:cNvPr>
          <p:cNvGrpSpPr/>
          <p:nvPr/>
        </p:nvGrpSpPr>
        <p:grpSpPr>
          <a:xfrm>
            <a:off x="826489" y="762440"/>
            <a:ext cx="10915054" cy="1200329"/>
            <a:chOff x="3260116" y="427057"/>
            <a:chExt cx="10915054" cy="1200329"/>
          </a:xfrm>
        </p:grpSpPr>
        <p:sp>
          <p:nvSpPr>
            <p:cNvPr id="55" name="TextBox 54">
              <a:extLst>
                <a:ext uri="{FF2B5EF4-FFF2-40B4-BE49-F238E27FC236}">
                  <a16:creationId xmlns:a16="http://schemas.microsoft.com/office/drawing/2014/main" id="{04354FC1-AC1E-4B95-AFDE-C459D5CCECD6}"/>
                </a:ext>
              </a:extLst>
            </p:cNvPr>
            <p:cNvSpPr txBox="1"/>
            <p:nvPr/>
          </p:nvSpPr>
          <p:spPr>
            <a:xfrm>
              <a:off x="3914469" y="427057"/>
              <a:ext cx="10260701" cy="1200329"/>
            </a:xfrm>
            <a:prstGeom prst="rect">
              <a:avLst/>
            </a:prstGeom>
            <a:noFill/>
          </p:spPr>
          <p:txBody>
            <a:bodyPr wrap="square">
              <a:spAutoFit/>
            </a:bodyPr>
            <a:lstStyle/>
            <a:p>
              <a:pPr algn="ctr"/>
              <a:r>
                <a:rPr lang="en-US" sz="2400" dirty="0"/>
                <a:t>A </a:t>
              </a:r>
              <a:r>
                <a:rPr lang="en-US" sz="2400" dirty="0">
                  <a:solidFill>
                    <a:srgbClr val="FF0000"/>
                  </a:solidFill>
                </a:rPr>
                <a:t>Python script </a:t>
              </a:r>
              <a:r>
                <a:rPr lang="en-US" sz="2400" dirty="0"/>
                <a:t>is a .</a:t>
              </a:r>
              <a:r>
                <a:rPr lang="en-US" sz="2400" dirty="0" err="1"/>
                <a:t>py</a:t>
              </a:r>
              <a:r>
                <a:rPr lang="en-US" sz="2400" dirty="0"/>
                <a:t> file that's run from the </a:t>
              </a:r>
              <a:r>
                <a:rPr lang="en-US" sz="2400" dirty="0">
                  <a:solidFill>
                    <a:srgbClr val="FF0000"/>
                  </a:solidFill>
                </a:rPr>
                <a:t>command line</a:t>
              </a:r>
              <a:r>
                <a:rPr lang="en-US" sz="2400" dirty="0"/>
                <a:t>.</a:t>
              </a:r>
            </a:p>
            <a:p>
              <a:pPr algn="ctr"/>
              <a:r>
                <a:rPr lang="en-US" sz="2400" dirty="0"/>
                <a:t>A </a:t>
              </a:r>
              <a:r>
                <a:rPr lang="en-US" sz="2400" dirty="0">
                  <a:solidFill>
                    <a:srgbClr val="FF0000"/>
                  </a:solidFill>
                </a:rPr>
                <a:t>Python module </a:t>
              </a:r>
              <a:r>
                <a:rPr lang="en-US" sz="2400" dirty="0"/>
                <a:t>is a .</a:t>
              </a:r>
              <a:r>
                <a:rPr lang="en-US" sz="2400" dirty="0" err="1"/>
                <a:t>py</a:t>
              </a:r>
              <a:r>
                <a:rPr lang="en-US" sz="2400" dirty="0"/>
                <a:t> file that's </a:t>
              </a:r>
              <a:r>
                <a:rPr lang="en-US" sz="2400" dirty="0">
                  <a:solidFill>
                    <a:srgbClr val="FF0000"/>
                  </a:solidFill>
                </a:rPr>
                <a:t>imported</a:t>
              </a:r>
              <a:r>
                <a:rPr lang="en-US" sz="2400" dirty="0"/>
                <a:t> by another .</a:t>
              </a:r>
              <a:r>
                <a:rPr lang="en-US" sz="2400" dirty="0" err="1"/>
                <a:t>py</a:t>
              </a:r>
              <a:r>
                <a:rPr lang="en-US" sz="2400" dirty="0"/>
                <a:t> file.</a:t>
              </a:r>
            </a:p>
            <a:p>
              <a:pPr algn="ctr"/>
              <a:r>
                <a:rPr lang="en-US" sz="2400" dirty="0"/>
                <a:t>How can we tell if a Python file is being used as a </a:t>
              </a:r>
              <a:r>
                <a:rPr lang="en-US" sz="2400" dirty="0">
                  <a:solidFill>
                    <a:srgbClr val="FF0000"/>
                  </a:solidFill>
                </a:rPr>
                <a:t>module</a:t>
              </a:r>
              <a:r>
                <a:rPr lang="en-US" sz="2400" dirty="0"/>
                <a:t> or a </a:t>
              </a:r>
              <a:r>
                <a:rPr lang="en-US" sz="2400" dirty="0">
                  <a:solidFill>
                    <a:srgbClr val="FF0000"/>
                  </a:solidFill>
                </a:rPr>
                <a:t>script</a:t>
              </a:r>
              <a:r>
                <a:rPr lang="en-US" sz="2400" dirty="0"/>
                <a:t>?</a:t>
              </a:r>
            </a:p>
          </p:txBody>
        </p:sp>
        <p:pic>
          <p:nvPicPr>
            <p:cNvPr id="56" name="Picture 55" descr="Shape&#10;&#10;Description automatically generated with low confidence">
              <a:extLst>
                <a:ext uri="{FF2B5EF4-FFF2-40B4-BE49-F238E27FC236}">
                  <a16:creationId xmlns:a16="http://schemas.microsoft.com/office/drawing/2014/main" id="{6B7438C9-6327-4E60-9BC4-FE8A41EBE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0116" y="516511"/>
              <a:ext cx="846739" cy="846739"/>
            </a:xfrm>
            <a:prstGeom prst="rect">
              <a:avLst/>
            </a:prstGeom>
            <a:ln>
              <a:noFill/>
            </a:ln>
            <a:effectLst>
              <a:outerShdw blurRad="292100" dist="139700" dir="2700000" algn="tl" rotWithShape="0">
                <a:srgbClr val="333333">
                  <a:alpha val="65000"/>
                </a:srgbClr>
              </a:outerShdw>
            </a:effectLst>
          </p:spPr>
        </p:pic>
      </p:grpSp>
      <p:sp>
        <p:nvSpPr>
          <p:cNvPr id="57" name="Rectangle 56">
            <a:extLst>
              <a:ext uri="{FF2B5EF4-FFF2-40B4-BE49-F238E27FC236}">
                <a16:creationId xmlns:a16="http://schemas.microsoft.com/office/drawing/2014/main" id="{DDC9B13C-BC87-4EA5-9F43-301F5B876B7B}"/>
              </a:ext>
            </a:extLst>
          </p:cNvPr>
          <p:cNvSpPr/>
          <p:nvPr/>
        </p:nvSpPr>
        <p:spPr>
          <a:xfrm>
            <a:off x="3374811" y="2106114"/>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8" name="Rectangle 57">
            <a:extLst>
              <a:ext uri="{FF2B5EF4-FFF2-40B4-BE49-F238E27FC236}">
                <a16:creationId xmlns:a16="http://schemas.microsoft.com/office/drawing/2014/main" id="{82156FAE-211B-47E4-AEF5-047548F03262}"/>
              </a:ext>
            </a:extLst>
          </p:cNvPr>
          <p:cNvSpPr/>
          <p:nvPr/>
        </p:nvSpPr>
        <p:spPr>
          <a:xfrm>
            <a:off x="3373799" y="2112586"/>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57D9CBC6-29A5-40AE-9FD8-67FEB15B2FE0}"/>
              </a:ext>
            </a:extLst>
          </p:cNvPr>
          <p:cNvSpPr txBox="1"/>
          <p:nvPr/>
        </p:nvSpPr>
        <p:spPr>
          <a:xfrm>
            <a:off x="6084929" y="3603038"/>
            <a:ext cx="5134316" cy="369332"/>
          </a:xfrm>
          <a:prstGeom prst="rect">
            <a:avLst/>
          </a:prstGeom>
          <a:noFill/>
        </p:spPr>
        <p:txBody>
          <a:bodyPr wrap="square">
            <a:spAutoFit/>
          </a:bodyPr>
          <a:lstStyle/>
          <a:p>
            <a:r>
              <a:rPr lang="en-US" dirty="0" err="1">
                <a:solidFill>
                  <a:schemeClr val="accent2">
                    <a:lumMod val="20000"/>
                    <a:lumOff val="80000"/>
                  </a:schemeClr>
                </a:solidFill>
                <a:latin typeface="Consolas" panose="020B0609020204030204" pitchFamily="49" charset="0"/>
              </a:rPr>
              <a:t>boogers.py's</a:t>
            </a:r>
            <a:r>
              <a:rPr lang="en-US" dirty="0">
                <a:solidFill>
                  <a:schemeClr val="accent2">
                    <a:lumMod val="20000"/>
                    <a:lumOff val="80000"/>
                  </a:schemeClr>
                </a:solidFill>
                <a:latin typeface="Consolas" panose="020B0609020204030204" pitchFamily="49" charset="0"/>
              </a:rPr>
              <a:t> name is boogers.</a:t>
            </a:r>
          </a:p>
        </p:txBody>
      </p:sp>
      <p:sp>
        <p:nvSpPr>
          <p:cNvPr id="63" name="TextBox 62">
            <a:extLst>
              <a:ext uri="{FF2B5EF4-FFF2-40B4-BE49-F238E27FC236}">
                <a16:creationId xmlns:a16="http://schemas.microsoft.com/office/drawing/2014/main" id="{81EFBBDD-F9BE-4099-B9A7-797B757C7D3F}"/>
              </a:ext>
            </a:extLst>
          </p:cNvPr>
          <p:cNvSpPr txBox="1"/>
          <p:nvPr/>
        </p:nvSpPr>
        <p:spPr>
          <a:xfrm>
            <a:off x="6066470" y="4944255"/>
            <a:ext cx="1252786" cy="372180"/>
          </a:xfrm>
          <a:prstGeom prst="rect">
            <a:avLst/>
          </a:prstGeom>
          <a:noFill/>
          <a:ln>
            <a:noFill/>
          </a:ln>
        </p:spPr>
        <p:txBody>
          <a:bodyPr wrap="square">
            <a:spAutoFit/>
          </a:bodyPr>
          <a:lstStyle/>
          <a:p>
            <a:r>
              <a:rPr lang="en-US" dirty="0">
                <a:solidFill>
                  <a:schemeClr val="bg1"/>
                </a:solidFill>
                <a:latin typeface="Consolas" panose="020B0609020204030204" pitchFamily="49" charset="0"/>
              </a:rPr>
              <a:t>&gt;&gt;&gt;</a:t>
            </a:r>
          </a:p>
        </p:txBody>
      </p:sp>
      <p:sp>
        <p:nvSpPr>
          <p:cNvPr id="64" name="TextBox 63">
            <a:extLst>
              <a:ext uri="{FF2B5EF4-FFF2-40B4-BE49-F238E27FC236}">
                <a16:creationId xmlns:a16="http://schemas.microsoft.com/office/drawing/2014/main" id="{CBA1CBA3-C20E-4FFF-A609-9022E8701856}"/>
              </a:ext>
            </a:extLst>
          </p:cNvPr>
          <p:cNvSpPr txBox="1"/>
          <p:nvPr/>
        </p:nvSpPr>
        <p:spPr>
          <a:xfrm>
            <a:off x="6505606" y="4933739"/>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import nose</a:t>
            </a:r>
          </a:p>
        </p:txBody>
      </p:sp>
      <p:sp>
        <p:nvSpPr>
          <p:cNvPr id="65" name="TextBox 64">
            <a:extLst>
              <a:ext uri="{FF2B5EF4-FFF2-40B4-BE49-F238E27FC236}">
                <a16:creationId xmlns:a16="http://schemas.microsoft.com/office/drawing/2014/main" id="{074E8B64-436F-4A4F-AC5A-BF55E6A8EE2F}"/>
              </a:ext>
            </a:extLst>
          </p:cNvPr>
          <p:cNvSpPr txBox="1"/>
          <p:nvPr/>
        </p:nvSpPr>
        <p:spPr>
          <a:xfrm>
            <a:off x="6076838" y="5230392"/>
            <a:ext cx="5134316" cy="369332"/>
          </a:xfrm>
          <a:prstGeom prst="rect">
            <a:avLst/>
          </a:prstGeom>
          <a:noFill/>
        </p:spPr>
        <p:txBody>
          <a:bodyPr wrap="square">
            <a:spAutoFit/>
          </a:bodyPr>
          <a:lstStyle/>
          <a:p>
            <a:r>
              <a:rPr lang="en-US" dirty="0">
                <a:solidFill>
                  <a:schemeClr val="accent2">
                    <a:lumMod val="20000"/>
                    <a:lumOff val="80000"/>
                  </a:schemeClr>
                </a:solidFill>
                <a:latin typeface="Consolas" panose="020B0609020204030204" pitchFamily="49" charset="0"/>
              </a:rPr>
              <a:t>I am full of snot!</a:t>
            </a:r>
          </a:p>
        </p:txBody>
      </p:sp>
      <p:sp>
        <p:nvSpPr>
          <p:cNvPr id="66" name="TextBox 65">
            <a:extLst>
              <a:ext uri="{FF2B5EF4-FFF2-40B4-BE49-F238E27FC236}">
                <a16:creationId xmlns:a16="http://schemas.microsoft.com/office/drawing/2014/main" id="{E412CDD5-05F7-477B-AA7D-E5FBA0D82E1B}"/>
              </a:ext>
            </a:extLst>
          </p:cNvPr>
          <p:cNvSpPr txBox="1"/>
          <p:nvPr/>
        </p:nvSpPr>
        <p:spPr>
          <a:xfrm>
            <a:off x="6059305" y="5513681"/>
            <a:ext cx="5134316" cy="369332"/>
          </a:xfrm>
          <a:prstGeom prst="rect">
            <a:avLst/>
          </a:prstGeom>
          <a:noFill/>
        </p:spPr>
        <p:txBody>
          <a:bodyPr wrap="square">
            <a:spAutoFit/>
          </a:bodyPr>
          <a:lstStyle/>
          <a:p>
            <a:r>
              <a:rPr lang="en-US" dirty="0" err="1">
                <a:solidFill>
                  <a:schemeClr val="accent2">
                    <a:lumMod val="20000"/>
                    <a:lumOff val="80000"/>
                  </a:schemeClr>
                </a:solidFill>
                <a:latin typeface="Consolas" panose="020B0609020204030204" pitchFamily="49" charset="0"/>
              </a:rPr>
              <a:t>boogers.py's</a:t>
            </a:r>
            <a:r>
              <a:rPr lang="en-US" dirty="0">
                <a:solidFill>
                  <a:schemeClr val="accent2">
                    <a:lumMod val="20000"/>
                    <a:lumOff val="80000"/>
                  </a:schemeClr>
                </a:solidFill>
                <a:latin typeface="Consolas" panose="020B0609020204030204" pitchFamily="49" charset="0"/>
              </a:rPr>
              <a:t> name is boogers.</a:t>
            </a:r>
          </a:p>
        </p:txBody>
      </p:sp>
      <p:grpSp>
        <p:nvGrpSpPr>
          <p:cNvPr id="68" name="Group 67">
            <a:extLst>
              <a:ext uri="{FF2B5EF4-FFF2-40B4-BE49-F238E27FC236}">
                <a16:creationId xmlns:a16="http://schemas.microsoft.com/office/drawing/2014/main" id="{97219547-242B-44B3-B2A8-F0BD65AC4F93}"/>
              </a:ext>
            </a:extLst>
          </p:cNvPr>
          <p:cNvGrpSpPr/>
          <p:nvPr/>
        </p:nvGrpSpPr>
        <p:grpSpPr>
          <a:xfrm>
            <a:off x="506321" y="4437163"/>
            <a:ext cx="5724110" cy="1115618"/>
            <a:chOff x="506321" y="2455264"/>
            <a:chExt cx="5724110" cy="1115618"/>
          </a:xfrm>
        </p:grpSpPr>
        <p:grpSp>
          <p:nvGrpSpPr>
            <p:cNvPr id="69" name="Group 68">
              <a:extLst>
                <a:ext uri="{FF2B5EF4-FFF2-40B4-BE49-F238E27FC236}">
                  <a16:creationId xmlns:a16="http://schemas.microsoft.com/office/drawing/2014/main" id="{6AA0B820-B583-4213-BEDA-AA4167DBC9B3}"/>
                </a:ext>
              </a:extLst>
            </p:cNvPr>
            <p:cNvGrpSpPr/>
            <p:nvPr/>
          </p:nvGrpSpPr>
          <p:grpSpPr>
            <a:xfrm>
              <a:off x="506321" y="2455264"/>
              <a:ext cx="5449416" cy="1115618"/>
              <a:chOff x="174580" y="1261878"/>
              <a:chExt cx="5449416" cy="1115618"/>
            </a:xfrm>
          </p:grpSpPr>
          <p:sp>
            <p:nvSpPr>
              <p:cNvPr id="71" name="Rectangle 70">
                <a:extLst>
                  <a:ext uri="{FF2B5EF4-FFF2-40B4-BE49-F238E27FC236}">
                    <a16:creationId xmlns:a16="http://schemas.microsoft.com/office/drawing/2014/main" id="{87D6C2F0-7815-4A8F-A3A3-D72DB8F59DED}"/>
                  </a:ext>
                </a:extLst>
              </p:cNvPr>
              <p:cNvSpPr/>
              <p:nvPr/>
            </p:nvSpPr>
            <p:spPr>
              <a:xfrm>
                <a:off x="254451" y="1613078"/>
                <a:ext cx="5369545" cy="764418"/>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sp>
            <p:nvSpPr>
              <p:cNvPr id="72" name="TextBox 71">
                <a:extLst>
                  <a:ext uri="{FF2B5EF4-FFF2-40B4-BE49-F238E27FC236}">
                    <a16:creationId xmlns:a16="http://schemas.microsoft.com/office/drawing/2014/main" id="{69419FCE-94A0-45FD-A947-7E59447A08DE}"/>
                  </a:ext>
                </a:extLst>
              </p:cNvPr>
              <p:cNvSpPr txBox="1"/>
              <p:nvPr/>
            </p:nvSpPr>
            <p:spPr>
              <a:xfrm>
                <a:off x="174580" y="1261878"/>
                <a:ext cx="1377300" cy="400110"/>
              </a:xfrm>
              <a:prstGeom prst="rect">
                <a:avLst/>
              </a:prstGeom>
              <a:noFill/>
            </p:spPr>
            <p:txBody>
              <a:bodyPr wrap="none" rtlCol="0">
                <a:spAutoFit/>
              </a:bodyPr>
              <a:lstStyle/>
              <a:p>
                <a:r>
                  <a:rPr lang="en-US" sz="2000" dirty="0"/>
                  <a:t>boogers.py</a:t>
                </a:r>
              </a:p>
            </p:txBody>
          </p:sp>
        </p:grpSp>
        <p:sp>
          <p:nvSpPr>
            <p:cNvPr id="70" name="TextBox 69">
              <a:extLst>
                <a:ext uri="{FF2B5EF4-FFF2-40B4-BE49-F238E27FC236}">
                  <a16:creationId xmlns:a16="http://schemas.microsoft.com/office/drawing/2014/main" id="{FC04D8AA-FF6C-4291-ADA2-CFD84B5A9B74}"/>
                </a:ext>
              </a:extLst>
            </p:cNvPr>
            <p:cNvSpPr txBox="1"/>
            <p:nvPr/>
          </p:nvSpPr>
          <p:spPr>
            <a:xfrm>
              <a:off x="586193" y="2868722"/>
              <a:ext cx="5644238" cy="646331"/>
            </a:xfrm>
            <a:prstGeom prst="rect">
              <a:avLst/>
            </a:prstGeom>
            <a:noFill/>
          </p:spPr>
          <p:txBody>
            <a:bodyPr wrap="square">
              <a:spAutoFit/>
            </a:bodyPr>
            <a:lstStyle/>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'I am full of snot!'</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"boogers.py's</a:t>
              </a:r>
              <a:r>
                <a:rPr lang="en-US" dirty="0">
                  <a:solidFill>
                    <a:srgbClr val="850002"/>
                  </a:solidFill>
                  <a:latin typeface="Consolas" panose="020B0609020204030204" pitchFamily="49" charset="0"/>
                </a:rPr>
                <a:t> name is {__name__}."</a:t>
              </a:r>
              <a:r>
                <a:rPr lang="en-US" dirty="0">
                  <a:solidFill>
                    <a:srgbClr val="000000"/>
                  </a:solidFill>
                  <a:latin typeface="Consolas" panose="020B0609020204030204" pitchFamily="49" charset="0"/>
                </a:rPr>
                <a:t>)</a:t>
              </a:r>
            </a:p>
          </p:txBody>
        </p:sp>
      </p:grpSp>
      <p:sp>
        <p:nvSpPr>
          <p:cNvPr id="75" name="TextBox 74">
            <a:extLst>
              <a:ext uri="{FF2B5EF4-FFF2-40B4-BE49-F238E27FC236}">
                <a16:creationId xmlns:a16="http://schemas.microsoft.com/office/drawing/2014/main" id="{66F9A04B-9A92-4221-8BFD-370C09D4B623}"/>
              </a:ext>
            </a:extLst>
          </p:cNvPr>
          <p:cNvSpPr txBox="1"/>
          <p:nvPr/>
        </p:nvSpPr>
        <p:spPr>
          <a:xfrm>
            <a:off x="6055487" y="4679343"/>
            <a:ext cx="4578152" cy="372180"/>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sp>
        <p:nvSpPr>
          <p:cNvPr id="76" name="TextBox 75">
            <a:extLst>
              <a:ext uri="{FF2B5EF4-FFF2-40B4-BE49-F238E27FC236}">
                <a16:creationId xmlns:a16="http://schemas.microsoft.com/office/drawing/2014/main" id="{31B69F7C-20A8-47A5-AA7E-33226650E1C9}"/>
              </a:ext>
            </a:extLst>
          </p:cNvPr>
          <p:cNvSpPr txBox="1"/>
          <p:nvPr/>
        </p:nvSpPr>
        <p:spPr>
          <a:xfrm>
            <a:off x="7518458" y="4657792"/>
            <a:ext cx="3390355"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42" name="TextBox 41">
            <a:extLst>
              <a:ext uri="{FF2B5EF4-FFF2-40B4-BE49-F238E27FC236}">
                <a16:creationId xmlns:a16="http://schemas.microsoft.com/office/drawing/2014/main" id="{0018DF8C-E2A8-4B4D-865D-DC0B707FDDB5}"/>
              </a:ext>
            </a:extLst>
          </p:cNvPr>
          <p:cNvSpPr txBox="1"/>
          <p:nvPr/>
        </p:nvSpPr>
        <p:spPr>
          <a:xfrm>
            <a:off x="6075488" y="3909187"/>
            <a:ext cx="5134316" cy="369332"/>
          </a:xfrm>
          <a:prstGeom prst="rect">
            <a:avLst/>
          </a:prstGeom>
          <a:noFill/>
        </p:spPr>
        <p:txBody>
          <a:bodyPr wrap="square">
            <a:spAutoFit/>
          </a:bodyPr>
          <a:lstStyle/>
          <a:p>
            <a:r>
              <a:rPr lang="en-US" dirty="0">
                <a:solidFill>
                  <a:schemeClr val="accent2">
                    <a:lumMod val="20000"/>
                    <a:lumOff val="80000"/>
                  </a:schemeClr>
                </a:solidFill>
                <a:latin typeface="Consolas" panose="020B0609020204030204" pitchFamily="49" charset="0"/>
              </a:rPr>
              <a:t>I smell!</a:t>
            </a:r>
          </a:p>
        </p:txBody>
      </p:sp>
      <p:sp>
        <p:nvSpPr>
          <p:cNvPr id="43" name="TextBox 42">
            <a:extLst>
              <a:ext uri="{FF2B5EF4-FFF2-40B4-BE49-F238E27FC236}">
                <a16:creationId xmlns:a16="http://schemas.microsoft.com/office/drawing/2014/main" id="{E6C88A96-C4FA-4084-9914-1A9CA4E28F0A}"/>
              </a:ext>
            </a:extLst>
          </p:cNvPr>
          <p:cNvSpPr txBox="1"/>
          <p:nvPr/>
        </p:nvSpPr>
        <p:spPr>
          <a:xfrm>
            <a:off x="6072597" y="4187365"/>
            <a:ext cx="5134316" cy="369332"/>
          </a:xfrm>
          <a:prstGeom prst="rect">
            <a:avLst/>
          </a:prstGeom>
          <a:noFill/>
        </p:spPr>
        <p:txBody>
          <a:bodyPr wrap="square">
            <a:spAutoFit/>
          </a:bodyPr>
          <a:lstStyle/>
          <a:p>
            <a:r>
              <a:rPr lang="en-US" dirty="0" err="1">
                <a:solidFill>
                  <a:schemeClr val="accent2">
                    <a:lumMod val="20000"/>
                    <a:lumOff val="80000"/>
                  </a:schemeClr>
                </a:solidFill>
                <a:latin typeface="Consolas" panose="020B0609020204030204" pitchFamily="49" charset="0"/>
              </a:rPr>
              <a:t>nose.py's</a:t>
            </a:r>
            <a:r>
              <a:rPr lang="en-US" dirty="0">
                <a:solidFill>
                  <a:schemeClr val="accent2">
                    <a:lumMod val="20000"/>
                    <a:lumOff val="80000"/>
                  </a:schemeClr>
                </a:solidFill>
                <a:latin typeface="Consolas" panose="020B0609020204030204" pitchFamily="49" charset="0"/>
              </a:rPr>
              <a:t> name is __main__.</a:t>
            </a:r>
          </a:p>
        </p:txBody>
      </p:sp>
      <p:sp>
        <p:nvSpPr>
          <p:cNvPr id="46" name="TextBox 45">
            <a:extLst>
              <a:ext uri="{FF2B5EF4-FFF2-40B4-BE49-F238E27FC236}">
                <a16:creationId xmlns:a16="http://schemas.microsoft.com/office/drawing/2014/main" id="{E28F26BE-8A87-4B4E-9D55-C3D21132E744}"/>
              </a:ext>
            </a:extLst>
          </p:cNvPr>
          <p:cNvSpPr txBox="1"/>
          <p:nvPr/>
        </p:nvSpPr>
        <p:spPr>
          <a:xfrm>
            <a:off x="6058378" y="5792549"/>
            <a:ext cx="5134316" cy="369332"/>
          </a:xfrm>
          <a:prstGeom prst="rect">
            <a:avLst/>
          </a:prstGeom>
          <a:noFill/>
        </p:spPr>
        <p:txBody>
          <a:bodyPr wrap="square">
            <a:spAutoFit/>
          </a:bodyPr>
          <a:lstStyle/>
          <a:p>
            <a:r>
              <a:rPr lang="en-US" dirty="0">
                <a:solidFill>
                  <a:schemeClr val="accent2">
                    <a:lumMod val="20000"/>
                    <a:lumOff val="80000"/>
                  </a:schemeClr>
                </a:solidFill>
                <a:latin typeface="Consolas" panose="020B0609020204030204" pitchFamily="49" charset="0"/>
              </a:rPr>
              <a:t>I smell!</a:t>
            </a:r>
          </a:p>
        </p:txBody>
      </p:sp>
      <p:sp>
        <p:nvSpPr>
          <p:cNvPr id="47" name="TextBox 46">
            <a:extLst>
              <a:ext uri="{FF2B5EF4-FFF2-40B4-BE49-F238E27FC236}">
                <a16:creationId xmlns:a16="http://schemas.microsoft.com/office/drawing/2014/main" id="{315F7E42-DFC9-4E08-89AA-5B4DE607EE1A}"/>
              </a:ext>
            </a:extLst>
          </p:cNvPr>
          <p:cNvSpPr txBox="1"/>
          <p:nvPr/>
        </p:nvSpPr>
        <p:spPr>
          <a:xfrm>
            <a:off x="6055487" y="6070727"/>
            <a:ext cx="5134316" cy="369332"/>
          </a:xfrm>
          <a:prstGeom prst="rect">
            <a:avLst/>
          </a:prstGeom>
          <a:noFill/>
        </p:spPr>
        <p:txBody>
          <a:bodyPr wrap="square">
            <a:spAutoFit/>
          </a:bodyPr>
          <a:lstStyle/>
          <a:p>
            <a:r>
              <a:rPr lang="en-US" dirty="0" err="1">
                <a:solidFill>
                  <a:schemeClr val="accent2">
                    <a:lumMod val="20000"/>
                    <a:lumOff val="80000"/>
                  </a:schemeClr>
                </a:solidFill>
                <a:latin typeface="Consolas" panose="020B0609020204030204" pitchFamily="49" charset="0"/>
              </a:rPr>
              <a:t>nose.py's</a:t>
            </a:r>
            <a:r>
              <a:rPr lang="en-US" dirty="0">
                <a:solidFill>
                  <a:schemeClr val="accent2">
                    <a:lumMod val="20000"/>
                    <a:lumOff val="80000"/>
                  </a:schemeClr>
                </a:solidFill>
                <a:latin typeface="Consolas" panose="020B0609020204030204" pitchFamily="49" charset="0"/>
              </a:rPr>
              <a:t> name is nose.</a:t>
            </a:r>
          </a:p>
        </p:txBody>
      </p:sp>
      <p:sp>
        <p:nvSpPr>
          <p:cNvPr id="49" name="TextBox 48">
            <a:extLst>
              <a:ext uri="{FF2B5EF4-FFF2-40B4-BE49-F238E27FC236}">
                <a16:creationId xmlns:a16="http://schemas.microsoft.com/office/drawing/2014/main" id="{5F2B7F8C-42E2-4E86-B9A6-9DB7A1724112}"/>
              </a:ext>
            </a:extLst>
          </p:cNvPr>
          <p:cNvSpPr txBox="1"/>
          <p:nvPr/>
        </p:nvSpPr>
        <p:spPr>
          <a:xfrm>
            <a:off x="-431030" y="5813859"/>
            <a:ext cx="6975620" cy="923330"/>
          </a:xfrm>
          <a:prstGeom prst="rect">
            <a:avLst/>
          </a:prstGeom>
          <a:noFill/>
        </p:spPr>
        <p:txBody>
          <a:bodyPr wrap="square">
            <a:spAutoFit/>
          </a:bodyPr>
          <a:lstStyle/>
          <a:p>
            <a:pPr algn="ctr"/>
            <a:r>
              <a:rPr lang="en-US" dirty="0"/>
              <a:t>Answer: If you run a .</a:t>
            </a:r>
            <a:r>
              <a:rPr lang="en-US" dirty="0" err="1"/>
              <a:t>py</a:t>
            </a:r>
            <a:r>
              <a:rPr lang="en-US" dirty="0"/>
              <a:t> file from the command line, </a:t>
            </a:r>
            <a:br>
              <a:rPr lang="en-US" dirty="0"/>
            </a:br>
            <a:r>
              <a:rPr lang="en-US" dirty="0"/>
              <a:t>Python sets </a:t>
            </a:r>
            <a:r>
              <a:rPr lang="en-US" dirty="0">
                <a:solidFill>
                  <a:srgbClr val="FF0000"/>
                </a:solidFill>
              </a:rPr>
              <a:t>__name__ </a:t>
            </a:r>
            <a:r>
              <a:rPr lang="en-US" dirty="0"/>
              <a:t>to </a:t>
            </a:r>
            <a:r>
              <a:rPr lang="en-US" dirty="0">
                <a:solidFill>
                  <a:srgbClr val="FF0000"/>
                </a:solidFill>
              </a:rPr>
              <a:t>"__main__" </a:t>
            </a:r>
            <a:r>
              <a:rPr lang="en-US" dirty="0"/>
              <a:t>indicating it's a script. </a:t>
            </a:r>
            <a:br>
              <a:rPr lang="en-US" dirty="0"/>
            </a:br>
            <a:r>
              <a:rPr lang="en-US" dirty="0"/>
              <a:t>Otherwise, Python sets </a:t>
            </a:r>
            <a:r>
              <a:rPr lang="en-US" dirty="0">
                <a:solidFill>
                  <a:srgbClr val="FF0000"/>
                </a:solidFill>
              </a:rPr>
              <a:t>__name__ </a:t>
            </a:r>
            <a:r>
              <a:rPr lang="en-US" dirty="0"/>
              <a:t>to the </a:t>
            </a:r>
            <a:r>
              <a:rPr lang="en-US" dirty="0">
                <a:solidFill>
                  <a:srgbClr val="FF0000"/>
                </a:solidFill>
              </a:rPr>
              <a:t>module's name</a:t>
            </a:r>
            <a:r>
              <a:rPr lang="en-US" dirty="0"/>
              <a:t>.</a:t>
            </a:r>
          </a:p>
        </p:txBody>
      </p:sp>
    </p:spTree>
    <p:extLst>
      <p:ext uri="{BB962C8B-B14F-4D97-AF65-F5344CB8AC3E}">
        <p14:creationId xmlns:p14="http://schemas.microsoft.com/office/powerpoint/2010/main" val="303672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1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left)">
                                      <p:cBhvr>
                                        <p:cTn id="45" dur="500"/>
                                        <p:tgtEl>
                                          <p:spTgt spid="7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wipe(left)">
                                      <p:cBhvr>
                                        <p:cTn id="50" dur="1500"/>
                                        <p:tgtEl>
                                          <p:spTgt spid="7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left)">
                                      <p:cBhvr>
                                        <p:cTn id="60" dur="1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left)">
                                      <p:cBhvr>
                                        <p:cTn id="65" dur="500"/>
                                        <p:tgtEl>
                                          <p:spTgt spid="65"/>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left)">
                                      <p:cBhvr>
                                        <p:cTn id="69" dur="500"/>
                                        <p:tgtEl>
                                          <p:spTgt spid="66"/>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left)">
                                      <p:cBhvr>
                                        <p:cTn id="73" dur="500"/>
                                        <p:tgtEl>
                                          <p:spTgt spid="46"/>
                                        </p:tgtEl>
                                      </p:cBhvr>
                                    </p:animEffect>
                                  </p:childTnLst>
                                </p:cTn>
                              </p:par>
                            </p:childTnLst>
                          </p:cTn>
                        </p:par>
                        <p:par>
                          <p:cTn id="74" fill="hold">
                            <p:stCondLst>
                              <p:cond delay="1500"/>
                            </p:stCondLst>
                            <p:childTnLst>
                              <p:par>
                                <p:cTn id="75" presetID="22" presetClass="entr" presetSubtype="8" fill="hold" grpId="0" nodeType="after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left)">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7"/>
                                        </p:tgtEl>
                                        <p:attrNameLst>
                                          <p:attrName>style.visibility</p:attrName>
                                        </p:attrNameLst>
                                      </p:cBhvr>
                                      <p:to>
                                        <p:strVal val="visible"/>
                                      </p:to>
                                    </p:set>
                                  </p:childTnLst>
                                </p:cTn>
                              </p:par>
                              <p:par>
                                <p:cTn id="82" presetID="22" presetClass="entr" presetSubtype="8"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left)">
                                      <p:cBhvr>
                                        <p:cTn id="84" dur="59000"/>
                                        <p:tgtEl>
                                          <p:spTgt spid="5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57"/>
                                        </p:tgtEl>
                                      </p:cBhvr>
                                    </p:animEffect>
                                    <p:set>
                                      <p:cBhvr>
                                        <p:cTn id="89" dur="1" fill="hold">
                                          <p:stCondLst>
                                            <p:cond delay="499"/>
                                          </p:stCondLst>
                                        </p:cTn>
                                        <p:tgtEl>
                                          <p:spTgt spid="57"/>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58"/>
                                        </p:tgtEl>
                                      </p:cBhvr>
                                    </p:animEffect>
                                    <p:set>
                                      <p:cBhvr>
                                        <p:cTn id="92" dur="1" fill="hold">
                                          <p:stCondLst>
                                            <p:cond delay="499"/>
                                          </p:stCondLst>
                                        </p:cTn>
                                        <p:tgtEl>
                                          <p:spTgt spid="5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8" grpId="0"/>
      <p:bldP spid="57" grpId="0" animBg="1"/>
      <p:bldP spid="57" grpId="1" animBg="1"/>
      <p:bldP spid="58" grpId="0" animBg="1"/>
      <p:bldP spid="58" grpId="1" animBg="1"/>
      <p:bldP spid="59" grpId="0"/>
      <p:bldP spid="63" grpId="0"/>
      <p:bldP spid="64" grpId="0"/>
      <p:bldP spid="65" grpId="0"/>
      <p:bldP spid="66" grpId="0"/>
      <p:bldP spid="75" grpId="0"/>
      <p:bldP spid="76" grpId="0"/>
      <p:bldP spid="42" grpId="0"/>
      <p:bldP spid="43" grpId="0"/>
      <p:bldP spid="46" grpId="0"/>
      <p:bldP spid="47" grpId="0"/>
      <p:bldP spid="4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0"/>
            <a:ext cx="11411205" cy="830997"/>
          </a:xfrm>
          <a:prstGeom prst="rect">
            <a:avLst/>
          </a:prstGeom>
          <a:noFill/>
        </p:spPr>
        <p:txBody>
          <a:bodyPr wrap="square" rtlCol="0">
            <a:spAutoFit/>
          </a:bodyPr>
          <a:lstStyle/>
          <a:p>
            <a:pPr algn="ctr"/>
            <a:r>
              <a:rPr lang="en-US" sz="4800" dirty="0"/>
              <a:t>Destructors</a:t>
            </a:r>
          </a:p>
        </p:txBody>
      </p:sp>
      <p:sp>
        <p:nvSpPr>
          <p:cNvPr id="6" name="TextBox 5">
            <a:extLst>
              <a:ext uri="{FF2B5EF4-FFF2-40B4-BE49-F238E27FC236}">
                <a16:creationId xmlns:a16="http://schemas.microsoft.com/office/drawing/2014/main" id="{DB3A6544-5225-4067-B8DB-9E4CF40322FB}"/>
              </a:ext>
            </a:extLst>
          </p:cNvPr>
          <p:cNvSpPr txBox="1"/>
          <p:nvPr/>
        </p:nvSpPr>
        <p:spPr>
          <a:xfrm>
            <a:off x="365761" y="1970285"/>
            <a:ext cx="7074568" cy="4738524"/>
          </a:xfrm>
          <a:prstGeom prst="rect">
            <a:avLst/>
          </a:prstGeom>
          <a:solidFill>
            <a:srgbClr val="EBF0F9"/>
          </a:solidFill>
          <a:ln>
            <a:solidFill>
              <a:schemeClr val="tx1"/>
            </a:solidFill>
          </a:ln>
        </p:spPr>
        <p:txBody>
          <a:bodyPr wrap="square" rtlCol="0">
            <a:noAutofit/>
          </a:bodyPr>
          <a:lstStyle/>
          <a:p>
            <a:r>
              <a:rPr lang="en-US" dirty="0">
                <a:solidFill>
                  <a:srgbClr val="A100A3"/>
                </a:solidFill>
                <a:latin typeface="Consolas" panose="020B0609020204030204" pitchFamily="49" charset="0"/>
              </a:rPr>
              <a:t>import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endParaRPr lang="en-US"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Downloader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self.tmpfile</a:t>
            </a:r>
            <a:r>
              <a:rPr lang="en-US" dirty="0">
                <a:solidFill>
                  <a:srgbClr val="000000"/>
                </a:solidFill>
                <a:latin typeface="Consolas" panose="020B0609020204030204" pitchFamily="49" charset="0"/>
              </a:rPr>
              <a:t> = </a:t>
            </a:r>
            <a:r>
              <a:rPr lang="en-US" dirty="0">
                <a:solidFill>
                  <a:srgbClr val="1396A3"/>
                </a:solidFill>
                <a:latin typeface="Consolas" panose="020B0609020204030204" pitchFamily="49" charset="0"/>
              </a:rPr>
              <a:t>open</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'tmpfile.txt'</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'w'</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write_to_tmp</a:t>
            </a:r>
            <a:r>
              <a:rPr lang="en-US" dirty="0">
                <a:solidFill>
                  <a:srgbClr val="000000"/>
                </a:solidFill>
                <a:latin typeface="Consolas" panose="020B0609020204030204" pitchFamily="49" charset="0"/>
              </a:rPr>
              <a:t>(self, data):</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self.tmpfile.write</a:t>
            </a:r>
            <a:r>
              <a:rPr lang="en-US" dirty="0">
                <a:solidFill>
                  <a:srgbClr val="000000"/>
                </a:solidFill>
                <a:latin typeface="Consolas" panose="020B0609020204030204" pitchFamily="49" charset="0"/>
              </a:rPr>
              <a:t>(data)</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__del__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self.tmpfile.close</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closes file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os.remove</a:t>
            </a:r>
            <a:r>
              <a:rPr lang="en-US" dirty="0">
                <a:solidFill>
                  <a:srgbClr val="000000"/>
                </a:solidFill>
                <a:latin typeface="Consolas" panose="020B0609020204030204" pitchFamily="49" charset="0"/>
              </a:rPr>
              <a:t>(self.tmpfile.name) </a:t>
            </a:r>
            <a:r>
              <a:rPr lang="en-US" dirty="0">
                <a:solidFill>
                  <a:srgbClr val="0000A3"/>
                </a:solidFill>
                <a:latin typeface="Consolas" panose="020B0609020204030204" pitchFamily="49" charset="0"/>
              </a:rPr>
              <a:t># deletes file</a:t>
            </a:r>
          </a:p>
          <a:p>
            <a:endParaRPr lang="en-US" dirty="0">
              <a:solidFill>
                <a:srgbClr val="0000A3"/>
              </a:solidFill>
              <a:latin typeface="Consolas" panose="020B0609020204030204" pitchFamily="49" charset="0"/>
            </a:endParaRPr>
          </a:p>
          <a:p>
            <a:r>
              <a:rPr lang="en-US" dirty="0">
                <a:solidFill>
                  <a:srgbClr val="000000"/>
                </a:solidFill>
                <a:latin typeface="Consolas" panose="020B0609020204030204" pitchFamily="49" charset="0"/>
              </a:rPr>
              <a:t>d = Downloader()</a:t>
            </a:r>
          </a:p>
          <a:p>
            <a:r>
              <a:rPr lang="en-US" dirty="0" err="1">
                <a:solidFill>
                  <a:srgbClr val="000000"/>
                </a:solidFill>
                <a:latin typeface="Consolas" panose="020B0609020204030204" pitchFamily="49" charset="0"/>
              </a:rPr>
              <a:t>d.write_to_tmp</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'some downloaded data</a:t>
            </a:r>
            <a:r>
              <a:rPr lang="en-US" dirty="0">
                <a:solidFill>
                  <a:srgbClr val="A100A3"/>
                </a:solidFill>
                <a:latin typeface="Consolas" panose="020B0609020204030204" pitchFamily="49" charset="0"/>
              </a:rPr>
              <a:t>\n</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d.write_to_tmp</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'more downloaded data</a:t>
            </a:r>
            <a:r>
              <a:rPr lang="en-US" dirty="0">
                <a:solidFill>
                  <a:srgbClr val="A100A3"/>
                </a:solidFill>
                <a:latin typeface="Consolas" panose="020B0609020204030204" pitchFamily="49" charset="0"/>
              </a:rPr>
              <a:t>\n</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p:txBody>
      </p:sp>
      <p:sp>
        <p:nvSpPr>
          <p:cNvPr id="8" name="TextBox 7">
            <a:extLst>
              <a:ext uri="{FF2B5EF4-FFF2-40B4-BE49-F238E27FC236}">
                <a16:creationId xmlns:a16="http://schemas.microsoft.com/office/drawing/2014/main" id="{AAD636AE-2702-4C34-8EFC-2BCA518C246A}"/>
              </a:ext>
            </a:extLst>
          </p:cNvPr>
          <p:cNvSpPr txBox="1"/>
          <p:nvPr/>
        </p:nvSpPr>
        <p:spPr>
          <a:xfrm>
            <a:off x="7723367" y="2240238"/>
            <a:ext cx="4042670" cy="1015663"/>
          </a:xfrm>
          <a:prstGeom prst="rect">
            <a:avLst/>
          </a:prstGeom>
          <a:noFill/>
        </p:spPr>
        <p:txBody>
          <a:bodyPr wrap="square" rtlCol="0">
            <a:spAutoFit/>
          </a:bodyPr>
          <a:lstStyle/>
          <a:p>
            <a:pPr algn="ctr"/>
            <a:r>
              <a:rPr lang="en-US" sz="2000" dirty="0"/>
              <a:t>Answer: To free a system resource (like a temporary disk file) that's not managed by the garbage collector</a:t>
            </a:r>
          </a:p>
        </p:txBody>
      </p:sp>
      <p:grpSp>
        <p:nvGrpSpPr>
          <p:cNvPr id="15" name="Group 14">
            <a:extLst>
              <a:ext uri="{FF2B5EF4-FFF2-40B4-BE49-F238E27FC236}">
                <a16:creationId xmlns:a16="http://schemas.microsoft.com/office/drawing/2014/main" id="{19F172CA-B89F-4230-ACCE-07BC4EF6880B}"/>
              </a:ext>
            </a:extLst>
          </p:cNvPr>
          <p:cNvGrpSpPr/>
          <p:nvPr/>
        </p:nvGrpSpPr>
        <p:grpSpPr>
          <a:xfrm>
            <a:off x="1106882" y="751311"/>
            <a:ext cx="10134599" cy="969849"/>
            <a:chOff x="3508946" y="452593"/>
            <a:chExt cx="10134599" cy="969849"/>
          </a:xfrm>
        </p:grpSpPr>
        <p:sp>
          <p:nvSpPr>
            <p:cNvPr id="16" name="TextBox 15">
              <a:extLst>
                <a:ext uri="{FF2B5EF4-FFF2-40B4-BE49-F238E27FC236}">
                  <a16:creationId xmlns:a16="http://schemas.microsoft.com/office/drawing/2014/main" id="{27B1D263-0236-41EB-83CC-4655344787C0}"/>
                </a:ext>
              </a:extLst>
            </p:cNvPr>
            <p:cNvSpPr txBox="1"/>
            <p:nvPr/>
          </p:nvSpPr>
          <p:spPr>
            <a:xfrm>
              <a:off x="4466994" y="468335"/>
              <a:ext cx="9176551" cy="954107"/>
            </a:xfrm>
            <a:prstGeom prst="rect">
              <a:avLst/>
            </a:prstGeom>
            <a:noFill/>
          </p:spPr>
          <p:txBody>
            <a:bodyPr wrap="square">
              <a:spAutoFit/>
            </a:bodyPr>
            <a:lstStyle/>
            <a:p>
              <a:pPr algn="ctr"/>
              <a:r>
                <a:rPr lang="en-US" sz="2800" dirty="0"/>
                <a:t>Challenge: If Python's garbage collector auto-frees memory for us, when would we need a Python destructor?</a:t>
              </a:r>
            </a:p>
          </p:txBody>
        </p:sp>
        <p:pic>
          <p:nvPicPr>
            <p:cNvPr id="17" name="Picture 16" descr="Shape&#10;&#10;Description automatically generated with low confidence">
              <a:extLst>
                <a:ext uri="{FF2B5EF4-FFF2-40B4-BE49-F238E27FC236}">
                  <a16:creationId xmlns:a16="http://schemas.microsoft.com/office/drawing/2014/main" id="{F1BD6B64-52DC-49B5-8BDF-540F8437F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946" y="452593"/>
              <a:ext cx="846739" cy="846739"/>
            </a:xfrm>
            <a:prstGeom prst="rect">
              <a:avLst/>
            </a:prstGeom>
            <a:ln>
              <a:noFill/>
            </a:ln>
            <a:effectLst>
              <a:outerShdw blurRad="292100" dist="139700" dir="2700000" algn="tl" rotWithShape="0">
                <a:srgbClr val="333333">
                  <a:alpha val="65000"/>
                </a:srgbClr>
              </a:outerShdw>
            </a:effectLst>
          </p:spPr>
        </p:pic>
      </p:grpSp>
      <p:sp>
        <p:nvSpPr>
          <p:cNvPr id="18" name="Rectangle 17">
            <a:extLst>
              <a:ext uri="{FF2B5EF4-FFF2-40B4-BE49-F238E27FC236}">
                <a16:creationId xmlns:a16="http://schemas.microsoft.com/office/drawing/2014/main" id="{011EB76D-10A5-44BE-8A61-0420B70631C2}"/>
              </a:ext>
            </a:extLst>
          </p:cNvPr>
          <p:cNvSpPr/>
          <p:nvPr/>
        </p:nvSpPr>
        <p:spPr>
          <a:xfrm>
            <a:off x="3454624" y="1862349"/>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9" name="Rectangle 18">
            <a:extLst>
              <a:ext uri="{FF2B5EF4-FFF2-40B4-BE49-F238E27FC236}">
                <a16:creationId xmlns:a16="http://schemas.microsoft.com/office/drawing/2014/main" id="{DFC87379-A6AF-41A8-A399-4F827C5E6BF1}"/>
              </a:ext>
            </a:extLst>
          </p:cNvPr>
          <p:cNvSpPr/>
          <p:nvPr/>
        </p:nvSpPr>
        <p:spPr>
          <a:xfrm>
            <a:off x="3457070" y="1868821"/>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CB607F5-7725-4816-ACFC-67490274F623}"/>
              </a:ext>
            </a:extLst>
          </p:cNvPr>
          <p:cNvSpPr txBox="1"/>
          <p:nvPr/>
        </p:nvSpPr>
        <p:spPr>
          <a:xfrm>
            <a:off x="7608171" y="3484473"/>
            <a:ext cx="4273062" cy="707886"/>
          </a:xfrm>
          <a:prstGeom prst="rect">
            <a:avLst/>
          </a:prstGeom>
          <a:noFill/>
        </p:spPr>
        <p:txBody>
          <a:bodyPr wrap="square" rtlCol="0">
            <a:spAutoFit/>
          </a:bodyPr>
          <a:lstStyle/>
          <a:p>
            <a:pPr algn="ctr"/>
            <a:r>
              <a:rPr lang="en-US" sz="2000" dirty="0"/>
              <a:t>In this case, the destructor must manually free the resource...</a:t>
            </a:r>
          </a:p>
        </p:txBody>
      </p:sp>
      <p:sp>
        <p:nvSpPr>
          <p:cNvPr id="22" name="Speech Bubble: Rectangle with Corners Rounded 21">
            <a:extLst>
              <a:ext uri="{FF2B5EF4-FFF2-40B4-BE49-F238E27FC236}">
                <a16:creationId xmlns:a16="http://schemas.microsoft.com/office/drawing/2014/main" id="{ED306DCD-C5EB-48A6-836B-BFC87E5781BA}"/>
              </a:ext>
            </a:extLst>
          </p:cNvPr>
          <p:cNvSpPr/>
          <p:nvPr/>
        </p:nvSpPr>
        <p:spPr>
          <a:xfrm>
            <a:off x="4582527" y="3950368"/>
            <a:ext cx="3703073" cy="1218164"/>
          </a:xfrm>
          <a:prstGeom prst="wedgeRoundRectCallout">
            <a:avLst>
              <a:gd name="adj1" fmla="val -53028"/>
              <a:gd name="adj2" fmla="val -981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Files created on your hard drive are </a:t>
            </a:r>
            <a:r>
              <a:rPr lang="en-US" sz="2000" dirty="0">
                <a:solidFill>
                  <a:schemeClr val="accent2">
                    <a:lumMod val="20000"/>
                    <a:lumOff val="80000"/>
                  </a:schemeClr>
                </a:solidFill>
                <a:latin typeface="Corbel" panose="020B0503020204020204" pitchFamily="34" charset="0"/>
              </a:rPr>
              <a:t>not</a:t>
            </a:r>
            <a:r>
              <a:rPr lang="en-US" sz="2000" dirty="0">
                <a:latin typeface="Corbel" panose="020B0503020204020204" pitchFamily="34" charset="0"/>
              </a:rPr>
              <a:t> auto-deleted by the garbage collector.</a:t>
            </a:r>
          </a:p>
        </p:txBody>
      </p:sp>
      <p:sp>
        <p:nvSpPr>
          <p:cNvPr id="14" name="TextBox 13">
            <a:extLst>
              <a:ext uri="{FF2B5EF4-FFF2-40B4-BE49-F238E27FC236}">
                <a16:creationId xmlns:a16="http://schemas.microsoft.com/office/drawing/2014/main" id="{730E9968-D4E5-461E-9168-CF8A92159FE4}"/>
              </a:ext>
            </a:extLst>
          </p:cNvPr>
          <p:cNvSpPr txBox="1"/>
          <p:nvPr/>
        </p:nvSpPr>
        <p:spPr>
          <a:xfrm>
            <a:off x="7802880" y="5573771"/>
            <a:ext cx="3883644" cy="1015663"/>
          </a:xfrm>
          <a:prstGeom prst="rect">
            <a:avLst/>
          </a:prstGeom>
          <a:noFill/>
        </p:spPr>
        <p:txBody>
          <a:bodyPr wrap="square" rtlCol="0">
            <a:spAutoFit/>
          </a:bodyPr>
          <a:lstStyle/>
          <a:p>
            <a:pPr algn="ctr"/>
            <a:r>
              <a:rPr lang="en-US" sz="2000" dirty="0"/>
              <a:t>in these cases, it's best to define your own </a:t>
            </a:r>
            <a:r>
              <a:rPr lang="en-US" sz="2000" dirty="0">
                <a:solidFill>
                  <a:srgbClr val="FF0000"/>
                </a:solidFill>
              </a:rPr>
              <a:t>tear-down method</a:t>
            </a:r>
            <a:r>
              <a:rPr lang="en-US" sz="2000" dirty="0"/>
              <a:t> and then </a:t>
            </a:r>
            <a:r>
              <a:rPr lang="en-US" sz="2000" dirty="0">
                <a:solidFill>
                  <a:srgbClr val="009A46"/>
                </a:solidFill>
              </a:rPr>
              <a:t>explicitly call it</a:t>
            </a:r>
            <a:r>
              <a:rPr lang="en-US" sz="2000" dirty="0"/>
              <a:t>!</a:t>
            </a:r>
          </a:p>
        </p:txBody>
      </p:sp>
      <p:sp>
        <p:nvSpPr>
          <p:cNvPr id="23" name="TextBox 22">
            <a:extLst>
              <a:ext uri="{FF2B5EF4-FFF2-40B4-BE49-F238E27FC236}">
                <a16:creationId xmlns:a16="http://schemas.microsoft.com/office/drawing/2014/main" id="{43B89E23-8D41-4B2F-B0C3-B4309306D7EB}"/>
              </a:ext>
            </a:extLst>
          </p:cNvPr>
          <p:cNvSpPr txBox="1"/>
          <p:nvPr/>
        </p:nvSpPr>
        <p:spPr>
          <a:xfrm>
            <a:off x="8002530" y="4420931"/>
            <a:ext cx="3484345" cy="1015663"/>
          </a:xfrm>
          <a:prstGeom prst="rect">
            <a:avLst/>
          </a:prstGeom>
          <a:noFill/>
        </p:spPr>
        <p:txBody>
          <a:bodyPr wrap="square" rtlCol="0">
            <a:spAutoFit/>
          </a:bodyPr>
          <a:lstStyle/>
          <a:p>
            <a:pPr algn="ctr"/>
            <a:r>
              <a:rPr lang="en-US" sz="2000" dirty="0"/>
              <a:t>But, since there's no guarantee a destructor will run in a timely fashion (or EVER)...</a:t>
            </a:r>
          </a:p>
        </p:txBody>
      </p:sp>
      <p:sp>
        <p:nvSpPr>
          <p:cNvPr id="24" name="TextBox 23">
            <a:extLst>
              <a:ext uri="{FF2B5EF4-FFF2-40B4-BE49-F238E27FC236}">
                <a16:creationId xmlns:a16="http://schemas.microsoft.com/office/drawing/2014/main" id="{2B24BC63-2948-4F89-B00E-0A8742C42CEF}"/>
              </a:ext>
            </a:extLst>
          </p:cNvPr>
          <p:cNvSpPr txBox="1"/>
          <p:nvPr/>
        </p:nvSpPr>
        <p:spPr>
          <a:xfrm>
            <a:off x="361291" y="1970285"/>
            <a:ext cx="7074568" cy="4738524"/>
          </a:xfrm>
          <a:prstGeom prst="rect">
            <a:avLst/>
          </a:prstGeom>
          <a:solidFill>
            <a:srgbClr val="EBF0F9"/>
          </a:solidFill>
          <a:ln>
            <a:solidFill>
              <a:schemeClr val="tx1"/>
            </a:solidFill>
          </a:ln>
        </p:spPr>
        <p:txBody>
          <a:bodyPr wrap="square" rtlCol="0">
            <a:noAutofit/>
          </a:bodyPr>
          <a:lstStyle/>
          <a:p>
            <a:r>
              <a:rPr lang="en-US" dirty="0">
                <a:solidFill>
                  <a:srgbClr val="A100A3"/>
                </a:solidFill>
                <a:latin typeface="Consolas" panose="020B0609020204030204" pitchFamily="49" charset="0"/>
              </a:rPr>
              <a:t>import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endParaRPr lang="en-US"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Downloader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self.tmpfile</a:t>
            </a:r>
            <a:r>
              <a:rPr lang="en-US" dirty="0">
                <a:solidFill>
                  <a:srgbClr val="000000"/>
                </a:solidFill>
                <a:latin typeface="Consolas" panose="020B0609020204030204" pitchFamily="49" charset="0"/>
              </a:rPr>
              <a:t> = </a:t>
            </a:r>
            <a:r>
              <a:rPr lang="en-US" dirty="0">
                <a:solidFill>
                  <a:srgbClr val="1396A3"/>
                </a:solidFill>
                <a:latin typeface="Consolas" panose="020B0609020204030204" pitchFamily="49" charset="0"/>
              </a:rPr>
              <a:t>open</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'tmpfile.txt'</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'w'</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write_to_tmp</a:t>
            </a:r>
            <a:r>
              <a:rPr lang="en-US" dirty="0">
                <a:solidFill>
                  <a:srgbClr val="000000"/>
                </a:solidFill>
                <a:latin typeface="Consolas" panose="020B0609020204030204" pitchFamily="49" charset="0"/>
              </a:rPr>
              <a:t>(self, data):</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self.tmpfile.write</a:t>
            </a:r>
            <a:r>
              <a:rPr lang="en-US" dirty="0">
                <a:solidFill>
                  <a:srgbClr val="000000"/>
                </a:solidFill>
                <a:latin typeface="Consolas" panose="020B0609020204030204" pitchFamily="49" charset="0"/>
              </a:rPr>
              <a:t>(data)</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delete_temp_file</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self.tmpfile.close</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closes file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os.remove</a:t>
            </a:r>
            <a:r>
              <a:rPr lang="en-US" dirty="0">
                <a:solidFill>
                  <a:srgbClr val="000000"/>
                </a:solidFill>
                <a:latin typeface="Consolas" panose="020B0609020204030204" pitchFamily="49" charset="0"/>
              </a:rPr>
              <a:t>(self.tmpfile.name) </a:t>
            </a:r>
            <a:r>
              <a:rPr lang="en-US" dirty="0">
                <a:solidFill>
                  <a:srgbClr val="0000A3"/>
                </a:solidFill>
                <a:latin typeface="Consolas" panose="020B0609020204030204" pitchFamily="49" charset="0"/>
              </a:rPr>
              <a:t># deletes file</a:t>
            </a:r>
          </a:p>
          <a:p>
            <a:endParaRPr lang="en-US" dirty="0">
              <a:solidFill>
                <a:srgbClr val="0000A3"/>
              </a:solidFill>
              <a:latin typeface="Consolas" panose="020B0609020204030204" pitchFamily="49" charset="0"/>
            </a:endParaRPr>
          </a:p>
          <a:p>
            <a:r>
              <a:rPr lang="en-US" dirty="0">
                <a:solidFill>
                  <a:srgbClr val="000000"/>
                </a:solidFill>
                <a:latin typeface="Consolas" panose="020B0609020204030204" pitchFamily="49" charset="0"/>
              </a:rPr>
              <a:t>d = Downloader()</a:t>
            </a:r>
          </a:p>
          <a:p>
            <a:r>
              <a:rPr lang="en-US" dirty="0" err="1">
                <a:solidFill>
                  <a:srgbClr val="000000"/>
                </a:solidFill>
                <a:latin typeface="Consolas" panose="020B0609020204030204" pitchFamily="49" charset="0"/>
              </a:rPr>
              <a:t>d.write_to_tmp</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'some downloaded data</a:t>
            </a:r>
            <a:r>
              <a:rPr lang="en-US" dirty="0">
                <a:solidFill>
                  <a:srgbClr val="A100A3"/>
                </a:solidFill>
                <a:latin typeface="Consolas" panose="020B0609020204030204" pitchFamily="49" charset="0"/>
              </a:rPr>
              <a:t>\n</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d.write_to_tmp</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'more downloaded data</a:t>
            </a:r>
            <a:r>
              <a:rPr lang="en-US" dirty="0">
                <a:solidFill>
                  <a:srgbClr val="A100A3"/>
                </a:solidFill>
                <a:latin typeface="Consolas" panose="020B0609020204030204" pitchFamily="49" charset="0"/>
              </a:rPr>
              <a:t>\n</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err="1">
                <a:solidFill>
                  <a:srgbClr val="00B050"/>
                </a:solidFill>
                <a:latin typeface="Consolas" panose="020B0609020204030204" pitchFamily="49" charset="0"/>
              </a:rPr>
              <a:t>d.delete_temp_file</a:t>
            </a:r>
            <a:r>
              <a:rPr lang="en-US" dirty="0">
                <a:solidFill>
                  <a:srgbClr val="00B050"/>
                </a:solidFill>
                <a:latin typeface="Consolas" panose="020B0609020204030204" pitchFamily="49" charset="0"/>
              </a:rPr>
              <a:t>()</a:t>
            </a:r>
          </a:p>
        </p:txBody>
      </p:sp>
    </p:spTree>
    <p:extLst>
      <p:ext uri="{BB962C8B-B14F-4D97-AF65-F5344CB8AC3E}">
        <p14:creationId xmlns:p14="http://schemas.microsoft.com/office/powerpoint/2010/main" val="11173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30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6">
                                            <p:bg/>
                                          </p:spTgt>
                                        </p:tgtEl>
                                        <p:attrNameLst>
                                          <p:attrName>style.visibility</p:attrName>
                                        </p:attrNameLst>
                                      </p:cBhvr>
                                      <p:to>
                                        <p:strVal val="visible"/>
                                      </p:to>
                                    </p:set>
                                    <p:animEffect transition="in" filter="wipe(up)">
                                      <p:cBhvr>
                                        <p:cTn id="30" dur="500"/>
                                        <p:tgtEl>
                                          <p:spTgt spid="6">
                                            <p:bg/>
                                          </p:spTgt>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13" end="13"/>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8" grpId="0"/>
      <p:bldP spid="18" grpId="0" animBg="1"/>
      <p:bldP spid="18" grpId="1" animBg="1"/>
      <p:bldP spid="19" grpId="0" animBg="1"/>
      <p:bldP spid="19" grpId="1" animBg="1"/>
      <p:bldP spid="20" grpId="0"/>
      <p:bldP spid="22" grpId="0" animBg="1"/>
      <p:bldP spid="22" grpId="1" animBg="1"/>
      <p:bldP spid="14" grpId="0"/>
      <p:bldP spid="23" grpId="0"/>
      <p:bldP spid="2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439FDE32-3140-4AD0-8ACC-9D63A276863B}"/>
              </a:ext>
            </a:extLst>
          </p:cNvPr>
          <p:cNvSpPr txBox="1"/>
          <p:nvPr/>
        </p:nvSpPr>
        <p:spPr>
          <a:xfrm>
            <a:off x="280728" y="4284210"/>
            <a:ext cx="3041592" cy="249758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quack_please</a:t>
            </a:r>
            <a:r>
              <a:rPr lang="en-US" dirty="0">
                <a:solidFill>
                  <a:srgbClr val="000000"/>
                </a:solidFill>
                <a:latin typeface="Consolas" panose="020B0609020204030204" pitchFamily="49" charset="0"/>
              </a:rPr>
              <a:t>(x):</a:t>
            </a:r>
          </a:p>
          <a:p>
            <a:r>
              <a:rPr lang="en-US" dirty="0">
                <a:latin typeface="Consolas" panose="020B0609020204030204" pitchFamily="49" charset="0"/>
              </a:rPr>
              <a:t>  </a:t>
            </a:r>
            <a:r>
              <a:rPr lang="en-US" dirty="0" err="1">
                <a:latin typeface="Consolas" panose="020B0609020204030204" pitchFamily="49" charset="0"/>
              </a:rPr>
              <a:t>x.quack</a:t>
            </a:r>
            <a:r>
              <a:rPr lang="en-US" dirty="0">
                <a:latin typeface="Consolas" panose="020B0609020204030204" pitchFamily="49" charset="0"/>
              </a:rPr>
              <a:t>()</a:t>
            </a:r>
            <a:r>
              <a:rPr lang="en-US"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p = </a:t>
            </a:r>
            <a:r>
              <a:rPr lang="en-US" dirty="0" err="1">
                <a:solidFill>
                  <a:srgbClr val="000000"/>
                </a:solidFill>
                <a:latin typeface="Consolas" panose="020B0609020204030204" pitchFamily="49" charset="0"/>
              </a:rPr>
              <a:t>PersonInDuckSuit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d = Duck()</a:t>
            </a:r>
          </a:p>
          <a:p>
            <a:r>
              <a:rPr lang="en-US" dirty="0">
                <a:solidFill>
                  <a:srgbClr val="000000"/>
                </a:solidFill>
                <a:latin typeface="Consolas" panose="020B0609020204030204" pitchFamily="49" charset="0"/>
              </a:rPr>
              <a:t>v = Vehicle()</a:t>
            </a:r>
          </a:p>
          <a:p>
            <a:r>
              <a:rPr lang="en-US" dirty="0" err="1">
                <a:solidFill>
                  <a:srgbClr val="000000"/>
                </a:solidFill>
                <a:latin typeface="Consolas" panose="020B0609020204030204" pitchFamily="49" charset="0"/>
              </a:rPr>
              <a:t>quack_please</a:t>
            </a:r>
            <a:r>
              <a:rPr lang="en-US" dirty="0">
                <a:solidFill>
                  <a:srgbClr val="000000"/>
                </a:solidFill>
                <a:latin typeface="Consolas" panose="020B0609020204030204" pitchFamily="49" charset="0"/>
              </a:rPr>
              <a:t>(p)</a:t>
            </a:r>
          </a:p>
          <a:p>
            <a:r>
              <a:rPr lang="en-US" dirty="0" err="1">
                <a:solidFill>
                  <a:srgbClr val="000000"/>
                </a:solidFill>
                <a:latin typeface="Consolas" panose="020B0609020204030204" pitchFamily="49" charset="0"/>
              </a:rPr>
              <a:t>quack_please</a:t>
            </a:r>
            <a:r>
              <a:rPr lang="en-US" dirty="0">
                <a:solidFill>
                  <a:srgbClr val="000000"/>
                </a:solidFill>
                <a:latin typeface="Consolas" panose="020B0609020204030204" pitchFamily="49" charset="0"/>
              </a:rPr>
              <a:t>(d)</a:t>
            </a:r>
          </a:p>
          <a:p>
            <a:r>
              <a:rPr lang="en-US" dirty="0" err="1">
                <a:solidFill>
                  <a:srgbClr val="000000"/>
                </a:solidFill>
                <a:latin typeface="Consolas" panose="020B0609020204030204" pitchFamily="49" charset="0"/>
              </a:rPr>
              <a:t>quack_please</a:t>
            </a:r>
            <a:r>
              <a:rPr lang="en-US" dirty="0">
                <a:solidFill>
                  <a:srgbClr val="000000"/>
                </a:solidFill>
                <a:latin typeface="Consolas" panose="020B0609020204030204" pitchFamily="49" charset="0"/>
              </a:rPr>
              <a:t>(v)</a:t>
            </a:r>
          </a:p>
        </p:txBody>
      </p:sp>
      <p:sp>
        <p:nvSpPr>
          <p:cNvPr id="2" name="TextBox 1">
            <a:extLst>
              <a:ext uri="{FF2B5EF4-FFF2-40B4-BE49-F238E27FC236}">
                <a16:creationId xmlns:a16="http://schemas.microsoft.com/office/drawing/2014/main" id="{08284727-1A3A-4E9F-956C-57CC4F72B5AC}"/>
              </a:ext>
            </a:extLst>
          </p:cNvPr>
          <p:cNvSpPr txBox="1"/>
          <p:nvPr/>
        </p:nvSpPr>
        <p:spPr>
          <a:xfrm>
            <a:off x="7307580" y="0"/>
            <a:ext cx="4358077" cy="830997"/>
          </a:xfrm>
          <a:prstGeom prst="rect">
            <a:avLst/>
          </a:prstGeom>
          <a:noFill/>
        </p:spPr>
        <p:txBody>
          <a:bodyPr wrap="square" rtlCol="0">
            <a:spAutoFit/>
          </a:bodyPr>
          <a:lstStyle/>
          <a:p>
            <a:pPr algn="ctr"/>
            <a:r>
              <a:rPr lang="en-US" sz="4800" dirty="0"/>
              <a:t>Duck Typing</a:t>
            </a:r>
          </a:p>
        </p:txBody>
      </p:sp>
      <p:sp>
        <p:nvSpPr>
          <p:cNvPr id="6" name="TextBox 5">
            <a:extLst>
              <a:ext uri="{FF2B5EF4-FFF2-40B4-BE49-F238E27FC236}">
                <a16:creationId xmlns:a16="http://schemas.microsoft.com/office/drawing/2014/main" id="{DB3A6544-5225-4067-B8DB-9E4CF40322FB}"/>
              </a:ext>
            </a:extLst>
          </p:cNvPr>
          <p:cNvSpPr txBox="1"/>
          <p:nvPr/>
        </p:nvSpPr>
        <p:spPr>
          <a:xfrm>
            <a:off x="280728" y="101990"/>
            <a:ext cx="6517578" cy="4108747"/>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PersonInDuckSuit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a:t>
            </a:r>
            <a:r>
              <a:rPr lang="en-US" dirty="0">
                <a:solidFill>
                  <a:srgbClr val="0000A3"/>
                </a:solidFill>
                <a:latin typeface="Consolas" panose="020B0609020204030204" pitchFamily="49" charset="0"/>
              </a:rPr>
              <a:t># code omitted for clarity</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quack</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'Hi! Err... oops, I mean quack quack.'</a:t>
            </a:r>
            <a:r>
              <a:rPr lang="en-US" dirty="0">
                <a:solidFill>
                  <a:srgbClr val="000000"/>
                </a:solidFill>
                <a:latin typeface="Consolas" panose="020B0609020204030204" pitchFamily="49" charset="0"/>
              </a:rPr>
              <a:t>)</a:t>
            </a:r>
          </a:p>
          <a:p>
            <a:endParaRPr lang="en-US"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Duck</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a:t>
            </a:r>
            <a:r>
              <a:rPr lang="en-US" dirty="0">
                <a:solidFill>
                  <a:srgbClr val="0000A3"/>
                </a:solidFill>
                <a:latin typeface="Consolas" panose="020B0609020204030204" pitchFamily="49" charset="0"/>
              </a:rPr>
              <a:t># code omitted for clarity</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quack</a:t>
            </a:r>
            <a:r>
              <a:rPr lang="en-US" dirty="0">
                <a:solidFill>
                  <a:srgbClr val="000000"/>
                </a:solidFill>
                <a:latin typeface="Consolas" panose="020B0609020204030204" pitchFamily="49" charset="0"/>
              </a:rPr>
              <a:t>(self):</a:t>
            </a:r>
          </a:p>
          <a:p>
            <a:r>
              <a:rPr lang="en-US" b="1" dirty="0">
                <a:solidFill>
                  <a:srgbClr val="9E4C04"/>
                </a:solidFill>
                <a:latin typeface="Consolas-Bold"/>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'Quack </a:t>
            </a:r>
            <a:r>
              <a:rPr lang="en-US" dirty="0" err="1">
                <a:solidFill>
                  <a:srgbClr val="850002"/>
                </a:solidFill>
                <a:latin typeface="Consolas" panose="020B0609020204030204" pitchFamily="49" charset="0"/>
              </a:rPr>
              <a:t>quack</a:t>
            </a:r>
            <a:r>
              <a:rPr lang="en-US" dirty="0">
                <a:solidFill>
                  <a:srgbClr val="850002"/>
                </a:solidFill>
                <a:latin typeface="Consolas" panose="020B0609020204030204" pitchFamily="49" charset="0"/>
              </a:rPr>
              <a:t> quack!'</a:t>
            </a:r>
            <a:r>
              <a:rPr lang="en-US"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endParaRPr lang="en-US" dirty="0">
              <a:solidFill>
                <a:srgbClr val="850002"/>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Vehicle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a:t>
            </a:r>
            <a:r>
              <a:rPr lang="en-US" dirty="0">
                <a:solidFill>
                  <a:srgbClr val="0000A3"/>
                </a:solidFill>
                <a:latin typeface="Consolas" panose="020B0609020204030204" pitchFamily="49" charset="0"/>
              </a:rPr>
              <a:t># code omitted for clarity</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drive</a:t>
            </a:r>
            <a:r>
              <a:rPr lang="en-US" dirty="0">
                <a:solidFill>
                  <a:srgbClr val="000000"/>
                </a:solidFill>
                <a:latin typeface="Consolas" panose="020B0609020204030204" pitchFamily="49" charset="0"/>
              </a:rPr>
              <a:t>(self):</a:t>
            </a:r>
          </a:p>
          <a:p>
            <a:r>
              <a:rPr lang="en-US" b="1" dirty="0">
                <a:solidFill>
                  <a:srgbClr val="9E4C04"/>
                </a:solidFill>
                <a:latin typeface="Consolas-Bold"/>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Vrooooom</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p:txBody>
      </p:sp>
      <p:grpSp>
        <p:nvGrpSpPr>
          <p:cNvPr id="16" name="Group 15">
            <a:extLst>
              <a:ext uri="{FF2B5EF4-FFF2-40B4-BE49-F238E27FC236}">
                <a16:creationId xmlns:a16="http://schemas.microsoft.com/office/drawing/2014/main" id="{084C32F2-F87E-4799-BE91-42058B4F8DC1}"/>
              </a:ext>
            </a:extLst>
          </p:cNvPr>
          <p:cNvGrpSpPr/>
          <p:nvPr/>
        </p:nvGrpSpPr>
        <p:grpSpPr>
          <a:xfrm>
            <a:off x="8026224" y="2098335"/>
            <a:ext cx="3885048" cy="936510"/>
            <a:chOff x="7774777" y="412534"/>
            <a:chExt cx="3885048" cy="936510"/>
          </a:xfrm>
        </p:grpSpPr>
        <p:sp>
          <p:nvSpPr>
            <p:cNvPr id="17" name="TextBox 16">
              <a:extLst>
                <a:ext uri="{FF2B5EF4-FFF2-40B4-BE49-F238E27FC236}">
                  <a16:creationId xmlns:a16="http://schemas.microsoft.com/office/drawing/2014/main" id="{3A4132E6-74A7-4180-AF21-6A7569DD5F8B}"/>
                </a:ext>
              </a:extLst>
            </p:cNvPr>
            <p:cNvSpPr txBox="1"/>
            <p:nvPr/>
          </p:nvSpPr>
          <p:spPr>
            <a:xfrm>
              <a:off x="8710082" y="518047"/>
              <a:ext cx="2949743" cy="830997"/>
            </a:xfrm>
            <a:prstGeom prst="rect">
              <a:avLst/>
            </a:prstGeom>
            <a:noFill/>
          </p:spPr>
          <p:txBody>
            <a:bodyPr wrap="square">
              <a:spAutoFit/>
            </a:bodyPr>
            <a:lstStyle/>
            <a:p>
              <a:r>
                <a:rPr lang="en-US" sz="2400" dirty="0"/>
                <a:t>What does this program print?</a:t>
              </a:r>
            </a:p>
          </p:txBody>
        </p:sp>
        <p:pic>
          <p:nvPicPr>
            <p:cNvPr id="18" name="Picture 17" descr="Shape&#10;&#10;Description automatically generated with low confidence">
              <a:extLst>
                <a:ext uri="{FF2B5EF4-FFF2-40B4-BE49-F238E27FC236}">
                  <a16:creationId xmlns:a16="http://schemas.microsoft.com/office/drawing/2014/main" id="{6931149B-4A6C-4278-9F52-BE3E57667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412534"/>
              <a:ext cx="846739" cy="846739"/>
            </a:xfrm>
            <a:prstGeom prst="rect">
              <a:avLst/>
            </a:prstGeom>
            <a:ln>
              <a:noFill/>
            </a:ln>
            <a:effectLst>
              <a:outerShdw blurRad="292100" dist="139700" dir="2700000" algn="tl" rotWithShape="0">
                <a:srgbClr val="333333">
                  <a:alpha val="65000"/>
                </a:srgbClr>
              </a:outerShdw>
            </a:effectLst>
          </p:spPr>
        </p:pic>
      </p:grpSp>
      <p:sp>
        <p:nvSpPr>
          <p:cNvPr id="25" name="Rectangle 24">
            <a:extLst>
              <a:ext uri="{FF2B5EF4-FFF2-40B4-BE49-F238E27FC236}">
                <a16:creationId xmlns:a16="http://schemas.microsoft.com/office/drawing/2014/main" id="{32369AB4-FF96-47A7-81B3-D17EDBC482D7}"/>
              </a:ext>
            </a:extLst>
          </p:cNvPr>
          <p:cNvSpPr/>
          <p:nvPr/>
        </p:nvSpPr>
        <p:spPr>
          <a:xfrm>
            <a:off x="6998879" y="3210088"/>
            <a:ext cx="500117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7" name="Rectangle 26">
            <a:extLst>
              <a:ext uri="{FF2B5EF4-FFF2-40B4-BE49-F238E27FC236}">
                <a16:creationId xmlns:a16="http://schemas.microsoft.com/office/drawing/2014/main" id="{FE21430B-AE4C-4F01-837C-41F60A05CFD6}"/>
              </a:ext>
            </a:extLst>
          </p:cNvPr>
          <p:cNvSpPr/>
          <p:nvPr/>
        </p:nvSpPr>
        <p:spPr>
          <a:xfrm>
            <a:off x="6997949" y="3216560"/>
            <a:ext cx="500303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297DFD0-444F-4C04-A65B-78A7E1FBC2EF}"/>
              </a:ext>
            </a:extLst>
          </p:cNvPr>
          <p:cNvSpPr txBox="1"/>
          <p:nvPr/>
        </p:nvSpPr>
        <p:spPr>
          <a:xfrm>
            <a:off x="6912424" y="937656"/>
            <a:ext cx="5168916" cy="830997"/>
          </a:xfrm>
          <a:prstGeom prst="rect">
            <a:avLst/>
          </a:prstGeom>
          <a:noFill/>
        </p:spPr>
        <p:txBody>
          <a:bodyPr wrap="square" rtlCol="0">
            <a:spAutoFit/>
          </a:bodyPr>
          <a:lstStyle/>
          <a:p>
            <a:pPr algn="ctr"/>
            <a:r>
              <a:rPr lang="en-US" sz="2400" dirty="0"/>
              <a:t>Consider the following three classes and the code below which uses them.</a:t>
            </a:r>
          </a:p>
        </p:txBody>
      </p:sp>
      <p:sp>
        <p:nvSpPr>
          <p:cNvPr id="40" name="Rectangle 39">
            <a:extLst>
              <a:ext uri="{FF2B5EF4-FFF2-40B4-BE49-F238E27FC236}">
                <a16:creationId xmlns:a16="http://schemas.microsoft.com/office/drawing/2014/main" id="{5F79517F-039B-4E11-9C4B-DF7F1EE9C4B3}"/>
              </a:ext>
            </a:extLst>
          </p:cNvPr>
          <p:cNvSpPr/>
          <p:nvPr/>
        </p:nvSpPr>
        <p:spPr>
          <a:xfrm>
            <a:off x="4501884" y="4390580"/>
            <a:ext cx="7499100" cy="104431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Hi! Err... oops, I mean quack </a:t>
            </a:r>
            <a:r>
              <a:rPr lang="en-US" dirty="0" err="1">
                <a:solidFill>
                  <a:schemeClr val="tx1"/>
                </a:solidFill>
                <a:latin typeface="Consolas" panose="020B0609020204030204" pitchFamily="49" charset="0"/>
              </a:rPr>
              <a:t>quack</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Quack </a:t>
            </a:r>
            <a:r>
              <a:rPr lang="en-US" dirty="0" err="1">
                <a:solidFill>
                  <a:schemeClr val="tx1"/>
                </a:solidFill>
                <a:latin typeface="Consolas" panose="020B0609020204030204" pitchFamily="49" charset="0"/>
              </a:rPr>
              <a:t>quack</a:t>
            </a: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quack</a:t>
            </a:r>
            <a:r>
              <a:rPr lang="en-US" dirty="0">
                <a:solidFill>
                  <a:schemeClr val="tx1"/>
                </a:solidFill>
                <a:latin typeface="Consolas" panose="020B0609020204030204" pitchFamily="49" charset="0"/>
              </a:rPr>
              <a:t>!</a:t>
            </a:r>
          </a:p>
          <a:p>
            <a:r>
              <a:rPr lang="en-US" dirty="0" err="1">
                <a:solidFill>
                  <a:srgbClr val="FF0000"/>
                </a:solidFill>
                <a:latin typeface="Consolas" panose="020B0609020204030204" pitchFamily="49" charset="0"/>
              </a:rPr>
              <a:t>AttributeError</a:t>
            </a:r>
            <a:r>
              <a:rPr lang="en-US" dirty="0">
                <a:solidFill>
                  <a:srgbClr val="FF0000"/>
                </a:solidFill>
                <a:latin typeface="Consolas" panose="020B0609020204030204" pitchFamily="49" charset="0"/>
              </a:rPr>
              <a:t>: 'Vehicle' object has no attribute 'quack'</a:t>
            </a:r>
          </a:p>
        </p:txBody>
      </p:sp>
      <p:sp>
        <p:nvSpPr>
          <p:cNvPr id="95" name="Speech Bubble: Rectangle with Corners Rounded 94">
            <a:extLst>
              <a:ext uri="{FF2B5EF4-FFF2-40B4-BE49-F238E27FC236}">
                <a16:creationId xmlns:a16="http://schemas.microsoft.com/office/drawing/2014/main" id="{8E3296BE-D6F0-4253-8E91-9CCF3756496B}"/>
              </a:ext>
            </a:extLst>
          </p:cNvPr>
          <p:cNvSpPr/>
          <p:nvPr/>
        </p:nvSpPr>
        <p:spPr>
          <a:xfrm>
            <a:off x="3701624" y="101990"/>
            <a:ext cx="2394376" cy="894229"/>
          </a:xfrm>
          <a:prstGeom prst="wedgeRoundRectCallout">
            <a:avLst>
              <a:gd name="adj1" fmla="val -88978"/>
              <a:gd name="adj2" fmla="val 324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so, the </a:t>
            </a:r>
            <a:r>
              <a:rPr lang="en-US" sz="2000" dirty="0">
                <a:solidFill>
                  <a:srgbClr val="FBE0CD"/>
                </a:solidFill>
                <a:latin typeface="Corbel" panose="020B0503020204020204" pitchFamily="34" charset="0"/>
              </a:rPr>
              <a:t>quack() </a:t>
            </a:r>
            <a:r>
              <a:rPr lang="en-US" sz="2000" dirty="0">
                <a:latin typeface="Corbel" panose="020B0503020204020204" pitchFamily="34" charset="0"/>
              </a:rPr>
              <a:t>method is called.</a:t>
            </a:r>
          </a:p>
        </p:txBody>
      </p:sp>
      <p:sp>
        <p:nvSpPr>
          <p:cNvPr id="97" name="Speech Bubble: Rectangle with Corners Rounded 96">
            <a:extLst>
              <a:ext uri="{FF2B5EF4-FFF2-40B4-BE49-F238E27FC236}">
                <a16:creationId xmlns:a16="http://schemas.microsoft.com/office/drawing/2014/main" id="{1B266AE8-F6E3-4148-BDBE-FA3D276D1DFF}"/>
              </a:ext>
            </a:extLst>
          </p:cNvPr>
          <p:cNvSpPr/>
          <p:nvPr/>
        </p:nvSpPr>
        <p:spPr>
          <a:xfrm>
            <a:off x="3698965" y="2572103"/>
            <a:ext cx="3099341" cy="1179036"/>
          </a:xfrm>
          <a:prstGeom prst="wedgeRoundRectCallout">
            <a:avLst>
              <a:gd name="adj1" fmla="val -95421"/>
              <a:gd name="adj2" fmla="val 56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an object doesn't have a </a:t>
            </a:r>
            <a:r>
              <a:rPr lang="en-US" sz="2000" dirty="0">
                <a:solidFill>
                  <a:srgbClr val="FBE0CD"/>
                </a:solidFill>
                <a:latin typeface="Corbel" panose="020B0503020204020204" pitchFamily="34" charset="0"/>
              </a:rPr>
              <a:t>quack() </a:t>
            </a:r>
            <a:r>
              <a:rPr lang="en-US" sz="2000" dirty="0">
                <a:latin typeface="Corbel" panose="020B0503020204020204" pitchFamily="34" charset="0"/>
              </a:rPr>
              <a:t>method, Python generates an </a:t>
            </a:r>
            <a:r>
              <a:rPr lang="en-US" sz="2000" dirty="0">
                <a:solidFill>
                  <a:srgbClr val="FBE0CD"/>
                </a:solidFill>
                <a:latin typeface="Corbel" panose="020B0503020204020204" pitchFamily="34" charset="0"/>
              </a:rPr>
              <a:t>error</a:t>
            </a:r>
            <a:r>
              <a:rPr lang="en-US" sz="2000" dirty="0">
                <a:latin typeface="Corbel" panose="020B0503020204020204" pitchFamily="34" charset="0"/>
              </a:rPr>
              <a:t>.</a:t>
            </a:r>
          </a:p>
        </p:txBody>
      </p:sp>
      <p:sp>
        <p:nvSpPr>
          <p:cNvPr id="98" name="TextBox 97">
            <a:extLst>
              <a:ext uri="{FF2B5EF4-FFF2-40B4-BE49-F238E27FC236}">
                <a16:creationId xmlns:a16="http://schemas.microsoft.com/office/drawing/2014/main" id="{783DDCA8-C258-4803-BA88-A371C0A8DA68}"/>
              </a:ext>
            </a:extLst>
          </p:cNvPr>
          <p:cNvSpPr txBox="1"/>
          <p:nvPr/>
        </p:nvSpPr>
        <p:spPr>
          <a:xfrm>
            <a:off x="3815305" y="5542069"/>
            <a:ext cx="7982471" cy="830997"/>
          </a:xfrm>
          <a:prstGeom prst="rect">
            <a:avLst/>
          </a:prstGeom>
          <a:noFill/>
        </p:spPr>
        <p:txBody>
          <a:bodyPr wrap="square" rtlCol="0">
            <a:spAutoFit/>
          </a:bodyPr>
          <a:lstStyle/>
          <a:p>
            <a:pPr algn="ctr"/>
            <a:r>
              <a:rPr lang="en-US" sz="2400" dirty="0"/>
              <a:t>This is called "duck typing" – in Python, if an object has the requested method, a call to it will just work.</a:t>
            </a:r>
          </a:p>
        </p:txBody>
      </p:sp>
      <p:pic>
        <p:nvPicPr>
          <p:cNvPr id="99" name="Picture 98" descr="Icon&#10;&#10;Description automatically generated with low confidence">
            <a:extLst>
              <a:ext uri="{FF2B5EF4-FFF2-40B4-BE49-F238E27FC236}">
                <a16:creationId xmlns:a16="http://schemas.microsoft.com/office/drawing/2014/main" id="{9076DE45-6A21-47DD-B898-FAF0E92E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9186" y="4685387"/>
            <a:ext cx="905256" cy="905256"/>
          </a:xfrm>
          <a:prstGeom prst="rect">
            <a:avLst/>
          </a:prstGeom>
        </p:spPr>
      </p:pic>
      <p:sp>
        <p:nvSpPr>
          <p:cNvPr id="100" name="TextBox 99">
            <a:extLst>
              <a:ext uri="{FF2B5EF4-FFF2-40B4-BE49-F238E27FC236}">
                <a16:creationId xmlns:a16="http://schemas.microsoft.com/office/drawing/2014/main" id="{A4B97B85-AD7D-4BC9-BD82-076934CCD282}"/>
              </a:ext>
            </a:extLst>
          </p:cNvPr>
          <p:cNvSpPr txBox="1"/>
          <p:nvPr/>
        </p:nvSpPr>
        <p:spPr>
          <a:xfrm>
            <a:off x="3302514" y="6373066"/>
            <a:ext cx="9008052" cy="461665"/>
          </a:xfrm>
          <a:prstGeom prst="rect">
            <a:avLst/>
          </a:prstGeom>
          <a:noFill/>
        </p:spPr>
        <p:txBody>
          <a:bodyPr wrap="square">
            <a:spAutoFit/>
          </a:bodyPr>
          <a:lstStyle/>
          <a:p>
            <a:pPr algn="ctr"/>
            <a:r>
              <a:rPr lang="en-US" sz="2400" dirty="0"/>
              <a:t>"If it quacks like a duck, then it must be a duck."</a:t>
            </a:r>
          </a:p>
        </p:txBody>
      </p:sp>
      <p:sp>
        <p:nvSpPr>
          <p:cNvPr id="96" name="Speech Bubble: Rectangle with Corners Rounded 95">
            <a:extLst>
              <a:ext uri="{FF2B5EF4-FFF2-40B4-BE49-F238E27FC236}">
                <a16:creationId xmlns:a16="http://schemas.microsoft.com/office/drawing/2014/main" id="{4ABCE76E-BEE8-45BC-879C-9F3BC349AB78}"/>
              </a:ext>
            </a:extLst>
          </p:cNvPr>
          <p:cNvSpPr/>
          <p:nvPr/>
        </p:nvSpPr>
        <p:spPr>
          <a:xfrm>
            <a:off x="3439674" y="4371565"/>
            <a:ext cx="4116756" cy="1415056"/>
          </a:xfrm>
          <a:prstGeom prst="wedgeRoundRectCallout">
            <a:avLst>
              <a:gd name="adj1" fmla="val -90891"/>
              <a:gd name="adj2" fmla="val -226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this line of code runs, Python checks if the object referred to by </a:t>
            </a:r>
            <a:r>
              <a:rPr lang="en-US" sz="2000" dirty="0">
                <a:solidFill>
                  <a:srgbClr val="FBE0CD"/>
                </a:solidFill>
                <a:latin typeface="Corbel" panose="020B0503020204020204" pitchFamily="34" charset="0"/>
              </a:rPr>
              <a:t>x</a:t>
            </a:r>
            <a:r>
              <a:rPr lang="en-US" sz="2000" dirty="0">
                <a:latin typeface="Corbel" panose="020B0503020204020204" pitchFamily="34" charset="0"/>
              </a:rPr>
              <a:t> has a </a:t>
            </a:r>
            <a:r>
              <a:rPr lang="en-US" sz="2000" dirty="0">
                <a:solidFill>
                  <a:srgbClr val="FBE0CD"/>
                </a:solidFill>
                <a:latin typeface="Corbel" panose="020B0503020204020204" pitchFamily="34" charset="0"/>
              </a:rPr>
              <a:t>quack() </a:t>
            </a:r>
            <a:r>
              <a:rPr lang="en-US" sz="2000" dirty="0">
                <a:latin typeface="Corbel" panose="020B0503020204020204" pitchFamily="34" charset="0"/>
              </a:rPr>
              <a:t>method...</a:t>
            </a:r>
          </a:p>
        </p:txBody>
      </p:sp>
    </p:spTree>
    <p:extLst>
      <p:ext uri="{BB962C8B-B14F-4D97-AF65-F5344CB8AC3E}">
        <p14:creationId xmlns:p14="http://schemas.microsoft.com/office/powerpoint/2010/main" val="360698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90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down)">
                                      <p:cBhvr>
                                        <p:cTn id="38" dur="500"/>
                                        <p:tgtEl>
                                          <p:spTgt spid="9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ipe(down)">
                                      <p:cBhvr>
                                        <p:cTn id="43" dur="500"/>
                                        <p:tgtEl>
                                          <p:spTgt spid="9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2.91667E-6 -2.59259E-6 L -0.00937 0.19885 " pathEditMode="relative" rAng="0" ptsTypes="AA">
                                      <p:cBhvr>
                                        <p:cTn id="47" dur="2000" fill="hold"/>
                                        <p:tgtEl>
                                          <p:spTgt spid="95"/>
                                        </p:tgtEl>
                                        <p:attrNameLst>
                                          <p:attrName>ppt_x</p:attrName>
                                          <p:attrName>ppt_y</p:attrName>
                                        </p:attrNameLst>
                                      </p:cBhvr>
                                      <p:rCtr x="-469" y="9931"/>
                                    </p:animMotion>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95"/>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wipe(down)">
                                      <p:cBhvr>
                                        <p:cTn id="58" dur="500"/>
                                        <p:tgtEl>
                                          <p:spTgt spid="9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9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animBg="1"/>
      <p:bldP spid="25" grpId="0" animBg="1"/>
      <p:bldP spid="25" grpId="1" animBg="1"/>
      <p:bldP spid="27" grpId="0" animBg="1"/>
      <p:bldP spid="27" grpId="1" animBg="1"/>
      <p:bldP spid="38" grpId="0"/>
      <p:bldP spid="40" grpId="0" animBg="1"/>
      <p:bldP spid="95" grpId="0" animBg="1"/>
      <p:bldP spid="95" grpId="1" animBg="1"/>
      <p:bldP spid="95" grpId="2" animBg="1"/>
      <p:bldP spid="97" grpId="0" animBg="1"/>
      <p:bldP spid="97" grpId="1" animBg="1"/>
      <p:bldP spid="98" grpId="0"/>
      <p:bldP spid="100" grpId="0"/>
      <p:bldP spid="96" grpId="0" animBg="1"/>
      <p:bldP spid="96" grpId="1"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Map</a:t>
            </a:r>
          </a:p>
        </p:txBody>
      </p:sp>
      <p:sp>
        <p:nvSpPr>
          <p:cNvPr id="16" name="TextBox 15">
            <a:extLst>
              <a:ext uri="{FF2B5EF4-FFF2-40B4-BE49-F238E27FC236}">
                <a16:creationId xmlns:a16="http://schemas.microsoft.com/office/drawing/2014/main" id="{4F5D668F-EBA1-4171-8D1E-B1AE5878BCC1}"/>
              </a:ext>
            </a:extLst>
          </p:cNvPr>
          <p:cNvSpPr txBox="1"/>
          <p:nvPr/>
        </p:nvSpPr>
        <p:spPr>
          <a:xfrm>
            <a:off x="439816" y="3557994"/>
            <a:ext cx="5972490" cy="2977361"/>
          </a:xfrm>
          <a:prstGeom prst="rect">
            <a:avLst/>
          </a:prstGeom>
          <a:solidFill>
            <a:srgbClr val="EDF1F9"/>
          </a:solidFill>
          <a:ln>
            <a:solidFill>
              <a:schemeClr val="tx1"/>
            </a:solidFill>
          </a:ln>
        </p:spPr>
        <p:txBody>
          <a:bodyPr wrap="square" rtlCol="0">
            <a:noAutofit/>
          </a:bodyPr>
          <a:lstStyle/>
          <a:p>
            <a:br>
              <a:rPr lang="en-US" sz="2000" dirty="0">
                <a:latin typeface="Consolas" panose="020B0609020204030204" pitchFamily="49" charset="0"/>
              </a:rPr>
            </a:br>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3" name="TextBox 2">
            <a:extLst>
              <a:ext uri="{FF2B5EF4-FFF2-40B4-BE49-F238E27FC236}">
                <a16:creationId xmlns:a16="http://schemas.microsoft.com/office/drawing/2014/main" id="{6F50D2BE-EADC-456B-BE44-1692A3AE6DB4}"/>
              </a:ext>
            </a:extLst>
          </p:cNvPr>
          <p:cNvSpPr txBox="1"/>
          <p:nvPr/>
        </p:nvSpPr>
        <p:spPr>
          <a:xfrm>
            <a:off x="1430970" y="1030808"/>
            <a:ext cx="9330074" cy="400110"/>
          </a:xfrm>
          <a:prstGeom prst="rect">
            <a:avLst/>
          </a:prstGeom>
          <a:noFill/>
        </p:spPr>
        <p:txBody>
          <a:bodyPr wrap="square" rtlCol="0">
            <a:spAutoFit/>
          </a:bodyPr>
          <a:lstStyle/>
          <a:p>
            <a:pPr algn="ctr"/>
            <a:r>
              <a:rPr lang="en-US" sz="2000" dirty="0"/>
              <a:t>Python's </a:t>
            </a:r>
            <a:r>
              <a:rPr lang="en-US" sz="2000" dirty="0">
                <a:solidFill>
                  <a:srgbClr val="7030A0"/>
                </a:solidFill>
              </a:rPr>
              <a:t>map</a:t>
            </a:r>
            <a:r>
              <a:rPr lang="en-US" sz="2000" dirty="0"/>
              <a:t> function takes two inputs:</a:t>
            </a:r>
          </a:p>
        </p:txBody>
      </p:sp>
      <p:sp>
        <p:nvSpPr>
          <p:cNvPr id="6" name="TextBox 5">
            <a:extLst>
              <a:ext uri="{FF2B5EF4-FFF2-40B4-BE49-F238E27FC236}">
                <a16:creationId xmlns:a16="http://schemas.microsoft.com/office/drawing/2014/main" id="{575523D7-127F-4F4F-BA15-AC01E734C344}"/>
              </a:ext>
            </a:extLst>
          </p:cNvPr>
          <p:cNvSpPr txBox="1"/>
          <p:nvPr/>
        </p:nvSpPr>
        <p:spPr>
          <a:xfrm>
            <a:off x="870913" y="2536484"/>
            <a:ext cx="10794744" cy="400110"/>
          </a:xfrm>
          <a:prstGeom prst="rect">
            <a:avLst/>
          </a:prstGeom>
          <a:noFill/>
        </p:spPr>
        <p:txBody>
          <a:bodyPr wrap="square" rtlCol="0">
            <a:spAutoFit/>
          </a:bodyPr>
          <a:lstStyle/>
          <a:p>
            <a:pPr algn="ctr"/>
            <a:r>
              <a:rPr lang="en-US" sz="2000" dirty="0"/>
              <a:t>The </a:t>
            </a:r>
            <a:r>
              <a:rPr lang="en-US" sz="2000" dirty="0">
                <a:solidFill>
                  <a:srgbClr val="7030A0"/>
                </a:solidFill>
              </a:rPr>
              <a:t>map</a:t>
            </a:r>
            <a:r>
              <a:rPr lang="en-US" sz="2000" dirty="0"/>
              <a:t> function returns a </a:t>
            </a:r>
            <a:r>
              <a:rPr lang="en-US" sz="2000" dirty="0">
                <a:solidFill>
                  <a:srgbClr val="0070C0"/>
                </a:solidFill>
              </a:rPr>
              <a:t>result object </a:t>
            </a:r>
            <a:r>
              <a:rPr lang="en-US" sz="2000" dirty="0"/>
              <a:t>where </a:t>
            </a:r>
            <a:r>
              <a:rPr lang="en-US" sz="2000" dirty="0">
                <a:solidFill>
                  <a:srgbClr val="FF0000"/>
                </a:solidFill>
              </a:rPr>
              <a:t>f()</a:t>
            </a:r>
            <a:r>
              <a:rPr lang="en-US" sz="2000" dirty="0"/>
              <a:t> has been applied to each of the </a:t>
            </a:r>
            <a:r>
              <a:rPr lang="en-US" sz="2000" dirty="0">
                <a:solidFill>
                  <a:schemeClr val="accent4">
                    <a:lumMod val="50000"/>
                  </a:schemeClr>
                </a:solidFill>
              </a:rPr>
              <a:t>original</a:t>
            </a:r>
            <a:r>
              <a:rPr lang="en-US" sz="2000" dirty="0"/>
              <a:t> </a:t>
            </a:r>
            <a:r>
              <a:rPr lang="en-US" sz="2000" dirty="0">
                <a:solidFill>
                  <a:schemeClr val="accent4">
                    <a:lumMod val="50000"/>
                  </a:schemeClr>
                </a:solidFill>
              </a:rPr>
              <a:t>items</a:t>
            </a:r>
            <a:r>
              <a:rPr lang="en-US" sz="2000" dirty="0"/>
              <a:t>.</a:t>
            </a:r>
          </a:p>
        </p:txBody>
      </p:sp>
      <p:sp>
        <p:nvSpPr>
          <p:cNvPr id="8" name="TextBox 7">
            <a:extLst>
              <a:ext uri="{FF2B5EF4-FFF2-40B4-BE49-F238E27FC236}">
                <a16:creationId xmlns:a16="http://schemas.microsoft.com/office/drawing/2014/main" id="{74E02A9F-9909-4EA5-8156-AD38D8AED4B5}"/>
              </a:ext>
            </a:extLst>
          </p:cNvPr>
          <p:cNvSpPr txBox="1"/>
          <p:nvPr/>
        </p:nvSpPr>
        <p:spPr>
          <a:xfrm>
            <a:off x="6853746" y="1636715"/>
            <a:ext cx="4208506" cy="707886"/>
          </a:xfrm>
          <a:prstGeom prst="rect">
            <a:avLst/>
          </a:prstGeom>
          <a:solidFill>
            <a:schemeClr val="accent1">
              <a:lumMod val="75000"/>
            </a:schemeClr>
          </a:solidFill>
        </p:spPr>
        <p:txBody>
          <a:bodyPr wrap="square">
            <a:spAutoFit/>
          </a:bodyPr>
          <a:lstStyle/>
          <a:p>
            <a:pPr algn="ctr"/>
            <a:r>
              <a:rPr lang="en-US" sz="2000" dirty="0">
                <a:solidFill>
                  <a:schemeClr val="bg1"/>
                </a:solidFill>
              </a:rPr>
              <a:t> An </a:t>
            </a:r>
            <a:r>
              <a:rPr lang="en-US" sz="2000" dirty="0" err="1">
                <a:solidFill>
                  <a:schemeClr val="accent4">
                    <a:lumMod val="20000"/>
                    <a:lumOff val="80000"/>
                  </a:schemeClr>
                </a:solidFill>
              </a:rPr>
              <a:t>iterable</a:t>
            </a:r>
            <a:r>
              <a:rPr lang="en-US" sz="2000" dirty="0">
                <a:solidFill>
                  <a:schemeClr val="accent4">
                    <a:lumMod val="20000"/>
                    <a:lumOff val="80000"/>
                  </a:schemeClr>
                </a:solidFill>
              </a:rPr>
              <a:t> object </a:t>
            </a:r>
            <a:r>
              <a:rPr lang="en-US" sz="2000" dirty="0">
                <a:solidFill>
                  <a:schemeClr val="bg1"/>
                </a:solidFill>
              </a:rPr>
              <a:t>of items – </a:t>
            </a:r>
            <a:br>
              <a:rPr lang="en-US" sz="2000" dirty="0">
                <a:solidFill>
                  <a:schemeClr val="bg1"/>
                </a:solidFill>
              </a:rPr>
            </a:br>
            <a:r>
              <a:rPr lang="en-US" sz="2000" dirty="0">
                <a:solidFill>
                  <a:schemeClr val="bg1"/>
                </a:solidFill>
              </a:rPr>
              <a:t>like a list, set, dictionary, etc...</a:t>
            </a:r>
          </a:p>
        </p:txBody>
      </p:sp>
      <p:sp>
        <p:nvSpPr>
          <p:cNvPr id="9" name="TextBox 8">
            <a:extLst>
              <a:ext uri="{FF2B5EF4-FFF2-40B4-BE49-F238E27FC236}">
                <a16:creationId xmlns:a16="http://schemas.microsoft.com/office/drawing/2014/main" id="{0B2038B5-4357-45A8-84ED-520B41C6FE3B}"/>
              </a:ext>
            </a:extLst>
          </p:cNvPr>
          <p:cNvSpPr txBox="1"/>
          <p:nvPr/>
        </p:nvSpPr>
        <p:spPr>
          <a:xfrm>
            <a:off x="1373861" y="1621932"/>
            <a:ext cx="4208506" cy="707886"/>
          </a:xfrm>
          <a:prstGeom prst="rect">
            <a:avLst/>
          </a:prstGeom>
          <a:solidFill>
            <a:schemeClr val="accent1">
              <a:lumMod val="75000"/>
            </a:schemeClr>
          </a:solidFill>
        </p:spPr>
        <p:txBody>
          <a:bodyPr wrap="square">
            <a:spAutoFit/>
          </a:bodyPr>
          <a:lstStyle/>
          <a:p>
            <a:pPr algn="ctr"/>
            <a:r>
              <a:rPr lang="en-US" sz="2000" dirty="0">
                <a:solidFill>
                  <a:schemeClr val="bg1"/>
                </a:solidFill>
              </a:rPr>
              <a:t>A </a:t>
            </a:r>
            <a:r>
              <a:rPr lang="en-US" sz="2000" dirty="0">
                <a:solidFill>
                  <a:schemeClr val="accent2">
                    <a:lumMod val="20000"/>
                    <a:lumOff val="80000"/>
                  </a:schemeClr>
                </a:solidFill>
              </a:rPr>
              <a:t>function f() </a:t>
            </a:r>
            <a:r>
              <a:rPr lang="en-US" sz="2000" dirty="0">
                <a:solidFill>
                  <a:schemeClr val="bg1"/>
                </a:solidFill>
              </a:rPr>
              <a:t>that accepts a single argument and returns f(</a:t>
            </a:r>
            <a:r>
              <a:rPr lang="en-US" sz="2000" dirty="0" err="1">
                <a:solidFill>
                  <a:schemeClr val="bg1"/>
                </a:solidFill>
              </a:rPr>
              <a:t>arg</a:t>
            </a:r>
            <a:r>
              <a:rPr lang="en-US" sz="2000" dirty="0">
                <a:solidFill>
                  <a:schemeClr val="bg1"/>
                </a:solidFill>
              </a:rPr>
              <a:t>).</a:t>
            </a:r>
          </a:p>
        </p:txBody>
      </p:sp>
      <p:sp>
        <p:nvSpPr>
          <p:cNvPr id="17" name="TextBox 16">
            <a:extLst>
              <a:ext uri="{FF2B5EF4-FFF2-40B4-BE49-F238E27FC236}">
                <a16:creationId xmlns:a16="http://schemas.microsoft.com/office/drawing/2014/main" id="{0CF60061-706B-4016-99FA-57B15FC87A8B}"/>
              </a:ext>
            </a:extLst>
          </p:cNvPr>
          <p:cNvSpPr txBox="1"/>
          <p:nvPr/>
        </p:nvSpPr>
        <p:spPr>
          <a:xfrm>
            <a:off x="439816" y="5691984"/>
            <a:ext cx="5142552" cy="707886"/>
          </a:xfrm>
          <a:prstGeom prst="rect">
            <a:avLst/>
          </a:prstGeom>
          <a:noFill/>
        </p:spPr>
        <p:txBody>
          <a:bodyPr wrap="square">
            <a:spAutoFit/>
          </a:bodyPr>
          <a:lstStyle/>
          <a:p>
            <a:r>
              <a:rPr lang="en-US" sz="2000" dirty="0">
                <a:latin typeface="Consolas" panose="020B0609020204030204" pitchFamily="49" charset="0"/>
              </a:rPr>
              <a:t>for sq in </a:t>
            </a:r>
            <a:r>
              <a:rPr lang="en-US" sz="2000" dirty="0">
                <a:solidFill>
                  <a:srgbClr val="0070C0"/>
                </a:solidFill>
                <a:latin typeface="Consolas" panose="020B0609020204030204" pitchFamily="49" charset="0"/>
              </a:rPr>
              <a:t>results</a:t>
            </a:r>
            <a:r>
              <a:rPr lang="en-US" sz="2000" dirty="0">
                <a:latin typeface="Consolas" panose="020B0609020204030204" pitchFamily="49" charset="0"/>
              </a:rPr>
              <a:t>:</a:t>
            </a:r>
          </a:p>
          <a:p>
            <a:r>
              <a:rPr lang="en-US" sz="2000" dirty="0">
                <a:latin typeface="Consolas" panose="020B0609020204030204" pitchFamily="49" charset="0"/>
              </a:rPr>
              <a:t>  print(sq)</a:t>
            </a:r>
          </a:p>
        </p:txBody>
      </p:sp>
      <p:sp>
        <p:nvSpPr>
          <p:cNvPr id="18" name="TextBox 17">
            <a:extLst>
              <a:ext uri="{FF2B5EF4-FFF2-40B4-BE49-F238E27FC236}">
                <a16:creationId xmlns:a16="http://schemas.microsoft.com/office/drawing/2014/main" id="{7DBD9477-0B49-49AA-B976-4BB5A9854778}"/>
              </a:ext>
            </a:extLst>
          </p:cNvPr>
          <p:cNvSpPr txBox="1"/>
          <p:nvPr/>
        </p:nvSpPr>
        <p:spPr>
          <a:xfrm>
            <a:off x="442533" y="5675634"/>
            <a:ext cx="4825206" cy="400110"/>
          </a:xfrm>
          <a:prstGeom prst="rect">
            <a:avLst/>
          </a:prstGeom>
          <a:noFill/>
        </p:spPr>
        <p:txBody>
          <a:bodyPr wrap="square">
            <a:spAutoFit/>
          </a:bodyPr>
          <a:lstStyle/>
          <a:p>
            <a:r>
              <a:rPr lang="en-US" sz="2000" dirty="0" err="1">
                <a:latin typeface="Consolas" panose="020B0609020204030204" pitchFamily="49" charset="0"/>
              </a:rPr>
              <a:t>square_nums</a:t>
            </a:r>
            <a:r>
              <a:rPr lang="en-US" sz="2000" dirty="0">
                <a:latin typeface="Consolas" panose="020B0609020204030204" pitchFamily="49" charset="0"/>
              </a:rPr>
              <a:t> = list(results)</a:t>
            </a:r>
          </a:p>
        </p:txBody>
      </p:sp>
      <p:sp>
        <p:nvSpPr>
          <p:cNvPr id="20" name="TextBox 19">
            <a:extLst>
              <a:ext uri="{FF2B5EF4-FFF2-40B4-BE49-F238E27FC236}">
                <a16:creationId xmlns:a16="http://schemas.microsoft.com/office/drawing/2014/main" id="{137A2949-E3A2-4F19-B38E-617419DD7F4E}"/>
              </a:ext>
            </a:extLst>
          </p:cNvPr>
          <p:cNvSpPr txBox="1"/>
          <p:nvPr/>
        </p:nvSpPr>
        <p:spPr>
          <a:xfrm>
            <a:off x="439816" y="5143418"/>
            <a:ext cx="5425761" cy="400110"/>
          </a:xfrm>
          <a:prstGeom prst="rect">
            <a:avLst/>
          </a:prstGeom>
          <a:noFill/>
        </p:spPr>
        <p:txBody>
          <a:bodyPr wrap="square">
            <a:spAutoFit/>
          </a:bodyPr>
          <a:lstStyle/>
          <a:p>
            <a:r>
              <a:rPr lang="en-US" sz="2000" dirty="0">
                <a:solidFill>
                  <a:srgbClr val="EDF1F9"/>
                </a:solidFill>
                <a:latin typeface="Consolas" panose="020B0609020204030204" pitchFamily="49" charset="0"/>
              </a:rPr>
              <a:t>results = </a:t>
            </a:r>
            <a:r>
              <a:rPr lang="en-US" sz="2000" dirty="0">
                <a:latin typeface="Consolas" panose="020B0609020204030204" pitchFamily="49" charset="0"/>
              </a:rPr>
              <a:t>map(</a:t>
            </a:r>
            <a:r>
              <a:rPr lang="en-US" sz="2000" dirty="0">
                <a:solidFill>
                  <a:srgbClr val="EDF1F9"/>
                </a:solidFill>
                <a:latin typeface="Consolas" panose="020B0609020204030204" pitchFamily="49" charset="0"/>
              </a:rPr>
              <a:t>square</a:t>
            </a:r>
            <a:r>
              <a:rPr lang="en-US" sz="2000" dirty="0">
                <a:latin typeface="Consolas" panose="020B0609020204030204" pitchFamily="49" charset="0"/>
              </a:rPr>
              <a:t>, </a:t>
            </a:r>
            <a:r>
              <a:rPr lang="en-US" sz="2000" dirty="0" err="1">
                <a:solidFill>
                  <a:srgbClr val="EDF1F9"/>
                </a:solidFill>
                <a:latin typeface="Consolas" panose="020B0609020204030204" pitchFamily="49" charset="0"/>
              </a:rPr>
              <a:t>nums</a:t>
            </a:r>
            <a:r>
              <a:rPr lang="en-US" sz="2000" dirty="0">
                <a:latin typeface="Consolas" panose="020B0609020204030204" pitchFamily="49" charset="0"/>
              </a:rPr>
              <a:t>)</a:t>
            </a:r>
            <a:endParaRPr lang="en-US" sz="2000" dirty="0"/>
          </a:p>
        </p:txBody>
      </p:sp>
      <p:sp>
        <p:nvSpPr>
          <p:cNvPr id="22" name="TextBox 21">
            <a:extLst>
              <a:ext uri="{FF2B5EF4-FFF2-40B4-BE49-F238E27FC236}">
                <a16:creationId xmlns:a16="http://schemas.microsoft.com/office/drawing/2014/main" id="{1DC6A504-D7B8-4600-B13F-FC03F15DD3E3}"/>
              </a:ext>
            </a:extLst>
          </p:cNvPr>
          <p:cNvSpPr txBox="1"/>
          <p:nvPr/>
        </p:nvSpPr>
        <p:spPr>
          <a:xfrm>
            <a:off x="502749" y="3606601"/>
            <a:ext cx="5142553" cy="707886"/>
          </a:xfrm>
          <a:prstGeom prst="rect">
            <a:avLst/>
          </a:prstGeom>
          <a:noFill/>
        </p:spPr>
        <p:txBody>
          <a:bodyPr wrap="square">
            <a:spAutoFit/>
          </a:bodyPr>
          <a:lstStyle/>
          <a:p>
            <a:r>
              <a:rPr lang="en-US" sz="2000" dirty="0">
                <a:solidFill>
                  <a:srgbClr val="FF0000"/>
                </a:solidFill>
                <a:latin typeface="Consolas" panose="020B0609020204030204" pitchFamily="49" charset="0"/>
              </a:rPr>
              <a:t>def square(n):</a:t>
            </a:r>
          </a:p>
          <a:p>
            <a:r>
              <a:rPr lang="en-US" sz="2000" dirty="0">
                <a:solidFill>
                  <a:srgbClr val="FF0000"/>
                </a:solidFill>
                <a:latin typeface="Consolas" panose="020B0609020204030204" pitchFamily="49" charset="0"/>
              </a:rPr>
              <a:t> return n * n</a:t>
            </a:r>
          </a:p>
        </p:txBody>
      </p:sp>
      <p:sp>
        <p:nvSpPr>
          <p:cNvPr id="24" name="TextBox 23">
            <a:extLst>
              <a:ext uri="{FF2B5EF4-FFF2-40B4-BE49-F238E27FC236}">
                <a16:creationId xmlns:a16="http://schemas.microsoft.com/office/drawing/2014/main" id="{8A7A67CA-A5D6-4EE3-9C66-3618D0312703}"/>
              </a:ext>
            </a:extLst>
          </p:cNvPr>
          <p:cNvSpPr txBox="1"/>
          <p:nvPr/>
        </p:nvSpPr>
        <p:spPr>
          <a:xfrm>
            <a:off x="439817" y="4552294"/>
            <a:ext cx="5060850" cy="400110"/>
          </a:xfrm>
          <a:prstGeom prst="rect">
            <a:avLst/>
          </a:prstGeom>
          <a:noFill/>
        </p:spPr>
        <p:txBody>
          <a:bodyPr wrap="square">
            <a:spAutoFit/>
          </a:bodyPr>
          <a:lstStyle/>
          <a:p>
            <a:r>
              <a:rPr lang="en-US" sz="2000" dirty="0" err="1">
                <a:solidFill>
                  <a:schemeClr val="accent4">
                    <a:lumMod val="50000"/>
                  </a:schemeClr>
                </a:solidFill>
                <a:latin typeface="Consolas" panose="020B0609020204030204" pitchFamily="49" charset="0"/>
              </a:rPr>
              <a:t>nums</a:t>
            </a:r>
            <a:r>
              <a:rPr lang="en-US" sz="2000" dirty="0">
                <a:solidFill>
                  <a:schemeClr val="accent4">
                    <a:lumMod val="50000"/>
                  </a:schemeClr>
                </a:solidFill>
                <a:latin typeface="Consolas" panose="020B0609020204030204" pitchFamily="49" charset="0"/>
              </a:rPr>
              <a:t> = [2, 3, 5]</a:t>
            </a:r>
          </a:p>
        </p:txBody>
      </p:sp>
      <p:sp>
        <p:nvSpPr>
          <p:cNvPr id="26" name="TextBox 25">
            <a:extLst>
              <a:ext uri="{FF2B5EF4-FFF2-40B4-BE49-F238E27FC236}">
                <a16:creationId xmlns:a16="http://schemas.microsoft.com/office/drawing/2014/main" id="{EF3EB1AA-D533-4052-90E7-CB2ACBBEBC04}"/>
              </a:ext>
            </a:extLst>
          </p:cNvPr>
          <p:cNvSpPr txBox="1"/>
          <p:nvPr/>
        </p:nvSpPr>
        <p:spPr>
          <a:xfrm>
            <a:off x="6591008" y="3921407"/>
            <a:ext cx="5091386" cy="707886"/>
          </a:xfrm>
          <a:prstGeom prst="rect">
            <a:avLst/>
          </a:prstGeom>
          <a:noFill/>
        </p:spPr>
        <p:txBody>
          <a:bodyPr wrap="square" rtlCol="0">
            <a:spAutoFit/>
          </a:bodyPr>
          <a:lstStyle/>
          <a:p>
            <a:pPr algn="ctr"/>
            <a:r>
              <a:rPr lang="en-US" sz="2000" dirty="0"/>
              <a:t>To extract the results, you can either iterate over the items in the result object... </a:t>
            </a:r>
          </a:p>
        </p:txBody>
      </p:sp>
      <p:sp>
        <p:nvSpPr>
          <p:cNvPr id="99" name="TextBox 98">
            <a:extLst>
              <a:ext uri="{FF2B5EF4-FFF2-40B4-BE49-F238E27FC236}">
                <a16:creationId xmlns:a16="http://schemas.microsoft.com/office/drawing/2014/main" id="{D6FD2962-191C-4BC5-A879-54D5FAF63DFA}"/>
              </a:ext>
            </a:extLst>
          </p:cNvPr>
          <p:cNvSpPr txBox="1"/>
          <p:nvPr/>
        </p:nvSpPr>
        <p:spPr>
          <a:xfrm>
            <a:off x="3763229" y="6023855"/>
            <a:ext cx="2649077" cy="400110"/>
          </a:xfrm>
          <a:prstGeom prst="rect">
            <a:avLst/>
          </a:prstGeom>
          <a:noFill/>
        </p:spPr>
        <p:txBody>
          <a:bodyPr wrap="square" rtlCol="0">
            <a:spAutoFit/>
          </a:bodyPr>
          <a:lstStyle/>
          <a:p>
            <a:r>
              <a:rPr lang="en-US" sz="2000" dirty="0">
                <a:solidFill>
                  <a:srgbClr val="7030A0"/>
                </a:solidFill>
                <a:latin typeface="Consolas" panose="020B0609020204030204" pitchFamily="49" charset="0"/>
              </a:rPr>
              <a:t># Prints 4, 9, 25</a:t>
            </a:r>
          </a:p>
        </p:txBody>
      </p:sp>
      <p:sp>
        <p:nvSpPr>
          <p:cNvPr id="101" name="TextBox 100">
            <a:extLst>
              <a:ext uri="{FF2B5EF4-FFF2-40B4-BE49-F238E27FC236}">
                <a16:creationId xmlns:a16="http://schemas.microsoft.com/office/drawing/2014/main" id="{7DD066A5-EFDB-4640-9996-EB3D3D29B4D4}"/>
              </a:ext>
            </a:extLst>
          </p:cNvPr>
          <p:cNvSpPr txBox="1"/>
          <p:nvPr/>
        </p:nvSpPr>
        <p:spPr>
          <a:xfrm>
            <a:off x="6591008" y="5063996"/>
            <a:ext cx="5091386" cy="400110"/>
          </a:xfrm>
          <a:prstGeom prst="rect">
            <a:avLst/>
          </a:prstGeom>
          <a:noFill/>
        </p:spPr>
        <p:txBody>
          <a:bodyPr wrap="square" rtlCol="0">
            <a:spAutoFit/>
          </a:bodyPr>
          <a:lstStyle/>
          <a:p>
            <a:pPr algn="ctr"/>
            <a:r>
              <a:rPr lang="en-US" sz="2000" dirty="0"/>
              <a:t>Or you can convert the results into a list/set.</a:t>
            </a:r>
          </a:p>
        </p:txBody>
      </p:sp>
      <p:sp>
        <p:nvSpPr>
          <p:cNvPr id="103" name="TextBox 102">
            <a:extLst>
              <a:ext uri="{FF2B5EF4-FFF2-40B4-BE49-F238E27FC236}">
                <a16:creationId xmlns:a16="http://schemas.microsoft.com/office/drawing/2014/main" id="{57100F06-725C-4534-81E1-73911E8CAC3E}"/>
              </a:ext>
            </a:extLst>
          </p:cNvPr>
          <p:cNvSpPr txBox="1"/>
          <p:nvPr/>
        </p:nvSpPr>
        <p:spPr>
          <a:xfrm>
            <a:off x="2393623" y="5146916"/>
            <a:ext cx="1215059" cy="400110"/>
          </a:xfrm>
          <a:prstGeom prst="rect">
            <a:avLst/>
          </a:prstGeom>
          <a:noFill/>
        </p:spPr>
        <p:txBody>
          <a:bodyPr wrap="square">
            <a:spAutoFit/>
          </a:bodyPr>
          <a:lstStyle/>
          <a:p>
            <a:r>
              <a:rPr lang="en-US" sz="2000" dirty="0">
                <a:solidFill>
                  <a:srgbClr val="FF0000"/>
                </a:solidFill>
                <a:latin typeface="Consolas" panose="020B0609020204030204" pitchFamily="49" charset="0"/>
              </a:rPr>
              <a:t>square</a:t>
            </a:r>
            <a:endParaRPr lang="en-US" sz="2000" dirty="0"/>
          </a:p>
        </p:txBody>
      </p:sp>
      <p:sp>
        <p:nvSpPr>
          <p:cNvPr id="104" name="TextBox 103">
            <a:extLst>
              <a:ext uri="{FF2B5EF4-FFF2-40B4-BE49-F238E27FC236}">
                <a16:creationId xmlns:a16="http://schemas.microsoft.com/office/drawing/2014/main" id="{F1C8841B-46B1-463E-8DE0-EA56E9312B14}"/>
              </a:ext>
            </a:extLst>
          </p:cNvPr>
          <p:cNvSpPr txBox="1"/>
          <p:nvPr/>
        </p:nvSpPr>
        <p:spPr>
          <a:xfrm>
            <a:off x="3478114" y="5146916"/>
            <a:ext cx="1215059" cy="400110"/>
          </a:xfrm>
          <a:prstGeom prst="rect">
            <a:avLst/>
          </a:prstGeom>
          <a:noFill/>
        </p:spPr>
        <p:txBody>
          <a:bodyPr wrap="square">
            <a:spAutoFit/>
          </a:bodyPr>
          <a:lstStyle/>
          <a:p>
            <a:r>
              <a:rPr lang="en-US" sz="2000" dirty="0" err="1">
                <a:solidFill>
                  <a:schemeClr val="accent4">
                    <a:lumMod val="50000"/>
                  </a:schemeClr>
                </a:solidFill>
                <a:latin typeface="Consolas" panose="020B0609020204030204" pitchFamily="49" charset="0"/>
              </a:rPr>
              <a:t>nums</a:t>
            </a:r>
            <a:endParaRPr lang="en-US" sz="2000" dirty="0">
              <a:solidFill>
                <a:schemeClr val="accent4">
                  <a:lumMod val="50000"/>
                </a:schemeClr>
              </a:solidFill>
            </a:endParaRPr>
          </a:p>
        </p:txBody>
      </p:sp>
      <p:sp>
        <p:nvSpPr>
          <p:cNvPr id="106" name="TextBox 105">
            <a:extLst>
              <a:ext uri="{FF2B5EF4-FFF2-40B4-BE49-F238E27FC236}">
                <a16:creationId xmlns:a16="http://schemas.microsoft.com/office/drawing/2014/main" id="{2C2849F3-7EF2-4DFB-BBAD-1F399BE19745}"/>
              </a:ext>
            </a:extLst>
          </p:cNvPr>
          <p:cNvSpPr txBox="1"/>
          <p:nvPr/>
        </p:nvSpPr>
        <p:spPr>
          <a:xfrm>
            <a:off x="442744" y="5132548"/>
            <a:ext cx="1930676" cy="400110"/>
          </a:xfrm>
          <a:prstGeom prst="rect">
            <a:avLst/>
          </a:prstGeom>
          <a:noFill/>
        </p:spPr>
        <p:txBody>
          <a:bodyPr wrap="square">
            <a:spAutoFit/>
          </a:bodyPr>
          <a:lstStyle/>
          <a:p>
            <a:r>
              <a:rPr lang="en-US" sz="2000" dirty="0">
                <a:solidFill>
                  <a:srgbClr val="0070C0"/>
                </a:solidFill>
                <a:latin typeface="Consolas" panose="020B0609020204030204" pitchFamily="49" charset="0"/>
              </a:rPr>
              <a:t>results </a:t>
            </a:r>
            <a:r>
              <a:rPr lang="en-US" sz="2000" dirty="0">
                <a:latin typeface="Consolas" panose="020B0609020204030204" pitchFamily="49" charset="0"/>
              </a:rPr>
              <a:t>=</a:t>
            </a:r>
            <a:r>
              <a:rPr lang="en-US" sz="2000" dirty="0">
                <a:solidFill>
                  <a:srgbClr val="0070C0"/>
                </a:solidFill>
                <a:latin typeface="Consolas" panose="020B0609020204030204" pitchFamily="49" charset="0"/>
              </a:rPr>
              <a:t> </a:t>
            </a:r>
            <a:endParaRPr lang="en-US" sz="2000" dirty="0">
              <a:solidFill>
                <a:srgbClr val="0070C0"/>
              </a:solidFill>
            </a:endParaRPr>
          </a:p>
        </p:txBody>
      </p:sp>
      <p:sp>
        <p:nvSpPr>
          <p:cNvPr id="107" name="TextBox 106">
            <a:extLst>
              <a:ext uri="{FF2B5EF4-FFF2-40B4-BE49-F238E27FC236}">
                <a16:creationId xmlns:a16="http://schemas.microsoft.com/office/drawing/2014/main" id="{51699E7E-5085-49DB-9E3F-5F69BF921ABE}"/>
              </a:ext>
            </a:extLst>
          </p:cNvPr>
          <p:cNvSpPr txBox="1"/>
          <p:nvPr/>
        </p:nvSpPr>
        <p:spPr>
          <a:xfrm>
            <a:off x="4460930" y="5675634"/>
            <a:ext cx="1951376" cy="400110"/>
          </a:xfrm>
          <a:prstGeom prst="rect">
            <a:avLst/>
          </a:prstGeom>
          <a:noFill/>
        </p:spPr>
        <p:txBody>
          <a:bodyPr wrap="square" rtlCol="0">
            <a:spAutoFit/>
          </a:bodyPr>
          <a:lstStyle/>
          <a:p>
            <a:r>
              <a:rPr lang="en-US" sz="2000" dirty="0">
                <a:solidFill>
                  <a:srgbClr val="7030A0"/>
                </a:solidFill>
                <a:latin typeface="Consolas" panose="020B0609020204030204" pitchFamily="49" charset="0"/>
              </a:rPr>
              <a:t># [4, 9, 25]</a:t>
            </a:r>
          </a:p>
        </p:txBody>
      </p:sp>
      <p:sp>
        <p:nvSpPr>
          <p:cNvPr id="108" name="TextBox 107">
            <a:extLst>
              <a:ext uri="{FF2B5EF4-FFF2-40B4-BE49-F238E27FC236}">
                <a16:creationId xmlns:a16="http://schemas.microsoft.com/office/drawing/2014/main" id="{41C43A58-B01E-4D5C-9CF2-1781DB510FFA}"/>
              </a:ext>
            </a:extLst>
          </p:cNvPr>
          <p:cNvSpPr txBox="1"/>
          <p:nvPr/>
        </p:nvSpPr>
        <p:spPr>
          <a:xfrm>
            <a:off x="6591008" y="5698754"/>
            <a:ext cx="5091386" cy="400110"/>
          </a:xfrm>
          <a:prstGeom prst="rect">
            <a:avLst/>
          </a:prstGeom>
          <a:noFill/>
        </p:spPr>
        <p:txBody>
          <a:bodyPr wrap="square" rtlCol="0">
            <a:spAutoFit/>
          </a:bodyPr>
          <a:lstStyle/>
          <a:p>
            <a:pPr algn="ctr"/>
            <a:r>
              <a:rPr lang="en-US" sz="2000" dirty="0"/>
              <a:t>You can also pass in a </a:t>
            </a:r>
            <a:r>
              <a:rPr lang="en-US" sz="2000" dirty="0">
                <a:solidFill>
                  <a:srgbClr val="C00000"/>
                </a:solidFill>
              </a:rPr>
              <a:t>lambda</a:t>
            </a:r>
            <a:r>
              <a:rPr lang="en-US" sz="2000" dirty="0"/>
              <a:t> if you like!</a:t>
            </a:r>
          </a:p>
        </p:txBody>
      </p:sp>
      <p:sp>
        <p:nvSpPr>
          <p:cNvPr id="109" name="TextBox 108">
            <a:extLst>
              <a:ext uri="{FF2B5EF4-FFF2-40B4-BE49-F238E27FC236}">
                <a16:creationId xmlns:a16="http://schemas.microsoft.com/office/drawing/2014/main" id="{C0F8B3A3-475E-43C6-B81C-0F555832C1F5}"/>
              </a:ext>
            </a:extLst>
          </p:cNvPr>
          <p:cNvSpPr txBox="1"/>
          <p:nvPr/>
        </p:nvSpPr>
        <p:spPr>
          <a:xfrm>
            <a:off x="441307" y="5133479"/>
            <a:ext cx="5060850" cy="400110"/>
          </a:xfrm>
          <a:prstGeom prst="rect">
            <a:avLst/>
          </a:prstGeom>
          <a:noFill/>
        </p:spPr>
        <p:txBody>
          <a:bodyPr wrap="square">
            <a:spAutoFit/>
          </a:bodyPr>
          <a:lstStyle/>
          <a:p>
            <a:r>
              <a:rPr lang="en-US" sz="2000" dirty="0">
                <a:solidFill>
                  <a:srgbClr val="0070C0"/>
                </a:solidFill>
                <a:latin typeface="Consolas" panose="020B0609020204030204" pitchFamily="49" charset="0"/>
              </a:rPr>
              <a:t>results</a:t>
            </a:r>
            <a:r>
              <a:rPr lang="en-US" sz="2000" dirty="0">
                <a:solidFill>
                  <a:schemeClr val="accent4">
                    <a:lumMod val="50000"/>
                  </a:schemeClr>
                </a:solidFill>
                <a:latin typeface="Consolas" panose="020B0609020204030204" pitchFamily="49" charset="0"/>
              </a:rPr>
              <a:t> </a:t>
            </a:r>
            <a:r>
              <a:rPr lang="en-US" sz="2000" dirty="0">
                <a:latin typeface="Consolas" panose="020B0609020204030204" pitchFamily="49" charset="0"/>
              </a:rPr>
              <a:t>=</a:t>
            </a:r>
            <a:r>
              <a:rPr lang="en-US" sz="2000" dirty="0">
                <a:solidFill>
                  <a:schemeClr val="accent4">
                    <a:lumMod val="50000"/>
                  </a:schemeClr>
                </a:solidFill>
                <a:latin typeface="Consolas" panose="020B0609020204030204" pitchFamily="49" charset="0"/>
              </a:rPr>
              <a:t> </a:t>
            </a:r>
            <a:r>
              <a:rPr lang="en-US" sz="2000" dirty="0">
                <a:latin typeface="Consolas" panose="020B0609020204030204" pitchFamily="49" charset="0"/>
              </a:rPr>
              <a:t>map(</a:t>
            </a:r>
            <a:r>
              <a:rPr lang="en-US" sz="2000" dirty="0">
                <a:solidFill>
                  <a:srgbClr val="C00000"/>
                </a:solidFill>
                <a:latin typeface="Consolas" panose="020B0609020204030204" pitchFamily="49" charset="0"/>
              </a:rPr>
              <a:t>lambda n: n*n, </a:t>
            </a:r>
            <a:r>
              <a:rPr lang="en-US" sz="2000" dirty="0" err="1">
                <a:solidFill>
                  <a:schemeClr val="accent4">
                    <a:lumMod val="50000"/>
                  </a:schemeClr>
                </a:solidFill>
                <a:latin typeface="Consolas" panose="020B0609020204030204" pitchFamily="49" charset="0"/>
              </a:rPr>
              <a:t>nums</a:t>
            </a:r>
            <a:r>
              <a:rPr lang="en-US" sz="2000" dirty="0">
                <a:latin typeface="Consolas" panose="020B0609020204030204" pitchFamily="49" charset="0"/>
              </a:rPr>
              <a:t>)</a:t>
            </a:r>
          </a:p>
        </p:txBody>
      </p:sp>
    </p:spTree>
    <p:extLst>
      <p:ext uri="{BB962C8B-B14F-4D97-AF65-F5344CB8AC3E}">
        <p14:creationId xmlns:p14="http://schemas.microsoft.com/office/powerpoint/2010/main" val="357908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2">
                                            <p:txEl>
                                              <p:pRg st="0" end="0"/>
                                            </p:txEl>
                                          </p:spTgt>
                                        </p:tgtEl>
                                        <p:attrNameLst>
                                          <p:attrName>style.visibility</p:attrName>
                                        </p:attrNameLst>
                                      </p:cBhvr>
                                      <p:to>
                                        <p:strVal val="visible"/>
                                      </p:to>
                                    </p:set>
                                    <p:animEffect transition="in" filter="wipe(left)">
                                      <p:cBhvr>
                                        <p:cTn id="24" dur="500"/>
                                        <p:tgtEl>
                                          <p:spTgt spid="22">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2">
                                            <p:txEl>
                                              <p:pRg st="1" end="1"/>
                                            </p:txEl>
                                          </p:spTgt>
                                        </p:tgtEl>
                                        <p:attrNameLst>
                                          <p:attrName>style.visibility</p:attrName>
                                        </p:attrNameLst>
                                      </p:cBhvr>
                                      <p:to>
                                        <p:strVal val="visible"/>
                                      </p:to>
                                    </p:set>
                                    <p:animEffect transition="in" filter="wipe(left)">
                                      <p:cBhvr>
                                        <p:cTn id="28" dur="500"/>
                                        <p:tgtEl>
                                          <p:spTgt spid="2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wipe(left)">
                                      <p:cBhvr>
                                        <p:cTn id="33" dur="500"/>
                                        <p:tgtEl>
                                          <p:spTgt spid="10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wipe(left)">
                                      <p:cBhvr>
                                        <p:cTn id="47" dur="500"/>
                                        <p:tgtEl>
                                          <p:spTgt spid="10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wipe(left)">
                                      <p:cBhvr>
                                        <p:cTn id="56" dur="500"/>
                                        <p:tgtEl>
                                          <p:spTgt spid="10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wipe(left)">
                                      <p:cBhvr>
                                        <p:cTn id="65" dur="500"/>
                                        <p:tgtEl>
                                          <p:spTgt spid="17">
                                            <p:txEl>
                                              <p:pRg st="0" end="0"/>
                                            </p:txEl>
                                          </p:spTgt>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7">
                                            <p:txEl>
                                              <p:pRg st="1" end="1"/>
                                            </p:txEl>
                                          </p:spTgt>
                                        </p:tgtEl>
                                        <p:attrNameLst>
                                          <p:attrName>style.visibility</p:attrName>
                                        </p:attrNameLst>
                                      </p:cBhvr>
                                      <p:to>
                                        <p:strVal val="visible"/>
                                      </p:to>
                                    </p:set>
                                    <p:animEffect transition="in" filter="wipe(left)">
                                      <p:cBhvr>
                                        <p:cTn id="69" dur="500"/>
                                        <p:tgtEl>
                                          <p:spTgt spid="17">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0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7">
                                            <p:txEl>
                                              <p:pRg st="0" end="0"/>
                                            </p:txEl>
                                          </p:spTgt>
                                        </p:tgtEl>
                                      </p:cBhvr>
                                    </p:animEffect>
                                    <p:set>
                                      <p:cBhvr>
                                        <p:cTn id="82" dur="1" fill="hold">
                                          <p:stCondLst>
                                            <p:cond delay="499"/>
                                          </p:stCondLst>
                                        </p:cTn>
                                        <p:tgtEl>
                                          <p:spTgt spid="17">
                                            <p:txEl>
                                              <p:pRg st="0" end="0"/>
                                            </p:txEl>
                                          </p:spTgt>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7">
                                            <p:txEl>
                                              <p:pRg st="1" end="1"/>
                                            </p:txEl>
                                          </p:spTgt>
                                        </p:tgtEl>
                                      </p:cBhvr>
                                    </p:animEffect>
                                    <p:set>
                                      <p:cBhvr>
                                        <p:cTn id="85" dur="1" fill="hold">
                                          <p:stCondLst>
                                            <p:cond delay="499"/>
                                          </p:stCondLst>
                                        </p:cTn>
                                        <p:tgtEl>
                                          <p:spTgt spid="17">
                                            <p:txEl>
                                              <p:pRg st="1" end="1"/>
                                            </p:txEl>
                                          </p:spTgt>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99"/>
                                        </p:tgtEl>
                                      </p:cBhvr>
                                    </p:animEffect>
                                    <p:set>
                                      <p:cBhvr>
                                        <p:cTn id="88" dur="1" fill="hold">
                                          <p:stCondLst>
                                            <p:cond delay="499"/>
                                          </p:stCondLst>
                                        </p:cTn>
                                        <p:tgtEl>
                                          <p:spTgt spid="9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0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1" nodeType="clickEffect">
                                  <p:stCondLst>
                                    <p:cond delay="0"/>
                                  </p:stCondLst>
                                  <p:childTnLst>
                                    <p:animEffect transition="out" filter="fade">
                                      <p:cBhvr>
                                        <p:cTn id="105" dur="500"/>
                                        <p:tgtEl>
                                          <p:spTgt spid="103"/>
                                        </p:tgtEl>
                                      </p:cBhvr>
                                    </p:animEffect>
                                    <p:set>
                                      <p:cBhvr>
                                        <p:cTn id="106" dur="1" fill="hold">
                                          <p:stCondLst>
                                            <p:cond delay="499"/>
                                          </p:stCondLst>
                                        </p:cTn>
                                        <p:tgtEl>
                                          <p:spTgt spid="10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04"/>
                                        </p:tgtEl>
                                      </p:cBhvr>
                                    </p:animEffect>
                                    <p:set>
                                      <p:cBhvr>
                                        <p:cTn id="109" dur="1" fill="hold">
                                          <p:stCondLst>
                                            <p:cond delay="499"/>
                                          </p:stCondLst>
                                        </p:cTn>
                                        <p:tgtEl>
                                          <p:spTgt spid="10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06"/>
                                        </p:tgtEl>
                                      </p:cBhvr>
                                    </p:animEffect>
                                    <p:set>
                                      <p:cBhvr>
                                        <p:cTn id="112" dur="1" fill="hold">
                                          <p:stCondLst>
                                            <p:cond delay="499"/>
                                          </p:stCondLst>
                                        </p:cTn>
                                        <p:tgtEl>
                                          <p:spTgt spid="106"/>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20"/>
                                        </p:tgtEl>
                                      </p:cBhvr>
                                    </p:animEffect>
                                    <p:set>
                                      <p:cBhvr>
                                        <p:cTn id="115" dur="1" fill="hold">
                                          <p:stCondLst>
                                            <p:cond delay="499"/>
                                          </p:stCondLst>
                                        </p:cTn>
                                        <p:tgtEl>
                                          <p:spTgt spid="20"/>
                                        </p:tgtEl>
                                        <p:attrNameLst>
                                          <p:attrName>style.visibility</p:attrName>
                                        </p:attrNameLst>
                                      </p:cBhvr>
                                      <p:to>
                                        <p:strVal val="hidden"/>
                                      </p:to>
                                    </p:set>
                                  </p:childTnLst>
                                </p:cTn>
                              </p:par>
                            </p:childTnLst>
                          </p:cTn>
                        </p:par>
                        <p:par>
                          <p:cTn id="116" fill="hold">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09"/>
                                        </p:tgtEl>
                                        <p:attrNameLst>
                                          <p:attrName>style.visibility</p:attrName>
                                        </p:attrNameLst>
                                      </p:cBhvr>
                                      <p:to>
                                        <p:strVal val="visible"/>
                                      </p:to>
                                    </p:set>
                                    <p:animEffect transition="in" filter="wipe(left)">
                                      <p:cBhvr>
                                        <p:cTn id="11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6" grpId="0"/>
      <p:bldP spid="8" grpId="0" animBg="1"/>
      <p:bldP spid="9" grpId="0" animBg="1"/>
      <p:bldP spid="17" grpId="0" uiExpand="1" build="p"/>
      <p:bldP spid="17" grpId="1" build="allAtOnce"/>
      <p:bldP spid="18" grpId="0"/>
      <p:bldP spid="20" grpId="0"/>
      <p:bldP spid="20" grpId="1"/>
      <p:bldP spid="22" grpId="0" uiExpand="1" build="p"/>
      <p:bldP spid="24" grpId="0"/>
      <p:bldP spid="26" grpId="0"/>
      <p:bldP spid="99" grpId="0"/>
      <p:bldP spid="99" grpId="1"/>
      <p:bldP spid="101" grpId="0"/>
      <p:bldP spid="103" grpId="0"/>
      <p:bldP spid="103" grpId="1"/>
      <p:bldP spid="104" grpId="0"/>
      <p:bldP spid="104" grpId="1"/>
      <p:bldP spid="106" grpId="0"/>
      <p:bldP spid="106" grpId="1"/>
      <p:bldP spid="107" grpId="0"/>
      <p:bldP spid="108" grpId="0"/>
      <p:bldP spid="109"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Filter</a:t>
            </a:r>
          </a:p>
        </p:txBody>
      </p:sp>
      <p:sp>
        <p:nvSpPr>
          <p:cNvPr id="16" name="TextBox 15">
            <a:extLst>
              <a:ext uri="{FF2B5EF4-FFF2-40B4-BE49-F238E27FC236}">
                <a16:creationId xmlns:a16="http://schemas.microsoft.com/office/drawing/2014/main" id="{4F5D668F-EBA1-4171-8D1E-B1AE5878BCC1}"/>
              </a:ext>
            </a:extLst>
          </p:cNvPr>
          <p:cNvSpPr txBox="1"/>
          <p:nvPr/>
        </p:nvSpPr>
        <p:spPr>
          <a:xfrm>
            <a:off x="439816" y="3557994"/>
            <a:ext cx="5972490" cy="2977361"/>
          </a:xfrm>
          <a:prstGeom prst="rect">
            <a:avLst/>
          </a:prstGeom>
          <a:solidFill>
            <a:srgbClr val="EDF1F9"/>
          </a:solidFill>
          <a:ln>
            <a:solidFill>
              <a:schemeClr val="tx1"/>
            </a:solidFill>
          </a:ln>
        </p:spPr>
        <p:txBody>
          <a:bodyPr wrap="square" rtlCol="0">
            <a:noAutofit/>
          </a:bodyPr>
          <a:lstStyle/>
          <a:p>
            <a:br>
              <a:rPr lang="en-US" sz="2000" dirty="0">
                <a:latin typeface="Consolas" panose="020B0609020204030204" pitchFamily="49" charset="0"/>
              </a:rPr>
            </a:br>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3" name="TextBox 2">
            <a:extLst>
              <a:ext uri="{FF2B5EF4-FFF2-40B4-BE49-F238E27FC236}">
                <a16:creationId xmlns:a16="http://schemas.microsoft.com/office/drawing/2014/main" id="{6F50D2BE-EADC-456B-BE44-1692A3AE6DB4}"/>
              </a:ext>
            </a:extLst>
          </p:cNvPr>
          <p:cNvSpPr txBox="1"/>
          <p:nvPr/>
        </p:nvSpPr>
        <p:spPr>
          <a:xfrm>
            <a:off x="1430970" y="1030808"/>
            <a:ext cx="9330074" cy="400110"/>
          </a:xfrm>
          <a:prstGeom prst="rect">
            <a:avLst/>
          </a:prstGeom>
          <a:noFill/>
        </p:spPr>
        <p:txBody>
          <a:bodyPr wrap="square" rtlCol="0">
            <a:spAutoFit/>
          </a:bodyPr>
          <a:lstStyle/>
          <a:p>
            <a:pPr algn="ctr"/>
            <a:r>
              <a:rPr lang="en-US" sz="2000" dirty="0"/>
              <a:t>Python's </a:t>
            </a:r>
            <a:r>
              <a:rPr lang="en-US" sz="2000" dirty="0">
                <a:solidFill>
                  <a:srgbClr val="7030A0"/>
                </a:solidFill>
              </a:rPr>
              <a:t>filter</a:t>
            </a:r>
            <a:r>
              <a:rPr lang="en-US" sz="2000" dirty="0"/>
              <a:t> function also takes two inputs:</a:t>
            </a:r>
          </a:p>
        </p:txBody>
      </p:sp>
      <p:sp>
        <p:nvSpPr>
          <p:cNvPr id="6" name="TextBox 5">
            <a:extLst>
              <a:ext uri="{FF2B5EF4-FFF2-40B4-BE49-F238E27FC236}">
                <a16:creationId xmlns:a16="http://schemas.microsoft.com/office/drawing/2014/main" id="{575523D7-127F-4F4F-BA15-AC01E734C344}"/>
              </a:ext>
            </a:extLst>
          </p:cNvPr>
          <p:cNvSpPr txBox="1"/>
          <p:nvPr/>
        </p:nvSpPr>
        <p:spPr>
          <a:xfrm>
            <a:off x="526343" y="2536484"/>
            <a:ext cx="11483884" cy="400110"/>
          </a:xfrm>
          <a:prstGeom prst="rect">
            <a:avLst/>
          </a:prstGeom>
          <a:noFill/>
        </p:spPr>
        <p:txBody>
          <a:bodyPr wrap="square" rtlCol="0">
            <a:spAutoFit/>
          </a:bodyPr>
          <a:lstStyle/>
          <a:p>
            <a:pPr algn="ctr"/>
            <a:r>
              <a:rPr lang="en-US" sz="2000" dirty="0"/>
              <a:t>The </a:t>
            </a:r>
            <a:r>
              <a:rPr lang="en-US" sz="2000" dirty="0">
                <a:solidFill>
                  <a:srgbClr val="7030A0"/>
                </a:solidFill>
              </a:rPr>
              <a:t>filter</a:t>
            </a:r>
            <a:r>
              <a:rPr lang="en-US" sz="2000" dirty="0"/>
              <a:t> function returns a </a:t>
            </a:r>
            <a:r>
              <a:rPr lang="en-US" sz="2000" dirty="0">
                <a:solidFill>
                  <a:srgbClr val="0070C0"/>
                </a:solidFill>
              </a:rPr>
              <a:t>result object </a:t>
            </a:r>
            <a:r>
              <a:rPr lang="en-US" sz="2000" dirty="0"/>
              <a:t>that includes all </a:t>
            </a:r>
            <a:r>
              <a:rPr lang="en-US" sz="2000" dirty="0">
                <a:solidFill>
                  <a:schemeClr val="accent4">
                    <a:lumMod val="50000"/>
                  </a:schemeClr>
                </a:solidFill>
              </a:rPr>
              <a:t>original</a:t>
            </a:r>
            <a:r>
              <a:rPr lang="en-US" sz="2000" dirty="0"/>
              <a:t> </a:t>
            </a:r>
            <a:r>
              <a:rPr lang="en-US" sz="2000" dirty="0">
                <a:solidFill>
                  <a:schemeClr val="accent4">
                    <a:lumMod val="50000"/>
                  </a:schemeClr>
                </a:solidFill>
              </a:rPr>
              <a:t>items</a:t>
            </a:r>
            <a:r>
              <a:rPr lang="en-US" sz="2000" dirty="0"/>
              <a:t> for which </a:t>
            </a:r>
            <a:r>
              <a:rPr lang="en-US" sz="2000" dirty="0">
                <a:solidFill>
                  <a:srgbClr val="FF0000"/>
                </a:solidFill>
              </a:rPr>
              <a:t>f()</a:t>
            </a:r>
            <a:r>
              <a:rPr lang="en-US" sz="2000" dirty="0"/>
              <a:t> returned True.</a:t>
            </a:r>
          </a:p>
        </p:txBody>
      </p:sp>
      <p:sp>
        <p:nvSpPr>
          <p:cNvPr id="8" name="TextBox 7">
            <a:extLst>
              <a:ext uri="{FF2B5EF4-FFF2-40B4-BE49-F238E27FC236}">
                <a16:creationId xmlns:a16="http://schemas.microsoft.com/office/drawing/2014/main" id="{74E02A9F-9909-4EA5-8156-AD38D8AED4B5}"/>
              </a:ext>
            </a:extLst>
          </p:cNvPr>
          <p:cNvSpPr txBox="1"/>
          <p:nvPr/>
        </p:nvSpPr>
        <p:spPr>
          <a:xfrm>
            <a:off x="6684781" y="1636715"/>
            <a:ext cx="4546436" cy="707886"/>
          </a:xfrm>
          <a:prstGeom prst="rect">
            <a:avLst/>
          </a:prstGeom>
          <a:solidFill>
            <a:schemeClr val="accent1">
              <a:lumMod val="75000"/>
            </a:schemeClr>
          </a:solidFill>
        </p:spPr>
        <p:txBody>
          <a:bodyPr wrap="square">
            <a:spAutoFit/>
          </a:bodyPr>
          <a:lstStyle/>
          <a:p>
            <a:pPr algn="ctr"/>
            <a:r>
              <a:rPr lang="en-US" sz="2000" dirty="0">
                <a:solidFill>
                  <a:schemeClr val="bg1"/>
                </a:solidFill>
              </a:rPr>
              <a:t> An </a:t>
            </a:r>
            <a:r>
              <a:rPr lang="en-US" sz="2000" dirty="0" err="1">
                <a:solidFill>
                  <a:schemeClr val="accent4">
                    <a:lumMod val="20000"/>
                    <a:lumOff val="80000"/>
                  </a:schemeClr>
                </a:solidFill>
              </a:rPr>
              <a:t>iterable</a:t>
            </a:r>
            <a:r>
              <a:rPr lang="en-US" sz="2000" dirty="0">
                <a:solidFill>
                  <a:schemeClr val="accent4">
                    <a:lumMod val="20000"/>
                    <a:lumOff val="80000"/>
                  </a:schemeClr>
                </a:solidFill>
              </a:rPr>
              <a:t> object </a:t>
            </a:r>
            <a:r>
              <a:rPr lang="en-US" sz="2000" dirty="0">
                <a:solidFill>
                  <a:schemeClr val="bg1"/>
                </a:solidFill>
              </a:rPr>
              <a:t>of items – </a:t>
            </a:r>
            <a:br>
              <a:rPr lang="en-US" sz="2000" dirty="0">
                <a:solidFill>
                  <a:schemeClr val="bg1"/>
                </a:solidFill>
              </a:rPr>
            </a:br>
            <a:r>
              <a:rPr lang="en-US" sz="2000" dirty="0">
                <a:solidFill>
                  <a:schemeClr val="bg1"/>
                </a:solidFill>
              </a:rPr>
              <a:t>like a list, set, dictionary, etc...</a:t>
            </a:r>
          </a:p>
        </p:txBody>
      </p:sp>
      <p:sp>
        <p:nvSpPr>
          <p:cNvPr id="9" name="TextBox 8">
            <a:extLst>
              <a:ext uri="{FF2B5EF4-FFF2-40B4-BE49-F238E27FC236}">
                <a16:creationId xmlns:a16="http://schemas.microsoft.com/office/drawing/2014/main" id="{0B2038B5-4357-45A8-84ED-520B41C6FE3B}"/>
              </a:ext>
            </a:extLst>
          </p:cNvPr>
          <p:cNvSpPr txBox="1"/>
          <p:nvPr/>
        </p:nvSpPr>
        <p:spPr>
          <a:xfrm>
            <a:off x="1204896" y="1621932"/>
            <a:ext cx="4546436" cy="707886"/>
          </a:xfrm>
          <a:prstGeom prst="rect">
            <a:avLst/>
          </a:prstGeom>
          <a:solidFill>
            <a:schemeClr val="accent1">
              <a:lumMod val="75000"/>
            </a:schemeClr>
          </a:solidFill>
        </p:spPr>
        <p:txBody>
          <a:bodyPr wrap="square">
            <a:spAutoFit/>
          </a:bodyPr>
          <a:lstStyle/>
          <a:p>
            <a:pPr algn="ctr"/>
            <a:r>
              <a:rPr lang="en-US" sz="2000" dirty="0">
                <a:solidFill>
                  <a:schemeClr val="bg1"/>
                </a:solidFill>
              </a:rPr>
              <a:t>A predicate function </a:t>
            </a:r>
            <a:r>
              <a:rPr lang="en-US" sz="2000" dirty="0">
                <a:solidFill>
                  <a:schemeClr val="accent2">
                    <a:lumMod val="20000"/>
                    <a:lumOff val="80000"/>
                  </a:schemeClr>
                </a:solidFill>
              </a:rPr>
              <a:t>f() </a:t>
            </a:r>
            <a:r>
              <a:rPr lang="en-US" sz="2000" dirty="0">
                <a:solidFill>
                  <a:schemeClr val="bg1"/>
                </a:solidFill>
              </a:rPr>
              <a:t>that accepts a single argument and returns True/False.</a:t>
            </a:r>
          </a:p>
        </p:txBody>
      </p:sp>
      <p:sp>
        <p:nvSpPr>
          <p:cNvPr id="17" name="TextBox 16">
            <a:extLst>
              <a:ext uri="{FF2B5EF4-FFF2-40B4-BE49-F238E27FC236}">
                <a16:creationId xmlns:a16="http://schemas.microsoft.com/office/drawing/2014/main" id="{0CF60061-706B-4016-99FA-57B15FC87A8B}"/>
              </a:ext>
            </a:extLst>
          </p:cNvPr>
          <p:cNvSpPr txBox="1"/>
          <p:nvPr/>
        </p:nvSpPr>
        <p:spPr>
          <a:xfrm>
            <a:off x="439816" y="5691984"/>
            <a:ext cx="5142552" cy="707886"/>
          </a:xfrm>
          <a:prstGeom prst="rect">
            <a:avLst/>
          </a:prstGeom>
          <a:noFill/>
        </p:spPr>
        <p:txBody>
          <a:bodyPr wrap="square">
            <a:spAutoFit/>
          </a:bodyPr>
          <a:lstStyle/>
          <a:p>
            <a:r>
              <a:rPr lang="en-US" sz="2000" dirty="0">
                <a:latin typeface="Consolas" panose="020B0609020204030204" pitchFamily="49" charset="0"/>
              </a:rPr>
              <a:t>for n in </a:t>
            </a:r>
            <a:r>
              <a:rPr lang="en-US" sz="2000" dirty="0">
                <a:solidFill>
                  <a:srgbClr val="0070C0"/>
                </a:solidFill>
                <a:latin typeface="Consolas" panose="020B0609020204030204" pitchFamily="49" charset="0"/>
              </a:rPr>
              <a:t>results</a:t>
            </a:r>
            <a:r>
              <a:rPr lang="en-US" sz="2000" dirty="0">
                <a:latin typeface="Consolas" panose="020B0609020204030204" pitchFamily="49" charset="0"/>
              </a:rPr>
              <a:t>:</a:t>
            </a:r>
          </a:p>
          <a:p>
            <a:r>
              <a:rPr lang="en-US" sz="2000" dirty="0">
                <a:latin typeface="Consolas" panose="020B0609020204030204" pitchFamily="49" charset="0"/>
              </a:rPr>
              <a:t>  print(n)</a:t>
            </a:r>
          </a:p>
        </p:txBody>
      </p:sp>
      <p:sp>
        <p:nvSpPr>
          <p:cNvPr id="18" name="TextBox 17">
            <a:extLst>
              <a:ext uri="{FF2B5EF4-FFF2-40B4-BE49-F238E27FC236}">
                <a16:creationId xmlns:a16="http://schemas.microsoft.com/office/drawing/2014/main" id="{7DBD9477-0B49-49AA-B976-4BB5A9854778}"/>
              </a:ext>
            </a:extLst>
          </p:cNvPr>
          <p:cNvSpPr txBox="1"/>
          <p:nvPr/>
        </p:nvSpPr>
        <p:spPr>
          <a:xfrm>
            <a:off x="439815" y="5670337"/>
            <a:ext cx="4825206" cy="400110"/>
          </a:xfrm>
          <a:prstGeom prst="rect">
            <a:avLst/>
          </a:prstGeom>
          <a:noFill/>
        </p:spPr>
        <p:txBody>
          <a:bodyPr wrap="square">
            <a:spAutoFit/>
          </a:bodyPr>
          <a:lstStyle/>
          <a:p>
            <a:r>
              <a:rPr lang="en-US" sz="2000" dirty="0" err="1">
                <a:latin typeface="Consolas" panose="020B0609020204030204" pitchFamily="49" charset="0"/>
              </a:rPr>
              <a:t>even_nums</a:t>
            </a:r>
            <a:r>
              <a:rPr lang="en-US" sz="2000" dirty="0">
                <a:latin typeface="Consolas" panose="020B0609020204030204" pitchFamily="49" charset="0"/>
              </a:rPr>
              <a:t> = list(</a:t>
            </a:r>
            <a:r>
              <a:rPr lang="en-US" sz="2000" dirty="0">
                <a:solidFill>
                  <a:srgbClr val="0070C0"/>
                </a:solidFill>
                <a:latin typeface="Consolas" panose="020B0609020204030204" pitchFamily="49" charset="0"/>
              </a:rPr>
              <a:t>results</a:t>
            </a:r>
            <a:r>
              <a:rPr lang="en-US" sz="2000" dirty="0">
                <a:latin typeface="Consolas" panose="020B0609020204030204" pitchFamily="49" charset="0"/>
              </a:rPr>
              <a:t>)</a:t>
            </a:r>
          </a:p>
        </p:txBody>
      </p:sp>
      <p:sp>
        <p:nvSpPr>
          <p:cNvPr id="20" name="TextBox 19">
            <a:extLst>
              <a:ext uri="{FF2B5EF4-FFF2-40B4-BE49-F238E27FC236}">
                <a16:creationId xmlns:a16="http://schemas.microsoft.com/office/drawing/2014/main" id="{137A2949-E3A2-4F19-B38E-617419DD7F4E}"/>
              </a:ext>
            </a:extLst>
          </p:cNvPr>
          <p:cNvSpPr txBox="1"/>
          <p:nvPr/>
        </p:nvSpPr>
        <p:spPr>
          <a:xfrm>
            <a:off x="439816" y="5143418"/>
            <a:ext cx="5425761" cy="400110"/>
          </a:xfrm>
          <a:prstGeom prst="rect">
            <a:avLst/>
          </a:prstGeom>
          <a:noFill/>
        </p:spPr>
        <p:txBody>
          <a:bodyPr wrap="square">
            <a:spAutoFit/>
          </a:bodyPr>
          <a:lstStyle/>
          <a:p>
            <a:r>
              <a:rPr lang="en-US" sz="2000" dirty="0">
                <a:solidFill>
                  <a:srgbClr val="EDF1F9"/>
                </a:solidFill>
                <a:latin typeface="Consolas" panose="020B0609020204030204" pitchFamily="49" charset="0"/>
              </a:rPr>
              <a:t>results = </a:t>
            </a:r>
            <a:r>
              <a:rPr lang="en-US" sz="2000" dirty="0">
                <a:latin typeface="Consolas" panose="020B0609020204030204" pitchFamily="49" charset="0"/>
              </a:rPr>
              <a:t>filter(</a:t>
            </a:r>
            <a:r>
              <a:rPr lang="en-US" sz="2000" dirty="0">
                <a:solidFill>
                  <a:srgbClr val="EDF1F9"/>
                </a:solidFill>
                <a:latin typeface="Consolas" panose="020B0609020204030204" pitchFamily="49" charset="0"/>
              </a:rPr>
              <a:t>square  </a:t>
            </a:r>
            <a:r>
              <a:rPr lang="en-US" sz="2000" dirty="0">
                <a:latin typeface="Consolas" panose="020B0609020204030204" pitchFamily="49" charset="0"/>
              </a:rPr>
              <a:t>, </a:t>
            </a:r>
            <a:r>
              <a:rPr lang="en-US" sz="2000" dirty="0" err="1">
                <a:solidFill>
                  <a:srgbClr val="EDF1F9"/>
                </a:solidFill>
                <a:latin typeface="Consolas" panose="020B0609020204030204" pitchFamily="49" charset="0"/>
              </a:rPr>
              <a:t>nums</a:t>
            </a:r>
            <a:r>
              <a:rPr lang="en-US" sz="2000" dirty="0">
                <a:latin typeface="Consolas" panose="020B0609020204030204" pitchFamily="49" charset="0"/>
              </a:rPr>
              <a:t>)</a:t>
            </a:r>
            <a:endParaRPr lang="en-US" sz="2000" dirty="0"/>
          </a:p>
        </p:txBody>
      </p:sp>
      <p:sp>
        <p:nvSpPr>
          <p:cNvPr id="22" name="TextBox 21">
            <a:extLst>
              <a:ext uri="{FF2B5EF4-FFF2-40B4-BE49-F238E27FC236}">
                <a16:creationId xmlns:a16="http://schemas.microsoft.com/office/drawing/2014/main" id="{1DC6A504-D7B8-4600-B13F-FC03F15DD3E3}"/>
              </a:ext>
            </a:extLst>
          </p:cNvPr>
          <p:cNvSpPr txBox="1"/>
          <p:nvPr/>
        </p:nvSpPr>
        <p:spPr>
          <a:xfrm>
            <a:off x="502749" y="3606601"/>
            <a:ext cx="5142553" cy="707886"/>
          </a:xfrm>
          <a:prstGeom prst="rect">
            <a:avLst/>
          </a:prstGeom>
          <a:noFill/>
        </p:spPr>
        <p:txBody>
          <a:bodyPr wrap="square">
            <a:spAutoFit/>
          </a:bodyPr>
          <a:lstStyle/>
          <a:p>
            <a:r>
              <a:rPr lang="en-US" sz="2000" dirty="0">
                <a:solidFill>
                  <a:srgbClr val="FF0000"/>
                </a:solidFill>
                <a:latin typeface="Consolas" panose="020B0609020204030204" pitchFamily="49" charset="0"/>
              </a:rPr>
              <a:t>def </a:t>
            </a:r>
            <a:r>
              <a:rPr lang="en-US" sz="2000" dirty="0" err="1">
                <a:solidFill>
                  <a:srgbClr val="FF0000"/>
                </a:solidFill>
                <a:latin typeface="Consolas" panose="020B0609020204030204" pitchFamily="49" charset="0"/>
              </a:rPr>
              <a:t>is_even</a:t>
            </a:r>
            <a:r>
              <a:rPr lang="en-US" sz="2000" dirty="0">
                <a:solidFill>
                  <a:srgbClr val="FF0000"/>
                </a:solidFill>
                <a:latin typeface="Consolas" panose="020B0609020204030204" pitchFamily="49" charset="0"/>
              </a:rPr>
              <a:t>(n):</a:t>
            </a:r>
          </a:p>
          <a:p>
            <a:r>
              <a:rPr lang="en-US" sz="2000" dirty="0">
                <a:solidFill>
                  <a:srgbClr val="FF0000"/>
                </a:solidFill>
                <a:latin typeface="Consolas" panose="020B0609020204030204" pitchFamily="49" charset="0"/>
              </a:rPr>
              <a:t> return n % 2 == 0</a:t>
            </a:r>
          </a:p>
        </p:txBody>
      </p:sp>
      <p:sp>
        <p:nvSpPr>
          <p:cNvPr id="24" name="TextBox 23">
            <a:extLst>
              <a:ext uri="{FF2B5EF4-FFF2-40B4-BE49-F238E27FC236}">
                <a16:creationId xmlns:a16="http://schemas.microsoft.com/office/drawing/2014/main" id="{8A7A67CA-A5D6-4EE3-9C66-3618D0312703}"/>
              </a:ext>
            </a:extLst>
          </p:cNvPr>
          <p:cNvSpPr txBox="1"/>
          <p:nvPr/>
        </p:nvSpPr>
        <p:spPr>
          <a:xfrm>
            <a:off x="439817" y="4552294"/>
            <a:ext cx="5060850" cy="400110"/>
          </a:xfrm>
          <a:prstGeom prst="rect">
            <a:avLst/>
          </a:prstGeom>
          <a:noFill/>
        </p:spPr>
        <p:txBody>
          <a:bodyPr wrap="square">
            <a:spAutoFit/>
          </a:bodyPr>
          <a:lstStyle/>
          <a:p>
            <a:r>
              <a:rPr lang="en-US" sz="2000" dirty="0" err="1">
                <a:solidFill>
                  <a:schemeClr val="accent4">
                    <a:lumMod val="50000"/>
                  </a:schemeClr>
                </a:solidFill>
                <a:latin typeface="Consolas" panose="020B0609020204030204" pitchFamily="49" charset="0"/>
              </a:rPr>
              <a:t>nums</a:t>
            </a:r>
            <a:r>
              <a:rPr lang="en-US" sz="2000" dirty="0">
                <a:solidFill>
                  <a:schemeClr val="accent4">
                    <a:lumMod val="50000"/>
                  </a:schemeClr>
                </a:solidFill>
                <a:latin typeface="Consolas" panose="020B0609020204030204" pitchFamily="49" charset="0"/>
              </a:rPr>
              <a:t> = [2, 3, 4, 5, 6]</a:t>
            </a:r>
          </a:p>
        </p:txBody>
      </p:sp>
      <p:sp>
        <p:nvSpPr>
          <p:cNvPr id="26" name="TextBox 25">
            <a:extLst>
              <a:ext uri="{FF2B5EF4-FFF2-40B4-BE49-F238E27FC236}">
                <a16:creationId xmlns:a16="http://schemas.microsoft.com/office/drawing/2014/main" id="{EF3EB1AA-D533-4052-90E7-CB2ACBBEBC04}"/>
              </a:ext>
            </a:extLst>
          </p:cNvPr>
          <p:cNvSpPr txBox="1"/>
          <p:nvPr/>
        </p:nvSpPr>
        <p:spPr>
          <a:xfrm>
            <a:off x="6591008" y="3921407"/>
            <a:ext cx="5091386" cy="707886"/>
          </a:xfrm>
          <a:prstGeom prst="rect">
            <a:avLst/>
          </a:prstGeom>
          <a:noFill/>
        </p:spPr>
        <p:txBody>
          <a:bodyPr wrap="square" rtlCol="0">
            <a:spAutoFit/>
          </a:bodyPr>
          <a:lstStyle/>
          <a:p>
            <a:pPr algn="ctr"/>
            <a:r>
              <a:rPr lang="en-US" sz="2000" dirty="0"/>
              <a:t>To extract the results, you can either iterate over the items in the result object... </a:t>
            </a:r>
          </a:p>
        </p:txBody>
      </p:sp>
      <p:sp>
        <p:nvSpPr>
          <p:cNvPr id="99" name="TextBox 98">
            <a:extLst>
              <a:ext uri="{FF2B5EF4-FFF2-40B4-BE49-F238E27FC236}">
                <a16:creationId xmlns:a16="http://schemas.microsoft.com/office/drawing/2014/main" id="{D6FD2962-191C-4BC5-A879-54D5FAF63DFA}"/>
              </a:ext>
            </a:extLst>
          </p:cNvPr>
          <p:cNvSpPr txBox="1"/>
          <p:nvPr/>
        </p:nvSpPr>
        <p:spPr>
          <a:xfrm>
            <a:off x="3763229" y="6023855"/>
            <a:ext cx="2649077" cy="400110"/>
          </a:xfrm>
          <a:prstGeom prst="rect">
            <a:avLst/>
          </a:prstGeom>
          <a:noFill/>
        </p:spPr>
        <p:txBody>
          <a:bodyPr wrap="square" rtlCol="0">
            <a:spAutoFit/>
          </a:bodyPr>
          <a:lstStyle/>
          <a:p>
            <a:r>
              <a:rPr lang="en-US" sz="2000" dirty="0">
                <a:solidFill>
                  <a:srgbClr val="7030A0"/>
                </a:solidFill>
                <a:latin typeface="Consolas" panose="020B0609020204030204" pitchFamily="49" charset="0"/>
              </a:rPr>
              <a:t># Prints 2, 4, 6</a:t>
            </a:r>
          </a:p>
        </p:txBody>
      </p:sp>
      <p:sp>
        <p:nvSpPr>
          <p:cNvPr id="101" name="TextBox 100">
            <a:extLst>
              <a:ext uri="{FF2B5EF4-FFF2-40B4-BE49-F238E27FC236}">
                <a16:creationId xmlns:a16="http://schemas.microsoft.com/office/drawing/2014/main" id="{7DD066A5-EFDB-4640-9996-EB3D3D29B4D4}"/>
              </a:ext>
            </a:extLst>
          </p:cNvPr>
          <p:cNvSpPr txBox="1"/>
          <p:nvPr/>
        </p:nvSpPr>
        <p:spPr>
          <a:xfrm>
            <a:off x="6591008" y="5063996"/>
            <a:ext cx="5091386" cy="400110"/>
          </a:xfrm>
          <a:prstGeom prst="rect">
            <a:avLst/>
          </a:prstGeom>
          <a:noFill/>
        </p:spPr>
        <p:txBody>
          <a:bodyPr wrap="square" rtlCol="0">
            <a:spAutoFit/>
          </a:bodyPr>
          <a:lstStyle/>
          <a:p>
            <a:pPr algn="ctr"/>
            <a:r>
              <a:rPr lang="en-US" sz="2000" dirty="0"/>
              <a:t>Or you can convert the results into a list/set.</a:t>
            </a:r>
          </a:p>
        </p:txBody>
      </p:sp>
      <p:sp>
        <p:nvSpPr>
          <p:cNvPr id="103" name="TextBox 102">
            <a:extLst>
              <a:ext uri="{FF2B5EF4-FFF2-40B4-BE49-F238E27FC236}">
                <a16:creationId xmlns:a16="http://schemas.microsoft.com/office/drawing/2014/main" id="{57100F06-725C-4534-81E1-73911E8CAC3E}"/>
              </a:ext>
            </a:extLst>
          </p:cNvPr>
          <p:cNvSpPr txBox="1"/>
          <p:nvPr/>
        </p:nvSpPr>
        <p:spPr>
          <a:xfrm>
            <a:off x="2840886" y="5146916"/>
            <a:ext cx="1215059" cy="400110"/>
          </a:xfrm>
          <a:prstGeom prst="rect">
            <a:avLst/>
          </a:prstGeom>
          <a:noFill/>
        </p:spPr>
        <p:txBody>
          <a:bodyPr wrap="square">
            <a:spAutoFit/>
          </a:bodyPr>
          <a:lstStyle/>
          <a:p>
            <a:r>
              <a:rPr lang="en-US" sz="2000" dirty="0" err="1">
                <a:solidFill>
                  <a:srgbClr val="FF0000"/>
                </a:solidFill>
                <a:latin typeface="Consolas" panose="020B0609020204030204" pitchFamily="49" charset="0"/>
              </a:rPr>
              <a:t>is_even</a:t>
            </a:r>
            <a:endParaRPr lang="en-US" sz="2000" dirty="0"/>
          </a:p>
        </p:txBody>
      </p:sp>
      <p:sp>
        <p:nvSpPr>
          <p:cNvPr id="104" name="TextBox 103">
            <a:extLst>
              <a:ext uri="{FF2B5EF4-FFF2-40B4-BE49-F238E27FC236}">
                <a16:creationId xmlns:a16="http://schemas.microsoft.com/office/drawing/2014/main" id="{F1C8841B-46B1-463E-8DE0-EA56E9312B14}"/>
              </a:ext>
            </a:extLst>
          </p:cNvPr>
          <p:cNvSpPr txBox="1"/>
          <p:nvPr/>
        </p:nvSpPr>
        <p:spPr>
          <a:xfrm>
            <a:off x="4153974" y="5146916"/>
            <a:ext cx="1215059" cy="400110"/>
          </a:xfrm>
          <a:prstGeom prst="rect">
            <a:avLst/>
          </a:prstGeom>
          <a:noFill/>
        </p:spPr>
        <p:txBody>
          <a:bodyPr wrap="square">
            <a:spAutoFit/>
          </a:bodyPr>
          <a:lstStyle/>
          <a:p>
            <a:r>
              <a:rPr lang="en-US" sz="2000" dirty="0" err="1">
                <a:solidFill>
                  <a:schemeClr val="accent4">
                    <a:lumMod val="50000"/>
                  </a:schemeClr>
                </a:solidFill>
                <a:latin typeface="Consolas" panose="020B0609020204030204" pitchFamily="49" charset="0"/>
              </a:rPr>
              <a:t>nums</a:t>
            </a:r>
            <a:endParaRPr lang="en-US" sz="2000" dirty="0">
              <a:solidFill>
                <a:schemeClr val="accent4">
                  <a:lumMod val="50000"/>
                </a:schemeClr>
              </a:solidFill>
            </a:endParaRPr>
          </a:p>
        </p:txBody>
      </p:sp>
      <p:sp>
        <p:nvSpPr>
          <p:cNvPr id="106" name="TextBox 105">
            <a:extLst>
              <a:ext uri="{FF2B5EF4-FFF2-40B4-BE49-F238E27FC236}">
                <a16:creationId xmlns:a16="http://schemas.microsoft.com/office/drawing/2014/main" id="{2C2849F3-7EF2-4DFB-BBAD-1F399BE19745}"/>
              </a:ext>
            </a:extLst>
          </p:cNvPr>
          <p:cNvSpPr txBox="1"/>
          <p:nvPr/>
        </p:nvSpPr>
        <p:spPr>
          <a:xfrm>
            <a:off x="442743" y="5132548"/>
            <a:ext cx="1654413" cy="400110"/>
          </a:xfrm>
          <a:prstGeom prst="rect">
            <a:avLst/>
          </a:prstGeom>
          <a:noFill/>
        </p:spPr>
        <p:txBody>
          <a:bodyPr wrap="square">
            <a:spAutoFit/>
          </a:bodyPr>
          <a:lstStyle/>
          <a:p>
            <a:r>
              <a:rPr lang="en-US" sz="2000" dirty="0">
                <a:solidFill>
                  <a:srgbClr val="0070C0"/>
                </a:solidFill>
                <a:latin typeface="Consolas" panose="020B0609020204030204" pitchFamily="49" charset="0"/>
              </a:rPr>
              <a:t>results </a:t>
            </a:r>
            <a:r>
              <a:rPr lang="en-US" sz="2000" dirty="0">
                <a:latin typeface="Consolas" panose="020B0609020204030204" pitchFamily="49" charset="0"/>
              </a:rPr>
              <a:t>=</a:t>
            </a:r>
            <a:r>
              <a:rPr lang="en-US" sz="2000" dirty="0">
                <a:solidFill>
                  <a:srgbClr val="0070C0"/>
                </a:solidFill>
                <a:latin typeface="Consolas" panose="020B0609020204030204" pitchFamily="49" charset="0"/>
              </a:rPr>
              <a:t> </a:t>
            </a:r>
            <a:endParaRPr lang="en-US" sz="2000" dirty="0">
              <a:solidFill>
                <a:srgbClr val="0070C0"/>
              </a:solidFill>
            </a:endParaRPr>
          </a:p>
        </p:txBody>
      </p:sp>
      <p:sp>
        <p:nvSpPr>
          <p:cNvPr id="107" name="TextBox 106">
            <a:extLst>
              <a:ext uri="{FF2B5EF4-FFF2-40B4-BE49-F238E27FC236}">
                <a16:creationId xmlns:a16="http://schemas.microsoft.com/office/drawing/2014/main" id="{51699E7E-5085-49DB-9E3F-5F69BF921ABE}"/>
              </a:ext>
            </a:extLst>
          </p:cNvPr>
          <p:cNvSpPr txBox="1"/>
          <p:nvPr/>
        </p:nvSpPr>
        <p:spPr>
          <a:xfrm>
            <a:off x="4460930" y="5675634"/>
            <a:ext cx="1951376" cy="400110"/>
          </a:xfrm>
          <a:prstGeom prst="rect">
            <a:avLst/>
          </a:prstGeom>
          <a:noFill/>
        </p:spPr>
        <p:txBody>
          <a:bodyPr wrap="square" rtlCol="0">
            <a:spAutoFit/>
          </a:bodyPr>
          <a:lstStyle/>
          <a:p>
            <a:r>
              <a:rPr lang="en-US" sz="2000" dirty="0">
                <a:solidFill>
                  <a:srgbClr val="7030A0"/>
                </a:solidFill>
                <a:latin typeface="Consolas" panose="020B0609020204030204" pitchFamily="49" charset="0"/>
              </a:rPr>
              <a:t># [2, 4, 6]</a:t>
            </a:r>
          </a:p>
        </p:txBody>
      </p:sp>
      <p:sp>
        <p:nvSpPr>
          <p:cNvPr id="108" name="TextBox 107">
            <a:extLst>
              <a:ext uri="{FF2B5EF4-FFF2-40B4-BE49-F238E27FC236}">
                <a16:creationId xmlns:a16="http://schemas.microsoft.com/office/drawing/2014/main" id="{41C43A58-B01E-4D5C-9CF2-1781DB510FFA}"/>
              </a:ext>
            </a:extLst>
          </p:cNvPr>
          <p:cNvSpPr txBox="1"/>
          <p:nvPr/>
        </p:nvSpPr>
        <p:spPr>
          <a:xfrm>
            <a:off x="6591008" y="5698754"/>
            <a:ext cx="5091386" cy="400110"/>
          </a:xfrm>
          <a:prstGeom prst="rect">
            <a:avLst/>
          </a:prstGeom>
          <a:noFill/>
        </p:spPr>
        <p:txBody>
          <a:bodyPr wrap="square" rtlCol="0">
            <a:spAutoFit/>
          </a:bodyPr>
          <a:lstStyle/>
          <a:p>
            <a:pPr algn="ctr"/>
            <a:r>
              <a:rPr lang="en-US" sz="2000" dirty="0"/>
              <a:t>You can also pass in a </a:t>
            </a:r>
            <a:r>
              <a:rPr lang="en-US" sz="2000" dirty="0">
                <a:solidFill>
                  <a:srgbClr val="C00000"/>
                </a:solidFill>
              </a:rPr>
              <a:t>lambda</a:t>
            </a:r>
            <a:r>
              <a:rPr lang="en-US" sz="2000" dirty="0"/>
              <a:t> if you like!</a:t>
            </a:r>
          </a:p>
        </p:txBody>
      </p:sp>
      <p:sp>
        <p:nvSpPr>
          <p:cNvPr id="109" name="TextBox 108">
            <a:extLst>
              <a:ext uri="{FF2B5EF4-FFF2-40B4-BE49-F238E27FC236}">
                <a16:creationId xmlns:a16="http://schemas.microsoft.com/office/drawing/2014/main" id="{C0F8B3A3-475E-43C6-B81C-0F555832C1F5}"/>
              </a:ext>
            </a:extLst>
          </p:cNvPr>
          <p:cNvSpPr txBox="1"/>
          <p:nvPr/>
        </p:nvSpPr>
        <p:spPr>
          <a:xfrm>
            <a:off x="439815" y="5021230"/>
            <a:ext cx="5742324" cy="707886"/>
          </a:xfrm>
          <a:prstGeom prst="rect">
            <a:avLst/>
          </a:prstGeom>
          <a:noFill/>
        </p:spPr>
        <p:txBody>
          <a:bodyPr wrap="square">
            <a:spAutoFit/>
          </a:bodyPr>
          <a:lstStyle/>
          <a:p>
            <a:r>
              <a:rPr lang="en-US" sz="2000" dirty="0">
                <a:solidFill>
                  <a:srgbClr val="0070C0"/>
                </a:solidFill>
                <a:latin typeface="Consolas" panose="020B0609020204030204" pitchFamily="49" charset="0"/>
              </a:rPr>
              <a:t>results</a:t>
            </a:r>
            <a:r>
              <a:rPr lang="en-US" sz="2000" dirty="0">
                <a:solidFill>
                  <a:schemeClr val="accent4">
                    <a:lumMod val="50000"/>
                  </a:schemeClr>
                </a:solidFill>
                <a:latin typeface="Consolas" panose="020B0609020204030204" pitchFamily="49" charset="0"/>
              </a:rPr>
              <a:t> </a:t>
            </a:r>
            <a:r>
              <a:rPr lang="en-US" sz="2000" dirty="0">
                <a:latin typeface="Consolas" panose="020B0609020204030204" pitchFamily="49" charset="0"/>
              </a:rPr>
              <a:t>=</a:t>
            </a:r>
            <a:r>
              <a:rPr lang="en-US" sz="2000" dirty="0">
                <a:solidFill>
                  <a:schemeClr val="accent4">
                    <a:lumMod val="50000"/>
                  </a:schemeClr>
                </a:solidFill>
                <a:latin typeface="Consolas" panose="020B0609020204030204" pitchFamily="49" charset="0"/>
              </a:rPr>
              <a:t> </a:t>
            </a:r>
            <a:r>
              <a:rPr lang="en-US" sz="2000" dirty="0">
                <a:latin typeface="Consolas" panose="020B0609020204030204" pitchFamily="49" charset="0"/>
              </a:rPr>
              <a:t>filter(</a:t>
            </a:r>
            <a:r>
              <a:rPr lang="en-US" sz="2000" dirty="0">
                <a:solidFill>
                  <a:srgbClr val="C00000"/>
                </a:solidFill>
                <a:latin typeface="Consolas" panose="020B0609020204030204" pitchFamily="49" charset="0"/>
              </a:rPr>
              <a:t>lambda n: n % 2 == 0</a:t>
            </a:r>
            <a:r>
              <a:rPr lang="en-US" sz="2000" dirty="0">
                <a:latin typeface="Consolas" panose="020B0609020204030204" pitchFamily="49" charset="0"/>
              </a:rPr>
              <a:t>,</a:t>
            </a:r>
            <a:r>
              <a:rPr lang="en-US" sz="2000" dirty="0">
                <a:solidFill>
                  <a:srgbClr val="C00000"/>
                </a:solidFill>
                <a:latin typeface="Consolas" panose="020B0609020204030204" pitchFamily="49" charset="0"/>
              </a:rPr>
              <a:t> </a:t>
            </a:r>
          </a:p>
          <a:p>
            <a:r>
              <a:rPr lang="en-US" sz="2000" dirty="0">
                <a:solidFill>
                  <a:srgbClr val="C00000"/>
                </a:solidFill>
                <a:latin typeface="Consolas" panose="020B0609020204030204" pitchFamily="49" charset="0"/>
              </a:rPr>
              <a:t>                 </a:t>
            </a:r>
            <a:r>
              <a:rPr lang="en-US" sz="2000" dirty="0" err="1">
                <a:solidFill>
                  <a:schemeClr val="accent4">
                    <a:lumMod val="50000"/>
                  </a:schemeClr>
                </a:solidFill>
                <a:latin typeface="Consolas" panose="020B0609020204030204" pitchFamily="49" charset="0"/>
              </a:rPr>
              <a:t>nums</a:t>
            </a:r>
            <a:r>
              <a:rPr lang="en-US" sz="2000" dirty="0">
                <a:latin typeface="Consolas" panose="020B0609020204030204" pitchFamily="49" charset="0"/>
              </a:rPr>
              <a:t>)</a:t>
            </a:r>
          </a:p>
        </p:txBody>
      </p:sp>
    </p:spTree>
    <p:extLst>
      <p:ext uri="{BB962C8B-B14F-4D97-AF65-F5344CB8AC3E}">
        <p14:creationId xmlns:p14="http://schemas.microsoft.com/office/powerpoint/2010/main" val="217035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2">
                                            <p:txEl>
                                              <p:pRg st="0" end="0"/>
                                            </p:txEl>
                                          </p:spTgt>
                                        </p:tgtEl>
                                        <p:attrNameLst>
                                          <p:attrName>style.visibility</p:attrName>
                                        </p:attrNameLst>
                                      </p:cBhvr>
                                      <p:to>
                                        <p:strVal val="visible"/>
                                      </p:to>
                                    </p:set>
                                    <p:animEffect transition="in" filter="wipe(left)">
                                      <p:cBhvr>
                                        <p:cTn id="24" dur="500"/>
                                        <p:tgtEl>
                                          <p:spTgt spid="22">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2">
                                            <p:txEl>
                                              <p:pRg st="1" end="1"/>
                                            </p:txEl>
                                          </p:spTgt>
                                        </p:tgtEl>
                                        <p:attrNameLst>
                                          <p:attrName>style.visibility</p:attrName>
                                        </p:attrNameLst>
                                      </p:cBhvr>
                                      <p:to>
                                        <p:strVal val="visible"/>
                                      </p:to>
                                    </p:set>
                                    <p:animEffect transition="in" filter="wipe(left)">
                                      <p:cBhvr>
                                        <p:cTn id="28" dur="500"/>
                                        <p:tgtEl>
                                          <p:spTgt spid="2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wipe(left)">
                                      <p:cBhvr>
                                        <p:cTn id="33" dur="500"/>
                                        <p:tgtEl>
                                          <p:spTgt spid="10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wipe(left)">
                                      <p:cBhvr>
                                        <p:cTn id="47" dur="500"/>
                                        <p:tgtEl>
                                          <p:spTgt spid="10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wipe(left)">
                                      <p:cBhvr>
                                        <p:cTn id="56" dur="500"/>
                                        <p:tgtEl>
                                          <p:spTgt spid="10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wipe(left)">
                                      <p:cBhvr>
                                        <p:cTn id="65" dur="500"/>
                                        <p:tgtEl>
                                          <p:spTgt spid="17">
                                            <p:txEl>
                                              <p:pRg st="0" end="0"/>
                                            </p:txEl>
                                          </p:spTgt>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7">
                                            <p:txEl>
                                              <p:pRg st="1" end="1"/>
                                            </p:txEl>
                                          </p:spTgt>
                                        </p:tgtEl>
                                        <p:attrNameLst>
                                          <p:attrName>style.visibility</p:attrName>
                                        </p:attrNameLst>
                                      </p:cBhvr>
                                      <p:to>
                                        <p:strVal val="visible"/>
                                      </p:to>
                                    </p:set>
                                    <p:animEffect transition="in" filter="wipe(left)">
                                      <p:cBhvr>
                                        <p:cTn id="69" dur="500"/>
                                        <p:tgtEl>
                                          <p:spTgt spid="17">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0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7">
                                            <p:txEl>
                                              <p:pRg st="0" end="0"/>
                                            </p:txEl>
                                          </p:spTgt>
                                        </p:tgtEl>
                                      </p:cBhvr>
                                    </p:animEffect>
                                    <p:set>
                                      <p:cBhvr>
                                        <p:cTn id="82" dur="1" fill="hold">
                                          <p:stCondLst>
                                            <p:cond delay="499"/>
                                          </p:stCondLst>
                                        </p:cTn>
                                        <p:tgtEl>
                                          <p:spTgt spid="17">
                                            <p:txEl>
                                              <p:pRg st="0" end="0"/>
                                            </p:txEl>
                                          </p:spTgt>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7">
                                            <p:txEl>
                                              <p:pRg st="1" end="1"/>
                                            </p:txEl>
                                          </p:spTgt>
                                        </p:tgtEl>
                                      </p:cBhvr>
                                    </p:animEffect>
                                    <p:set>
                                      <p:cBhvr>
                                        <p:cTn id="85" dur="1" fill="hold">
                                          <p:stCondLst>
                                            <p:cond delay="499"/>
                                          </p:stCondLst>
                                        </p:cTn>
                                        <p:tgtEl>
                                          <p:spTgt spid="17">
                                            <p:txEl>
                                              <p:pRg st="1" end="1"/>
                                            </p:txEl>
                                          </p:spTgt>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99"/>
                                        </p:tgtEl>
                                      </p:cBhvr>
                                    </p:animEffect>
                                    <p:set>
                                      <p:cBhvr>
                                        <p:cTn id="88" dur="1" fill="hold">
                                          <p:stCondLst>
                                            <p:cond delay="499"/>
                                          </p:stCondLst>
                                        </p:cTn>
                                        <p:tgtEl>
                                          <p:spTgt spid="9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0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1" nodeType="clickEffect">
                                  <p:stCondLst>
                                    <p:cond delay="0"/>
                                  </p:stCondLst>
                                  <p:childTnLst>
                                    <p:animEffect transition="out" filter="fade">
                                      <p:cBhvr>
                                        <p:cTn id="105" dur="500"/>
                                        <p:tgtEl>
                                          <p:spTgt spid="103"/>
                                        </p:tgtEl>
                                      </p:cBhvr>
                                    </p:animEffect>
                                    <p:set>
                                      <p:cBhvr>
                                        <p:cTn id="106" dur="1" fill="hold">
                                          <p:stCondLst>
                                            <p:cond delay="499"/>
                                          </p:stCondLst>
                                        </p:cTn>
                                        <p:tgtEl>
                                          <p:spTgt spid="10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04"/>
                                        </p:tgtEl>
                                      </p:cBhvr>
                                    </p:animEffect>
                                    <p:set>
                                      <p:cBhvr>
                                        <p:cTn id="109" dur="1" fill="hold">
                                          <p:stCondLst>
                                            <p:cond delay="499"/>
                                          </p:stCondLst>
                                        </p:cTn>
                                        <p:tgtEl>
                                          <p:spTgt spid="10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06"/>
                                        </p:tgtEl>
                                      </p:cBhvr>
                                    </p:animEffect>
                                    <p:set>
                                      <p:cBhvr>
                                        <p:cTn id="112" dur="1" fill="hold">
                                          <p:stCondLst>
                                            <p:cond delay="499"/>
                                          </p:stCondLst>
                                        </p:cTn>
                                        <p:tgtEl>
                                          <p:spTgt spid="106"/>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20"/>
                                        </p:tgtEl>
                                      </p:cBhvr>
                                    </p:animEffect>
                                    <p:set>
                                      <p:cBhvr>
                                        <p:cTn id="115" dur="1" fill="hold">
                                          <p:stCondLst>
                                            <p:cond delay="499"/>
                                          </p:stCondLst>
                                        </p:cTn>
                                        <p:tgtEl>
                                          <p:spTgt spid="20"/>
                                        </p:tgtEl>
                                        <p:attrNameLst>
                                          <p:attrName>style.visibility</p:attrName>
                                        </p:attrNameLst>
                                      </p:cBhvr>
                                      <p:to>
                                        <p:strVal val="hidden"/>
                                      </p:to>
                                    </p:set>
                                  </p:childTnLst>
                                </p:cTn>
                              </p:par>
                            </p:childTnLst>
                          </p:cTn>
                        </p:par>
                        <p:par>
                          <p:cTn id="116" fill="hold">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09"/>
                                        </p:tgtEl>
                                        <p:attrNameLst>
                                          <p:attrName>style.visibility</p:attrName>
                                        </p:attrNameLst>
                                      </p:cBhvr>
                                      <p:to>
                                        <p:strVal val="visible"/>
                                      </p:to>
                                    </p:set>
                                    <p:animEffect transition="in" filter="wipe(left)">
                                      <p:cBhvr>
                                        <p:cTn id="11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6" grpId="0"/>
      <p:bldP spid="8" grpId="0" animBg="1"/>
      <p:bldP spid="9" grpId="0" animBg="1"/>
      <p:bldP spid="17" grpId="0" uiExpand="1" build="p"/>
      <p:bldP spid="17" grpId="1" build="allAtOnce"/>
      <p:bldP spid="18" grpId="0"/>
      <p:bldP spid="20" grpId="0"/>
      <p:bldP spid="20" grpId="1"/>
      <p:bldP spid="22" grpId="0" uiExpand="1" build="p"/>
      <p:bldP spid="24" grpId="0"/>
      <p:bldP spid="26" grpId="0"/>
      <p:bldP spid="99" grpId="0"/>
      <p:bldP spid="99" grpId="1"/>
      <p:bldP spid="101" grpId="0"/>
      <p:bldP spid="103" grpId="0"/>
      <p:bldP spid="103" grpId="1"/>
      <p:bldP spid="104" grpId="0"/>
      <p:bldP spid="104" grpId="1"/>
      <p:bldP spid="106" grpId="0"/>
      <p:bldP spid="106" grpId="1"/>
      <p:bldP spid="107" grpId="0"/>
      <p:bldP spid="108" grpId="0"/>
      <p:bldP spid="109"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AC0C9FDB-3246-4C89-8D55-4B51C8597828}"/>
              </a:ext>
            </a:extLst>
          </p:cNvPr>
          <p:cNvSpPr txBox="1"/>
          <p:nvPr/>
        </p:nvSpPr>
        <p:spPr>
          <a:xfrm>
            <a:off x="8196936" y="1604632"/>
            <a:ext cx="3751306" cy="1015663"/>
          </a:xfrm>
          <a:prstGeom prst="rect">
            <a:avLst/>
          </a:prstGeom>
          <a:solidFill>
            <a:schemeClr val="accent1">
              <a:lumMod val="75000"/>
            </a:schemeClr>
          </a:solidFill>
        </p:spPr>
        <p:txBody>
          <a:bodyPr wrap="square">
            <a:spAutoFit/>
          </a:bodyPr>
          <a:lstStyle/>
          <a:p>
            <a:pPr algn="ctr"/>
            <a:r>
              <a:rPr lang="en-US" sz="2000" dirty="0">
                <a:solidFill>
                  <a:schemeClr val="bg1"/>
                </a:solidFill>
              </a:rPr>
              <a:t>An </a:t>
            </a:r>
            <a:r>
              <a:rPr lang="en-US" sz="2000" i="1" dirty="0">
                <a:solidFill>
                  <a:schemeClr val="bg1"/>
                </a:solidFill>
              </a:rPr>
              <a:t>optional</a:t>
            </a:r>
            <a:r>
              <a:rPr lang="en-US" sz="2000" dirty="0">
                <a:solidFill>
                  <a:schemeClr val="bg1"/>
                </a:solidFill>
              </a:rPr>
              <a:t> </a:t>
            </a:r>
            <a:r>
              <a:rPr lang="en-US" sz="2000" dirty="0">
                <a:solidFill>
                  <a:schemeClr val="accent6">
                    <a:lumMod val="20000"/>
                    <a:lumOff val="80000"/>
                  </a:schemeClr>
                </a:solidFill>
              </a:rPr>
              <a:t>starting accumulated </a:t>
            </a:r>
            <a:r>
              <a:rPr lang="en-US" sz="2000" dirty="0">
                <a:solidFill>
                  <a:schemeClr val="bg1"/>
                </a:solidFill>
              </a:rPr>
              <a:t>value, usually zero, an empty string, or an empty list.</a:t>
            </a: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Reduce</a:t>
            </a:r>
          </a:p>
        </p:txBody>
      </p:sp>
      <p:sp>
        <p:nvSpPr>
          <p:cNvPr id="16" name="TextBox 15">
            <a:extLst>
              <a:ext uri="{FF2B5EF4-FFF2-40B4-BE49-F238E27FC236}">
                <a16:creationId xmlns:a16="http://schemas.microsoft.com/office/drawing/2014/main" id="{4F5D668F-EBA1-4171-8D1E-B1AE5878BCC1}"/>
              </a:ext>
            </a:extLst>
          </p:cNvPr>
          <p:cNvSpPr txBox="1"/>
          <p:nvPr/>
        </p:nvSpPr>
        <p:spPr>
          <a:xfrm>
            <a:off x="439816" y="3273502"/>
            <a:ext cx="7173558" cy="3261854"/>
          </a:xfrm>
          <a:prstGeom prst="rect">
            <a:avLst/>
          </a:prstGeom>
          <a:solidFill>
            <a:srgbClr val="EDF1F9"/>
          </a:solidFill>
          <a:ln>
            <a:solidFill>
              <a:schemeClr val="tx1"/>
            </a:solidFill>
          </a:ln>
        </p:spPr>
        <p:txBody>
          <a:bodyPr wrap="square" rtlCol="0">
            <a:noAutofit/>
          </a:bodyPr>
          <a:lstStyle/>
          <a:p>
            <a:br>
              <a:rPr lang="en-US" sz="2000">
                <a:latin typeface="Consolas" panose="020B0609020204030204" pitchFamily="49" charset="0"/>
              </a:rPr>
            </a:br>
            <a:endParaRPr lang="en-US" sz="2000">
              <a:latin typeface="Consolas" panose="020B0609020204030204" pitchFamily="49" charset="0"/>
            </a:endParaRPr>
          </a:p>
          <a:p>
            <a:endParaRPr lang="en-US" sz="2000">
              <a:latin typeface="Consolas" panose="020B0609020204030204" pitchFamily="49" charset="0"/>
            </a:endParaRPr>
          </a:p>
          <a:p>
            <a:endParaRPr lang="en-US" sz="2000">
              <a:latin typeface="Consolas" panose="020B0609020204030204" pitchFamily="49" charset="0"/>
            </a:endParaRPr>
          </a:p>
          <a:p>
            <a:endParaRPr lang="en-US" sz="2000" dirty="0">
              <a:latin typeface="Consolas" panose="020B0609020204030204" pitchFamily="49" charset="0"/>
            </a:endParaRPr>
          </a:p>
        </p:txBody>
      </p:sp>
      <p:sp>
        <p:nvSpPr>
          <p:cNvPr id="3" name="TextBox 2">
            <a:extLst>
              <a:ext uri="{FF2B5EF4-FFF2-40B4-BE49-F238E27FC236}">
                <a16:creationId xmlns:a16="http://schemas.microsoft.com/office/drawing/2014/main" id="{6F50D2BE-EADC-456B-BE44-1692A3AE6DB4}"/>
              </a:ext>
            </a:extLst>
          </p:cNvPr>
          <p:cNvSpPr txBox="1"/>
          <p:nvPr/>
        </p:nvSpPr>
        <p:spPr>
          <a:xfrm>
            <a:off x="1430970" y="1030808"/>
            <a:ext cx="9330074" cy="400110"/>
          </a:xfrm>
          <a:prstGeom prst="rect">
            <a:avLst/>
          </a:prstGeom>
          <a:noFill/>
        </p:spPr>
        <p:txBody>
          <a:bodyPr wrap="square" rtlCol="0">
            <a:spAutoFit/>
          </a:bodyPr>
          <a:lstStyle/>
          <a:p>
            <a:pPr algn="ctr"/>
            <a:r>
              <a:rPr lang="en-US" sz="2000" dirty="0"/>
              <a:t>Python's </a:t>
            </a:r>
            <a:r>
              <a:rPr lang="en-US" sz="2000" dirty="0">
                <a:solidFill>
                  <a:srgbClr val="7030A0"/>
                </a:solidFill>
              </a:rPr>
              <a:t>reduce</a:t>
            </a:r>
            <a:r>
              <a:rPr lang="en-US" sz="2000" dirty="0"/>
              <a:t> function takes </a:t>
            </a:r>
            <a:r>
              <a:rPr lang="en-US" sz="2000" dirty="0">
                <a:solidFill>
                  <a:srgbClr val="FF0000"/>
                </a:solidFill>
              </a:rPr>
              <a:t>two</a:t>
            </a:r>
            <a:r>
              <a:rPr lang="en-US" sz="2000" dirty="0"/>
              <a:t> or </a:t>
            </a:r>
            <a:r>
              <a:rPr lang="en-US" sz="2000" dirty="0">
                <a:solidFill>
                  <a:srgbClr val="FF0000"/>
                </a:solidFill>
              </a:rPr>
              <a:t>three</a:t>
            </a:r>
            <a:r>
              <a:rPr lang="en-US" sz="2000" dirty="0"/>
              <a:t> inputs:</a:t>
            </a:r>
          </a:p>
        </p:txBody>
      </p:sp>
      <p:sp>
        <p:nvSpPr>
          <p:cNvPr id="6" name="TextBox 5">
            <a:extLst>
              <a:ext uri="{FF2B5EF4-FFF2-40B4-BE49-F238E27FC236}">
                <a16:creationId xmlns:a16="http://schemas.microsoft.com/office/drawing/2014/main" id="{575523D7-127F-4F4F-BA15-AC01E734C344}"/>
              </a:ext>
            </a:extLst>
          </p:cNvPr>
          <p:cNvSpPr txBox="1"/>
          <p:nvPr/>
        </p:nvSpPr>
        <p:spPr>
          <a:xfrm>
            <a:off x="514053" y="2755493"/>
            <a:ext cx="11483884" cy="400110"/>
          </a:xfrm>
          <a:prstGeom prst="rect">
            <a:avLst/>
          </a:prstGeom>
          <a:noFill/>
        </p:spPr>
        <p:txBody>
          <a:bodyPr wrap="square" rtlCol="0">
            <a:spAutoFit/>
          </a:bodyPr>
          <a:lstStyle/>
          <a:p>
            <a:pPr algn="ctr"/>
            <a:r>
              <a:rPr lang="en-US" sz="2000" dirty="0"/>
              <a:t>The </a:t>
            </a:r>
            <a:r>
              <a:rPr lang="en-US" sz="2000" dirty="0">
                <a:solidFill>
                  <a:srgbClr val="7030A0"/>
                </a:solidFill>
              </a:rPr>
              <a:t>reduce</a:t>
            </a:r>
            <a:r>
              <a:rPr lang="en-US" sz="2000" dirty="0"/>
              <a:t> function returns a single result that is the final accumulated value.</a:t>
            </a:r>
          </a:p>
        </p:txBody>
      </p:sp>
      <p:sp>
        <p:nvSpPr>
          <p:cNvPr id="8" name="TextBox 7">
            <a:extLst>
              <a:ext uri="{FF2B5EF4-FFF2-40B4-BE49-F238E27FC236}">
                <a16:creationId xmlns:a16="http://schemas.microsoft.com/office/drawing/2014/main" id="{74E02A9F-9909-4EA5-8156-AD38D8AED4B5}"/>
              </a:ext>
            </a:extLst>
          </p:cNvPr>
          <p:cNvSpPr txBox="1"/>
          <p:nvPr/>
        </p:nvSpPr>
        <p:spPr>
          <a:xfrm>
            <a:off x="4214387" y="1604632"/>
            <a:ext cx="3751306" cy="1015663"/>
          </a:xfrm>
          <a:prstGeom prst="rect">
            <a:avLst/>
          </a:prstGeom>
          <a:solidFill>
            <a:schemeClr val="accent1">
              <a:lumMod val="75000"/>
            </a:schemeClr>
          </a:solidFill>
        </p:spPr>
        <p:txBody>
          <a:bodyPr wrap="square">
            <a:spAutoFit/>
          </a:bodyPr>
          <a:lstStyle/>
          <a:p>
            <a:pPr algn="ctr"/>
            <a:r>
              <a:rPr lang="en-US" sz="2000" dirty="0">
                <a:solidFill>
                  <a:schemeClr val="bg1"/>
                </a:solidFill>
              </a:rPr>
              <a:t> An </a:t>
            </a:r>
            <a:r>
              <a:rPr lang="en-US" sz="2000" dirty="0" err="1">
                <a:solidFill>
                  <a:schemeClr val="accent4">
                    <a:lumMod val="20000"/>
                    <a:lumOff val="80000"/>
                  </a:schemeClr>
                </a:solidFill>
              </a:rPr>
              <a:t>iterable</a:t>
            </a:r>
            <a:r>
              <a:rPr lang="en-US" sz="2000" dirty="0">
                <a:solidFill>
                  <a:schemeClr val="accent4">
                    <a:lumMod val="20000"/>
                    <a:lumOff val="80000"/>
                  </a:schemeClr>
                </a:solidFill>
              </a:rPr>
              <a:t> object </a:t>
            </a:r>
            <a:r>
              <a:rPr lang="en-US" sz="2000" dirty="0">
                <a:solidFill>
                  <a:schemeClr val="bg1"/>
                </a:solidFill>
              </a:rPr>
              <a:t>of items – </a:t>
            </a:r>
            <a:br>
              <a:rPr lang="en-US" sz="2000" dirty="0">
                <a:solidFill>
                  <a:schemeClr val="bg1"/>
                </a:solidFill>
              </a:rPr>
            </a:br>
            <a:r>
              <a:rPr lang="en-US" sz="2000" dirty="0">
                <a:solidFill>
                  <a:schemeClr val="bg1"/>
                </a:solidFill>
              </a:rPr>
              <a:t>like a list, set, dictionary, etc...</a:t>
            </a:r>
          </a:p>
          <a:p>
            <a:pPr algn="ctr"/>
            <a:endParaRPr lang="en-US" sz="2000" dirty="0">
              <a:solidFill>
                <a:schemeClr val="bg1"/>
              </a:solidFill>
            </a:endParaRPr>
          </a:p>
        </p:txBody>
      </p:sp>
      <p:sp>
        <p:nvSpPr>
          <p:cNvPr id="9" name="TextBox 8">
            <a:extLst>
              <a:ext uri="{FF2B5EF4-FFF2-40B4-BE49-F238E27FC236}">
                <a16:creationId xmlns:a16="http://schemas.microsoft.com/office/drawing/2014/main" id="{0B2038B5-4357-45A8-84ED-520B41C6FE3B}"/>
              </a:ext>
            </a:extLst>
          </p:cNvPr>
          <p:cNvSpPr txBox="1"/>
          <p:nvPr/>
        </p:nvSpPr>
        <p:spPr>
          <a:xfrm>
            <a:off x="231839" y="1604632"/>
            <a:ext cx="3751306" cy="1015663"/>
          </a:xfrm>
          <a:prstGeom prst="rect">
            <a:avLst/>
          </a:prstGeom>
          <a:solidFill>
            <a:schemeClr val="accent1">
              <a:lumMod val="75000"/>
            </a:schemeClr>
          </a:solidFill>
        </p:spPr>
        <p:txBody>
          <a:bodyPr wrap="square">
            <a:spAutoFit/>
          </a:bodyPr>
          <a:lstStyle/>
          <a:p>
            <a:pPr algn="ctr"/>
            <a:r>
              <a:rPr lang="en-US" sz="2000" dirty="0">
                <a:solidFill>
                  <a:schemeClr val="bg1"/>
                </a:solidFill>
              </a:rPr>
              <a:t>A function </a:t>
            </a:r>
            <a:r>
              <a:rPr lang="en-US" sz="2000" dirty="0">
                <a:solidFill>
                  <a:schemeClr val="accent2">
                    <a:lumMod val="20000"/>
                    <a:lumOff val="80000"/>
                  </a:schemeClr>
                </a:solidFill>
              </a:rPr>
              <a:t>f(</a:t>
            </a:r>
            <a:r>
              <a:rPr lang="en-US" sz="2000" dirty="0" err="1">
                <a:solidFill>
                  <a:schemeClr val="accent2">
                    <a:lumMod val="20000"/>
                    <a:lumOff val="80000"/>
                  </a:schemeClr>
                </a:solidFill>
              </a:rPr>
              <a:t>accum</a:t>
            </a:r>
            <a:r>
              <a:rPr lang="en-US" sz="2000" dirty="0">
                <a:solidFill>
                  <a:schemeClr val="accent2">
                    <a:lumMod val="20000"/>
                    <a:lumOff val="80000"/>
                  </a:schemeClr>
                </a:solidFill>
              </a:rPr>
              <a:t>, item) </a:t>
            </a:r>
            <a:r>
              <a:rPr lang="en-US" sz="2000" dirty="0">
                <a:solidFill>
                  <a:schemeClr val="bg1"/>
                </a:solidFill>
              </a:rPr>
              <a:t>that accepts two arguments and returns a new accumulated value.</a:t>
            </a:r>
          </a:p>
        </p:txBody>
      </p:sp>
      <p:sp>
        <p:nvSpPr>
          <p:cNvPr id="17" name="TextBox 16">
            <a:extLst>
              <a:ext uri="{FF2B5EF4-FFF2-40B4-BE49-F238E27FC236}">
                <a16:creationId xmlns:a16="http://schemas.microsoft.com/office/drawing/2014/main" id="{0CF60061-706B-4016-99FA-57B15FC87A8B}"/>
              </a:ext>
            </a:extLst>
          </p:cNvPr>
          <p:cNvSpPr txBox="1"/>
          <p:nvPr/>
        </p:nvSpPr>
        <p:spPr>
          <a:xfrm>
            <a:off x="439816" y="5880825"/>
            <a:ext cx="5142552" cy="400110"/>
          </a:xfrm>
          <a:prstGeom prst="rect">
            <a:avLst/>
          </a:prstGeom>
          <a:noFill/>
        </p:spPr>
        <p:txBody>
          <a:bodyPr wrap="square">
            <a:spAutoFit/>
          </a:bodyPr>
          <a:lstStyle/>
          <a:p>
            <a:r>
              <a:rPr lang="en-US" sz="2000" dirty="0">
                <a:latin typeface="Consolas" panose="020B0609020204030204" pitchFamily="49" charset="0"/>
              </a:rPr>
              <a:t>print(</a:t>
            </a:r>
            <a:r>
              <a:rPr lang="en-US" sz="2000" dirty="0">
                <a:solidFill>
                  <a:srgbClr val="0070C0"/>
                </a:solidFill>
                <a:latin typeface="Consolas" panose="020B0609020204030204" pitchFamily="49" charset="0"/>
              </a:rPr>
              <a:t>result</a:t>
            </a:r>
            <a:r>
              <a:rPr lang="en-US" sz="2000" dirty="0">
                <a:latin typeface="Consolas" panose="020B0609020204030204" pitchFamily="49" charset="0"/>
              </a:rPr>
              <a:t>)</a:t>
            </a:r>
          </a:p>
        </p:txBody>
      </p:sp>
      <p:sp>
        <p:nvSpPr>
          <p:cNvPr id="20" name="TextBox 19">
            <a:extLst>
              <a:ext uri="{FF2B5EF4-FFF2-40B4-BE49-F238E27FC236}">
                <a16:creationId xmlns:a16="http://schemas.microsoft.com/office/drawing/2014/main" id="{137A2949-E3A2-4F19-B38E-617419DD7F4E}"/>
              </a:ext>
            </a:extLst>
          </p:cNvPr>
          <p:cNvSpPr txBox="1"/>
          <p:nvPr/>
        </p:nvSpPr>
        <p:spPr>
          <a:xfrm>
            <a:off x="330487" y="5143418"/>
            <a:ext cx="6666661" cy="400110"/>
          </a:xfrm>
          <a:prstGeom prst="rect">
            <a:avLst/>
          </a:prstGeom>
          <a:noFill/>
        </p:spPr>
        <p:txBody>
          <a:bodyPr wrap="square">
            <a:spAutoFit/>
          </a:bodyPr>
          <a:lstStyle/>
          <a:p>
            <a:r>
              <a:rPr lang="en-US" sz="2000" dirty="0">
                <a:solidFill>
                  <a:srgbClr val="EDF1F9"/>
                </a:solidFill>
                <a:latin typeface="Consolas" panose="020B0609020204030204" pitchFamily="49" charset="0"/>
              </a:rPr>
              <a:t>results = </a:t>
            </a:r>
            <a:r>
              <a:rPr lang="en-US" sz="2000" dirty="0">
                <a:latin typeface="Consolas" panose="020B0609020204030204" pitchFamily="49" charset="0"/>
              </a:rPr>
              <a:t>reduce(</a:t>
            </a:r>
            <a:r>
              <a:rPr lang="en-US" sz="2000" dirty="0">
                <a:solidFill>
                  <a:srgbClr val="EDF1F9"/>
                </a:solidFill>
                <a:latin typeface="Consolas" panose="020B0609020204030204" pitchFamily="49" charset="0"/>
              </a:rPr>
              <a:t>square </a:t>
            </a:r>
            <a:r>
              <a:rPr lang="en-US" sz="2000" dirty="0">
                <a:latin typeface="Consolas" panose="020B0609020204030204" pitchFamily="49" charset="0"/>
              </a:rPr>
              <a:t>, </a:t>
            </a:r>
            <a:r>
              <a:rPr lang="en-US" sz="2000" dirty="0" err="1">
                <a:solidFill>
                  <a:srgbClr val="EDF1F9"/>
                </a:solidFill>
                <a:latin typeface="Consolas" panose="020B0609020204030204" pitchFamily="49" charset="0"/>
              </a:rPr>
              <a:t>nums</a:t>
            </a:r>
            <a:r>
              <a:rPr lang="en-US" sz="2000" dirty="0">
                <a:latin typeface="Consolas" panose="020B0609020204030204" pitchFamily="49" charset="0"/>
              </a:rPr>
              <a:t>,            )</a:t>
            </a:r>
            <a:endParaRPr lang="en-US" sz="2000" dirty="0"/>
          </a:p>
        </p:txBody>
      </p:sp>
      <p:sp>
        <p:nvSpPr>
          <p:cNvPr id="22" name="TextBox 21">
            <a:extLst>
              <a:ext uri="{FF2B5EF4-FFF2-40B4-BE49-F238E27FC236}">
                <a16:creationId xmlns:a16="http://schemas.microsoft.com/office/drawing/2014/main" id="{1DC6A504-D7B8-4600-B13F-FC03F15DD3E3}"/>
              </a:ext>
            </a:extLst>
          </p:cNvPr>
          <p:cNvSpPr txBox="1"/>
          <p:nvPr/>
        </p:nvSpPr>
        <p:spPr>
          <a:xfrm>
            <a:off x="472932" y="3835198"/>
            <a:ext cx="7110625" cy="707886"/>
          </a:xfrm>
          <a:prstGeom prst="rect">
            <a:avLst/>
          </a:prstGeom>
          <a:noFill/>
        </p:spPr>
        <p:txBody>
          <a:bodyPr wrap="square">
            <a:spAutoFit/>
          </a:bodyPr>
          <a:lstStyle/>
          <a:p>
            <a:r>
              <a:rPr lang="en-US" sz="2000" dirty="0">
                <a:solidFill>
                  <a:srgbClr val="FF0000"/>
                </a:solidFill>
                <a:latin typeface="Consolas" panose="020B0609020204030204" pitchFamily="49" charset="0"/>
              </a:rPr>
              <a:t>def </a:t>
            </a:r>
            <a:r>
              <a:rPr lang="en-US" sz="2000" dirty="0" err="1">
                <a:solidFill>
                  <a:srgbClr val="FF0000"/>
                </a:solidFill>
                <a:latin typeface="Consolas" panose="020B0609020204030204" pitchFamily="49" charset="0"/>
              </a:rPr>
              <a:t>concat</a:t>
            </a:r>
            <a:r>
              <a:rPr lang="en-US" sz="2000" dirty="0">
                <a:solidFill>
                  <a:srgbClr val="FF0000"/>
                </a:solidFill>
                <a:latin typeface="Consolas" panose="020B0609020204030204" pitchFamily="49" charset="0"/>
              </a:rPr>
              <a:t>(</a:t>
            </a:r>
            <a:r>
              <a:rPr lang="en-US" sz="2000" dirty="0" err="1">
                <a:solidFill>
                  <a:srgbClr val="FF0000"/>
                </a:solidFill>
                <a:latin typeface="Consolas" panose="020B0609020204030204" pitchFamily="49" charset="0"/>
              </a:rPr>
              <a:t>accum</a:t>
            </a:r>
            <a:r>
              <a:rPr lang="en-US" sz="2000" dirty="0">
                <a:solidFill>
                  <a:srgbClr val="FF0000"/>
                </a:solidFill>
                <a:latin typeface="Consolas" panose="020B0609020204030204" pitchFamily="49" charset="0"/>
              </a:rPr>
              <a:t>, item):</a:t>
            </a:r>
          </a:p>
          <a:p>
            <a:r>
              <a:rPr lang="en-US" sz="2000" dirty="0">
                <a:solidFill>
                  <a:srgbClr val="FF0000"/>
                </a:solidFill>
                <a:latin typeface="Consolas" panose="020B0609020204030204" pitchFamily="49" charset="0"/>
              </a:rPr>
              <a:t> return </a:t>
            </a:r>
            <a:r>
              <a:rPr lang="en-US" sz="2000" dirty="0" err="1">
                <a:solidFill>
                  <a:srgbClr val="FF0000"/>
                </a:solidFill>
                <a:latin typeface="Consolas" panose="020B0609020204030204" pitchFamily="49" charset="0"/>
              </a:rPr>
              <a:t>accum</a:t>
            </a:r>
            <a:r>
              <a:rPr lang="en-US" sz="2000" dirty="0">
                <a:solidFill>
                  <a:srgbClr val="FF0000"/>
                </a:solidFill>
                <a:latin typeface="Consolas" panose="020B0609020204030204" pitchFamily="49" charset="0"/>
              </a:rPr>
              <a:t> + ' ' + item </a:t>
            </a:r>
          </a:p>
        </p:txBody>
      </p:sp>
      <p:sp>
        <p:nvSpPr>
          <p:cNvPr id="24" name="TextBox 23">
            <a:extLst>
              <a:ext uri="{FF2B5EF4-FFF2-40B4-BE49-F238E27FC236}">
                <a16:creationId xmlns:a16="http://schemas.microsoft.com/office/drawing/2014/main" id="{8A7A67CA-A5D6-4EE3-9C66-3618D0312703}"/>
              </a:ext>
            </a:extLst>
          </p:cNvPr>
          <p:cNvSpPr txBox="1"/>
          <p:nvPr/>
        </p:nvSpPr>
        <p:spPr>
          <a:xfrm>
            <a:off x="439817" y="4552294"/>
            <a:ext cx="5060850" cy="400110"/>
          </a:xfrm>
          <a:prstGeom prst="rect">
            <a:avLst/>
          </a:prstGeom>
          <a:noFill/>
        </p:spPr>
        <p:txBody>
          <a:bodyPr wrap="square">
            <a:spAutoFit/>
          </a:bodyPr>
          <a:lstStyle/>
          <a:p>
            <a:r>
              <a:rPr lang="en-US" sz="2000" dirty="0" err="1">
                <a:solidFill>
                  <a:schemeClr val="accent4">
                    <a:lumMod val="50000"/>
                  </a:schemeClr>
                </a:solidFill>
                <a:latin typeface="Consolas" panose="020B0609020204030204" pitchFamily="49" charset="0"/>
              </a:rPr>
              <a:t>adjs</a:t>
            </a:r>
            <a:r>
              <a:rPr lang="en-US" sz="2000" dirty="0">
                <a:solidFill>
                  <a:schemeClr val="accent4">
                    <a:lumMod val="50000"/>
                  </a:schemeClr>
                </a:solidFill>
                <a:latin typeface="Consolas" panose="020B0609020204030204" pitchFamily="49" charset="0"/>
              </a:rPr>
              <a:t> = ['nerdy', 'geeky', 'silly']</a:t>
            </a:r>
          </a:p>
        </p:txBody>
      </p:sp>
      <p:sp>
        <p:nvSpPr>
          <p:cNvPr id="103" name="TextBox 102">
            <a:extLst>
              <a:ext uri="{FF2B5EF4-FFF2-40B4-BE49-F238E27FC236}">
                <a16:creationId xmlns:a16="http://schemas.microsoft.com/office/drawing/2014/main" id="{57100F06-725C-4534-81E1-73911E8CAC3E}"/>
              </a:ext>
            </a:extLst>
          </p:cNvPr>
          <p:cNvSpPr txBox="1"/>
          <p:nvPr/>
        </p:nvSpPr>
        <p:spPr>
          <a:xfrm>
            <a:off x="2731557" y="5138038"/>
            <a:ext cx="1215059" cy="400110"/>
          </a:xfrm>
          <a:prstGeom prst="rect">
            <a:avLst/>
          </a:prstGeom>
          <a:noFill/>
        </p:spPr>
        <p:txBody>
          <a:bodyPr wrap="square">
            <a:spAutoFit/>
          </a:bodyPr>
          <a:lstStyle/>
          <a:p>
            <a:r>
              <a:rPr lang="en-US" sz="2000" dirty="0" err="1">
                <a:solidFill>
                  <a:srgbClr val="FF0000"/>
                </a:solidFill>
                <a:latin typeface="Consolas" panose="020B0609020204030204" pitchFamily="49" charset="0"/>
              </a:rPr>
              <a:t>concat</a:t>
            </a:r>
            <a:endParaRPr lang="en-US" sz="2000" dirty="0"/>
          </a:p>
        </p:txBody>
      </p:sp>
      <p:sp>
        <p:nvSpPr>
          <p:cNvPr id="104" name="TextBox 103">
            <a:extLst>
              <a:ext uri="{FF2B5EF4-FFF2-40B4-BE49-F238E27FC236}">
                <a16:creationId xmlns:a16="http://schemas.microsoft.com/office/drawing/2014/main" id="{F1C8841B-46B1-463E-8DE0-EA56E9312B14}"/>
              </a:ext>
            </a:extLst>
          </p:cNvPr>
          <p:cNvSpPr txBox="1"/>
          <p:nvPr/>
        </p:nvSpPr>
        <p:spPr>
          <a:xfrm>
            <a:off x="3935316" y="5138038"/>
            <a:ext cx="1215059" cy="400110"/>
          </a:xfrm>
          <a:prstGeom prst="rect">
            <a:avLst/>
          </a:prstGeom>
          <a:noFill/>
        </p:spPr>
        <p:txBody>
          <a:bodyPr wrap="square">
            <a:spAutoFit/>
          </a:bodyPr>
          <a:lstStyle/>
          <a:p>
            <a:r>
              <a:rPr lang="en-US" sz="2000" dirty="0" err="1">
                <a:solidFill>
                  <a:schemeClr val="accent4">
                    <a:lumMod val="50000"/>
                  </a:schemeClr>
                </a:solidFill>
                <a:latin typeface="Consolas" panose="020B0609020204030204" pitchFamily="49" charset="0"/>
              </a:rPr>
              <a:t>adjs</a:t>
            </a:r>
            <a:endParaRPr lang="en-US" sz="2000" dirty="0">
              <a:solidFill>
                <a:schemeClr val="accent4">
                  <a:lumMod val="50000"/>
                </a:schemeClr>
              </a:solidFill>
            </a:endParaRPr>
          </a:p>
        </p:txBody>
      </p:sp>
      <p:sp>
        <p:nvSpPr>
          <p:cNvPr id="106" name="TextBox 105">
            <a:extLst>
              <a:ext uri="{FF2B5EF4-FFF2-40B4-BE49-F238E27FC236}">
                <a16:creationId xmlns:a16="http://schemas.microsoft.com/office/drawing/2014/main" id="{2C2849F3-7EF2-4DFB-BBAD-1F399BE19745}"/>
              </a:ext>
            </a:extLst>
          </p:cNvPr>
          <p:cNvSpPr txBox="1"/>
          <p:nvPr/>
        </p:nvSpPr>
        <p:spPr>
          <a:xfrm>
            <a:off x="472560" y="5132548"/>
            <a:ext cx="1654413" cy="400110"/>
          </a:xfrm>
          <a:prstGeom prst="rect">
            <a:avLst/>
          </a:prstGeom>
          <a:noFill/>
        </p:spPr>
        <p:txBody>
          <a:bodyPr wrap="square">
            <a:spAutoFit/>
          </a:bodyPr>
          <a:lstStyle/>
          <a:p>
            <a:r>
              <a:rPr lang="en-US" sz="2000" dirty="0">
                <a:solidFill>
                  <a:srgbClr val="0070C0"/>
                </a:solidFill>
                <a:latin typeface="Consolas" panose="020B0609020204030204" pitchFamily="49" charset="0"/>
              </a:rPr>
              <a:t>result </a:t>
            </a:r>
            <a:r>
              <a:rPr lang="en-US" sz="2000" dirty="0">
                <a:latin typeface="Consolas" panose="020B0609020204030204" pitchFamily="49" charset="0"/>
              </a:rPr>
              <a:t>=</a:t>
            </a:r>
            <a:r>
              <a:rPr lang="en-US" sz="2000" dirty="0">
                <a:solidFill>
                  <a:srgbClr val="0070C0"/>
                </a:solidFill>
                <a:latin typeface="Consolas" panose="020B0609020204030204" pitchFamily="49" charset="0"/>
              </a:rPr>
              <a:t> </a:t>
            </a:r>
            <a:endParaRPr lang="en-US" sz="2000" dirty="0">
              <a:solidFill>
                <a:srgbClr val="0070C0"/>
              </a:solidFill>
            </a:endParaRPr>
          </a:p>
        </p:txBody>
      </p:sp>
      <p:sp>
        <p:nvSpPr>
          <p:cNvPr id="107" name="TextBox 106">
            <a:extLst>
              <a:ext uri="{FF2B5EF4-FFF2-40B4-BE49-F238E27FC236}">
                <a16:creationId xmlns:a16="http://schemas.microsoft.com/office/drawing/2014/main" id="{51699E7E-5085-49DB-9E3F-5F69BF921ABE}"/>
              </a:ext>
            </a:extLst>
          </p:cNvPr>
          <p:cNvSpPr txBox="1"/>
          <p:nvPr/>
        </p:nvSpPr>
        <p:spPr>
          <a:xfrm>
            <a:off x="2690895" y="5884353"/>
            <a:ext cx="5031808" cy="400110"/>
          </a:xfrm>
          <a:prstGeom prst="rect">
            <a:avLst/>
          </a:prstGeom>
          <a:noFill/>
        </p:spPr>
        <p:txBody>
          <a:bodyPr wrap="square" rtlCol="0">
            <a:spAutoFit/>
          </a:bodyPr>
          <a:lstStyle/>
          <a:p>
            <a:r>
              <a:rPr lang="en-US" sz="2000" dirty="0">
                <a:solidFill>
                  <a:srgbClr val="7030A0"/>
                </a:solidFill>
                <a:latin typeface="Consolas" panose="020B0609020204030204" pitchFamily="49" charset="0"/>
              </a:rPr>
              <a:t># silly geeky nerdy </a:t>
            </a:r>
          </a:p>
        </p:txBody>
      </p:sp>
      <p:sp>
        <p:nvSpPr>
          <p:cNvPr id="109" name="TextBox 108">
            <a:extLst>
              <a:ext uri="{FF2B5EF4-FFF2-40B4-BE49-F238E27FC236}">
                <a16:creationId xmlns:a16="http://schemas.microsoft.com/office/drawing/2014/main" id="{C0F8B3A3-475E-43C6-B81C-0F555832C1F5}"/>
              </a:ext>
            </a:extLst>
          </p:cNvPr>
          <p:cNvSpPr txBox="1"/>
          <p:nvPr/>
        </p:nvSpPr>
        <p:spPr>
          <a:xfrm>
            <a:off x="479733" y="5138038"/>
            <a:ext cx="7189341" cy="400110"/>
          </a:xfrm>
          <a:prstGeom prst="rect">
            <a:avLst/>
          </a:prstGeom>
          <a:noFill/>
        </p:spPr>
        <p:txBody>
          <a:bodyPr wrap="square">
            <a:spAutoFit/>
          </a:bodyPr>
          <a:lstStyle/>
          <a:p>
            <a:r>
              <a:rPr lang="en-US" sz="2000" dirty="0">
                <a:solidFill>
                  <a:srgbClr val="0070C0"/>
                </a:solidFill>
                <a:latin typeface="Consolas" panose="020B0609020204030204" pitchFamily="49" charset="0"/>
              </a:rPr>
              <a:t>result</a:t>
            </a:r>
            <a:r>
              <a:rPr lang="en-US" sz="2000" dirty="0">
                <a:solidFill>
                  <a:schemeClr val="accent4">
                    <a:lumMod val="50000"/>
                  </a:schemeClr>
                </a:solidFill>
                <a:latin typeface="Consolas" panose="020B0609020204030204" pitchFamily="49" charset="0"/>
              </a:rPr>
              <a:t> </a:t>
            </a:r>
            <a:r>
              <a:rPr lang="en-US" sz="2000" dirty="0">
                <a:latin typeface="Consolas" panose="020B0609020204030204" pitchFamily="49" charset="0"/>
              </a:rPr>
              <a:t>=</a:t>
            </a:r>
            <a:r>
              <a:rPr lang="en-US" sz="2000" dirty="0">
                <a:solidFill>
                  <a:schemeClr val="accent4">
                    <a:lumMod val="50000"/>
                  </a:schemeClr>
                </a:solidFill>
                <a:latin typeface="Consolas" panose="020B0609020204030204" pitchFamily="49" charset="0"/>
              </a:rPr>
              <a:t> </a:t>
            </a:r>
            <a:r>
              <a:rPr lang="en-US" sz="2000" dirty="0">
                <a:latin typeface="Consolas" panose="020B0609020204030204" pitchFamily="49" charset="0"/>
              </a:rPr>
              <a:t>reduce(</a:t>
            </a:r>
            <a:r>
              <a:rPr lang="en-US" sz="2000" dirty="0">
                <a:solidFill>
                  <a:srgbClr val="C00000"/>
                </a:solidFill>
                <a:latin typeface="Consolas" panose="020B0609020204030204" pitchFamily="49" charset="0"/>
              </a:rPr>
              <a:t>lambda x, y: y + ' ' + x</a:t>
            </a:r>
            <a:r>
              <a:rPr lang="en-US" sz="2000" dirty="0">
                <a:latin typeface="Consolas" panose="020B0609020204030204" pitchFamily="49" charset="0"/>
              </a:rPr>
              <a:t>,</a:t>
            </a:r>
            <a:r>
              <a:rPr lang="en-US" sz="2000" dirty="0">
                <a:solidFill>
                  <a:srgbClr val="C00000"/>
                </a:solidFill>
                <a:latin typeface="Consolas" panose="020B0609020204030204" pitchFamily="49" charset="0"/>
              </a:rPr>
              <a:t> </a:t>
            </a:r>
            <a:r>
              <a:rPr lang="en-US" sz="2000" dirty="0" err="1">
                <a:solidFill>
                  <a:schemeClr val="accent4">
                    <a:lumMod val="50000"/>
                  </a:schemeClr>
                </a:solidFill>
                <a:latin typeface="Consolas" panose="020B0609020204030204" pitchFamily="49" charset="0"/>
              </a:rPr>
              <a:t>adjs</a:t>
            </a:r>
            <a:r>
              <a:rPr lang="en-US" sz="2000" dirty="0">
                <a:latin typeface="Consolas" panose="020B0609020204030204" pitchFamily="49" charset="0"/>
              </a:rPr>
              <a:t>)</a:t>
            </a:r>
          </a:p>
        </p:txBody>
      </p:sp>
      <p:sp>
        <p:nvSpPr>
          <p:cNvPr id="23" name="TextBox 22">
            <a:extLst>
              <a:ext uri="{FF2B5EF4-FFF2-40B4-BE49-F238E27FC236}">
                <a16:creationId xmlns:a16="http://schemas.microsoft.com/office/drawing/2014/main" id="{979B54C4-03CB-4CDD-8DAB-E1AF12D82CB2}"/>
              </a:ext>
            </a:extLst>
          </p:cNvPr>
          <p:cNvSpPr txBox="1"/>
          <p:nvPr/>
        </p:nvSpPr>
        <p:spPr>
          <a:xfrm>
            <a:off x="479734" y="3314813"/>
            <a:ext cx="6172200" cy="400110"/>
          </a:xfrm>
          <a:prstGeom prst="rect">
            <a:avLst/>
          </a:prstGeom>
          <a:noFill/>
        </p:spPr>
        <p:txBody>
          <a:bodyPr wrap="square">
            <a:spAutoFit/>
          </a:bodyPr>
          <a:lstStyle/>
          <a:p>
            <a:r>
              <a:rPr lang="en-US" sz="2000" dirty="0">
                <a:latin typeface="Consolas" panose="020B0609020204030204" pitchFamily="49" charset="0"/>
              </a:rPr>
              <a:t>from </a:t>
            </a:r>
            <a:r>
              <a:rPr lang="en-US" sz="2000" dirty="0" err="1">
                <a:latin typeface="Consolas" panose="020B0609020204030204" pitchFamily="49" charset="0"/>
              </a:rPr>
              <a:t>functools</a:t>
            </a:r>
            <a:r>
              <a:rPr lang="en-US" sz="2000" dirty="0">
                <a:latin typeface="Consolas" panose="020B0609020204030204" pitchFamily="49" charset="0"/>
              </a:rPr>
              <a:t> import reduce</a:t>
            </a:r>
          </a:p>
        </p:txBody>
      </p:sp>
      <p:sp>
        <p:nvSpPr>
          <p:cNvPr id="25" name="Speech Bubble: Rectangle with Corners Rounded 24">
            <a:extLst>
              <a:ext uri="{FF2B5EF4-FFF2-40B4-BE49-F238E27FC236}">
                <a16:creationId xmlns:a16="http://schemas.microsoft.com/office/drawing/2014/main" id="{DF0FF473-543C-4B4B-B919-7542227A6943}"/>
              </a:ext>
            </a:extLst>
          </p:cNvPr>
          <p:cNvSpPr/>
          <p:nvPr/>
        </p:nvSpPr>
        <p:spPr>
          <a:xfrm>
            <a:off x="5243045" y="4207236"/>
            <a:ext cx="3293716" cy="958632"/>
          </a:xfrm>
          <a:prstGeom prst="wedgeRoundRectCallout">
            <a:avLst>
              <a:gd name="adj1" fmla="val -128269"/>
              <a:gd name="adj2" fmla="val 518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use the reduce method, you must import the </a:t>
            </a:r>
            <a:r>
              <a:rPr lang="en-US" sz="2000" dirty="0" err="1">
                <a:solidFill>
                  <a:schemeClr val="accent2">
                    <a:lumMod val="20000"/>
                    <a:lumOff val="80000"/>
                  </a:schemeClr>
                </a:solidFill>
                <a:latin typeface="Corbel" panose="020B0503020204020204" pitchFamily="34" charset="0"/>
              </a:rPr>
              <a:t>functools</a:t>
            </a:r>
            <a:r>
              <a:rPr lang="en-US" sz="2000" dirty="0">
                <a:latin typeface="Corbel" panose="020B0503020204020204" pitchFamily="34" charset="0"/>
              </a:rPr>
              <a:t> module!</a:t>
            </a:r>
          </a:p>
        </p:txBody>
      </p:sp>
      <p:sp>
        <p:nvSpPr>
          <p:cNvPr id="28" name="TextBox 27">
            <a:extLst>
              <a:ext uri="{FF2B5EF4-FFF2-40B4-BE49-F238E27FC236}">
                <a16:creationId xmlns:a16="http://schemas.microsoft.com/office/drawing/2014/main" id="{0749F7A0-6020-406C-AB53-B687D4F3BF66}"/>
              </a:ext>
            </a:extLst>
          </p:cNvPr>
          <p:cNvSpPr txBox="1"/>
          <p:nvPr/>
        </p:nvSpPr>
        <p:spPr>
          <a:xfrm>
            <a:off x="4729287" y="5138038"/>
            <a:ext cx="2455871" cy="400110"/>
          </a:xfrm>
          <a:prstGeom prst="rect">
            <a:avLst/>
          </a:prstGeom>
          <a:noFill/>
        </p:spPr>
        <p:txBody>
          <a:bodyPr wrap="square">
            <a:spAutoFit/>
          </a:bodyPr>
          <a:lstStyle/>
          <a:p>
            <a:r>
              <a:rPr lang="en-US" sz="2000" dirty="0">
                <a:solidFill>
                  <a:srgbClr val="009A46"/>
                </a:solidFill>
                <a:latin typeface="Consolas" panose="020B0609020204030204" pitchFamily="49" charset="0"/>
              </a:rPr>
              <a:t>'Carey is:'</a:t>
            </a:r>
            <a:endParaRPr lang="en-US" sz="2000" dirty="0">
              <a:solidFill>
                <a:srgbClr val="009A46"/>
              </a:solidFill>
            </a:endParaRPr>
          </a:p>
        </p:txBody>
      </p:sp>
      <p:sp>
        <p:nvSpPr>
          <p:cNvPr id="29" name="TextBox 28">
            <a:extLst>
              <a:ext uri="{FF2B5EF4-FFF2-40B4-BE49-F238E27FC236}">
                <a16:creationId xmlns:a16="http://schemas.microsoft.com/office/drawing/2014/main" id="{16D9D00B-AD9F-4C70-A0B6-0811C3161A15}"/>
              </a:ext>
            </a:extLst>
          </p:cNvPr>
          <p:cNvSpPr txBox="1"/>
          <p:nvPr/>
        </p:nvSpPr>
        <p:spPr>
          <a:xfrm>
            <a:off x="7792408" y="3294465"/>
            <a:ext cx="4274724" cy="1657939"/>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def reduce(f, </a:t>
            </a:r>
            <a:r>
              <a:rPr lang="en-US" sz="2000" dirty="0" err="1">
                <a:latin typeface="Consolas" panose="020B0609020204030204" pitchFamily="49" charset="0"/>
              </a:rPr>
              <a:t>lst</a:t>
            </a:r>
            <a:r>
              <a:rPr lang="en-US" sz="2000" dirty="0">
                <a:latin typeface="Consolas" panose="020B0609020204030204" pitchFamily="49" charset="0"/>
              </a:rPr>
              <a:t>, initial):</a:t>
            </a:r>
          </a:p>
          <a:p>
            <a:r>
              <a:rPr lang="en-US" sz="2000" dirty="0">
                <a:latin typeface="Consolas" panose="020B0609020204030204" pitchFamily="49" charset="0"/>
              </a:rPr>
              <a:t>  </a:t>
            </a:r>
            <a:r>
              <a:rPr lang="en-US" sz="2000" dirty="0" err="1">
                <a:latin typeface="Consolas" panose="020B0609020204030204" pitchFamily="49" charset="0"/>
              </a:rPr>
              <a:t>accum</a:t>
            </a:r>
            <a:r>
              <a:rPr lang="en-US" sz="2000" dirty="0">
                <a:latin typeface="Consolas" panose="020B0609020204030204" pitchFamily="49" charset="0"/>
              </a:rPr>
              <a:t> = initial</a:t>
            </a:r>
          </a:p>
          <a:p>
            <a:r>
              <a:rPr lang="en-US" sz="2000" dirty="0">
                <a:latin typeface="Consolas" panose="020B0609020204030204" pitchFamily="49" charset="0"/>
              </a:rPr>
              <a:t>  for item in </a:t>
            </a:r>
            <a:r>
              <a:rPr lang="en-US" sz="2000" dirty="0" err="1">
                <a:latin typeface="Consolas" panose="020B0609020204030204" pitchFamily="49" charset="0"/>
              </a:rPr>
              <a:t>lst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accum</a:t>
            </a:r>
            <a:r>
              <a:rPr lang="en-US" sz="2000" dirty="0">
                <a:latin typeface="Consolas" panose="020B0609020204030204" pitchFamily="49" charset="0"/>
              </a:rPr>
              <a:t> = f(</a:t>
            </a:r>
            <a:r>
              <a:rPr lang="en-US" sz="2000" dirty="0" err="1">
                <a:latin typeface="Consolas" panose="020B0609020204030204" pitchFamily="49" charset="0"/>
              </a:rPr>
              <a:t>accum</a:t>
            </a:r>
            <a:r>
              <a:rPr lang="en-US" sz="2000" dirty="0">
                <a:latin typeface="Consolas" panose="020B0609020204030204" pitchFamily="49" charset="0"/>
              </a:rPr>
              <a:t>, item)</a:t>
            </a:r>
          </a:p>
          <a:p>
            <a:r>
              <a:rPr lang="en-US" sz="2000" dirty="0">
                <a:latin typeface="Consolas" panose="020B0609020204030204" pitchFamily="49" charset="0"/>
              </a:rPr>
              <a:t>  return </a:t>
            </a:r>
            <a:r>
              <a:rPr lang="en-US" sz="2000" dirty="0" err="1">
                <a:latin typeface="Consolas" panose="020B0609020204030204" pitchFamily="49" charset="0"/>
              </a:rPr>
              <a:t>accum</a:t>
            </a:r>
            <a:endParaRPr lang="en-US" sz="2000" dirty="0">
              <a:latin typeface="Consolas" panose="020B0609020204030204" pitchFamily="49" charset="0"/>
            </a:endParaRPr>
          </a:p>
        </p:txBody>
      </p:sp>
      <p:sp>
        <p:nvSpPr>
          <p:cNvPr id="30" name="Speech Bubble: Rectangle with Corners Rounded 29">
            <a:extLst>
              <a:ext uri="{FF2B5EF4-FFF2-40B4-BE49-F238E27FC236}">
                <a16:creationId xmlns:a16="http://schemas.microsoft.com/office/drawing/2014/main" id="{9C8483AD-09D9-4C9A-ABD9-8DCD5E356470}"/>
              </a:ext>
            </a:extLst>
          </p:cNvPr>
          <p:cNvSpPr/>
          <p:nvPr/>
        </p:nvSpPr>
        <p:spPr>
          <a:xfrm>
            <a:off x="8536761" y="5556184"/>
            <a:ext cx="3293716" cy="921219"/>
          </a:xfrm>
          <a:prstGeom prst="wedgeRoundRectCallout">
            <a:avLst>
              <a:gd name="adj1" fmla="val -47095"/>
              <a:gd name="adj2" fmla="val -1280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essentially how the reduce function works...</a:t>
            </a:r>
          </a:p>
        </p:txBody>
      </p:sp>
      <p:grpSp>
        <p:nvGrpSpPr>
          <p:cNvPr id="31" name="Group 30">
            <a:extLst>
              <a:ext uri="{FF2B5EF4-FFF2-40B4-BE49-F238E27FC236}">
                <a16:creationId xmlns:a16="http://schemas.microsoft.com/office/drawing/2014/main" id="{36A55C01-818A-4C6A-8675-9AD26FB0ABEF}"/>
              </a:ext>
            </a:extLst>
          </p:cNvPr>
          <p:cNvGrpSpPr/>
          <p:nvPr/>
        </p:nvGrpSpPr>
        <p:grpSpPr>
          <a:xfrm>
            <a:off x="7833447" y="5201579"/>
            <a:ext cx="4340087" cy="954107"/>
            <a:chOff x="5132133" y="989124"/>
            <a:chExt cx="4340087" cy="954107"/>
          </a:xfrm>
        </p:grpSpPr>
        <p:sp>
          <p:nvSpPr>
            <p:cNvPr id="32" name="TextBox 31">
              <a:extLst>
                <a:ext uri="{FF2B5EF4-FFF2-40B4-BE49-F238E27FC236}">
                  <a16:creationId xmlns:a16="http://schemas.microsoft.com/office/drawing/2014/main" id="{5EA67AA8-A4A1-45D8-A715-1DC2FB3BEDD0}"/>
                </a:ext>
              </a:extLst>
            </p:cNvPr>
            <p:cNvSpPr txBox="1"/>
            <p:nvPr/>
          </p:nvSpPr>
          <p:spPr>
            <a:xfrm>
              <a:off x="5804060" y="989124"/>
              <a:ext cx="3668160" cy="954107"/>
            </a:xfrm>
            <a:prstGeom prst="rect">
              <a:avLst/>
            </a:prstGeom>
            <a:noFill/>
          </p:spPr>
          <p:txBody>
            <a:bodyPr wrap="square">
              <a:spAutoFit/>
            </a:bodyPr>
            <a:lstStyle/>
            <a:p>
              <a:pPr algn="ctr"/>
              <a:r>
                <a:rPr lang="en-US" sz="2800" dirty="0"/>
                <a:t>Challenge: What does the program print?</a:t>
              </a:r>
              <a:endParaRPr lang="en-US" sz="2800" dirty="0">
                <a:latin typeface="Consolas" panose="020B0609020204030204" pitchFamily="49" charset="0"/>
              </a:endParaRPr>
            </a:p>
          </p:txBody>
        </p:sp>
        <p:pic>
          <p:nvPicPr>
            <p:cNvPr id="33" name="Picture 32" descr="Shape&#10;&#10;Description automatically generated with low confidence">
              <a:extLst>
                <a:ext uri="{FF2B5EF4-FFF2-40B4-BE49-F238E27FC236}">
                  <a16:creationId xmlns:a16="http://schemas.microsoft.com/office/drawing/2014/main" id="{730A8420-9ACB-47B1-80EB-CD48458AB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133" y="989124"/>
              <a:ext cx="846739" cy="846739"/>
            </a:xfrm>
            <a:prstGeom prst="rect">
              <a:avLst/>
            </a:prstGeom>
            <a:ln>
              <a:noFill/>
            </a:ln>
            <a:effectLst>
              <a:outerShdw blurRad="292100" dist="139700" dir="2700000" algn="tl" rotWithShape="0">
                <a:srgbClr val="333333">
                  <a:alpha val="65000"/>
                </a:srgbClr>
              </a:outerShdw>
            </a:effectLst>
          </p:spPr>
        </p:pic>
      </p:grpSp>
      <p:sp>
        <p:nvSpPr>
          <p:cNvPr id="34" name="Rectangle 33">
            <a:extLst>
              <a:ext uri="{FF2B5EF4-FFF2-40B4-BE49-F238E27FC236}">
                <a16:creationId xmlns:a16="http://schemas.microsoft.com/office/drawing/2014/main" id="{14E20D51-2680-43C5-AC3C-6D8F80412AF9}"/>
              </a:ext>
            </a:extLst>
          </p:cNvPr>
          <p:cNvSpPr/>
          <p:nvPr/>
        </p:nvSpPr>
        <p:spPr>
          <a:xfrm>
            <a:off x="7889211" y="6158370"/>
            <a:ext cx="394356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5" name="Rectangle 34">
            <a:extLst>
              <a:ext uri="{FF2B5EF4-FFF2-40B4-BE49-F238E27FC236}">
                <a16:creationId xmlns:a16="http://schemas.microsoft.com/office/drawing/2014/main" id="{220013C7-FCF1-4247-84D3-1CC71CD14BD3}"/>
              </a:ext>
            </a:extLst>
          </p:cNvPr>
          <p:cNvSpPr/>
          <p:nvPr/>
        </p:nvSpPr>
        <p:spPr>
          <a:xfrm>
            <a:off x="7891935" y="6163939"/>
            <a:ext cx="394503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Speech Bubble: Rectangle with Corners Rounded 35">
            <a:extLst>
              <a:ext uri="{FF2B5EF4-FFF2-40B4-BE49-F238E27FC236}">
                <a16:creationId xmlns:a16="http://schemas.microsoft.com/office/drawing/2014/main" id="{8B246956-4626-4FFE-B15F-EF6EAA569F0D}"/>
              </a:ext>
            </a:extLst>
          </p:cNvPr>
          <p:cNvSpPr/>
          <p:nvPr/>
        </p:nvSpPr>
        <p:spPr>
          <a:xfrm>
            <a:off x="5906390" y="5814609"/>
            <a:ext cx="3293716" cy="921219"/>
          </a:xfrm>
          <a:prstGeom prst="wedgeRoundRectCallout">
            <a:avLst>
              <a:gd name="adj1" fmla="val -133399"/>
              <a:gd name="adj2" fmla="val -870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Of course, we can pass in a lambda function too!</a:t>
            </a:r>
          </a:p>
        </p:txBody>
      </p:sp>
    </p:spTree>
    <p:extLst>
      <p:ext uri="{BB962C8B-B14F-4D97-AF65-F5344CB8AC3E}">
        <p14:creationId xmlns:p14="http://schemas.microsoft.com/office/powerpoint/2010/main" val="55301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2">
                                            <p:txEl>
                                              <p:pRg st="0" end="0"/>
                                            </p:txEl>
                                          </p:spTgt>
                                        </p:tgtEl>
                                        <p:attrNameLst>
                                          <p:attrName>style.visibility</p:attrName>
                                        </p:attrNameLst>
                                      </p:cBhvr>
                                      <p:to>
                                        <p:strVal val="visible"/>
                                      </p:to>
                                    </p:set>
                                    <p:animEffect transition="in" filter="wipe(left)">
                                      <p:cBhvr>
                                        <p:cTn id="24" dur="500"/>
                                        <p:tgtEl>
                                          <p:spTgt spid="22">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2">
                                            <p:txEl>
                                              <p:pRg st="1" end="1"/>
                                            </p:txEl>
                                          </p:spTgt>
                                        </p:tgtEl>
                                        <p:attrNameLst>
                                          <p:attrName>style.visibility</p:attrName>
                                        </p:attrNameLst>
                                      </p:cBhvr>
                                      <p:to>
                                        <p:strVal val="visible"/>
                                      </p:to>
                                    </p:set>
                                    <p:animEffect transition="in" filter="wipe(left)">
                                      <p:cBhvr>
                                        <p:cTn id="28" dur="500"/>
                                        <p:tgtEl>
                                          <p:spTgt spid="2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wipe(left)">
                                      <p:cBhvr>
                                        <p:cTn id="33" dur="500"/>
                                        <p:tgtEl>
                                          <p:spTgt spid="10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wipe(left)">
                                      <p:cBhvr>
                                        <p:cTn id="47" dur="500"/>
                                        <p:tgtEl>
                                          <p:spTgt spid="10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06"/>
                                        </p:tgtEl>
                                        <p:attrNameLst>
                                          <p:attrName>style.visibility</p:attrName>
                                        </p:attrNameLst>
                                      </p:cBhvr>
                                      <p:to>
                                        <p:strVal val="visible"/>
                                      </p:to>
                                    </p:set>
                                    <p:animEffect transition="in" filter="wipe(left)">
                                      <p:cBhvr>
                                        <p:cTn id="65" dur="500"/>
                                        <p:tgtEl>
                                          <p:spTgt spid="10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down)">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2" nodeType="clickEffect">
                                  <p:stCondLst>
                                    <p:cond delay="0"/>
                                  </p:stCondLst>
                                  <p:childTnLst>
                                    <p:animMotion origin="layout" path="M -4.16667E-6 -3.33333E-6 L 0.15678 -0.24676 " pathEditMode="relative" rAng="0" ptsTypes="AA">
                                      <p:cBhvr>
                                        <p:cTn id="74" dur="2000" fill="hold"/>
                                        <p:tgtEl>
                                          <p:spTgt spid="25"/>
                                        </p:tgtEl>
                                        <p:attrNameLst>
                                          <p:attrName>ppt_x</p:attrName>
                                          <p:attrName>ppt_y</p:attrName>
                                        </p:attrNameLst>
                                      </p:cBhvr>
                                      <p:rCtr x="7839" y="-12338"/>
                                    </p:animMotion>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left)">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2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wipe(down)">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9">
                                            <p:bg/>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3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7">
                                            <p:txEl>
                                              <p:pRg st="0" end="0"/>
                                            </p:txEl>
                                          </p:spTgt>
                                        </p:tgtEl>
                                        <p:attrNameLst>
                                          <p:attrName>style.visibility</p:attrName>
                                        </p:attrNameLst>
                                      </p:cBhvr>
                                      <p:to>
                                        <p:strVal val="visible"/>
                                      </p:to>
                                    </p:set>
                                    <p:animEffect transition="in" filter="wipe(left)">
                                      <p:cBhvr>
                                        <p:cTn id="121" dur="500"/>
                                        <p:tgtEl>
                                          <p:spTgt spid="17">
                                            <p:txEl>
                                              <p:pRg st="0" end="0"/>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36"/>
                                        </p:tgtEl>
                                        <p:attrNameLst>
                                          <p:attrName>style.visibility</p:attrName>
                                        </p:attrNameLst>
                                      </p:cBhvr>
                                      <p:to>
                                        <p:strVal val="visible"/>
                                      </p:to>
                                    </p:set>
                                    <p:animEffect transition="in" filter="wipe(down)">
                                      <p:cBhvr>
                                        <p:cTn id="126" dur="500"/>
                                        <p:tgtEl>
                                          <p:spTgt spid="3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1" nodeType="clickEffect">
                                  <p:stCondLst>
                                    <p:cond delay="0"/>
                                  </p:stCondLst>
                                  <p:childTnLst>
                                    <p:animEffect transition="out" filter="fade">
                                      <p:cBhvr>
                                        <p:cTn id="130" dur="500"/>
                                        <p:tgtEl>
                                          <p:spTgt spid="103"/>
                                        </p:tgtEl>
                                      </p:cBhvr>
                                    </p:animEffect>
                                    <p:set>
                                      <p:cBhvr>
                                        <p:cTn id="131" dur="1" fill="hold">
                                          <p:stCondLst>
                                            <p:cond delay="499"/>
                                          </p:stCondLst>
                                        </p:cTn>
                                        <p:tgtEl>
                                          <p:spTgt spid="103"/>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104"/>
                                        </p:tgtEl>
                                      </p:cBhvr>
                                    </p:animEffect>
                                    <p:set>
                                      <p:cBhvr>
                                        <p:cTn id="134" dur="1" fill="hold">
                                          <p:stCondLst>
                                            <p:cond delay="499"/>
                                          </p:stCondLst>
                                        </p:cTn>
                                        <p:tgtEl>
                                          <p:spTgt spid="104"/>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06"/>
                                        </p:tgtEl>
                                      </p:cBhvr>
                                    </p:animEffect>
                                    <p:set>
                                      <p:cBhvr>
                                        <p:cTn id="137" dur="1" fill="hold">
                                          <p:stCondLst>
                                            <p:cond delay="499"/>
                                          </p:stCondLst>
                                        </p:cTn>
                                        <p:tgtEl>
                                          <p:spTgt spid="106"/>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20"/>
                                        </p:tgtEl>
                                      </p:cBhvr>
                                    </p:animEffect>
                                    <p:set>
                                      <p:cBhvr>
                                        <p:cTn id="140" dur="1" fill="hold">
                                          <p:stCondLst>
                                            <p:cond delay="499"/>
                                          </p:stCondLst>
                                        </p:cTn>
                                        <p:tgtEl>
                                          <p:spTgt spid="20"/>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28"/>
                                        </p:tgtEl>
                                      </p:cBhvr>
                                    </p:animEffect>
                                    <p:set>
                                      <p:cBhvr>
                                        <p:cTn id="143" dur="1" fill="hold">
                                          <p:stCondLst>
                                            <p:cond delay="499"/>
                                          </p:stCondLst>
                                        </p:cTn>
                                        <p:tgtEl>
                                          <p:spTgt spid="28"/>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109"/>
                                        </p:tgtEl>
                                        <p:attrNameLst>
                                          <p:attrName>style.visibility</p:attrName>
                                        </p:attrNameLst>
                                      </p:cBhvr>
                                      <p:to>
                                        <p:strVal val="visible"/>
                                      </p:to>
                                    </p:set>
                                    <p:animEffect transition="in" filter="wipe(left)">
                                      <p:cBhvr>
                                        <p:cTn id="148" dur="500"/>
                                        <p:tgtEl>
                                          <p:spTgt spid="109"/>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36"/>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34"/>
                                        </p:tgtEl>
                                        <p:attrNameLst>
                                          <p:attrName>style.visibility</p:attrName>
                                        </p:attrNameLst>
                                      </p:cBhvr>
                                      <p:to>
                                        <p:strVal val="visible"/>
                                      </p:to>
                                    </p:set>
                                  </p:childTnLst>
                                </p:cTn>
                              </p:par>
                              <p:par>
                                <p:cTn id="161" presetID="22" presetClass="entr" presetSubtype="8" fill="hold" grpId="0"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wipe(left)">
                                      <p:cBhvr>
                                        <p:cTn id="163" dur="59000"/>
                                        <p:tgtEl>
                                          <p:spTgt spid="35"/>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1" nodeType="clickEffect">
                                  <p:stCondLst>
                                    <p:cond delay="0"/>
                                  </p:stCondLst>
                                  <p:childTnLst>
                                    <p:animEffect transition="out" filter="fade">
                                      <p:cBhvr>
                                        <p:cTn id="167" dur="500"/>
                                        <p:tgtEl>
                                          <p:spTgt spid="34"/>
                                        </p:tgtEl>
                                      </p:cBhvr>
                                    </p:animEffect>
                                    <p:set>
                                      <p:cBhvr>
                                        <p:cTn id="168" dur="1" fill="hold">
                                          <p:stCondLst>
                                            <p:cond delay="499"/>
                                          </p:stCondLst>
                                        </p:cTn>
                                        <p:tgtEl>
                                          <p:spTgt spid="34"/>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5"/>
                                        </p:tgtEl>
                                      </p:cBhvr>
                                    </p:animEffect>
                                    <p:set>
                                      <p:cBhvr>
                                        <p:cTn id="171" dur="1" fill="hold">
                                          <p:stCondLst>
                                            <p:cond delay="499"/>
                                          </p:stCondLst>
                                        </p:cTn>
                                        <p:tgtEl>
                                          <p:spTgt spid="35"/>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6" grpId="0" animBg="1"/>
      <p:bldP spid="3" grpId="0"/>
      <p:bldP spid="6" grpId="0"/>
      <p:bldP spid="8" grpId="0" animBg="1"/>
      <p:bldP spid="9" grpId="0" animBg="1"/>
      <p:bldP spid="17" grpId="0" uiExpand="1" build="p"/>
      <p:bldP spid="20" grpId="0"/>
      <p:bldP spid="20" grpId="1"/>
      <p:bldP spid="22" grpId="0" uiExpand="1" build="p"/>
      <p:bldP spid="24" grpId="0"/>
      <p:bldP spid="103" grpId="0"/>
      <p:bldP spid="103" grpId="1"/>
      <p:bldP spid="104" grpId="0"/>
      <p:bldP spid="104" grpId="1"/>
      <p:bldP spid="106" grpId="0"/>
      <p:bldP spid="106" grpId="1"/>
      <p:bldP spid="107" grpId="0"/>
      <p:bldP spid="109" grpId="0"/>
      <p:bldP spid="23" grpId="0"/>
      <p:bldP spid="25" grpId="0" animBg="1"/>
      <p:bldP spid="25" grpId="1" animBg="1"/>
      <p:bldP spid="25" grpId="2" animBg="1"/>
      <p:bldP spid="28" grpId="0"/>
      <p:bldP spid="28" grpId="1"/>
      <p:bldP spid="29" grpId="0" uiExpand="1" build="p" animBg="1"/>
      <p:bldP spid="30" grpId="0" animBg="1"/>
      <p:bldP spid="30" grpId="1" animBg="1"/>
      <p:bldP spid="34" grpId="0" animBg="1"/>
      <p:bldP spid="34" grpId="1" animBg="1"/>
      <p:bldP spid="35" grpId="0" animBg="1"/>
      <p:bldP spid="35" grpId="1" animBg="1"/>
      <p:bldP spid="36" grpId="0" animBg="1"/>
      <p:bldP spid="36"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32873"/>
            <a:ext cx="11411205" cy="830997"/>
          </a:xfrm>
          <a:prstGeom prst="rect">
            <a:avLst/>
          </a:prstGeom>
          <a:noFill/>
        </p:spPr>
        <p:txBody>
          <a:bodyPr wrap="square" rtlCol="0">
            <a:spAutoFit/>
          </a:bodyPr>
          <a:lstStyle/>
          <a:p>
            <a:pPr algn="ctr"/>
            <a:r>
              <a:rPr lang="en-US" sz="4800" dirty="0"/>
              <a:t>Looping With Counters</a:t>
            </a:r>
          </a:p>
        </p:txBody>
      </p:sp>
      <p:grpSp>
        <p:nvGrpSpPr>
          <p:cNvPr id="14" name="Group 13">
            <a:extLst>
              <a:ext uri="{FF2B5EF4-FFF2-40B4-BE49-F238E27FC236}">
                <a16:creationId xmlns:a16="http://schemas.microsoft.com/office/drawing/2014/main" id="{E87E1EFA-F4B6-4298-B858-ED972ED6CE5A}"/>
              </a:ext>
            </a:extLst>
          </p:cNvPr>
          <p:cNvGrpSpPr/>
          <p:nvPr/>
        </p:nvGrpSpPr>
        <p:grpSpPr>
          <a:xfrm>
            <a:off x="6785118" y="1384358"/>
            <a:ext cx="5482527" cy="1026588"/>
            <a:chOff x="3939846" y="554374"/>
            <a:chExt cx="5482527" cy="1026588"/>
          </a:xfrm>
        </p:grpSpPr>
        <p:sp>
          <p:nvSpPr>
            <p:cNvPr id="16" name="TextBox 15">
              <a:extLst>
                <a:ext uri="{FF2B5EF4-FFF2-40B4-BE49-F238E27FC236}">
                  <a16:creationId xmlns:a16="http://schemas.microsoft.com/office/drawing/2014/main" id="{2B11CA66-6B47-43FF-AC18-FBBB64FED51A}"/>
                </a:ext>
              </a:extLst>
            </p:cNvPr>
            <p:cNvSpPr txBox="1"/>
            <p:nvPr/>
          </p:nvSpPr>
          <p:spPr>
            <a:xfrm>
              <a:off x="4363216" y="626855"/>
              <a:ext cx="5059157" cy="954107"/>
            </a:xfrm>
            <a:prstGeom prst="rect">
              <a:avLst/>
            </a:prstGeom>
            <a:noFill/>
          </p:spPr>
          <p:txBody>
            <a:bodyPr wrap="square">
              <a:spAutoFit/>
            </a:bodyPr>
            <a:lstStyle/>
            <a:p>
              <a:pPr algn="ctr"/>
              <a:r>
                <a:rPr lang="en-US" sz="2800" dirty="0"/>
                <a:t>Challenge: What does the following program print?</a:t>
              </a:r>
            </a:p>
          </p:txBody>
        </p:sp>
        <p:pic>
          <p:nvPicPr>
            <p:cNvPr id="17" name="Picture 16" descr="Shape&#10;&#10;Description automatically generated with low confidence">
              <a:extLst>
                <a:ext uri="{FF2B5EF4-FFF2-40B4-BE49-F238E27FC236}">
                  <a16:creationId xmlns:a16="http://schemas.microsoft.com/office/drawing/2014/main" id="{A04184D5-AABE-4333-9ACB-CB41B7203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846" y="554374"/>
              <a:ext cx="846739" cy="846739"/>
            </a:xfrm>
            <a:prstGeom prst="rect">
              <a:avLst/>
            </a:prstGeom>
            <a:ln>
              <a:noFill/>
            </a:ln>
            <a:effectLst>
              <a:outerShdw blurRad="292100" dist="139700" dir="2700000" algn="tl" rotWithShape="0">
                <a:srgbClr val="333333">
                  <a:alpha val="65000"/>
                </a:srgbClr>
              </a:outerShdw>
            </a:effectLst>
          </p:spPr>
        </p:pic>
      </p:grpSp>
      <p:sp>
        <p:nvSpPr>
          <p:cNvPr id="19" name="Rectangle 18">
            <a:extLst>
              <a:ext uri="{FF2B5EF4-FFF2-40B4-BE49-F238E27FC236}">
                <a16:creationId xmlns:a16="http://schemas.microsoft.com/office/drawing/2014/main" id="{46CCE2D9-E0D9-4FED-8ACD-65F97ECD0AAA}"/>
              </a:ext>
            </a:extLst>
          </p:cNvPr>
          <p:cNvSpPr/>
          <p:nvPr/>
        </p:nvSpPr>
        <p:spPr>
          <a:xfrm>
            <a:off x="6451734" y="2709356"/>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0" name="Rectangle 19">
            <a:extLst>
              <a:ext uri="{FF2B5EF4-FFF2-40B4-BE49-F238E27FC236}">
                <a16:creationId xmlns:a16="http://schemas.microsoft.com/office/drawing/2014/main" id="{8131D87D-B010-43CC-B2C6-3FEFA03ED6B5}"/>
              </a:ext>
            </a:extLst>
          </p:cNvPr>
          <p:cNvSpPr/>
          <p:nvPr/>
        </p:nvSpPr>
        <p:spPr>
          <a:xfrm>
            <a:off x="6450722" y="2715828"/>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46854C1-496E-47D2-8603-8482414489EF}"/>
              </a:ext>
            </a:extLst>
          </p:cNvPr>
          <p:cNvSpPr/>
          <p:nvPr/>
        </p:nvSpPr>
        <p:spPr>
          <a:xfrm>
            <a:off x="7631857" y="2889205"/>
            <a:ext cx="3457367" cy="29757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2 witches!</a:t>
            </a:r>
          </a:p>
          <a:p>
            <a:r>
              <a:rPr lang="en-US" dirty="0">
                <a:solidFill>
                  <a:schemeClr val="tx1"/>
                </a:solidFill>
                <a:latin typeface="Consolas" panose="020B0609020204030204" pitchFamily="49" charset="0"/>
              </a:rPr>
              <a:t>3 witches!</a:t>
            </a:r>
          </a:p>
          <a:p>
            <a:r>
              <a:rPr lang="en-US" dirty="0">
                <a:solidFill>
                  <a:schemeClr val="tx1"/>
                </a:solidFill>
                <a:latin typeface="Consolas" panose="020B0609020204030204" pitchFamily="49" charset="0"/>
              </a:rPr>
              <a:t>4 witches!</a:t>
            </a:r>
          </a:p>
          <a:p>
            <a:r>
              <a:rPr lang="en-US" dirty="0">
                <a:solidFill>
                  <a:schemeClr val="tx1"/>
                </a:solidFill>
                <a:latin typeface="Consolas" panose="020B0609020204030204" pitchFamily="49" charset="0"/>
              </a:rPr>
              <a:t>7 zombies!</a:t>
            </a:r>
          </a:p>
          <a:p>
            <a:r>
              <a:rPr lang="en-US" dirty="0">
                <a:solidFill>
                  <a:schemeClr val="tx1"/>
                </a:solidFill>
                <a:latin typeface="Consolas" panose="020B0609020204030204" pitchFamily="49" charset="0"/>
              </a:rPr>
              <a:t>5 zombies!</a:t>
            </a:r>
          </a:p>
          <a:p>
            <a:r>
              <a:rPr lang="en-US" dirty="0">
                <a:solidFill>
                  <a:schemeClr val="tx1"/>
                </a:solidFill>
                <a:latin typeface="Consolas" panose="020B0609020204030204" pitchFamily="49" charset="0"/>
              </a:rPr>
              <a:t>3 zombies!</a:t>
            </a:r>
          </a:p>
          <a:p>
            <a:r>
              <a:rPr lang="en-US" dirty="0">
                <a:solidFill>
                  <a:schemeClr val="tx1"/>
                </a:solidFill>
                <a:latin typeface="Consolas" panose="020B0609020204030204" pitchFamily="49" charset="0"/>
              </a:rPr>
              <a:t>Boo!</a:t>
            </a:r>
          </a:p>
          <a:p>
            <a:r>
              <a:rPr lang="en-US" dirty="0">
                <a:solidFill>
                  <a:schemeClr val="tx1"/>
                </a:solidFill>
                <a:latin typeface="Consolas" panose="020B0609020204030204" pitchFamily="49" charset="0"/>
              </a:rPr>
              <a:t>Boo!</a:t>
            </a:r>
          </a:p>
          <a:p>
            <a:r>
              <a:rPr lang="en-US" dirty="0">
                <a:solidFill>
                  <a:schemeClr val="tx1"/>
                </a:solidFill>
                <a:latin typeface="Consolas" panose="020B0609020204030204" pitchFamily="49" charset="0"/>
              </a:rPr>
              <a:t>Boo!</a:t>
            </a:r>
          </a:p>
          <a:p>
            <a:r>
              <a:rPr lang="en-US" dirty="0">
                <a:solidFill>
                  <a:schemeClr val="tx1"/>
                </a:solidFill>
                <a:latin typeface="Consolas" panose="020B0609020204030204" pitchFamily="49" charset="0"/>
              </a:rPr>
              <a:t>That was scary!</a:t>
            </a:r>
          </a:p>
        </p:txBody>
      </p:sp>
      <p:sp>
        <p:nvSpPr>
          <p:cNvPr id="22" name="TextBox 21">
            <a:extLst>
              <a:ext uri="{FF2B5EF4-FFF2-40B4-BE49-F238E27FC236}">
                <a16:creationId xmlns:a16="http://schemas.microsoft.com/office/drawing/2014/main" id="{4CC164A1-B982-417B-905D-B29A68B9E1D0}"/>
              </a:ext>
            </a:extLst>
          </p:cNvPr>
          <p:cNvSpPr txBox="1"/>
          <p:nvPr/>
        </p:nvSpPr>
        <p:spPr>
          <a:xfrm>
            <a:off x="642978" y="1805940"/>
            <a:ext cx="5199184" cy="4511040"/>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for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range</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 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i</a:t>
            </a:r>
            <a:r>
              <a:rPr lang="en-US" dirty="0">
                <a:solidFill>
                  <a:srgbClr val="850002"/>
                </a:solidFill>
                <a:latin typeface="Consolas" panose="020B0609020204030204" pitchFamily="49" charset="0"/>
              </a:rPr>
              <a:t>} witches!'</a:t>
            </a:r>
            <a:r>
              <a:rPr lang="en-US" dirty="0">
                <a:solidFill>
                  <a:srgbClr val="000000"/>
                </a:solidFill>
                <a:latin typeface="Consolas" panose="020B0609020204030204" pitchFamily="49" charset="0"/>
              </a:rPr>
              <a:t>)</a:t>
            </a:r>
          </a:p>
          <a:p>
            <a:endParaRPr lang="en-US" b="1" dirty="0">
              <a:solidFill>
                <a:srgbClr val="000000"/>
              </a:solidFill>
              <a:latin typeface="Consolas" panose="020B0609020204030204" pitchFamily="49" charset="0"/>
            </a:endParaRPr>
          </a:p>
          <a:p>
            <a:r>
              <a:rPr lang="en-US" b="1" dirty="0">
                <a:solidFill>
                  <a:srgbClr val="9E4C04"/>
                </a:solidFill>
                <a:latin typeface="Consolas-Bold"/>
              </a:rPr>
              <a:t>for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range</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7</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i</a:t>
            </a:r>
            <a:r>
              <a:rPr lang="en-US" dirty="0">
                <a:solidFill>
                  <a:srgbClr val="850002"/>
                </a:solidFill>
                <a:latin typeface="Consolas" panose="020B0609020204030204" pitchFamily="49" charset="0"/>
              </a:rPr>
              <a:t>} zombies!'</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goblins = 100</a:t>
            </a:r>
          </a:p>
          <a:p>
            <a:r>
              <a:rPr lang="en-US" b="1" dirty="0">
                <a:solidFill>
                  <a:srgbClr val="9E4C04"/>
                </a:solidFill>
                <a:latin typeface="Consolas-Bold"/>
              </a:rPr>
              <a:t>while</a:t>
            </a:r>
            <a:r>
              <a:rPr lang="en-US" dirty="0">
                <a:solidFill>
                  <a:srgbClr val="000000"/>
                </a:solidFill>
                <a:latin typeface="Consolas" panose="020B0609020204030204" pitchFamily="49" charset="0"/>
              </a:rPr>
              <a:t> goblins &gt; </a:t>
            </a:r>
            <a:r>
              <a:rPr lang="en-US" dirty="0">
                <a:solidFill>
                  <a:srgbClr val="850002"/>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if goblins % 97 == 0 or goblins &lt; 62:</a:t>
            </a:r>
          </a:p>
          <a:p>
            <a:r>
              <a:rPr lang="en-US" dirty="0">
                <a:solidFill>
                  <a:srgbClr val="000000"/>
                </a:solidFill>
                <a:latin typeface="Consolas" panose="020B0609020204030204" pitchFamily="49" charset="0"/>
              </a:rPr>
              <a:t>   break</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'Boo!'</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goblins -= </a:t>
            </a:r>
            <a:r>
              <a:rPr lang="en-US" dirty="0">
                <a:solidFill>
                  <a:srgbClr val="850002"/>
                </a:solidFill>
                <a:latin typeface="Consolas" panose="020B0609020204030204" pitchFamily="49" charset="0"/>
              </a:rPr>
              <a:t>1</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'That was scary!'</a:t>
            </a:r>
            <a:r>
              <a:rPr lang="en-US" dirty="0">
                <a:solidFill>
                  <a:srgbClr val="000000"/>
                </a:solidFill>
                <a:latin typeface="Consolas" panose="020B0609020204030204" pitchFamily="49" charset="0"/>
              </a:rPr>
              <a:t>)</a:t>
            </a:r>
          </a:p>
          <a:p>
            <a:endParaRPr lang="en-US" dirty="0">
              <a:latin typeface="Consolas" panose="020B0609020204030204" pitchFamily="49" charset="0"/>
            </a:endParaRPr>
          </a:p>
        </p:txBody>
      </p:sp>
      <p:sp>
        <p:nvSpPr>
          <p:cNvPr id="25" name="Speech Bubble: Rectangle with Corners Rounded 24">
            <a:extLst>
              <a:ext uri="{FF2B5EF4-FFF2-40B4-BE49-F238E27FC236}">
                <a16:creationId xmlns:a16="http://schemas.microsoft.com/office/drawing/2014/main" id="{5A6F4E22-C40E-4BB0-8B8F-617EDD9AD21D}"/>
              </a:ext>
            </a:extLst>
          </p:cNvPr>
          <p:cNvSpPr/>
          <p:nvPr/>
        </p:nvSpPr>
        <p:spPr>
          <a:xfrm>
            <a:off x="4496856" y="2584323"/>
            <a:ext cx="3198287" cy="968573"/>
          </a:xfrm>
          <a:prstGeom prst="wedgeRoundRectCallout">
            <a:avLst>
              <a:gd name="adj1" fmla="val -77552"/>
              <a:gd name="adj2" fmla="val -266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Goes from </a:t>
            </a:r>
            <a:r>
              <a:rPr lang="en-US" sz="2000" dirty="0">
                <a:solidFill>
                  <a:srgbClr val="FBE0CD"/>
                </a:solidFill>
                <a:latin typeface="Corbel" panose="020B0503020204020204" pitchFamily="34" charset="0"/>
              </a:rPr>
              <a:t>[A,B)</a:t>
            </a:r>
            <a:r>
              <a:rPr lang="en-US" sz="2000" dirty="0">
                <a:latin typeface="Corbel" panose="020B0503020204020204" pitchFamily="34" charset="0"/>
              </a:rPr>
              <a:t> advancing by </a:t>
            </a:r>
            <a:r>
              <a:rPr lang="en-US" sz="2000" dirty="0">
                <a:solidFill>
                  <a:srgbClr val="FBE0CD"/>
                </a:solidFill>
                <a:latin typeface="Corbel" panose="020B0503020204020204" pitchFamily="34" charset="0"/>
              </a:rPr>
              <a:t>C</a:t>
            </a:r>
            <a:r>
              <a:rPr lang="en-US" sz="2000" dirty="0">
                <a:latin typeface="Corbel" panose="020B0503020204020204" pitchFamily="34" charset="0"/>
              </a:rPr>
              <a:t> each iteration.</a:t>
            </a:r>
          </a:p>
        </p:txBody>
      </p:sp>
      <p:sp>
        <p:nvSpPr>
          <p:cNvPr id="26" name="Speech Bubble: Rectangle with Corners Rounded 25">
            <a:extLst>
              <a:ext uri="{FF2B5EF4-FFF2-40B4-BE49-F238E27FC236}">
                <a16:creationId xmlns:a16="http://schemas.microsoft.com/office/drawing/2014/main" id="{92551969-BF98-4F97-85C2-05B4A256DF1C}"/>
              </a:ext>
            </a:extLst>
          </p:cNvPr>
          <p:cNvSpPr/>
          <p:nvPr/>
        </p:nvSpPr>
        <p:spPr>
          <a:xfrm>
            <a:off x="3943255" y="3120680"/>
            <a:ext cx="2994129" cy="940780"/>
          </a:xfrm>
          <a:prstGeom prst="wedgeRoundRectCallout">
            <a:avLst>
              <a:gd name="adj1" fmla="val -85612"/>
              <a:gd name="adj2" fmla="val 347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Python's </a:t>
            </a:r>
            <a:r>
              <a:rPr lang="en-US" sz="2000" dirty="0">
                <a:solidFill>
                  <a:schemeClr val="accent4">
                    <a:lumMod val="40000"/>
                    <a:lumOff val="60000"/>
                  </a:schemeClr>
                </a:solidFill>
                <a:latin typeface="Corbel" panose="020B0503020204020204" pitchFamily="34" charset="0"/>
              </a:rPr>
              <a:t>while loop </a:t>
            </a:r>
            <a:r>
              <a:rPr lang="en-US" sz="2000" dirty="0">
                <a:solidFill>
                  <a:schemeClr val="bg1"/>
                </a:solidFill>
                <a:latin typeface="Corbel" panose="020B0503020204020204" pitchFamily="34" charset="0"/>
              </a:rPr>
              <a:t>works just like you'd expect!</a:t>
            </a:r>
          </a:p>
        </p:txBody>
      </p:sp>
      <p:sp>
        <p:nvSpPr>
          <p:cNvPr id="27" name="Speech Bubble: Rectangle with Corners Rounded 26">
            <a:extLst>
              <a:ext uri="{FF2B5EF4-FFF2-40B4-BE49-F238E27FC236}">
                <a16:creationId xmlns:a16="http://schemas.microsoft.com/office/drawing/2014/main" id="{703CE579-33D7-46B7-BDEF-C965E5E83648}"/>
              </a:ext>
            </a:extLst>
          </p:cNvPr>
          <p:cNvSpPr/>
          <p:nvPr/>
        </p:nvSpPr>
        <p:spPr>
          <a:xfrm>
            <a:off x="3456593" y="4154006"/>
            <a:ext cx="2994129" cy="940780"/>
          </a:xfrm>
          <a:prstGeom prst="wedgeRoundRectCallout">
            <a:avLst>
              <a:gd name="adj1" fmla="val -105463"/>
              <a:gd name="adj2" fmla="val -178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lumMod val="40000"/>
                    <a:lumOff val="60000"/>
                  </a:schemeClr>
                </a:solidFill>
                <a:latin typeface="Corbel" panose="020B0503020204020204" pitchFamily="34" charset="0"/>
              </a:rPr>
              <a:t>break </a:t>
            </a:r>
            <a:r>
              <a:rPr lang="en-US" sz="2000" dirty="0">
                <a:solidFill>
                  <a:schemeClr val="bg1"/>
                </a:solidFill>
                <a:latin typeface="Corbel" panose="020B0503020204020204" pitchFamily="34" charset="0"/>
              </a:rPr>
              <a:t>immediately terminates the loop.</a:t>
            </a:r>
          </a:p>
        </p:txBody>
      </p:sp>
      <p:sp>
        <p:nvSpPr>
          <p:cNvPr id="28" name="Speech Bubble: Rectangle with Corners Rounded 27">
            <a:extLst>
              <a:ext uri="{FF2B5EF4-FFF2-40B4-BE49-F238E27FC236}">
                <a16:creationId xmlns:a16="http://schemas.microsoft.com/office/drawing/2014/main" id="{575C3BC8-259A-43B1-96F6-0CDF3ABAA3F2}"/>
              </a:ext>
            </a:extLst>
          </p:cNvPr>
          <p:cNvSpPr/>
          <p:nvPr/>
        </p:nvSpPr>
        <p:spPr>
          <a:xfrm>
            <a:off x="4002674" y="491968"/>
            <a:ext cx="2994129" cy="1020855"/>
          </a:xfrm>
          <a:prstGeom prst="wedgeRoundRectCallout">
            <a:avLst>
              <a:gd name="adj1" fmla="val -89156"/>
              <a:gd name="adj2" fmla="val 871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lumMod val="40000"/>
                    <a:lumOff val="60000"/>
                  </a:schemeClr>
                </a:solidFill>
                <a:latin typeface="Corbel" panose="020B0503020204020204" pitchFamily="34" charset="0"/>
              </a:rPr>
              <a:t>range</a:t>
            </a:r>
            <a:r>
              <a:rPr lang="en-US" sz="2000" dirty="0">
                <a:solidFill>
                  <a:schemeClr val="bg1"/>
                </a:solidFill>
                <a:latin typeface="Corbel" panose="020B0503020204020204" pitchFamily="34" charset="0"/>
              </a:rPr>
              <a:t> returns a sequence of integers between </a:t>
            </a:r>
            <a:r>
              <a:rPr lang="en-US" sz="2000" dirty="0">
                <a:solidFill>
                  <a:srgbClr val="FBE0CD"/>
                </a:solidFill>
                <a:latin typeface="Corbel" panose="020B0503020204020204" pitchFamily="34" charset="0"/>
              </a:rPr>
              <a:t>[</a:t>
            </a:r>
            <a:r>
              <a:rPr lang="en-US" sz="2000" dirty="0" err="1">
                <a:solidFill>
                  <a:srgbClr val="FBE0CD"/>
                </a:solidFill>
                <a:latin typeface="Corbel" panose="020B0503020204020204" pitchFamily="34" charset="0"/>
              </a:rPr>
              <a:t>x,y</a:t>
            </a:r>
            <a:r>
              <a:rPr lang="en-US" sz="2000" dirty="0">
                <a:solidFill>
                  <a:srgbClr val="FBE0CD"/>
                </a:solidFill>
                <a:latin typeface="Corbel" panose="020B0503020204020204" pitchFamily="34" charset="0"/>
              </a:rPr>
              <a:t>)</a:t>
            </a:r>
            <a:r>
              <a:rPr lang="en-US" sz="2000" dirty="0">
                <a:solidFill>
                  <a:schemeClr val="bg1"/>
                </a:solidFill>
                <a:latin typeface="Corbel" panose="020B0503020204020204" pitchFamily="34" charset="0"/>
              </a:rPr>
              <a:t>.</a:t>
            </a:r>
          </a:p>
        </p:txBody>
      </p:sp>
      <p:sp>
        <p:nvSpPr>
          <p:cNvPr id="29" name="Speech Bubble: Rectangle with Corners Rounded 28">
            <a:extLst>
              <a:ext uri="{FF2B5EF4-FFF2-40B4-BE49-F238E27FC236}">
                <a16:creationId xmlns:a16="http://schemas.microsoft.com/office/drawing/2014/main" id="{B5F451E6-5AAB-4181-A578-E4A8B781EA05}"/>
              </a:ext>
            </a:extLst>
          </p:cNvPr>
          <p:cNvSpPr/>
          <p:nvPr/>
        </p:nvSpPr>
        <p:spPr>
          <a:xfrm>
            <a:off x="487217" y="200700"/>
            <a:ext cx="2994129" cy="1020855"/>
          </a:xfrm>
          <a:prstGeom prst="wedgeRoundRectCallout">
            <a:avLst>
              <a:gd name="adj1" fmla="val -23062"/>
              <a:gd name="adj2" fmla="val 1099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a:t>
            </a:r>
            <a:r>
              <a:rPr lang="en-US" sz="2000" dirty="0" err="1">
                <a:solidFill>
                  <a:srgbClr val="FBE0CD"/>
                </a:solidFill>
                <a:latin typeface="Corbel" panose="020B0503020204020204" pitchFamily="34" charset="0"/>
              </a:rPr>
              <a:t>i</a:t>
            </a:r>
            <a:r>
              <a:rPr lang="en-US" sz="2000" dirty="0">
                <a:solidFill>
                  <a:schemeClr val="bg1"/>
                </a:solidFill>
                <a:latin typeface="Corbel" panose="020B0503020204020204" pitchFamily="34" charset="0"/>
              </a:rPr>
              <a:t> takes on the values of </a:t>
            </a:r>
            <a:r>
              <a:rPr lang="en-US" sz="2000" dirty="0">
                <a:solidFill>
                  <a:srgbClr val="FBE0CD"/>
                </a:solidFill>
                <a:latin typeface="Corbel" panose="020B0503020204020204" pitchFamily="34" charset="0"/>
              </a:rPr>
              <a:t>2</a:t>
            </a:r>
            <a:r>
              <a:rPr lang="en-US" sz="2000" dirty="0">
                <a:solidFill>
                  <a:schemeClr val="bg1"/>
                </a:solidFill>
                <a:latin typeface="Corbel" panose="020B0503020204020204" pitchFamily="34" charset="0"/>
              </a:rPr>
              <a:t>, </a:t>
            </a:r>
            <a:r>
              <a:rPr lang="en-US" sz="2000" dirty="0">
                <a:solidFill>
                  <a:srgbClr val="FBE0CD"/>
                </a:solidFill>
                <a:latin typeface="Corbel" panose="020B0503020204020204" pitchFamily="34" charset="0"/>
              </a:rPr>
              <a:t>3</a:t>
            </a:r>
            <a:r>
              <a:rPr lang="en-US" sz="2000" dirty="0">
                <a:solidFill>
                  <a:schemeClr val="bg1"/>
                </a:solidFill>
                <a:latin typeface="Corbel" panose="020B0503020204020204" pitchFamily="34" charset="0"/>
              </a:rPr>
              <a:t> and </a:t>
            </a:r>
            <a:r>
              <a:rPr lang="en-US" sz="2000" dirty="0">
                <a:solidFill>
                  <a:srgbClr val="FBE0CD"/>
                </a:solidFill>
                <a:latin typeface="Corbel" panose="020B0503020204020204" pitchFamily="34" charset="0"/>
              </a:rPr>
              <a:t>4</a:t>
            </a:r>
            <a:r>
              <a:rPr lang="en-US" sz="20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420034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9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down)">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2" nodeType="clickEffect">
                                  <p:stCondLst>
                                    <p:cond delay="0"/>
                                  </p:stCondLst>
                                  <p:childTnLst>
                                    <p:animMotion origin="layout" path="M 0 4.44444E-6 L 0.15729 0.11481 " pathEditMode="relative" rAng="0" ptsTypes="AA">
                                      <p:cBhvr>
                                        <p:cTn id="72" dur="2000" fill="hold"/>
                                        <p:tgtEl>
                                          <p:spTgt spid="27"/>
                                        </p:tgtEl>
                                        <p:attrNameLst>
                                          <p:attrName>ppt_x</p:attrName>
                                          <p:attrName>ppt_y</p:attrName>
                                        </p:attrNameLst>
                                      </p:cBhvr>
                                      <p:rCtr x="7865" y="5741"/>
                                    </p:animMotion>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2" grpId="0" animBg="1"/>
      <p:bldP spid="25" grpId="0" animBg="1"/>
      <p:bldP spid="25" grpId="1" animBg="1"/>
      <p:bldP spid="26" grpId="0" animBg="1"/>
      <p:bldP spid="26" grpId="1" animBg="1"/>
      <p:bldP spid="27" grpId="0" animBg="1"/>
      <p:bldP spid="27" grpId="1" animBg="1"/>
      <p:bldP spid="27" grpId="2" animBg="1"/>
      <p:bldP spid="28" grpId="0" animBg="1"/>
      <p:bldP spid="28" grpId="1" animBg="1"/>
      <p:bldP spid="29" grpId="0" animBg="1"/>
      <p:bldP spid="2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5A8585-D002-4907-ABED-E8E14B5B9AFE}"/>
              </a:ext>
            </a:extLst>
          </p:cNvPr>
          <p:cNvSpPr/>
          <p:nvPr/>
        </p:nvSpPr>
        <p:spPr>
          <a:xfrm>
            <a:off x="2570334" y="1827433"/>
            <a:ext cx="7166520" cy="4154984"/>
          </a:xfrm>
          <a:prstGeom prst="rect">
            <a:avLst/>
          </a:prstGeom>
          <a:noFill/>
        </p:spPr>
        <p:txBody>
          <a:bodyPr wrap="square" lIns="91440" tIns="45720" rIns="91440" bIns="45720">
            <a:spAutoFit/>
          </a:bodyPr>
          <a:lstStyle/>
          <a:p>
            <a:pPr algn="ctr"/>
            <a:r>
              <a:rPr lang="en-US" sz="8800" b="1" cap="none" spc="0" dirty="0">
                <a:ln w="9525">
                  <a:solidFill>
                    <a:schemeClr val="bg1"/>
                  </a:solidFill>
                  <a:prstDash val="solid"/>
                </a:ln>
                <a:gradFill flip="none" rotWithShape="1">
                  <a:gsLst>
                    <a:gs pos="0">
                      <a:srgbClr val="C00000"/>
                    </a:gs>
                    <a:gs pos="100000">
                      <a:srgbClr val="7030A0"/>
                    </a:gs>
                  </a:gsLst>
                  <a:lin ang="10800000" scaled="1"/>
                  <a:tileRect/>
                </a:gradFill>
                <a:effectLst>
                  <a:outerShdw blurRad="12700" dist="38100" dir="2700000" algn="tl" rotWithShape="0">
                    <a:schemeClr val="accent5">
                      <a:lumMod val="60000"/>
                      <a:lumOff val="40000"/>
                    </a:schemeClr>
                  </a:outerShdw>
                </a:effectLst>
              </a:rPr>
              <a:t>Programming Language of The Week</a:t>
            </a:r>
          </a:p>
        </p:txBody>
      </p:sp>
      <p:sp>
        <p:nvSpPr>
          <p:cNvPr id="13323" name="Rectangle 11"/>
          <p:cNvSpPr>
            <a:spLocks noChangeArrowheads="1"/>
          </p:cNvSpPr>
          <p:nvPr/>
        </p:nvSpPr>
        <p:spPr bwMode="auto">
          <a:xfrm>
            <a:off x="60290" y="-249506"/>
            <a:ext cx="1208314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5400" dirty="0">
                <a:latin typeface="Corbel" panose="020B0503020204020204" pitchFamily="34" charset="0"/>
              </a:rPr>
              <a:t>Language Of  The Week: APL</a:t>
            </a:r>
          </a:p>
        </p:txBody>
      </p:sp>
      <p:grpSp>
        <p:nvGrpSpPr>
          <p:cNvPr id="5" name="Group 4">
            <a:extLst>
              <a:ext uri="{FF2B5EF4-FFF2-40B4-BE49-F238E27FC236}">
                <a16:creationId xmlns:a16="http://schemas.microsoft.com/office/drawing/2014/main" id="{8F071FFE-F07D-499E-B56A-4EB6FA04571E}"/>
              </a:ext>
            </a:extLst>
          </p:cNvPr>
          <p:cNvGrpSpPr/>
          <p:nvPr/>
        </p:nvGrpSpPr>
        <p:grpSpPr>
          <a:xfrm>
            <a:off x="314848" y="833205"/>
            <a:ext cx="5964654" cy="1682540"/>
            <a:chOff x="597877" y="893494"/>
            <a:chExt cx="4602145" cy="1682540"/>
          </a:xfrm>
        </p:grpSpPr>
        <p:sp>
          <p:nvSpPr>
            <p:cNvPr id="20" name="TextBox 19">
              <a:extLst>
                <a:ext uri="{FF2B5EF4-FFF2-40B4-BE49-F238E27FC236}">
                  <a16:creationId xmlns:a16="http://schemas.microsoft.com/office/drawing/2014/main" id="{8470870F-E07B-480D-BCE3-C6EA0CE4801B}"/>
                </a:ext>
              </a:extLst>
            </p:cNvPr>
            <p:cNvSpPr txBox="1"/>
            <p:nvPr/>
          </p:nvSpPr>
          <p:spPr>
            <a:xfrm>
              <a:off x="930655" y="893494"/>
              <a:ext cx="3936588" cy="430887"/>
            </a:xfrm>
            <a:prstGeom prst="rect">
              <a:avLst/>
            </a:prstGeom>
            <a:noFill/>
          </p:spPr>
          <p:txBody>
            <a:bodyPr wrap="square" rtlCol="0">
              <a:spAutoFit/>
            </a:bodyPr>
            <a:lstStyle/>
            <a:p>
              <a:pPr algn="ctr"/>
              <a:r>
                <a:rPr lang="en-US" sz="2200" dirty="0"/>
                <a:t>History</a:t>
              </a:r>
            </a:p>
          </p:txBody>
        </p:sp>
        <p:sp>
          <p:nvSpPr>
            <p:cNvPr id="4" name="Rectangle 3">
              <a:extLst>
                <a:ext uri="{FF2B5EF4-FFF2-40B4-BE49-F238E27FC236}">
                  <a16:creationId xmlns:a16="http://schemas.microsoft.com/office/drawing/2014/main" id="{6D21E66B-F7C9-459B-89BE-7324339BDA22}"/>
                </a:ext>
              </a:extLst>
            </p:cNvPr>
            <p:cNvSpPr/>
            <p:nvPr/>
          </p:nvSpPr>
          <p:spPr>
            <a:xfrm>
              <a:off x="597877" y="1355159"/>
              <a:ext cx="4602145" cy="122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bg1"/>
                  </a:solidFill>
                  <a:effectLst/>
                  <a:latin typeface="Corbel" panose="020B0503020204020204" pitchFamily="34" charset="0"/>
                </a:rPr>
                <a:t>Based on C, OpenCL was released by Apple, Nvidia and others in 2008 to simplify parallel programming of GPU chips. </a:t>
              </a:r>
              <a:endParaRPr lang="en-US" sz="3600" dirty="0">
                <a:solidFill>
                  <a:schemeClr val="bg1"/>
                </a:solidFill>
                <a:latin typeface="Corbel" panose="020B0503020204020204" pitchFamily="34" charset="0"/>
                <a:cs typeface="Cordia New" panose="020B0502040204020203" pitchFamily="34" charset="-34"/>
              </a:endParaRPr>
            </a:p>
          </p:txBody>
        </p:sp>
      </p:grpSp>
      <p:grpSp>
        <p:nvGrpSpPr>
          <p:cNvPr id="12" name="Group 11">
            <a:extLst>
              <a:ext uri="{FF2B5EF4-FFF2-40B4-BE49-F238E27FC236}">
                <a16:creationId xmlns:a16="http://schemas.microsoft.com/office/drawing/2014/main" id="{99867615-AC00-4C8E-AA38-A1720E39678C}"/>
              </a:ext>
            </a:extLst>
          </p:cNvPr>
          <p:cNvGrpSpPr/>
          <p:nvPr/>
        </p:nvGrpSpPr>
        <p:grpSpPr>
          <a:xfrm>
            <a:off x="314847" y="4733080"/>
            <a:ext cx="5964654" cy="1682540"/>
            <a:chOff x="597877" y="893494"/>
            <a:chExt cx="4602145" cy="1682540"/>
          </a:xfrm>
        </p:grpSpPr>
        <p:sp>
          <p:nvSpPr>
            <p:cNvPr id="13" name="TextBox 12">
              <a:extLst>
                <a:ext uri="{FF2B5EF4-FFF2-40B4-BE49-F238E27FC236}">
                  <a16:creationId xmlns:a16="http://schemas.microsoft.com/office/drawing/2014/main" id="{AAE6644B-2E96-4E3A-9195-CCB376E80FF5}"/>
                </a:ext>
              </a:extLst>
            </p:cNvPr>
            <p:cNvSpPr txBox="1"/>
            <p:nvPr/>
          </p:nvSpPr>
          <p:spPr>
            <a:xfrm>
              <a:off x="930655" y="893494"/>
              <a:ext cx="3936588" cy="430887"/>
            </a:xfrm>
            <a:prstGeom prst="rect">
              <a:avLst/>
            </a:prstGeom>
            <a:noFill/>
          </p:spPr>
          <p:txBody>
            <a:bodyPr wrap="square" rtlCol="0">
              <a:spAutoFit/>
            </a:bodyPr>
            <a:lstStyle/>
            <a:p>
              <a:pPr algn="ctr"/>
              <a:r>
                <a:rPr lang="en-US" sz="2200" dirty="0"/>
                <a:t>Unique Aspects</a:t>
              </a:r>
            </a:p>
          </p:txBody>
        </p:sp>
        <p:sp>
          <p:nvSpPr>
            <p:cNvPr id="14" name="Rectangle 13">
              <a:extLst>
                <a:ext uri="{FF2B5EF4-FFF2-40B4-BE49-F238E27FC236}">
                  <a16:creationId xmlns:a16="http://schemas.microsoft.com/office/drawing/2014/main" id="{1D3461A6-4FC4-4C8A-BE3E-615F63F237C8}"/>
                </a:ext>
              </a:extLst>
            </p:cNvPr>
            <p:cNvSpPr/>
            <p:nvPr/>
          </p:nvSpPr>
          <p:spPr>
            <a:xfrm>
              <a:off x="597877" y="1355159"/>
              <a:ext cx="4602145" cy="1220875"/>
            </a:xfrm>
            <a:prstGeom prst="rect">
              <a:avLst/>
            </a:prstGeom>
            <a:solidFill>
              <a:srgbClr val="008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OpenCL is hardware-agnostic, so a module can work seamlessly across GPUs from many different vendors without modification.</a:t>
              </a:r>
            </a:p>
          </p:txBody>
        </p:sp>
      </p:grpSp>
      <p:grpSp>
        <p:nvGrpSpPr>
          <p:cNvPr id="15" name="Group 14">
            <a:extLst>
              <a:ext uri="{FF2B5EF4-FFF2-40B4-BE49-F238E27FC236}">
                <a16:creationId xmlns:a16="http://schemas.microsoft.com/office/drawing/2014/main" id="{7449F77C-A7E9-4802-908E-07B37371D3D3}"/>
              </a:ext>
            </a:extLst>
          </p:cNvPr>
          <p:cNvGrpSpPr/>
          <p:nvPr/>
        </p:nvGrpSpPr>
        <p:grpSpPr>
          <a:xfrm>
            <a:off x="314847" y="2783142"/>
            <a:ext cx="5964654" cy="1919160"/>
            <a:chOff x="597877" y="893494"/>
            <a:chExt cx="4602145" cy="1919160"/>
          </a:xfrm>
        </p:grpSpPr>
        <p:sp>
          <p:nvSpPr>
            <p:cNvPr id="16" name="TextBox 15">
              <a:extLst>
                <a:ext uri="{FF2B5EF4-FFF2-40B4-BE49-F238E27FC236}">
                  <a16:creationId xmlns:a16="http://schemas.microsoft.com/office/drawing/2014/main" id="{AF6B3629-6AFC-4F47-90A9-868AF3A19F16}"/>
                </a:ext>
              </a:extLst>
            </p:cNvPr>
            <p:cNvSpPr txBox="1"/>
            <p:nvPr/>
          </p:nvSpPr>
          <p:spPr>
            <a:xfrm>
              <a:off x="930655" y="893494"/>
              <a:ext cx="3936588" cy="430887"/>
            </a:xfrm>
            <a:prstGeom prst="rect">
              <a:avLst/>
            </a:prstGeom>
            <a:noFill/>
          </p:spPr>
          <p:txBody>
            <a:bodyPr wrap="square" rtlCol="0">
              <a:spAutoFit/>
            </a:bodyPr>
            <a:lstStyle/>
            <a:p>
              <a:pPr algn="ctr"/>
              <a:r>
                <a:rPr lang="en-US" sz="2200" dirty="0"/>
                <a:t>Overview</a:t>
              </a:r>
            </a:p>
          </p:txBody>
        </p:sp>
        <p:sp>
          <p:nvSpPr>
            <p:cNvPr id="17" name="Rectangle 16">
              <a:extLst>
                <a:ext uri="{FF2B5EF4-FFF2-40B4-BE49-F238E27FC236}">
                  <a16:creationId xmlns:a16="http://schemas.microsoft.com/office/drawing/2014/main" id="{22BFFBAE-0434-4F92-8AFB-66CABC429768}"/>
                </a:ext>
              </a:extLst>
            </p:cNvPr>
            <p:cNvSpPr/>
            <p:nvPr/>
          </p:nvSpPr>
          <p:spPr>
            <a:xfrm>
              <a:off x="597877" y="1355159"/>
              <a:ext cx="4602145" cy="145749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The programmer writes an OpenCL module which is executed in parallel on 1000s of GPU cores. Each module instance uses a ”global id” to determine what subset of the task it’s supposed to work on.</a:t>
              </a:r>
            </a:p>
          </p:txBody>
        </p:sp>
      </p:grpSp>
      <p:grpSp>
        <p:nvGrpSpPr>
          <p:cNvPr id="18" name="Group 17">
            <a:extLst>
              <a:ext uri="{FF2B5EF4-FFF2-40B4-BE49-F238E27FC236}">
                <a16:creationId xmlns:a16="http://schemas.microsoft.com/office/drawing/2014/main" id="{9FF45C54-B0BD-487C-86B3-7C32C7A5A702}"/>
              </a:ext>
            </a:extLst>
          </p:cNvPr>
          <p:cNvGrpSpPr/>
          <p:nvPr/>
        </p:nvGrpSpPr>
        <p:grpSpPr>
          <a:xfrm>
            <a:off x="6746442" y="4733080"/>
            <a:ext cx="5277435" cy="1682540"/>
            <a:chOff x="764266" y="893494"/>
            <a:chExt cx="3936588" cy="1682540"/>
          </a:xfrm>
        </p:grpSpPr>
        <p:sp>
          <p:nvSpPr>
            <p:cNvPr id="19" name="TextBox 18">
              <a:extLst>
                <a:ext uri="{FF2B5EF4-FFF2-40B4-BE49-F238E27FC236}">
                  <a16:creationId xmlns:a16="http://schemas.microsoft.com/office/drawing/2014/main" id="{9044EB1F-B50F-43EF-A56D-9E5F89AA196D}"/>
                </a:ext>
              </a:extLst>
            </p:cNvPr>
            <p:cNvSpPr txBox="1"/>
            <p:nvPr/>
          </p:nvSpPr>
          <p:spPr>
            <a:xfrm>
              <a:off x="764266" y="893494"/>
              <a:ext cx="3936588" cy="430887"/>
            </a:xfrm>
            <a:prstGeom prst="rect">
              <a:avLst/>
            </a:prstGeom>
            <a:noFill/>
          </p:spPr>
          <p:txBody>
            <a:bodyPr wrap="square" rtlCol="0">
              <a:spAutoFit/>
            </a:bodyPr>
            <a:lstStyle/>
            <a:p>
              <a:pPr algn="ctr"/>
              <a:r>
                <a:rPr lang="en-US" sz="2200" dirty="0"/>
                <a:t>Impact</a:t>
              </a:r>
            </a:p>
          </p:txBody>
        </p:sp>
        <p:sp>
          <p:nvSpPr>
            <p:cNvPr id="21" name="Rectangle 20">
              <a:extLst>
                <a:ext uri="{FF2B5EF4-FFF2-40B4-BE49-F238E27FC236}">
                  <a16:creationId xmlns:a16="http://schemas.microsoft.com/office/drawing/2014/main" id="{3BE5077D-429D-44F4-8B1B-CB9ED529A0C2}"/>
                </a:ext>
              </a:extLst>
            </p:cNvPr>
            <p:cNvSpPr/>
            <p:nvPr/>
          </p:nvSpPr>
          <p:spPr>
            <a:xfrm>
              <a:off x="911191" y="1355159"/>
              <a:ext cx="3642740" cy="122087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rgbClr val="D1D5DB"/>
                  </a:solidFill>
                  <a:effectLst/>
                  <a:latin typeface="Söhne"/>
                </a:rPr>
                <a:t>Has impacted fields such as scientific research, machine learning, and high-performance computing. </a:t>
              </a:r>
              <a:endParaRPr lang="en-US" sz="2200" dirty="0"/>
            </a:p>
          </p:txBody>
        </p:sp>
      </p:grpSp>
      <p:sp>
        <p:nvSpPr>
          <p:cNvPr id="2" name="TextBox 1">
            <a:extLst>
              <a:ext uri="{FF2B5EF4-FFF2-40B4-BE49-F238E27FC236}">
                <a16:creationId xmlns:a16="http://schemas.microsoft.com/office/drawing/2014/main" id="{348BCBEE-CCD0-4EE2-BD2C-F767A3E11BCF}"/>
              </a:ext>
            </a:extLst>
          </p:cNvPr>
          <p:cNvSpPr txBox="1"/>
          <p:nvPr/>
        </p:nvSpPr>
        <p:spPr>
          <a:xfrm>
            <a:off x="9618133" y="381000"/>
            <a:ext cx="231154" cy="369332"/>
          </a:xfrm>
          <a:prstGeom prst="rect">
            <a:avLst/>
          </a:prstGeom>
          <a:noFill/>
        </p:spPr>
        <p:txBody>
          <a:bodyPr wrap="none" rtlCol="0">
            <a:spAutoFit/>
          </a:bodyPr>
          <a:lstStyle/>
          <a:p>
            <a:r>
              <a:rPr lang="en-US" dirty="0"/>
              <a:t> </a:t>
            </a:r>
          </a:p>
        </p:txBody>
      </p:sp>
      <p:sp>
        <p:nvSpPr>
          <p:cNvPr id="9" name="TextBox 8">
            <a:extLst>
              <a:ext uri="{FF2B5EF4-FFF2-40B4-BE49-F238E27FC236}">
                <a16:creationId xmlns:a16="http://schemas.microsoft.com/office/drawing/2014/main" id="{86A1F3A2-D28E-4FF1-92D9-46346FC93CB8}"/>
              </a:ext>
            </a:extLst>
          </p:cNvPr>
          <p:cNvSpPr txBox="1"/>
          <p:nvPr/>
        </p:nvSpPr>
        <p:spPr>
          <a:xfrm>
            <a:off x="6354931" y="177987"/>
            <a:ext cx="5788502" cy="461664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cs typeface="Consolas" panose="020B0609020204030204" pitchFamily="49" charset="0"/>
              </a:rPr>
              <a:t>// OpenCL ”kernel” module (runs on GPU)</a:t>
            </a:r>
          </a:p>
          <a:p>
            <a:r>
              <a:rPr lang="en-US" dirty="0">
                <a:latin typeface="Consolas" panose="020B0609020204030204" pitchFamily="49" charset="0"/>
                <a:cs typeface="Consolas" panose="020B0609020204030204" pitchFamily="49" charset="0"/>
              </a:rPr>
              <a:t>__kernel void </a:t>
            </a:r>
            <a:r>
              <a:rPr lang="en-US" dirty="0" err="1">
                <a:latin typeface="Consolas" panose="020B0609020204030204" pitchFamily="49" charset="0"/>
                <a:cs typeface="Consolas" panose="020B0609020204030204" pitchFamily="49" charset="0"/>
              </a:rPr>
              <a:t>matrixAdd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__global const float* </a:t>
            </a:r>
            <a:r>
              <a:rPr lang="en-US" dirty="0" err="1">
                <a:latin typeface="Consolas" panose="020B0609020204030204" pitchFamily="49" charset="0"/>
                <a:cs typeface="Consolas" panose="020B0609020204030204" pitchFamily="49" charset="0"/>
              </a:rPr>
              <a:t>matA</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__global const float* </a:t>
            </a:r>
            <a:r>
              <a:rPr lang="en-US" dirty="0" err="1">
                <a:latin typeface="Consolas" panose="020B0609020204030204" pitchFamily="49" charset="0"/>
                <a:cs typeface="Consolas" panose="020B0609020204030204" pitchFamily="49" charset="0"/>
              </a:rPr>
              <a:t>matB</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__global float* </a:t>
            </a:r>
            <a:r>
              <a:rPr lang="en-US" dirty="0" err="1">
                <a:latin typeface="Consolas" panose="020B0609020204030204" pitchFamily="49" charset="0"/>
                <a:cs typeface="Consolas" panose="020B0609020204030204" pitchFamily="49" charset="0"/>
              </a:rPr>
              <a:t>matC</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const int </a:t>
            </a:r>
            <a:r>
              <a:rPr lang="en-US" dirty="0" err="1">
                <a:latin typeface="Consolas" panose="020B0609020204030204" pitchFamily="49" charset="0"/>
                <a:cs typeface="Consolas" panose="020B0609020204030204" pitchFamily="49" charset="0"/>
              </a:rPr>
              <a:t>numRows</a:t>
            </a:r>
            <a:r>
              <a:rPr lang="en-US" dirty="0">
                <a:latin typeface="Consolas" panose="020B0609020204030204" pitchFamily="49" charset="0"/>
                <a:cs typeface="Consolas" panose="020B0609020204030204" pitchFamily="49" charset="0"/>
              </a:rPr>
              <a:t>, const int </a:t>
            </a:r>
            <a:r>
              <a:rPr lang="en-US" dirty="0" err="1">
                <a:latin typeface="Consolas" panose="020B0609020204030204" pitchFamily="49" charset="0"/>
                <a:cs typeface="Consolas" panose="020B0609020204030204" pitchFamily="49" charset="0"/>
              </a:rPr>
              <a:t>numCols</a:t>
            </a:r>
            <a:r>
              <a:rPr lang="en-US" dirty="0">
                <a:latin typeface="Consolas" panose="020B0609020204030204" pitchFamily="49" charset="0"/>
                <a:cs typeface="Consolas" panose="020B0609020204030204" pitchFamily="49" charset="0"/>
              </a:rPr>
              <a:t>) {</a:t>
            </a:r>
          </a:p>
          <a:p>
            <a:endParaRPr lang="en-US" sz="1100"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Assuming matrices are n by m cells,</a:t>
            </a:r>
          </a:p>
          <a:p>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cellNum</a:t>
            </a:r>
            <a:r>
              <a:rPr lang="en-US" dirty="0">
                <a:latin typeface="Consolas" panose="020B0609020204030204" pitchFamily="49" charset="0"/>
                <a:cs typeface="Consolas" panose="020B0609020204030204" pitchFamily="49" charset="0"/>
              </a:rPr>
              <a:t> ranges from 0 to n*m - 1 </a:t>
            </a:r>
          </a:p>
          <a:p>
            <a:r>
              <a:rPr lang="en-US" dirty="0">
                <a:latin typeface="Consolas" panose="020B0609020204030204" pitchFamily="49" charset="0"/>
                <a:cs typeface="Consolas" panose="020B0609020204030204" pitchFamily="49" charset="0"/>
              </a:rPr>
              <a:t>   const int </a:t>
            </a:r>
            <a:r>
              <a:rPr lang="en-US" dirty="0" err="1">
                <a:latin typeface="Consolas" panose="020B0609020204030204" pitchFamily="49" charset="0"/>
                <a:cs typeface="Consolas" panose="020B0609020204030204" pitchFamily="49" charset="0"/>
              </a:rPr>
              <a:t>cellNum</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get_global_id</a:t>
            </a:r>
            <a:r>
              <a:rPr lang="en-US" dirty="0">
                <a:latin typeface="Consolas" panose="020B0609020204030204" pitchFamily="49" charset="0"/>
                <a:cs typeface="Consolas" panose="020B0609020204030204" pitchFamily="49" charset="0"/>
              </a:rPr>
              <a:t>(0);  </a:t>
            </a:r>
            <a:br>
              <a:rPr lang="en-US" dirty="0">
                <a:latin typeface="Consolas" panose="020B0609020204030204" pitchFamily="49" charset="0"/>
                <a:cs typeface="Consolas" panose="020B0609020204030204" pitchFamily="49" charset="0"/>
              </a:rPr>
            </a:br>
            <a:endParaRPr lang="en-US" sz="1200"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Fetch the same cell from matrices</a:t>
            </a:r>
          </a:p>
          <a:p>
            <a:r>
              <a:rPr lang="en-US" dirty="0">
                <a:latin typeface="Consolas" panose="020B0609020204030204" pitchFamily="49" charset="0"/>
                <a:cs typeface="Consolas" panose="020B0609020204030204" pitchFamily="49" charset="0"/>
              </a:rPr>
              <a:t>   // A and B, add them, and store in C</a:t>
            </a:r>
          </a:p>
          <a:p>
            <a:r>
              <a:rPr lang="en-US" dirty="0">
                <a:latin typeface="Consolas" panose="020B0609020204030204" pitchFamily="49" charset="0"/>
                <a:cs typeface="Consolas" panose="020B0609020204030204" pitchFamily="49" charset="0"/>
              </a:rPr>
              <a:t>   if (</a:t>
            </a:r>
            <a:r>
              <a:rPr lang="en-US" dirty="0" err="1">
                <a:latin typeface="Consolas" panose="020B0609020204030204" pitchFamily="49" charset="0"/>
                <a:cs typeface="Consolas" panose="020B0609020204030204" pitchFamily="49" charset="0"/>
              </a:rPr>
              <a:t>cellNum</a:t>
            </a:r>
            <a:r>
              <a:rPr lang="en-US" dirty="0">
                <a:latin typeface="Consolas" panose="020B0609020204030204" pitchFamily="49" charset="0"/>
                <a:cs typeface="Consolas" panose="020B0609020204030204" pitchFamily="49" charset="0"/>
              </a:rPr>
              <a:t> &lt; </a:t>
            </a:r>
            <a:r>
              <a:rPr lang="en-US" dirty="0" err="1">
                <a:latin typeface="Consolas" panose="020B0609020204030204" pitchFamily="49" charset="0"/>
                <a:cs typeface="Consolas" panose="020B0609020204030204" pitchFamily="49" charset="0"/>
              </a:rPr>
              <a:t>numRows</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numCols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matC</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cellNum</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matA</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cellNum</a:t>
            </a:r>
            <a:r>
              <a:rPr lang="en-US" dirty="0">
                <a:latin typeface="Consolas" panose="020B0609020204030204" pitchFamily="49" charset="0"/>
                <a:cs typeface="Consolas" panose="020B0609020204030204" pitchFamily="49" charset="0"/>
              </a:rPr>
              <a:t>] +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matB</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cellNum</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t>
            </a:r>
          </a:p>
        </p:txBody>
      </p:sp>
      <p:sp>
        <p:nvSpPr>
          <p:cNvPr id="11" name="Rectangle 10">
            <a:extLst>
              <a:ext uri="{FF2B5EF4-FFF2-40B4-BE49-F238E27FC236}">
                <a16:creationId xmlns:a16="http://schemas.microsoft.com/office/drawing/2014/main" id="{897639FF-B967-9AA0-D4E5-5BA9603731FD}"/>
              </a:ext>
            </a:extLst>
          </p:cNvPr>
          <p:cNvSpPr/>
          <p:nvPr/>
        </p:nvSpPr>
        <p:spPr>
          <a:xfrm>
            <a:off x="163755" y="886141"/>
            <a:ext cx="6180048" cy="5772868"/>
          </a:xfrm>
          <a:prstGeom prst="rect">
            <a:avLst/>
          </a:prstGeom>
          <a:solidFill>
            <a:srgbClr val="FFFFFF">
              <a:alpha val="9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peech Bubble: Rectangle with Corners Rounded 54">
            <a:extLst>
              <a:ext uri="{FF2B5EF4-FFF2-40B4-BE49-F238E27FC236}">
                <a16:creationId xmlns:a16="http://schemas.microsoft.com/office/drawing/2014/main" id="{8071A073-472F-BF3D-2AEB-1AB1DDC40F6E}"/>
              </a:ext>
            </a:extLst>
          </p:cNvPr>
          <p:cNvSpPr/>
          <p:nvPr/>
        </p:nvSpPr>
        <p:spPr>
          <a:xfrm>
            <a:off x="2453951" y="37525"/>
            <a:ext cx="2761860" cy="1189985"/>
          </a:xfrm>
          <a:prstGeom prst="wedgeRoundRectCallout">
            <a:avLst>
              <a:gd name="adj1" fmla="val 101704"/>
              <a:gd name="adj2" fmla="val -2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function is launched on thousands of GPU cores.</a:t>
            </a:r>
          </a:p>
        </p:txBody>
      </p:sp>
      <p:sp>
        <p:nvSpPr>
          <p:cNvPr id="6" name="Speech Bubble: Rectangle with Corners Rounded 54">
            <a:extLst>
              <a:ext uri="{FF2B5EF4-FFF2-40B4-BE49-F238E27FC236}">
                <a16:creationId xmlns:a16="http://schemas.microsoft.com/office/drawing/2014/main" id="{9B281DC7-D0C7-7995-C97D-80B38F6125AA}"/>
              </a:ext>
            </a:extLst>
          </p:cNvPr>
          <p:cNvSpPr/>
          <p:nvPr/>
        </p:nvSpPr>
        <p:spPr>
          <a:xfrm>
            <a:off x="1054411" y="1650162"/>
            <a:ext cx="3998052" cy="1189985"/>
          </a:xfrm>
          <a:prstGeom prst="wedgeRoundRectCallout">
            <a:avLst>
              <a:gd name="adj1" fmla="val 94138"/>
              <a:gd name="adj2" fmla="val 430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Each instance of the function that executes is asked to add a different cell of the two matrices.</a:t>
            </a:r>
          </a:p>
        </p:txBody>
      </p:sp>
      <p:sp>
        <p:nvSpPr>
          <p:cNvPr id="8" name="Speech Bubble: Rectangle with Corners Rounded 54">
            <a:extLst>
              <a:ext uri="{FF2B5EF4-FFF2-40B4-BE49-F238E27FC236}">
                <a16:creationId xmlns:a16="http://schemas.microsoft.com/office/drawing/2014/main" id="{78752624-AEDA-6DF0-2A46-68681A092BBC}"/>
              </a:ext>
            </a:extLst>
          </p:cNvPr>
          <p:cNvSpPr/>
          <p:nvPr/>
        </p:nvSpPr>
        <p:spPr>
          <a:xfrm>
            <a:off x="1298147" y="3918821"/>
            <a:ext cx="3998052" cy="1189985"/>
          </a:xfrm>
          <a:prstGeom prst="wedgeRoundRectCallout">
            <a:avLst>
              <a:gd name="adj1" fmla="val 92351"/>
              <a:gd name="adj2" fmla="val -414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 we add a single cell from the two input matrices and store the results in the output matrix C.</a:t>
            </a:r>
          </a:p>
        </p:txBody>
      </p:sp>
    </p:spTree>
    <p:extLst>
      <p:ext uri="{BB962C8B-B14F-4D97-AF65-F5344CB8AC3E}">
        <p14:creationId xmlns:p14="http://schemas.microsoft.com/office/powerpoint/2010/main" val="117291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Programming Language_1.wav"/>
                                        </p:tgtEl>
                                      </p:cMediaNode>
                                    </p:audio>
                                  </p:subTnLst>
                                </p:cTn>
                              </p:par>
                              <p:par>
                                <p:cTn id="7" presetID="3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20000" fill="hold"/>
                                        <p:tgtEl>
                                          <p:spTgt spid="10"/>
                                        </p:tgtEl>
                                        <p:attrNameLst>
                                          <p:attrName>ppt_w</p:attrName>
                                        </p:attrNameLst>
                                      </p:cBhvr>
                                      <p:tavLst>
                                        <p:tav tm="0">
                                          <p:val>
                                            <p:fltVal val="0"/>
                                          </p:val>
                                        </p:tav>
                                        <p:tav tm="100000">
                                          <p:val>
                                            <p:strVal val="#ppt_w"/>
                                          </p:val>
                                        </p:tav>
                                      </p:tavLst>
                                    </p:anim>
                                    <p:anim calcmode="lin" valueType="num">
                                      <p:cBhvr>
                                        <p:cTn id="10" dur="20000" fill="hold"/>
                                        <p:tgtEl>
                                          <p:spTgt spid="10"/>
                                        </p:tgtEl>
                                        <p:attrNameLst>
                                          <p:attrName>ppt_h</p:attrName>
                                        </p:attrNameLst>
                                      </p:cBhvr>
                                      <p:tavLst>
                                        <p:tav tm="0">
                                          <p:val>
                                            <p:fltVal val="0"/>
                                          </p:val>
                                        </p:tav>
                                        <p:tav tm="100000">
                                          <p:val>
                                            <p:strVal val="#ppt_h"/>
                                          </p:val>
                                        </p:tav>
                                      </p:tavLst>
                                    </p:anim>
                                    <p:anim calcmode="lin" valueType="num">
                                      <p:cBhvr>
                                        <p:cTn id="11" dur="20000" fill="hold"/>
                                        <p:tgtEl>
                                          <p:spTgt spid="10"/>
                                        </p:tgtEl>
                                        <p:attrNameLst>
                                          <p:attrName>style.rotation</p:attrName>
                                        </p:attrNameLst>
                                      </p:cBhvr>
                                      <p:tavLst>
                                        <p:tav tm="0">
                                          <p:val>
                                            <p:fltVal val="90"/>
                                          </p:val>
                                        </p:tav>
                                        <p:tav tm="100000">
                                          <p:val>
                                            <p:fltVal val="0"/>
                                          </p:val>
                                        </p:tav>
                                      </p:tavLst>
                                    </p:anim>
                                    <p:animEffect transition="in" filter="fade">
                                      <p:cBhvr>
                                        <p:cTn id="12" dur="20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0" presetClass="exit" presetSubtype="0" fill="hold" grpId="1"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p:bldP spid="9" grpId="0" animBg="1"/>
      <p:bldP spid="11" grpId="0" animBg="1"/>
      <p:bldP spid="3" grpId="0" animBg="1"/>
      <p:bldP spid="3" grpId="1" animBg="1"/>
      <p:bldP spid="6" grpId="0" animBg="1"/>
      <p:bldP spid="6" grpId="1" animBg="1"/>
      <p:bldP spid="8" grpId="0" animBg="1"/>
      <p:bldP spid="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3F061A4-F75C-459A-A0EC-E3A9BA4ACB10}"/>
              </a:ext>
            </a:extLst>
          </p:cNvPr>
          <p:cNvGrpSpPr/>
          <p:nvPr/>
        </p:nvGrpSpPr>
        <p:grpSpPr>
          <a:xfrm>
            <a:off x="6718735" y="1938274"/>
            <a:ext cx="5337014" cy="872853"/>
            <a:chOff x="7774777" y="251451"/>
            <a:chExt cx="5337014" cy="872853"/>
          </a:xfrm>
        </p:grpSpPr>
        <p:sp>
          <p:nvSpPr>
            <p:cNvPr id="33" name="TextBox 32">
              <a:extLst>
                <a:ext uri="{FF2B5EF4-FFF2-40B4-BE49-F238E27FC236}">
                  <a16:creationId xmlns:a16="http://schemas.microsoft.com/office/drawing/2014/main" id="{62A4A690-C00F-4707-A5F7-BDE0EB754E87}"/>
                </a:ext>
              </a:extLst>
            </p:cNvPr>
            <p:cNvSpPr txBox="1"/>
            <p:nvPr/>
          </p:nvSpPr>
          <p:spPr>
            <a:xfrm>
              <a:off x="8710082" y="293307"/>
              <a:ext cx="4401709" cy="830997"/>
            </a:xfrm>
            <a:prstGeom prst="rect">
              <a:avLst/>
            </a:prstGeom>
            <a:noFill/>
          </p:spPr>
          <p:txBody>
            <a:bodyPr wrap="square">
              <a:spAutoFit/>
            </a:bodyPr>
            <a:lstStyle/>
            <a:p>
              <a:r>
                <a:rPr lang="en-US" sz="2400" dirty="0"/>
                <a:t>How do you define a constructor in a Python class?</a:t>
              </a:r>
            </a:p>
          </p:txBody>
        </p:sp>
        <p:pic>
          <p:nvPicPr>
            <p:cNvPr id="34" name="Picture 33" descr="Shape&#10;&#10;Description automatically generated with low confidence">
              <a:extLst>
                <a:ext uri="{FF2B5EF4-FFF2-40B4-BE49-F238E27FC236}">
                  <a16:creationId xmlns:a16="http://schemas.microsoft.com/office/drawing/2014/main" id="{38BDFEE2-F5A7-4D6A-A7E3-F631DA425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grpSp>
        <p:nvGrpSpPr>
          <p:cNvPr id="35" name="Group 34">
            <a:extLst>
              <a:ext uri="{FF2B5EF4-FFF2-40B4-BE49-F238E27FC236}">
                <a16:creationId xmlns:a16="http://schemas.microsoft.com/office/drawing/2014/main" id="{32A00227-CA40-4656-8612-25C96AD1D9F4}"/>
              </a:ext>
            </a:extLst>
          </p:cNvPr>
          <p:cNvGrpSpPr/>
          <p:nvPr/>
        </p:nvGrpSpPr>
        <p:grpSpPr>
          <a:xfrm>
            <a:off x="6718735" y="3038691"/>
            <a:ext cx="5120629" cy="872853"/>
            <a:chOff x="7774777" y="251451"/>
            <a:chExt cx="5120629" cy="872853"/>
          </a:xfrm>
        </p:grpSpPr>
        <p:sp>
          <p:nvSpPr>
            <p:cNvPr id="36" name="TextBox 35">
              <a:extLst>
                <a:ext uri="{FF2B5EF4-FFF2-40B4-BE49-F238E27FC236}">
                  <a16:creationId xmlns:a16="http://schemas.microsoft.com/office/drawing/2014/main" id="{0CAC39FC-D9A2-4AE3-A0F7-9902554C1F24}"/>
                </a:ext>
              </a:extLst>
            </p:cNvPr>
            <p:cNvSpPr txBox="1"/>
            <p:nvPr/>
          </p:nvSpPr>
          <p:spPr>
            <a:xfrm>
              <a:off x="8710082" y="293307"/>
              <a:ext cx="4185324" cy="830997"/>
            </a:xfrm>
            <a:prstGeom prst="rect">
              <a:avLst/>
            </a:prstGeom>
            <a:noFill/>
          </p:spPr>
          <p:txBody>
            <a:bodyPr wrap="square">
              <a:spAutoFit/>
            </a:bodyPr>
            <a:lstStyle/>
            <a:p>
              <a:r>
                <a:rPr lang="en-US" sz="2400" dirty="0"/>
                <a:t>How do you define member variables in a Python class?</a:t>
              </a:r>
            </a:p>
          </p:txBody>
        </p:sp>
        <p:pic>
          <p:nvPicPr>
            <p:cNvPr id="37" name="Picture 36" descr="Shape&#10;&#10;Description automatically generated with low confidence">
              <a:extLst>
                <a:ext uri="{FF2B5EF4-FFF2-40B4-BE49-F238E27FC236}">
                  <a16:creationId xmlns:a16="http://schemas.microsoft.com/office/drawing/2014/main" id="{7AFF2758-9C01-47B5-B509-C0D5D49DE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grpSp>
        <p:nvGrpSpPr>
          <p:cNvPr id="47" name="Group 46">
            <a:extLst>
              <a:ext uri="{FF2B5EF4-FFF2-40B4-BE49-F238E27FC236}">
                <a16:creationId xmlns:a16="http://schemas.microsoft.com/office/drawing/2014/main" id="{4A22DDC0-077D-4BC2-9706-8136FB8B4BA6}"/>
              </a:ext>
            </a:extLst>
          </p:cNvPr>
          <p:cNvGrpSpPr/>
          <p:nvPr/>
        </p:nvGrpSpPr>
        <p:grpSpPr>
          <a:xfrm>
            <a:off x="6718735" y="4076241"/>
            <a:ext cx="5196386" cy="872853"/>
            <a:chOff x="7774777" y="251451"/>
            <a:chExt cx="5196386" cy="872853"/>
          </a:xfrm>
        </p:grpSpPr>
        <p:sp>
          <p:nvSpPr>
            <p:cNvPr id="48" name="TextBox 47">
              <a:extLst>
                <a:ext uri="{FF2B5EF4-FFF2-40B4-BE49-F238E27FC236}">
                  <a16:creationId xmlns:a16="http://schemas.microsoft.com/office/drawing/2014/main" id="{76D3B6DB-51BA-417B-BEC6-5837E56DFF08}"/>
                </a:ext>
              </a:extLst>
            </p:cNvPr>
            <p:cNvSpPr txBox="1"/>
            <p:nvPr/>
          </p:nvSpPr>
          <p:spPr>
            <a:xfrm>
              <a:off x="8710082" y="293307"/>
              <a:ext cx="4261081" cy="830997"/>
            </a:xfrm>
            <a:prstGeom prst="rect">
              <a:avLst/>
            </a:prstGeom>
            <a:noFill/>
          </p:spPr>
          <p:txBody>
            <a:bodyPr wrap="square">
              <a:spAutoFit/>
            </a:bodyPr>
            <a:lstStyle/>
            <a:p>
              <a:r>
                <a:rPr lang="en-US" sz="2400" dirty="0"/>
                <a:t>How is a method different from a normal Python function?</a:t>
              </a:r>
            </a:p>
          </p:txBody>
        </p:sp>
        <p:pic>
          <p:nvPicPr>
            <p:cNvPr id="49" name="Picture 48" descr="Shape&#10;&#10;Description automatically generated with low confidence">
              <a:extLst>
                <a:ext uri="{FF2B5EF4-FFF2-40B4-BE49-F238E27FC236}">
                  <a16:creationId xmlns:a16="http://schemas.microsoft.com/office/drawing/2014/main" id="{5569B63C-FE68-4F06-8054-2C81F1C3E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2" name="TextBox 1">
            <a:extLst>
              <a:ext uri="{FF2B5EF4-FFF2-40B4-BE49-F238E27FC236}">
                <a16:creationId xmlns:a16="http://schemas.microsoft.com/office/drawing/2014/main" id="{08284727-1A3A-4E9F-956C-57CC4F72B5AC}"/>
              </a:ext>
            </a:extLst>
          </p:cNvPr>
          <p:cNvSpPr txBox="1"/>
          <p:nvPr/>
        </p:nvSpPr>
        <p:spPr>
          <a:xfrm>
            <a:off x="254452" y="0"/>
            <a:ext cx="11411205" cy="830997"/>
          </a:xfrm>
          <a:prstGeom prst="rect">
            <a:avLst/>
          </a:prstGeom>
          <a:noFill/>
        </p:spPr>
        <p:txBody>
          <a:bodyPr wrap="square" rtlCol="0">
            <a:spAutoFit/>
          </a:bodyPr>
          <a:lstStyle/>
          <a:p>
            <a:pPr algn="ctr"/>
            <a:r>
              <a:rPr lang="en-US" sz="4800" dirty="0"/>
              <a:t>Classes</a:t>
            </a:r>
          </a:p>
        </p:txBody>
      </p:sp>
      <p:sp>
        <p:nvSpPr>
          <p:cNvPr id="6" name="TextBox 5">
            <a:extLst>
              <a:ext uri="{FF2B5EF4-FFF2-40B4-BE49-F238E27FC236}">
                <a16:creationId xmlns:a16="http://schemas.microsoft.com/office/drawing/2014/main" id="{DB3A6544-5225-4067-B8DB-9E4CF40322FB}"/>
              </a:ext>
            </a:extLst>
          </p:cNvPr>
          <p:cNvSpPr txBox="1"/>
          <p:nvPr/>
        </p:nvSpPr>
        <p:spPr>
          <a:xfrm>
            <a:off x="258682" y="792083"/>
            <a:ext cx="5695134" cy="4814492"/>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MILES_PER_GAL = </a:t>
            </a:r>
            <a:r>
              <a:rPr lang="en-US" dirty="0">
                <a:solidFill>
                  <a:srgbClr val="850002"/>
                </a:solidFill>
                <a:latin typeface="Consolas" panose="020B0609020204030204" pitchFamily="49" charset="0"/>
              </a:rPr>
              <a:t>30</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gallons):</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self.gas_gallons</a:t>
            </a:r>
            <a:r>
              <a:rPr lang="en-US" dirty="0">
                <a:solidFill>
                  <a:srgbClr val="000000"/>
                </a:solidFill>
                <a:latin typeface="Consolas" panose="020B0609020204030204" pitchFamily="49" charset="0"/>
              </a:rPr>
              <a:t> = gallons</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self.odometer</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0</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drive</a:t>
            </a:r>
            <a:r>
              <a:rPr lang="en-US" dirty="0">
                <a:solidFill>
                  <a:srgbClr val="000000"/>
                </a:solidFill>
                <a:latin typeface="Consolas" panose="020B0609020204030204" pitchFamily="49" charset="0"/>
              </a:rPr>
              <a:t>(self, miles):</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gals_needed</a:t>
            </a:r>
            <a:r>
              <a:rPr lang="en-US" dirty="0">
                <a:solidFill>
                  <a:srgbClr val="000000"/>
                </a:solidFill>
                <a:latin typeface="Consolas" panose="020B0609020204030204" pitchFamily="49" charset="0"/>
              </a:rPr>
              <a:t> = miles / </a:t>
            </a:r>
            <a:r>
              <a:rPr lang="en-US" dirty="0" err="1">
                <a:solidFill>
                  <a:srgbClr val="000000"/>
                </a:solidFill>
                <a:latin typeface="Consolas" panose="020B0609020204030204" pitchFamily="49" charset="0"/>
              </a:rPr>
              <a:t>Car.MILES_PER_GAL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self.gas_gallons</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gals_needed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self.gas_gallons</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gals_needed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self.odometer</a:t>
            </a:r>
            <a:r>
              <a:rPr lang="en-US" dirty="0">
                <a:solidFill>
                  <a:srgbClr val="000000"/>
                </a:solidFill>
                <a:latin typeface="Consolas" panose="020B0609020204030204" pitchFamily="49" charset="0"/>
              </a:rPr>
              <a:t> += miles</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get_odometer</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self.odometer</a:t>
            </a:r>
            <a:endParaRPr lang="en-US" dirty="0">
              <a:latin typeface="Consolas" panose="020B0609020204030204" pitchFamily="49" charset="0"/>
            </a:endParaRPr>
          </a:p>
        </p:txBody>
      </p:sp>
      <p:sp>
        <p:nvSpPr>
          <p:cNvPr id="22" name="TextBox 21">
            <a:extLst>
              <a:ext uri="{FF2B5EF4-FFF2-40B4-BE49-F238E27FC236}">
                <a16:creationId xmlns:a16="http://schemas.microsoft.com/office/drawing/2014/main" id="{915EFA29-3490-4F98-9ED7-167195358EA8}"/>
              </a:ext>
            </a:extLst>
          </p:cNvPr>
          <p:cNvSpPr txBox="1"/>
          <p:nvPr/>
        </p:nvSpPr>
        <p:spPr>
          <a:xfrm>
            <a:off x="266736" y="5636241"/>
            <a:ext cx="5695134" cy="1193030"/>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use_car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c1 = Car(</a:t>
            </a:r>
            <a:r>
              <a:rPr lang="en-US" dirty="0">
                <a:solidFill>
                  <a:srgbClr val="850002"/>
                </a:solidFill>
                <a:latin typeface="Consolas" panose="020B0609020204030204" pitchFamily="49" charset="0"/>
              </a:rPr>
              <a:t>16</a:t>
            </a:r>
            <a:r>
              <a:rPr lang="en-US" dirty="0">
                <a:solidFill>
                  <a:srgbClr val="000000"/>
                </a:solidFill>
                <a:latin typeface="Consolas" panose="020B0609020204030204" pitchFamily="49" charset="0"/>
              </a:rPr>
              <a:t>)  # 16 gallons of gas</a:t>
            </a:r>
          </a:p>
          <a:p>
            <a:r>
              <a:rPr lang="en-US" dirty="0">
                <a:solidFill>
                  <a:srgbClr val="000000"/>
                </a:solidFill>
                <a:latin typeface="Consolas" panose="020B0609020204030204" pitchFamily="49" charset="0"/>
              </a:rPr>
              <a:t>  c1.drive(</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  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'I</a:t>
            </a:r>
            <a:r>
              <a:rPr lang="en-US" dirty="0">
                <a:solidFill>
                  <a:srgbClr val="850002"/>
                </a:solidFill>
                <a:latin typeface="Consolas" panose="020B0609020204030204" pitchFamily="49" charset="0"/>
              </a:rPr>
              <a:t> drove {c1.get_odometer()} mi'</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31" name="Speech Bubble: Rectangle with Corners Rounded 30">
            <a:extLst>
              <a:ext uri="{FF2B5EF4-FFF2-40B4-BE49-F238E27FC236}">
                <a16:creationId xmlns:a16="http://schemas.microsoft.com/office/drawing/2014/main" id="{006ADD8A-E1E2-42DF-A622-D1FA3BB4F544}"/>
              </a:ext>
            </a:extLst>
          </p:cNvPr>
          <p:cNvSpPr/>
          <p:nvPr/>
        </p:nvSpPr>
        <p:spPr>
          <a:xfrm>
            <a:off x="4426859" y="2026891"/>
            <a:ext cx="4185324" cy="1158449"/>
          </a:xfrm>
          <a:prstGeom prst="wedgeRoundRectCallout">
            <a:avLst>
              <a:gd name="adj1" fmla="val -90641"/>
              <a:gd name="adj2" fmla="val -585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Instead, to create a member variable named </a:t>
            </a:r>
            <a:r>
              <a:rPr lang="en-US" sz="2000" dirty="0">
                <a:solidFill>
                  <a:schemeClr val="accent2">
                    <a:lumMod val="20000"/>
                    <a:lumOff val="80000"/>
                  </a:schemeClr>
                </a:solidFill>
                <a:latin typeface="Corbel" panose="020B0503020204020204" pitchFamily="34" charset="0"/>
              </a:rPr>
              <a:t>foo</a:t>
            </a:r>
            <a:r>
              <a:rPr lang="en-US" sz="2000" dirty="0">
                <a:latin typeface="Corbel" panose="020B0503020204020204" pitchFamily="34" charset="0"/>
              </a:rPr>
              <a:t>, you simply write:</a:t>
            </a:r>
          </a:p>
          <a:p>
            <a:pPr algn="ctr"/>
            <a:r>
              <a:rPr lang="en-US" sz="2000" dirty="0" err="1">
                <a:solidFill>
                  <a:schemeClr val="accent2">
                    <a:lumMod val="20000"/>
                    <a:lumOff val="80000"/>
                  </a:schemeClr>
                </a:solidFill>
                <a:latin typeface="Corbel" panose="020B0503020204020204" pitchFamily="34" charset="0"/>
              </a:rPr>
              <a:t>self.foo</a:t>
            </a:r>
            <a:r>
              <a:rPr lang="en-US" sz="2000" dirty="0">
                <a:solidFill>
                  <a:schemeClr val="accent2">
                    <a:lumMod val="20000"/>
                    <a:lumOff val="80000"/>
                  </a:schemeClr>
                </a:solidFill>
                <a:latin typeface="Corbel" panose="020B0503020204020204" pitchFamily="34" charset="0"/>
              </a:rPr>
              <a:t> = value</a:t>
            </a:r>
          </a:p>
        </p:txBody>
      </p:sp>
      <p:sp>
        <p:nvSpPr>
          <p:cNvPr id="56" name="Rectangle 55">
            <a:extLst>
              <a:ext uri="{FF2B5EF4-FFF2-40B4-BE49-F238E27FC236}">
                <a16:creationId xmlns:a16="http://schemas.microsoft.com/office/drawing/2014/main" id="{DFA233DA-A04F-4AB0-8AE6-9B6C468FE42E}"/>
              </a:ext>
            </a:extLst>
          </p:cNvPr>
          <p:cNvSpPr/>
          <p:nvPr/>
        </p:nvSpPr>
        <p:spPr>
          <a:xfrm>
            <a:off x="6885544" y="5751955"/>
            <a:ext cx="500117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7" name="Rectangle 56">
            <a:extLst>
              <a:ext uri="{FF2B5EF4-FFF2-40B4-BE49-F238E27FC236}">
                <a16:creationId xmlns:a16="http://schemas.microsoft.com/office/drawing/2014/main" id="{AB403590-E4D7-4BC5-95CF-25FB362E4B08}"/>
              </a:ext>
            </a:extLst>
          </p:cNvPr>
          <p:cNvSpPr/>
          <p:nvPr/>
        </p:nvSpPr>
        <p:spPr>
          <a:xfrm>
            <a:off x="6887828" y="5758427"/>
            <a:ext cx="500303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FA0124B4-2679-4D9A-9F13-04E50408E589}"/>
              </a:ext>
            </a:extLst>
          </p:cNvPr>
          <p:cNvGrpSpPr/>
          <p:nvPr/>
        </p:nvGrpSpPr>
        <p:grpSpPr>
          <a:xfrm>
            <a:off x="6828243" y="3351535"/>
            <a:ext cx="5227506" cy="3142889"/>
            <a:chOff x="6678216" y="3629679"/>
            <a:chExt cx="4790175" cy="3142889"/>
          </a:xfrm>
        </p:grpSpPr>
        <p:sp>
          <p:nvSpPr>
            <p:cNvPr id="38" name="Speech Bubble: Rectangle with Corners Rounded 37">
              <a:extLst>
                <a:ext uri="{FF2B5EF4-FFF2-40B4-BE49-F238E27FC236}">
                  <a16:creationId xmlns:a16="http://schemas.microsoft.com/office/drawing/2014/main" id="{965776DF-F5D1-4FF7-8427-B279D7ECFDB4}"/>
                </a:ext>
              </a:extLst>
            </p:cNvPr>
            <p:cNvSpPr/>
            <p:nvPr/>
          </p:nvSpPr>
          <p:spPr>
            <a:xfrm>
              <a:off x="6678216" y="3629679"/>
              <a:ext cx="4790175" cy="3142889"/>
            </a:xfrm>
            <a:prstGeom prst="wedgeRoundRectCallout">
              <a:avLst>
                <a:gd name="adj1" fmla="val -68099"/>
                <a:gd name="adj2" fmla="val -505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Python, there's no way to declare a class's member variables without assigning them </a:t>
              </a:r>
              <a:br>
                <a:rPr lang="en-US" sz="2000" dirty="0">
                  <a:latin typeface="Corbel" panose="020B0503020204020204" pitchFamily="34" charset="0"/>
                </a:rPr>
              </a:br>
              <a:r>
                <a:rPr lang="en-US" sz="2000" dirty="0">
                  <a:latin typeface="Corbel" panose="020B0503020204020204" pitchFamily="34" charset="0"/>
                </a:rPr>
                <a:t>(</a:t>
              </a:r>
              <a:r>
                <a:rPr lang="en-US" sz="2000" dirty="0">
                  <a:solidFill>
                    <a:schemeClr val="accent2">
                      <a:lumMod val="20000"/>
                      <a:lumOff val="80000"/>
                    </a:schemeClr>
                  </a:solidFill>
                  <a:latin typeface="Corbel" panose="020B0503020204020204" pitchFamily="34" charset="0"/>
                </a:rPr>
                <a:t>like we do in C++</a:t>
              </a:r>
              <a:r>
                <a:rPr lang="en-US" sz="2000" dirty="0">
                  <a:latin typeface="Corbel" panose="020B0503020204020204" pitchFamily="34" charset="0"/>
                </a:rPr>
                <a:t>).</a:t>
              </a:r>
            </a:p>
            <a:p>
              <a:pPr algn="ct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2000" dirty="0">
                <a:latin typeface="Corbel" panose="020B0503020204020204" pitchFamily="34" charset="0"/>
              </a:endParaRPr>
            </a:p>
            <a:p>
              <a:pPr algn="ctr"/>
              <a:endParaRPr lang="en-US" sz="3600" dirty="0">
                <a:latin typeface="Corbel" panose="020B0503020204020204" pitchFamily="34" charset="0"/>
              </a:endParaRPr>
            </a:p>
          </p:txBody>
        </p:sp>
        <p:sp>
          <p:nvSpPr>
            <p:cNvPr id="41" name="TextBox 40">
              <a:extLst>
                <a:ext uri="{FF2B5EF4-FFF2-40B4-BE49-F238E27FC236}">
                  <a16:creationId xmlns:a16="http://schemas.microsoft.com/office/drawing/2014/main" id="{616891C3-0C8E-4E1F-99EB-95886D0E3534}"/>
                </a:ext>
              </a:extLst>
            </p:cNvPr>
            <p:cNvSpPr txBox="1"/>
            <p:nvPr/>
          </p:nvSpPr>
          <p:spPr>
            <a:xfrm>
              <a:off x="6887828" y="4741576"/>
              <a:ext cx="4311945" cy="1770162"/>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class Car {</a:t>
              </a:r>
            </a:p>
            <a:p>
              <a:r>
                <a:rPr lang="en-US" dirty="0">
                  <a:latin typeface="Consolas" panose="020B0609020204030204" pitchFamily="49" charset="0"/>
                </a:rPr>
                <a:t> public:</a:t>
              </a:r>
            </a:p>
            <a:p>
              <a:r>
                <a:rPr lang="en-US" dirty="0">
                  <a:latin typeface="Consolas" panose="020B0609020204030204" pitchFamily="49" charset="0"/>
                </a:rPr>
                <a:t>   ...</a:t>
              </a:r>
            </a:p>
            <a:p>
              <a:r>
                <a:rPr lang="en-US" dirty="0">
                  <a:latin typeface="Consolas" panose="020B0609020204030204" pitchFamily="49" charset="0"/>
                </a:rPr>
                <a:t> private:</a:t>
              </a:r>
            </a:p>
            <a:p>
              <a:r>
                <a:rPr lang="en-US" dirty="0">
                  <a:latin typeface="Consolas" panose="020B0609020204030204" pitchFamily="49" charset="0"/>
                </a:rPr>
                <a:t>   </a:t>
              </a:r>
              <a:r>
                <a:rPr lang="en-US" dirty="0">
                  <a:solidFill>
                    <a:srgbClr val="FF0000"/>
                  </a:solidFill>
                  <a:latin typeface="Consolas" panose="020B0609020204030204" pitchFamily="49" charset="0"/>
                </a:rPr>
                <a:t>double </a:t>
              </a:r>
              <a:r>
                <a:rPr lang="en-US" dirty="0" err="1">
                  <a:solidFill>
                    <a:srgbClr val="FF0000"/>
                  </a:solidFill>
                  <a:latin typeface="Consolas" panose="020B0609020204030204" pitchFamily="49" charset="0"/>
                </a:rPr>
                <a:t>gas_gallons</a:t>
              </a:r>
              <a:r>
                <a:rPr lang="en-US" dirty="0">
                  <a:solidFill>
                    <a:srgbClr val="FF0000"/>
                  </a:solidFill>
                  <a:latin typeface="Consolas" panose="020B0609020204030204" pitchFamily="49" charset="0"/>
                </a:rPr>
                <a:t>, odometer</a:t>
              </a:r>
              <a:r>
                <a:rPr lang="en-US" dirty="0">
                  <a:latin typeface="Consolas" panose="020B0609020204030204" pitchFamily="49" charset="0"/>
                </a:rPr>
                <a:t>;</a:t>
              </a:r>
            </a:p>
            <a:p>
              <a:r>
                <a:rPr lang="en-US" dirty="0">
                  <a:latin typeface="Consolas" panose="020B0609020204030204" pitchFamily="49" charset="0"/>
                </a:rPr>
                <a:t>};</a:t>
              </a:r>
            </a:p>
          </p:txBody>
        </p:sp>
      </p:grpSp>
      <p:sp>
        <p:nvSpPr>
          <p:cNvPr id="43" name="Speech Bubble: Rectangle with Corners Rounded 42">
            <a:extLst>
              <a:ext uri="{FF2B5EF4-FFF2-40B4-BE49-F238E27FC236}">
                <a16:creationId xmlns:a16="http://schemas.microsoft.com/office/drawing/2014/main" id="{FA08BDC7-612C-4718-BFFF-8352C9487516}"/>
              </a:ext>
            </a:extLst>
          </p:cNvPr>
          <p:cNvSpPr/>
          <p:nvPr/>
        </p:nvSpPr>
        <p:spPr>
          <a:xfrm>
            <a:off x="3606043" y="4837066"/>
            <a:ext cx="3209878" cy="1193030"/>
          </a:xfrm>
          <a:prstGeom prst="wedgeRoundRectCallout">
            <a:avLst>
              <a:gd name="adj1" fmla="val -113203"/>
              <a:gd name="adj2" fmla="val 465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constructor is called when you define a new object, like this.</a:t>
            </a:r>
          </a:p>
        </p:txBody>
      </p:sp>
      <p:sp>
        <p:nvSpPr>
          <p:cNvPr id="23" name="TextBox 22">
            <a:extLst>
              <a:ext uri="{FF2B5EF4-FFF2-40B4-BE49-F238E27FC236}">
                <a16:creationId xmlns:a16="http://schemas.microsoft.com/office/drawing/2014/main" id="{D9134ED3-A5C6-4D94-AFB0-5DEAF3DD01C2}"/>
              </a:ext>
            </a:extLst>
          </p:cNvPr>
          <p:cNvSpPr txBox="1"/>
          <p:nvPr/>
        </p:nvSpPr>
        <p:spPr>
          <a:xfrm>
            <a:off x="6158630" y="999572"/>
            <a:ext cx="5774688" cy="830997"/>
          </a:xfrm>
          <a:prstGeom prst="rect">
            <a:avLst/>
          </a:prstGeom>
          <a:noFill/>
        </p:spPr>
        <p:txBody>
          <a:bodyPr wrap="square">
            <a:spAutoFit/>
          </a:bodyPr>
          <a:lstStyle/>
          <a:p>
            <a:pPr algn="ctr"/>
            <a:r>
              <a:rPr lang="en-US" sz="2400" dirty="0"/>
              <a:t>Let's learn about Python classes – they're quite different from those in C++.</a:t>
            </a:r>
          </a:p>
        </p:txBody>
      </p:sp>
      <p:sp>
        <p:nvSpPr>
          <p:cNvPr id="28" name="Speech Bubble: Rectangle with Corners Rounded 27">
            <a:extLst>
              <a:ext uri="{FF2B5EF4-FFF2-40B4-BE49-F238E27FC236}">
                <a16:creationId xmlns:a16="http://schemas.microsoft.com/office/drawing/2014/main" id="{AA409D14-0685-411F-ABE9-B623E6EDC43A}"/>
              </a:ext>
            </a:extLst>
          </p:cNvPr>
          <p:cNvSpPr/>
          <p:nvPr/>
        </p:nvSpPr>
        <p:spPr>
          <a:xfrm>
            <a:off x="4230839" y="348350"/>
            <a:ext cx="3130689" cy="1288672"/>
          </a:xfrm>
          <a:prstGeom prst="wedgeRoundRectCallout">
            <a:avLst>
              <a:gd name="adj1" fmla="val -104288"/>
              <a:gd name="adj2" fmla="val 328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Python, the first parameter of each method must be </a:t>
            </a:r>
            <a:r>
              <a:rPr lang="en-US" sz="2000" dirty="0">
                <a:solidFill>
                  <a:srgbClr val="FBE0CD"/>
                </a:solidFill>
                <a:latin typeface="Corbel" panose="020B0503020204020204" pitchFamily="34" charset="0"/>
              </a:rPr>
              <a:t>"self" </a:t>
            </a:r>
            <a:r>
              <a:rPr lang="en-US" sz="2000" dirty="0">
                <a:latin typeface="Corbel" panose="020B0503020204020204" pitchFamily="34" charset="0"/>
              </a:rPr>
              <a:t>– it's like "this" in C++.</a:t>
            </a:r>
          </a:p>
        </p:txBody>
      </p:sp>
      <p:sp>
        <p:nvSpPr>
          <p:cNvPr id="24" name="Speech Bubble: Rectangle with Corners Rounded 23">
            <a:extLst>
              <a:ext uri="{FF2B5EF4-FFF2-40B4-BE49-F238E27FC236}">
                <a16:creationId xmlns:a16="http://schemas.microsoft.com/office/drawing/2014/main" id="{DD36D590-2FDA-4B68-859C-FC72FE866FDD}"/>
              </a:ext>
            </a:extLst>
          </p:cNvPr>
          <p:cNvSpPr/>
          <p:nvPr/>
        </p:nvSpPr>
        <p:spPr>
          <a:xfrm>
            <a:off x="1943424" y="8996"/>
            <a:ext cx="2994129" cy="610943"/>
          </a:xfrm>
          <a:prstGeom prst="wedgeRoundRectCallout">
            <a:avLst>
              <a:gd name="adj1" fmla="val -61161"/>
              <a:gd name="adj2" fmla="val 949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a class definition...</a:t>
            </a:r>
          </a:p>
        </p:txBody>
      </p:sp>
      <p:sp>
        <p:nvSpPr>
          <p:cNvPr id="25" name="Speech Bubble: Rectangle with Corners Rounded 24">
            <a:extLst>
              <a:ext uri="{FF2B5EF4-FFF2-40B4-BE49-F238E27FC236}">
                <a16:creationId xmlns:a16="http://schemas.microsoft.com/office/drawing/2014/main" id="{E0CE8772-0873-4DAE-B744-27A7C0335C24}"/>
              </a:ext>
            </a:extLst>
          </p:cNvPr>
          <p:cNvSpPr/>
          <p:nvPr/>
        </p:nvSpPr>
        <p:spPr>
          <a:xfrm>
            <a:off x="4464805" y="4785993"/>
            <a:ext cx="3414275" cy="740259"/>
          </a:xfrm>
          <a:prstGeom prst="wedgeRoundRectCallout">
            <a:avLst>
              <a:gd name="adj1" fmla="val -61161"/>
              <a:gd name="adj2" fmla="val 949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instantiate and use an object of our class.</a:t>
            </a:r>
          </a:p>
        </p:txBody>
      </p:sp>
      <p:sp>
        <p:nvSpPr>
          <p:cNvPr id="27" name="Speech Bubble: Rectangle with Corners Rounded 26">
            <a:extLst>
              <a:ext uri="{FF2B5EF4-FFF2-40B4-BE49-F238E27FC236}">
                <a16:creationId xmlns:a16="http://schemas.microsoft.com/office/drawing/2014/main" id="{F7C76861-4323-4941-B484-A061A0529A12}"/>
              </a:ext>
            </a:extLst>
          </p:cNvPr>
          <p:cNvSpPr/>
          <p:nvPr/>
        </p:nvSpPr>
        <p:spPr>
          <a:xfrm>
            <a:off x="3114312" y="5787715"/>
            <a:ext cx="2994129" cy="740259"/>
          </a:xfrm>
          <a:prstGeom prst="wedgeRoundRectCallout">
            <a:avLst>
              <a:gd name="adj1" fmla="val -91447"/>
              <a:gd name="adj2" fmla="val -419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Normal functions have no "self" parameter.</a:t>
            </a:r>
          </a:p>
        </p:txBody>
      </p:sp>
      <p:sp>
        <p:nvSpPr>
          <p:cNvPr id="26" name="Speech Bubble: Rectangle with Corners Rounded 25">
            <a:extLst>
              <a:ext uri="{FF2B5EF4-FFF2-40B4-BE49-F238E27FC236}">
                <a16:creationId xmlns:a16="http://schemas.microsoft.com/office/drawing/2014/main" id="{1369D174-80A9-4E39-907F-193347EE2174}"/>
              </a:ext>
            </a:extLst>
          </p:cNvPr>
          <p:cNvSpPr/>
          <p:nvPr/>
        </p:nvSpPr>
        <p:spPr>
          <a:xfrm>
            <a:off x="3585269" y="235985"/>
            <a:ext cx="3209878" cy="1193030"/>
          </a:xfrm>
          <a:prstGeom prst="wedgeRoundRectCallout">
            <a:avLst>
              <a:gd name="adj1" fmla="val -113203"/>
              <a:gd name="adj2" fmla="val 465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Python, the constructor is always called </a:t>
            </a:r>
            <a:r>
              <a:rPr lang="en-US" sz="2000" dirty="0">
                <a:solidFill>
                  <a:srgbClr val="FBE0CD"/>
                </a:solidFill>
                <a:latin typeface="Corbel" panose="020B0503020204020204" pitchFamily="34" charset="0"/>
              </a:rPr>
              <a:t>__</a:t>
            </a:r>
            <a:r>
              <a:rPr lang="en-US" sz="2000" dirty="0" err="1">
                <a:solidFill>
                  <a:srgbClr val="FBE0CD"/>
                </a:solidFill>
                <a:latin typeface="Corbel" panose="020B0503020204020204" pitchFamily="34" charset="0"/>
              </a:rPr>
              <a:t>init</a:t>
            </a:r>
            <a:r>
              <a:rPr lang="en-US" sz="2000" dirty="0">
                <a:solidFill>
                  <a:srgbClr val="FBE0CD"/>
                </a:solidFill>
                <a:latin typeface="Corbel" panose="020B0503020204020204" pitchFamily="34" charset="0"/>
              </a:rPr>
              <a:t>__ </a:t>
            </a:r>
            <a:r>
              <a:rPr lang="en-US" sz="2000" dirty="0">
                <a:latin typeface="Corbel" panose="020B0503020204020204" pitchFamily="34" charset="0"/>
              </a:rPr>
              <a:t>- that 's </a:t>
            </a:r>
            <a:r>
              <a:rPr lang="en-US" sz="2000" dirty="0">
                <a:solidFill>
                  <a:srgbClr val="FBE0CD"/>
                </a:solidFill>
                <a:latin typeface="Corbel" panose="020B0503020204020204" pitchFamily="34" charset="0"/>
              </a:rPr>
              <a:t>_ _ </a:t>
            </a:r>
            <a:r>
              <a:rPr lang="en-US" sz="2000" dirty="0" err="1">
                <a:solidFill>
                  <a:srgbClr val="FBE0CD"/>
                </a:solidFill>
                <a:latin typeface="Corbel" panose="020B0503020204020204" pitchFamily="34" charset="0"/>
              </a:rPr>
              <a:t>init</a:t>
            </a:r>
            <a:r>
              <a:rPr lang="en-US" sz="2000" dirty="0">
                <a:solidFill>
                  <a:srgbClr val="FBE0CD"/>
                </a:solidFill>
                <a:latin typeface="Corbel" panose="020B0503020204020204" pitchFamily="34" charset="0"/>
              </a:rPr>
              <a:t> _ _</a:t>
            </a:r>
            <a:r>
              <a:rPr lang="en-US" sz="2000" dirty="0">
                <a:latin typeface="Corbel" panose="020B0503020204020204" pitchFamily="34" charset="0"/>
              </a:rPr>
              <a:t>.</a:t>
            </a:r>
          </a:p>
        </p:txBody>
      </p:sp>
    </p:spTree>
    <p:extLst>
      <p:ext uri="{BB962C8B-B14F-4D97-AF65-F5344CB8AC3E}">
        <p14:creationId xmlns:p14="http://schemas.microsoft.com/office/powerpoint/2010/main" val="109698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22" presetClass="entr" presetSubtype="8"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590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56"/>
                                        </p:tgtEl>
                                      </p:cBhvr>
                                    </p:animEffect>
                                    <p:set>
                                      <p:cBhvr>
                                        <p:cTn id="56" dur="1" fill="hold">
                                          <p:stCondLst>
                                            <p:cond delay="499"/>
                                          </p:stCondLst>
                                        </p:cTn>
                                        <p:tgtEl>
                                          <p:spTgt spid="5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57"/>
                                        </p:tgtEl>
                                      </p:cBhvr>
                                    </p:animEffect>
                                    <p:set>
                                      <p:cBhvr>
                                        <p:cTn id="59" dur="1" fill="hold">
                                          <p:stCondLst>
                                            <p:cond delay="499"/>
                                          </p:stCondLst>
                                        </p:cTn>
                                        <p:tgtEl>
                                          <p:spTgt spid="5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2" nodeType="clickEffect">
                                  <p:stCondLst>
                                    <p:cond delay="0"/>
                                  </p:stCondLst>
                                  <p:childTnLst>
                                    <p:animMotion origin="layout" path="M -6.25E-7 4.07407E-6 L -0.02943 0.15926 " pathEditMode="relative" rAng="0" ptsTypes="AA">
                                      <p:cBhvr>
                                        <p:cTn id="68" dur="2000" fill="hold"/>
                                        <p:tgtEl>
                                          <p:spTgt spid="28"/>
                                        </p:tgtEl>
                                        <p:attrNameLst>
                                          <p:attrName>ppt_x</p:attrName>
                                          <p:attrName>ppt_y</p:attrName>
                                        </p:attrNameLst>
                                      </p:cBhvr>
                                      <p:rCtr x="-1471" y="7963"/>
                                    </p:animMotion>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down)">
                                      <p:cBhvr>
                                        <p:cTn id="73" dur="500"/>
                                        <p:tgtEl>
                                          <p:spTgt spid="27"/>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7"/>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8"/>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down)">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down)">
                                      <p:cBhvr>
                                        <p:cTn id="89" dur="50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43"/>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6"/>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wipe(down)">
                                      <p:cBhvr>
                                        <p:cTn id="100" dur="500"/>
                                        <p:tgtEl>
                                          <p:spTgt spid="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wipe(down)">
                                      <p:cBhvr>
                                        <p:cTn id="105" dur="500"/>
                                        <p:tgtEl>
                                          <p:spTgt spid="31"/>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31"/>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P spid="31" grpId="0" animBg="1"/>
      <p:bldP spid="31" grpId="1" animBg="1"/>
      <p:bldP spid="56" grpId="0" animBg="1"/>
      <p:bldP spid="56" grpId="1" animBg="1"/>
      <p:bldP spid="57" grpId="0" animBg="1"/>
      <p:bldP spid="57" grpId="1" animBg="1"/>
      <p:bldP spid="43" grpId="0" animBg="1"/>
      <p:bldP spid="43" grpId="1" animBg="1"/>
      <p:bldP spid="23" grpId="0"/>
      <p:bldP spid="28" grpId="0" animBg="1"/>
      <p:bldP spid="28" grpId="1" animBg="1"/>
      <p:bldP spid="28" grpId="2" animBg="1"/>
      <p:bldP spid="24" grpId="0" animBg="1"/>
      <p:bldP spid="24" grpId="1" animBg="1"/>
      <p:bldP spid="25" grpId="0" animBg="1"/>
      <p:bldP spid="25" grpId="1" animBg="1"/>
      <p:bldP spid="27" grpId="0" animBg="1"/>
      <p:bldP spid="27" grpId="1" animBg="1"/>
      <p:bldP spid="26" grpId="0" animBg="1"/>
      <p:bldP spid="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p:txBody>
          <a:bodyPr/>
          <a:lstStyle/>
          <a:p>
            <a:r>
              <a:rPr lang="en-US" dirty="0"/>
              <a:t>A Brief History of Python</a:t>
            </a:r>
          </a:p>
        </p:txBody>
      </p:sp>
      <p:pic>
        <p:nvPicPr>
          <p:cNvPr id="6" name="Picture 5">
            <a:extLst>
              <a:ext uri="{FF2B5EF4-FFF2-40B4-BE49-F238E27FC236}">
                <a16:creationId xmlns:a16="http://schemas.microsoft.com/office/drawing/2014/main" id="{E8AC2A9B-26CF-49FA-B8D4-D93E4BA05DA0}"/>
              </a:ext>
            </a:extLst>
          </p:cNvPr>
          <p:cNvPicPr>
            <a:picLocks noChangeAspect="1"/>
          </p:cNvPicPr>
          <p:nvPr/>
        </p:nvPicPr>
        <p:blipFill>
          <a:blip r:embed="rId2"/>
          <a:stretch>
            <a:fillRect/>
          </a:stretch>
        </p:blipFill>
        <p:spPr>
          <a:xfrm>
            <a:off x="9996895" y="724173"/>
            <a:ext cx="1633401" cy="24501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19C666BC-AEFE-4EC9-94C4-EDAA0C622D0C}"/>
              </a:ext>
            </a:extLst>
          </p:cNvPr>
          <p:cNvSpPr txBox="1"/>
          <p:nvPr/>
        </p:nvSpPr>
        <p:spPr>
          <a:xfrm>
            <a:off x="1409699" y="1150893"/>
            <a:ext cx="7665722" cy="830997"/>
          </a:xfrm>
          <a:prstGeom prst="rect">
            <a:avLst/>
          </a:prstGeom>
          <a:noFill/>
        </p:spPr>
        <p:txBody>
          <a:bodyPr wrap="square" rtlCol="0">
            <a:spAutoFit/>
          </a:bodyPr>
          <a:lstStyle/>
          <a:p>
            <a:pPr algn="ctr"/>
            <a:r>
              <a:rPr lang="en-US" sz="2400" dirty="0"/>
              <a:t>It's Christmas break of '89, and </a:t>
            </a:r>
            <a:r>
              <a:rPr lang="en-US" sz="2400" dirty="0">
                <a:solidFill>
                  <a:srgbClr val="FF0000"/>
                </a:solidFill>
              </a:rPr>
              <a:t>Guido van Rossum </a:t>
            </a:r>
            <a:r>
              <a:rPr lang="en-US" sz="2400" dirty="0"/>
              <a:t>was looking for something to keep him occupied.</a:t>
            </a:r>
          </a:p>
        </p:txBody>
      </p:sp>
      <p:sp>
        <p:nvSpPr>
          <p:cNvPr id="8" name="TextBox 7">
            <a:extLst>
              <a:ext uri="{FF2B5EF4-FFF2-40B4-BE49-F238E27FC236}">
                <a16:creationId xmlns:a16="http://schemas.microsoft.com/office/drawing/2014/main" id="{F088F867-43A4-4E35-9590-FFF5E07D5226}"/>
              </a:ext>
            </a:extLst>
          </p:cNvPr>
          <p:cNvSpPr txBox="1"/>
          <p:nvPr/>
        </p:nvSpPr>
        <p:spPr>
          <a:xfrm>
            <a:off x="992778" y="2435425"/>
            <a:ext cx="8647064" cy="461665"/>
          </a:xfrm>
          <a:prstGeom prst="rect">
            <a:avLst/>
          </a:prstGeom>
          <a:noFill/>
        </p:spPr>
        <p:txBody>
          <a:bodyPr wrap="square" rtlCol="0">
            <a:spAutoFit/>
          </a:bodyPr>
          <a:lstStyle/>
          <a:p>
            <a:pPr algn="ctr"/>
            <a:r>
              <a:rPr lang="en-US" sz="2400" dirty="0"/>
              <a:t>So, of course, he decided to invent a new programming language!</a:t>
            </a:r>
          </a:p>
        </p:txBody>
      </p:sp>
      <p:sp>
        <p:nvSpPr>
          <p:cNvPr id="9" name="TextBox 8">
            <a:extLst>
              <a:ext uri="{FF2B5EF4-FFF2-40B4-BE49-F238E27FC236}">
                <a16:creationId xmlns:a16="http://schemas.microsoft.com/office/drawing/2014/main" id="{EFA59519-19C7-428E-9426-9F47098FB4C0}"/>
              </a:ext>
            </a:extLst>
          </p:cNvPr>
          <p:cNvSpPr txBox="1"/>
          <p:nvPr/>
        </p:nvSpPr>
        <p:spPr>
          <a:xfrm>
            <a:off x="813706" y="3690032"/>
            <a:ext cx="7367451" cy="830997"/>
          </a:xfrm>
          <a:prstGeom prst="rect">
            <a:avLst/>
          </a:prstGeom>
          <a:noFill/>
        </p:spPr>
        <p:txBody>
          <a:bodyPr wrap="square" rtlCol="0">
            <a:spAutoFit/>
          </a:bodyPr>
          <a:lstStyle/>
          <a:p>
            <a:pPr algn="ctr"/>
            <a:r>
              <a:rPr lang="en-US" sz="2400" dirty="0"/>
              <a:t>Guido had already contributed to the ABC language – which he liked – so he based his new language on ABC.</a:t>
            </a:r>
          </a:p>
        </p:txBody>
      </p:sp>
      <p:pic>
        <p:nvPicPr>
          <p:cNvPr id="11" name="Picture 10">
            <a:extLst>
              <a:ext uri="{FF2B5EF4-FFF2-40B4-BE49-F238E27FC236}">
                <a16:creationId xmlns:a16="http://schemas.microsoft.com/office/drawing/2014/main" id="{4CEE61B3-7C08-4D0B-964E-071B74D7C10C}"/>
              </a:ext>
            </a:extLst>
          </p:cNvPr>
          <p:cNvPicPr>
            <a:picLocks noChangeAspect="1"/>
          </p:cNvPicPr>
          <p:nvPr/>
        </p:nvPicPr>
        <p:blipFill rotWithShape="1">
          <a:blip r:embed="rId3"/>
          <a:srcRect l="3794" t="18463" r="24717" b="4358"/>
          <a:stretch/>
        </p:blipFill>
        <p:spPr>
          <a:xfrm>
            <a:off x="8268243" y="3467963"/>
            <a:ext cx="3200401" cy="1477601"/>
          </a:xfrm>
          <a:prstGeom prst="rect">
            <a:avLst/>
          </a:prstGeom>
        </p:spPr>
      </p:pic>
      <p:sp>
        <p:nvSpPr>
          <p:cNvPr id="13" name="TextBox 12">
            <a:extLst>
              <a:ext uri="{FF2B5EF4-FFF2-40B4-BE49-F238E27FC236}">
                <a16:creationId xmlns:a16="http://schemas.microsoft.com/office/drawing/2014/main" id="{43A9A492-85B0-4C21-A5BB-0039038ED5C3}"/>
              </a:ext>
            </a:extLst>
          </p:cNvPr>
          <p:cNvSpPr txBox="1"/>
          <p:nvPr/>
        </p:nvSpPr>
        <p:spPr>
          <a:xfrm>
            <a:off x="622661" y="5260419"/>
            <a:ext cx="11133910" cy="461665"/>
          </a:xfrm>
          <a:prstGeom prst="rect">
            <a:avLst/>
          </a:prstGeom>
          <a:noFill/>
        </p:spPr>
        <p:txBody>
          <a:bodyPr wrap="square">
            <a:spAutoFit/>
          </a:bodyPr>
          <a:lstStyle/>
          <a:p>
            <a:pPr algn="ctr"/>
            <a:r>
              <a:rPr lang="en-US" sz="2400" dirty="0"/>
              <a:t>"In February 1991, after just over a year of development, I decided to post to USENET."</a:t>
            </a:r>
          </a:p>
        </p:txBody>
      </p:sp>
      <p:grpSp>
        <p:nvGrpSpPr>
          <p:cNvPr id="5" name="Group 4">
            <a:extLst>
              <a:ext uri="{FF2B5EF4-FFF2-40B4-BE49-F238E27FC236}">
                <a16:creationId xmlns:a16="http://schemas.microsoft.com/office/drawing/2014/main" id="{5B912CF1-9B84-406F-8301-BCC4350C40CB}"/>
              </a:ext>
            </a:extLst>
          </p:cNvPr>
          <p:cNvGrpSpPr/>
          <p:nvPr/>
        </p:nvGrpSpPr>
        <p:grpSpPr>
          <a:xfrm>
            <a:off x="496386" y="5964254"/>
            <a:ext cx="11133910" cy="698476"/>
            <a:chOff x="334734" y="5964254"/>
            <a:chExt cx="11133910" cy="698476"/>
          </a:xfrm>
        </p:grpSpPr>
        <p:sp>
          <p:nvSpPr>
            <p:cNvPr id="15" name="TextBox 14">
              <a:extLst>
                <a:ext uri="{FF2B5EF4-FFF2-40B4-BE49-F238E27FC236}">
                  <a16:creationId xmlns:a16="http://schemas.microsoft.com/office/drawing/2014/main" id="{6EF2825C-656E-4BB8-89A7-883187A1B556}"/>
                </a:ext>
              </a:extLst>
            </p:cNvPr>
            <p:cNvSpPr txBox="1"/>
            <p:nvPr/>
          </p:nvSpPr>
          <p:spPr>
            <a:xfrm>
              <a:off x="334734" y="6036940"/>
              <a:ext cx="11133910" cy="461665"/>
            </a:xfrm>
            <a:prstGeom prst="rect">
              <a:avLst/>
            </a:prstGeom>
            <a:noFill/>
          </p:spPr>
          <p:txBody>
            <a:bodyPr wrap="square">
              <a:spAutoFit/>
            </a:bodyPr>
            <a:lstStyle/>
            <a:p>
              <a:pPr algn="ctr"/>
              <a:r>
                <a:rPr lang="en-US" sz="2400" dirty="0"/>
                <a:t>And instantly,                               was a thing!!</a:t>
              </a:r>
            </a:p>
          </p:txBody>
        </p:sp>
        <p:pic>
          <p:nvPicPr>
            <p:cNvPr id="4" name="Picture 3">
              <a:extLst>
                <a:ext uri="{FF2B5EF4-FFF2-40B4-BE49-F238E27FC236}">
                  <a16:creationId xmlns:a16="http://schemas.microsoft.com/office/drawing/2014/main" id="{737A9EBE-37C4-46A6-A4F3-743D0F1EA264}"/>
                </a:ext>
              </a:extLst>
            </p:cNvPr>
            <p:cNvPicPr>
              <a:picLocks noChangeAspect="1"/>
            </p:cNvPicPr>
            <p:nvPr/>
          </p:nvPicPr>
          <p:blipFill rotWithShape="1">
            <a:blip r:embed="rId4"/>
            <a:srcRect l="8272" r="10372"/>
            <a:stretch/>
          </p:blipFill>
          <p:spPr>
            <a:xfrm>
              <a:off x="5074920" y="5964254"/>
              <a:ext cx="1691640" cy="698476"/>
            </a:xfrm>
            <a:prstGeom prst="rect">
              <a:avLst/>
            </a:prstGeom>
          </p:spPr>
        </p:pic>
      </p:grpSp>
    </p:spTree>
    <p:extLst>
      <p:ext uri="{BB962C8B-B14F-4D97-AF65-F5344CB8AC3E}">
        <p14:creationId xmlns:p14="http://schemas.microsoft.com/office/powerpoint/2010/main" val="192538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0CC333B-B557-4AB6-92BB-DB22641EB7CC}"/>
              </a:ext>
            </a:extLst>
          </p:cNvPr>
          <p:cNvGrpSpPr/>
          <p:nvPr/>
        </p:nvGrpSpPr>
        <p:grpSpPr>
          <a:xfrm>
            <a:off x="258682" y="792083"/>
            <a:ext cx="5703188" cy="6037188"/>
            <a:chOff x="258682" y="792083"/>
            <a:chExt cx="5703188" cy="6037188"/>
          </a:xfrm>
        </p:grpSpPr>
        <p:sp>
          <p:nvSpPr>
            <p:cNvPr id="21" name="TextBox 20">
              <a:extLst>
                <a:ext uri="{FF2B5EF4-FFF2-40B4-BE49-F238E27FC236}">
                  <a16:creationId xmlns:a16="http://schemas.microsoft.com/office/drawing/2014/main" id="{5B717415-DD6B-481C-B91C-F827EFDA9824}"/>
                </a:ext>
              </a:extLst>
            </p:cNvPr>
            <p:cNvSpPr txBox="1"/>
            <p:nvPr/>
          </p:nvSpPr>
          <p:spPr>
            <a:xfrm>
              <a:off x="258682" y="792083"/>
              <a:ext cx="5695134" cy="4814492"/>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MILES_PER_GAL = </a:t>
              </a:r>
              <a:r>
                <a:rPr lang="en-US" dirty="0">
                  <a:solidFill>
                    <a:srgbClr val="850002"/>
                  </a:solidFill>
                  <a:latin typeface="Consolas" panose="020B0609020204030204" pitchFamily="49" charset="0"/>
                </a:rPr>
                <a:t>30</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gallons):</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self.gas_gallons</a:t>
              </a:r>
              <a:r>
                <a:rPr lang="en-US" dirty="0">
                  <a:solidFill>
                    <a:srgbClr val="000000"/>
                  </a:solidFill>
                  <a:latin typeface="Consolas" panose="020B0609020204030204" pitchFamily="49" charset="0"/>
                </a:rPr>
                <a:t> = gallons</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self.odometer</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0</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drive</a:t>
              </a:r>
              <a:r>
                <a:rPr lang="en-US" dirty="0">
                  <a:solidFill>
                    <a:srgbClr val="000000"/>
                  </a:solidFill>
                  <a:latin typeface="Consolas" panose="020B0609020204030204" pitchFamily="49" charset="0"/>
                </a:rPr>
                <a:t>(self, miles):</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gals_needed</a:t>
              </a:r>
              <a:r>
                <a:rPr lang="en-US" dirty="0">
                  <a:solidFill>
                    <a:srgbClr val="000000"/>
                  </a:solidFill>
                  <a:latin typeface="Consolas" panose="020B0609020204030204" pitchFamily="49" charset="0"/>
                </a:rPr>
                <a:t> = miles / </a:t>
              </a:r>
              <a:r>
                <a:rPr lang="en-US" dirty="0" err="1">
                  <a:solidFill>
                    <a:srgbClr val="000000"/>
                  </a:solidFill>
                  <a:latin typeface="Consolas" panose="020B0609020204030204" pitchFamily="49" charset="0"/>
                </a:rPr>
                <a:t>Car.MILES_PER_GAL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self.gas_gallons</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gals_needed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self.gas_gallons</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gals_needed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get_odometer</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self.odometer</a:t>
              </a:r>
              <a:endParaRPr lang="en-US" dirty="0">
                <a:latin typeface="Consolas" panose="020B0609020204030204" pitchFamily="49" charset="0"/>
              </a:endParaRPr>
            </a:p>
          </p:txBody>
        </p:sp>
        <p:sp>
          <p:nvSpPr>
            <p:cNvPr id="23" name="TextBox 22">
              <a:extLst>
                <a:ext uri="{FF2B5EF4-FFF2-40B4-BE49-F238E27FC236}">
                  <a16:creationId xmlns:a16="http://schemas.microsoft.com/office/drawing/2014/main" id="{D51C9970-B62F-449E-8932-9B0189C7EE45}"/>
                </a:ext>
              </a:extLst>
            </p:cNvPr>
            <p:cNvSpPr txBox="1"/>
            <p:nvPr/>
          </p:nvSpPr>
          <p:spPr>
            <a:xfrm>
              <a:off x="266736" y="5636241"/>
              <a:ext cx="5695134" cy="1193030"/>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use_car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c1 = Car(</a:t>
              </a:r>
              <a:r>
                <a:rPr lang="en-US" dirty="0">
                  <a:solidFill>
                    <a:srgbClr val="850002"/>
                  </a:solidFill>
                  <a:latin typeface="Consolas" panose="020B0609020204030204" pitchFamily="49" charset="0"/>
                </a:rPr>
                <a:t>16</a:t>
              </a:r>
              <a:r>
                <a:rPr lang="en-US" dirty="0">
                  <a:solidFill>
                    <a:srgbClr val="000000"/>
                  </a:solidFill>
                  <a:latin typeface="Consolas" panose="020B0609020204030204" pitchFamily="49" charset="0"/>
                </a:rPr>
                <a:t>)  # 16 gallons of gas</a:t>
              </a:r>
            </a:p>
            <a:p>
              <a:r>
                <a:rPr lang="en-US" dirty="0">
                  <a:solidFill>
                    <a:srgbClr val="000000"/>
                  </a:solidFill>
                  <a:latin typeface="Consolas" panose="020B0609020204030204" pitchFamily="49" charset="0"/>
                </a:rPr>
                <a:t>  c1.drive(</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  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'I</a:t>
              </a:r>
              <a:r>
                <a:rPr lang="en-US" dirty="0">
                  <a:solidFill>
                    <a:srgbClr val="850002"/>
                  </a:solidFill>
                  <a:latin typeface="Consolas" panose="020B0609020204030204" pitchFamily="49" charset="0"/>
                </a:rPr>
                <a:t> drove {c1.get_odometer()} mi'</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grpSp>
      <p:sp>
        <p:nvSpPr>
          <p:cNvPr id="2" name="TextBox 1">
            <a:extLst>
              <a:ext uri="{FF2B5EF4-FFF2-40B4-BE49-F238E27FC236}">
                <a16:creationId xmlns:a16="http://schemas.microsoft.com/office/drawing/2014/main" id="{08284727-1A3A-4E9F-956C-57CC4F72B5AC}"/>
              </a:ext>
            </a:extLst>
          </p:cNvPr>
          <p:cNvSpPr txBox="1"/>
          <p:nvPr/>
        </p:nvSpPr>
        <p:spPr>
          <a:xfrm>
            <a:off x="254452" y="0"/>
            <a:ext cx="11411205" cy="830997"/>
          </a:xfrm>
          <a:prstGeom prst="rect">
            <a:avLst/>
          </a:prstGeom>
          <a:noFill/>
        </p:spPr>
        <p:txBody>
          <a:bodyPr wrap="square" rtlCol="0">
            <a:spAutoFit/>
          </a:bodyPr>
          <a:lstStyle/>
          <a:p>
            <a:pPr algn="ctr"/>
            <a:r>
              <a:rPr lang="en-US" sz="4800" dirty="0"/>
              <a:t>Classes</a:t>
            </a:r>
          </a:p>
        </p:txBody>
      </p:sp>
      <p:grpSp>
        <p:nvGrpSpPr>
          <p:cNvPr id="50" name="Group 49">
            <a:extLst>
              <a:ext uri="{FF2B5EF4-FFF2-40B4-BE49-F238E27FC236}">
                <a16:creationId xmlns:a16="http://schemas.microsoft.com/office/drawing/2014/main" id="{2B05F9D6-4EA9-4BCA-9FF5-60E3C4F18862}"/>
              </a:ext>
            </a:extLst>
          </p:cNvPr>
          <p:cNvGrpSpPr/>
          <p:nvPr/>
        </p:nvGrpSpPr>
        <p:grpSpPr>
          <a:xfrm>
            <a:off x="6649498" y="962400"/>
            <a:ext cx="5473265" cy="1446550"/>
            <a:chOff x="7774777" y="293307"/>
            <a:chExt cx="5473265" cy="1446550"/>
          </a:xfrm>
        </p:grpSpPr>
        <p:sp>
          <p:nvSpPr>
            <p:cNvPr id="51" name="TextBox 50">
              <a:extLst>
                <a:ext uri="{FF2B5EF4-FFF2-40B4-BE49-F238E27FC236}">
                  <a16:creationId xmlns:a16="http://schemas.microsoft.com/office/drawing/2014/main" id="{9EA0DAA9-876D-4EA5-AEDA-123393A63019}"/>
                </a:ext>
              </a:extLst>
            </p:cNvPr>
            <p:cNvSpPr txBox="1"/>
            <p:nvPr/>
          </p:nvSpPr>
          <p:spPr>
            <a:xfrm>
              <a:off x="8710082" y="293307"/>
              <a:ext cx="4537960" cy="1446550"/>
            </a:xfrm>
            <a:prstGeom prst="rect">
              <a:avLst/>
            </a:prstGeom>
            <a:noFill/>
          </p:spPr>
          <p:txBody>
            <a:bodyPr wrap="square">
              <a:spAutoFit/>
            </a:bodyPr>
            <a:lstStyle/>
            <a:p>
              <a:r>
                <a:rPr lang="en-US" sz="2400" dirty="0"/>
                <a:t>If I change </a:t>
              </a:r>
              <a:r>
                <a:rPr lang="en-US" sz="2400" i="1" dirty="0" err="1"/>
                <a:t>get_odometer</a:t>
              </a:r>
              <a:r>
                <a:rPr lang="en-US" sz="2400" i="1" dirty="0"/>
                <a:t>()</a:t>
              </a:r>
              <a:r>
                <a:rPr lang="en-US" sz="2400" dirty="0"/>
                <a:t> to:</a:t>
              </a:r>
            </a:p>
            <a:p>
              <a:r>
                <a:rPr lang="en-US" sz="2000" dirty="0">
                  <a:solidFill>
                    <a:schemeClr val="accent1"/>
                  </a:solidFill>
                  <a:latin typeface="Consolas" panose="020B0609020204030204" pitchFamily="49" charset="0"/>
                </a:rPr>
                <a:t>  def </a:t>
              </a:r>
              <a:r>
                <a:rPr lang="en-US" sz="2000" dirty="0" err="1">
                  <a:solidFill>
                    <a:schemeClr val="accent1"/>
                  </a:solidFill>
                  <a:latin typeface="Consolas" panose="020B0609020204030204" pitchFamily="49" charset="0"/>
                </a:rPr>
                <a:t>get_odometer</a:t>
              </a:r>
              <a:r>
                <a:rPr lang="en-US" sz="2000" dirty="0">
                  <a:solidFill>
                    <a:schemeClr val="accent1"/>
                  </a:solidFill>
                  <a:latin typeface="Consolas" panose="020B0609020204030204" pitchFamily="49" charset="0"/>
                </a:rPr>
                <a:t>(self):</a:t>
              </a:r>
            </a:p>
            <a:p>
              <a:r>
                <a:rPr lang="en-US" sz="2000" dirty="0">
                  <a:solidFill>
                    <a:schemeClr val="accent1"/>
                  </a:solidFill>
                  <a:latin typeface="Consolas" panose="020B0609020204030204" pitchFamily="49" charset="0"/>
                </a:rPr>
                <a:t>     return odometer</a:t>
              </a:r>
            </a:p>
            <a:p>
              <a:r>
                <a:rPr lang="en-US" sz="2400" dirty="0"/>
                <a:t>the code won't work. Why?</a:t>
              </a:r>
            </a:p>
          </p:txBody>
        </p:sp>
        <p:pic>
          <p:nvPicPr>
            <p:cNvPr id="52" name="Picture 51" descr="Shape&#10;&#10;Description automatically generated with low confidence">
              <a:extLst>
                <a:ext uri="{FF2B5EF4-FFF2-40B4-BE49-F238E27FC236}">
                  <a16:creationId xmlns:a16="http://schemas.microsoft.com/office/drawing/2014/main" id="{F60C98F5-7574-410B-8506-FFFFF85ED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527534"/>
              <a:ext cx="846739" cy="846739"/>
            </a:xfrm>
            <a:prstGeom prst="rect">
              <a:avLst/>
            </a:prstGeom>
            <a:ln>
              <a:noFill/>
            </a:ln>
            <a:effectLst>
              <a:outerShdw blurRad="292100" dist="139700" dir="2700000" algn="tl" rotWithShape="0">
                <a:srgbClr val="333333">
                  <a:alpha val="65000"/>
                </a:srgbClr>
              </a:outerShdw>
            </a:effectLst>
          </p:spPr>
        </p:pic>
      </p:grpSp>
      <p:grpSp>
        <p:nvGrpSpPr>
          <p:cNvPr id="53" name="Group 52">
            <a:extLst>
              <a:ext uri="{FF2B5EF4-FFF2-40B4-BE49-F238E27FC236}">
                <a16:creationId xmlns:a16="http://schemas.microsoft.com/office/drawing/2014/main" id="{2243DF35-1FEB-4E2B-92E6-0F8F73288887}"/>
              </a:ext>
            </a:extLst>
          </p:cNvPr>
          <p:cNvGrpSpPr/>
          <p:nvPr/>
        </p:nvGrpSpPr>
        <p:grpSpPr>
          <a:xfrm>
            <a:off x="6649498" y="2598712"/>
            <a:ext cx="4681442" cy="872853"/>
            <a:chOff x="7774777" y="251451"/>
            <a:chExt cx="4681442" cy="872853"/>
          </a:xfrm>
        </p:grpSpPr>
        <p:sp>
          <p:nvSpPr>
            <p:cNvPr id="54" name="TextBox 53">
              <a:extLst>
                <a:ext uri="{FF2B5EF4-FFF2-40B4-BE49-F238E27FC236}">
                  <a16:creationId xmlns:a16="http://schemas.microsoft.com/office/drawing/2014/main" id="{666E91D3-C46B-40F5-B1EA-E26AA67F4778}"/>
                </a:ext>
              </a:extLst>
            </p:cNvPr>
            <p:cNvSpPr txBox="1"/>
            <p:nvPr/>
          </p:nvSpPr>
          <p:spPr>
            <a:xfrm>
              <a:off x="8710082" y="293307"/>
              <a:ext cx="3746137" cy="830997"/>
            </a:xfrm>
            <a:prstGeom prst="rect">
              <a:avLst/>
            </a:prstGeom>
            <a:noFill/>
          </p:spPr>
          <p:txBody>
            <a:bodyPr wrap="square">
              <a:spAutoFit/>
            </a:bodyPr>
            <a:lstStyle/>
            <a:p>
              <a:r>
                <a:rPr lang="en-US" sz="2400" dirty="0"/>
                <a:t>How do you call a method from another method?</a:t>
              </a:r>
            </a:p>
          </p:txBody>
        </p:sp>
        <p:pic>
          <p:nvPicPr>
            <p:cNvPr id="55" name="Picture 54" descr="Shape&#10;&#10;Description automatically generated with low confidence">
              <a:extLst>
                <a:ext uri="{FF2B5EF4-FFF2-40B4-BE49-F238E27FC236}">
                  <a16:creationId xmlns:a16="http://schemas.microsoft.com/office/drawing/2014/main" id="{0A82D082-91B1-4888-BAD6-0A25C8136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56" name="Rectangle 55">
            <a:extLst>
              <a:ext uri="{FF2B5EF4-FFF2-40B4-BE49-F238E27FC236}">
                <a16:creationId xmlns:a16="http://schemas.microsoft.com/office/drawing/2014/main" id="{DFA233DA-A04F-4AB0-8AE6-9B6C468FE42E}"/>
              </a:ext>
            </a:extLst>
          </p:cNvPr>
          <p:cNvSpPr/>
          <p:nvPr/>
        </p:nvSpPr>
        <p:spPr>
          <a:xfrm>
            <a:off x="6885544" y="5751955"/>
            <a:ext cx="500117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7" name="Rectangle 56">
            <a:extLst>
              <a:ext uri="{FF2B5EF4-FFF2-40B4-BE49-F238E27FC236}">
                <a16:creationId xmlns:a16="http://schemas.microsoft.com/office/drawing/2014/main" id="{AB403590-E4D7-4BC5-95CF-25FB362E4B08}"/>
              </a:ext>
            </a:extLst>
          </p:cNvPr>
          <p:cNvSpPr/>
          <p:nvPr/>
        </p:nvSpPr>
        <p:spPr>
          <a:xfrm>
            <a:off x="6887828" y="5758427"/>
            <a:ext cx="500303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9D378F66-27D4-41E8-8F2B-CEFA358FE071}"/>
              </a:ext>
            </a:extLst>
          </p:cNvPr>
          <p:cNvGrpSpPr/>
          <p:nvPr/>
        </p:nvGrpSpPr>
        <p:grpSpPr>
          <a:xfrm>
            <a:off x="6649498" y="3707760"/>
            <a:ext cx="5473265" cy="872853"/>
            <a:chOff x="7774777" y="251451"/>
            <a:chExt cx="5473265" cy="872853"/>
          </a:xfrm>
        </p:grpSpPr>
        <p:sp>
          <p:nvSpPr>
            <p:cNvPr id="59" name="TextBox 58">
              <a:extLst>
                <a:ext uri="{FF2B5EF4-FFF2-40B4-BE49-F238E27FC236}">
                  <a16:creationId xmlns:a16="http://schemas.microsoft.com/office/drawing/2014/main" id="{D3A587BC-397C-4348-8503-BD9A8195F022}"/>
                </a:ext>
              </a:extLst>
            </p:cNvPr>
            <p:cNvSpPr txBox="1"/>
            <p:nvPr/>
          </p:nvSpPr>
          <p:spPr>
            <a:xfrm>
              <a:off x="8710082" y="293307"/>
              <a:ext cx="4537960" cy="830997"/>
            </a:xfrm>
            <a:prstGeom prst="rect">
              <a:avLst/>
            </a:prstGeom>
            <a:noFill/>
          </p:spPr>
          <p:txBody>
            <a:bodyPr wrap="square">
              <a:spAutoFit/>
            </a:bodyPr>
            <a:lstStyle/>
            <a:p>
              <a:r>
                <a:rPr lang="en-US" sz="2400" dirty="0"/>
                <a:t>How do we indicate whether a method is public or private?</a:t>
              </a:r>
            </a:p>
          </p:txBody>
        </p:sp>
        <p:pic>
          <p:nvPicPr>
            <p:cNvPr id="60" name="Picture 59" descr="Shape&#10;&#10;Description automatically generated with low confidence">
              <a:extLst>
                <a:ext uri="{FF2B5EF4-FFF2-40B4-BE49-F238E27FC236}">
                  <a16:creationId xmlns:a16="http://schemas.microsoft.com/office/drawing/2014/main" id="{69F9D77F-BCD4-4FBD-BFD8-EDEA81B11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64" name="Speech Bubble: Rectangle with Corners Rounded 63">
            <a:extLst>
              <a:ext uri="{FF2B5EF4-FFF2-40B4-BE49-F238E27FC236}">
                <a16:creationId xmlns:a16="http://schemas.microsoft.com/office/drawing/2014/main" id="{8AC8A784-4066-497E-847C-7E7CE6BC1210}"/>
              </a:ext>
            </a:extLst>
          </p:cNvPr>
          <p:cNvSpPr/>
          <p:nvPr/>
        </p:nvSpPr>
        <p:spPr>
          <a:xfrm>
            <a:off x="5688415" y="3810344"/>
            <a:ext cx="3615643" cy="1115271"/>
          </a:xfrm>
          <a:prstGeom prst="wedgeRoundRectCallout">
            <a:avLst>
              <a:gd name="adj1" fmla="val -164331"/>
              <a:gd name="adj2" fmla="val -438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method calls another method by using the "self." prefix:</a:t>
            </a:r>
          </a:p>
          <a:p>
            <a:pPr algn="ctr"/>
            <a:r>
              <a:rPr lang="en-US" sz="2000" dirty="0">
                <a:solidFill>
                  <a:schemeClr val="accent2">
                    <a:lumMod val="20000"/>
                    <a:lumOff val="80000"/>
                  </a:schemeClr>
                </a:solidFill>
                <a:latin typeface="Corbel" panose="020B0503020204020204" pitchFamily="34" charset="0"/>
              </a:rPr>
              <a:t>result = </a:t>
            </a:r>
            <a:r>
              <a:rPr lang="en-US" sz="2000" dirty="0" err="1">
                <a:solidFill>
                  <a:schemeClr val="accent2">
                    <a:lumMod val="20000"/>
                    <a:lumOff val="80000"/>
                  </a:schemeClr>
                </a:solidFill>
                <a:latin typeface="Corbel" panose="020B0503020204020204" pitchFamily="34" charset="0"/>
              </a:rPr>
              <a:t>self.method</a:t>
            </a:r>
            <a:r>
              <a:rPr lang="en-US" sz="2000" dirty="0">
                <a:solidFill>
                  <a:schemeClr val="accent2">
                    <a:lumMod val="20000"/>
                    <a:lumOff val="80000"/>
                  </a:schemeClr>
                </a:solidFill>
                <a:latin typeface="Corbel" panose="020B0503020204020204" pitchFamily="34" charset="0"/>
              </a:rPr>
              <a:t>(p1,p2,p3)</a:t>
            </a:r>
          </a:p>
        </p:txBody>
      </p:sp>
      <p:sp>
        <p:nvSpPr>
          <p:cNvPr id="66" name="Speech Bubble: Rectangle with Corners Rounded 65">
            <a:extLst>
              <a:ext uri="{FF2B5EF4-FFF2-40B4-BE49-F238E27FC236}">
                <a16:creationId xmlns:a16="http://schemas.microsoft.com/office/drawing/2014/main" id="{ABB5EB03-DBE5-4BF7-AA5B-325A15A8884A}"/>
              </a:ext>
            </a:extLst>
          </p:cNvPr>
          <p:cNvSpPr/>
          <p:nvPr/>
        </p:nvSpPr>
        <p:spPr>
          <a:xfrm>
            <a:off x="5810809" y="4764021"/>
            <a:ext cx="3104719" cy="830998"/>
          </a:xfrm>
          <a:prstGeom prst="wedgeRoundRectCallout">
            <a:avLst>
              <a:gd name="adj1" fmla="val -125109"/>
              <a:gd name="adj2" fmla="val -88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All other methods are public by default.</a:t>
            </a:r>
            <a:endParaRPr lang="en-US" sz="2000" dirty="0">
              <a:solidFill>
                <a:schemeClr val="accent2">
                  <a:lumMod val="20000"/>
                  <a:lumOff val="80000"/>
                </a:schemeClr>
              </a:solidFill>
              <a:latin typeface="Corbel" panose="020B0503020204020204" pitchFamily="34" charset="0"/>
            </a:endParaRPr>
          </a:p>
        </p:txBody>
      </p:sp>
      <p:sp>
        <p:nvSpPr>
          <p:cNvPr id="62" name="Speech Bubble: Rectangle with Corners Rounded 61">
            <a:extLst>
              <a:ext uri="{FF2B5EF4-FFF2-40B4-BE49-F238E27FC236}">
                <a16:creationId xmlns:a16="http://schemas.microsoft.com/office/drawing/2014/main" id="{F9733EDD-4181-4726-9B18-2D0F030D3303}"/>
              </a:ext>
            </a:extLst>
          </p:cNvPr>
          <p:cNvSpPr/>
          <p:nvPr/>
        </p:nvSpPr>
        <p:spPr>
          <a:xfrm>
            <a:off x="5839122" y="5355197"/>
            <a:ext cx="4119429" cy="1407694"/>
          </a:xfrm>
          <a:prstGeom prst="wedgeRoundRectCallout">
            <a:avLst>
              <a:gd name="adj1" fmla="val -141172"/>
              <a:gd name="adj2" fmla="val -393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we remove the "self." prefix, this no longer accesses the member variable! It now refers to a (nonexistent) local variable.</a:t>
            </a:r>
            <a:endParaRPr lang="en-US" sz="2000" dirty="0">
              <a:solidFill>
                <a:schemeClr val="accent2">
                  <a:lumMod val="20000"/>
                  <a:lumOff val="80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06E83F01-ED73-46D4-B962-C20A4E976A90}"/>
              </a:ext>
            </a:extLst>
          </p:cNvPr>
          <p:cNvSpPr/>
          <p:nvPr/>
        </p:nvSpPr>
        <p:spPr>
          <a:xfrm>
            <a:off x="1731078" y="5278977"/>
            <a:ext cx="593313" cy="209404"/>
          </a:xfrm>
          <a:prstGeom prst="rect">
            <a:avLst/>
          </a:prstGeom>
          <a:solidFill>
            <a:srgbClr val="EBF0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B4E147F-D6AA-44C6-88B7-74465C2A2AA1}"/>
              </a:ext>
            </a:extLst>
          </p:cNvPr>
          <p:cNvGrpSpPr/>
          <p:nvPr/>
        </p:nvGrpSpPr>
        <p:grpSpPr>
          <a:xfrm>
            <a:off x="6538365" y="47020"/>
            <a:ext cx="5622258" cy="4152746"/>
            <a:chOff x="6049251" y="1867121"/>
            <a:chExt cx="5622258" cy="4152746"/>
          </a:xfrm>
        </p:grpSpPr>
        <p:grpSp>
          <p:nvGrpSpPr>
            <p:cNvPr id="24" name="Group 23">
              <a:extLst>
                <a:ext uri="{FF2B5EF4-FFF2-40B4-BE49-F238E27FC236}">
                  <a16:creationId xmlns:a16="http://schemas.microsoft.com/office/drawing/2014/main" id="{83D7DCB4-A6BA-41DD-9BBB-6FA5C967D917}"/>
                </a:ext>
              </a:extLst>
            </p:cNvPr>
            <p:cNvGrpSpPr/>
            <p:nvPr/>
          </p:nvGrpSpPr>
          <p:grpSpPr>
            <a:xfrm>
              <a:off x="6049251" y="1867121"/>
              <a:ext cx="5622258" cy="4152746"/>
              <a:chOff x="7119660" y="4803763"/>
              <a:chExt cx="5622258" cy="4152746"/>
            </a:xfrm>
          </p:grpSpPr>
          <p:grpSp>
            <p:nvGrpSpPr>
              <p:cNvPr id="26" name="Group 25">
                <a:extLst>
                  <a:ext uri="{FF2B5EF4-FFF2-40B4-BE49-F238E27FC236}">
                    <a16:creationId xmlns:a16="http://schemas.microsoft.com/office/drawing/2014/main" id="{849B800A-7E18-4538-971C-5A70D134647E}"/>
                  </a:ext>
                </a:extLst>
              </p:cNvPr>
              <p:cNvGrpSpPr/>
              <p:nvPr/>
            </p:nvGrpSpPr>
            <p:grpSpPr>
              <a:xfrm>
                <a:off x="7119660" y="4803763"/>
                <a:ext cx="5622258" cy="4152746"/>
                <a:chOff x="7358201" y="4426225"/>
                <a:chExt cx="5622258" cy="4152746"/>
              </a:xfrm>
            </p:grpSpPr>
            <p:sp>
              <p:nvSpPr>
                <p:cNvPr id="28" name="Rectangle: Rounded Corners 27">
                  <a:extLst>
                    <a:ext uri="{FF2B5EF4-FFF2-40B4-BE49-F238E27FC236}">
                      <a16:creationId xmlns:a16="http://schemas.microsoft.com/office/drawing/2014/main" id="{02517C82-0114-4E36-A82C-F560B729B550}"/>
                    </a:ext>
                  </a:extLst>
                </p:cNvPr>
                <p:cNvSpPr/>
                <p:nvPr/>
              </p:nvSpPr>
              <p:spPr>
                <a:xfrm>
                  <a:off x="7358201" y="4426225"/>
                  <a:ext cx="5622258" cy="415274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6BF53B08-D6BC-4284-A3B2-2557D0A25F5E}"/>
                    </a:ext>
                  </a:extLst>
                </p:cNvPr>
                <p:cNvSpPr txBox="1"/>
                <p:nvPr/>
              </p:nvSpPr>
              <p:spPr>
                <a:xfrm>
                  <a:off x="7794151" y="443124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7" name="TextBox 26">
                <a:extLst>
                  <a:ext uri="{FF2B5EF4-FFF2-40B4-BE49-F238E27FC236}">
                    <a16:creationId xmlns:a16="http://schemas.microsoft.com/office/drawing/2014/main" id="{7F8B16DC-AED9-4623-94FD-E9843351CB8B}"/>
                  </a:ext>
                </a:extLst>
              </p:cNvPr>
              <p:cNvSpPr txBox="1"/>
              <p:nvPr/>
            </p:nvSpPr>
            <p:spPr>
              <a:xfrm>
                <a:off x="7807484" y="5211151"/>
                <a:ext cx="4853514" cy="3631763"/>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"The definition of a Python class is just a sequence of statements like a regular Python program! </a:t>
                </a:r>
              </a:p>
              <a:p>
                <a:pPr algn="ctr"/>
                <a:endParaRPr lang="en-US" sz="200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In fact, you can include any </a:t>
                </a:r>
                <a:r>
                  <a:rPr lang="en-US" sz="2000" dirty="0">
                    <a:solidFill>
                      <a:srgbClr val="FF0000"/>
                    </a:solidFill>
                    <a:latin typeface="Comic Sans MS" panose="030F0702030302020204" pitchFamily="66" charset="0"/>
                  </a:rPr>
                  <a:t>legal Python code </a:t>
                </a:r>
                <a:r>
                  <a:rPr lang="en-US" sz="2000" dirty="0">
                    <a:solidFill>
                      <a:schemeClr val="accent1">
                        <a:lumMod val="75000"/>
                      </a:schemeClr>
                    </a:solidFill>
                    <a:latin typeface="Comic Sans MS" panose="030F0702030302020204" pitchFamily="66" charset="0"/>
                  </a:rPr>
                  <a:t>in your class definition."</a:t>
                </a:r>
              </a:p>
              <a:p>
                <a:pPr algn="ctr"/>
                <a:endParaRPr lang="en-US" sz="2000" dirty="0">
                  <a:solidFill>
                    <a:schemeClr val="accent1">
                      <a:lumMod val="75000"/>
                    </a:schemeClr>
                  </a:solidFill>
                  <a:latin typeface="Comic Sans MS" panose="030F0702030302020204" pitchFamily="66" charset="0"/>
                </a:endParaRPr>
              </a:p>
              <a:p>
                <a:pPr algn="l"/>
                <a:r>
                  <a:rPr lang="en-US" dirty="0">
                    <a:latin typeface="Consolas" panose="020B0609020204030204" pitchFamily="49" charset="0"/>
                    <a:cs typeface="Cordia New" panose="020B0502040204020203" pitchFamily="34" charset="-34"/>
                  </a:rPr>
                  <a:t>class </a:t>
                </a:r>
                <a:r>
                  <a:rPr lang="en-US" dirty="0">
                    <a:solidFill>
                      <a:srgbClr val="1396A3"/>
                    </a:solidFill>
                    <a:latin typeface="Consolas" panose="020B0609020204030204" pitchFamily="49" charset="0"/>
                    <a:cs typeface="Cordia New" panose="020B0502040204020203" pitchFamily="34" charset="-34"/>
                  </a:rPr>
                  <a:t>Car</a:t>
                </a:r>
                <a:r>
                  <a:rPr lang="en-US" dirty="0">
                    <a:latin typeface="Consolas" panose="020B0609020204030204" pitchFamily="49" charset="0"/>
                    <a:cs typeface="Cordia New" panose="020B0502040204020203" pitchFamily="34" charset="-34"/>
                  </a:rPr>
                  <a:t>:</a:t>
                </a:r>
              </a:p>
              <a:p>
                <a:pPr algn="l"/>
                <a:r>
                  <a:rPr lang="en-US" dirty="0">
                    <a:latin typeface="Consolas" panose="020B0609020204030204" pitchFamily="49" charset="0"/>
                    <a:cs typeface="Cordia New" panose="020B0502040204020203" pitchFamily="34" charset="-34"/>
                  </a:rPr>
                  <a:t>  </a:t>
                </a:r>
                <a:r>
                  <a:rPr lang="en-US" dirty="0">
                    <a:solidFill>
                      <a:srgbClr val="1396A3"/>
                    </a:solidFill>
                    <a:latin typeface="Consolas" panose="020B0609020204030204" pitchFamily="49" charset="0"/>
                    <a:cs typeface="Cordia New" panose="020B0502040204020203" pitchFamily="34" charset="-34"/>
                  </a:rPr>
                  <a:t>print</a:t>
                </a:r>
                <a:r>
                  <a:rPr lang="en-US" dirty="0">
                    <a:latin typeface="Consolas" panose="020B0609020204030204" pitchFamily="49" charset="0"/>
                    <a:cs typeface="Cordia New" panose="020B0502040204020203" pitchFamily="34" charset="-34"/>
                  </a:rPr>
                  <a:t>(</a:t>
                </a:r>
                <a:r>
                  <a:rPr lang="en-US" dirty="0">
                    <a:solidFill>
                      <a:srgbClr val="850002"/>
                    </a:solidFill>
                    <a:latin typeface="Consolas" panose="020B0609020204030204" pitchFamily="49" charset="0"/>
                    <a:cs typeface="Cordia New" panose="020B0502040204020203" pitchFamily="34" charset="-34"/>
                  </a:rPr>
                  <a:t>'I like traffic lights'</a:t>
                </a:r>
                <a:r>
                  <a:rPr lang="en-US" dirty="0">
                    <a:latin typeface="Consolas" panose="020B0609020204030204" pitchFamily="49" charset="0"/>
                    <a:cs typeface="Cordia New" panose="020B0502040204020203" pitchFamily="34" charset="-34"/>
                  </a:rPr>
                  <a:t>)</a:t>
                </a:r>
              </a:p>
              <a:p>
                <a:pPr algn="l"/>
                <a:r>
                  <a:rPr lang="en-US" dirty="0">
                    <a:latin typeface="Consolas" panose="020B0609020204030204" pitchFamily="49" charset="0"/>
                    <a:cs typeface="Cordia New" panose="020B0502040204020203" pitchFamily="34" charset="-34"/>
                  </a:rPr>
                  <a:t>  def drive(</a:t>
                </a:r>
                <a:r>
                  <a:rPr lang="en-US" dirty="0" err="1">
                    <a:latin typeface="Consolas" panose="020B0609020204030204" pitchFamily="49" charset="0"/>
                    <a:cs typeface="Cordia New" panose="020B0502040204020203" pitchFamily="34" charset="-34"/>
                  </a:rPr>
                  <a:t>self,miles</a:t>
                </a:r>
                <a:r>
                  <a:rPr lang="en-US" dirty="0">
                    <a:latin typeface="Consolas" panose="020B0609020204030204" pitchFamily="49" charset="0"/>
                    <a:cs typeface="Cordia New" panose="020B0502040204020203" pitchFamily="34" charset="-34"/>
                  </a:rPr>
                  <a:t>):</a:t>
                </a:r>
              </a:p>
              <a:p>
                <a:pPr algn="l"/>
                <a:r>
                  <a:rPr lang="en-US" dirty="0">
                    <a:latin typeface="Consolas" panose="020B0609020204030204" pitchFamily="49" charset="0"/>
                    <a:cs typeface="Cordia New" panose="020B0502040204020203" pitchFamily="34" charset="-34"/>
                  </a:rPr>
                  <a:t>    </a:t>
                </a:r>
                <a:r>
                  <a:rPr lang="en-US" dirty="0">
                    <a:solidFill>
                      <a:srgbClr val="1396A3"/>
                    </a:solidFill>
                    <a:latin typeface="Consolas" panose="020B0609020204030204" pitchFamily="49" charset="0"/>
                    <a:cs typeface="Cordia New" panose="020B0502040204020203" pitchFamily="34" charset="-34"/>
                  </a:rPr>
                  <a:t>print</a:t>
                </a:r>
                <a:r>
                  <a:rPr lang="en-US" dirty="0">
                    <a:latin typeface="Consolas" panose="020B0609020204030204" pitchFamily="49" charset="0"/>
                    <a:cs typeface="Cordia New" panose="020B0502040204020203" pitchFamily="34" charset="-34"/>
                  </a:rPr>
                  <a:t>(</a:t>
                </a:r>
                <a:r>
                  <a:rPr lang="en-US" dirty="0" err="1">
                    <a:latin typeface="Consolas" panose="020B0609020204030204" pitchFamily="49" charset="0"/>
                    <a:cs typeface="Cordia New" panose="020B0502040204020203" pitchFamily="34" charset="-34"/>
                  </a:rPr>
                  <a:t>f'I</a:t>
                </a:r>
                <a:r>
                  <a:rPr lang="en-US" dirty="0">
                    <a:latin typeface="Consolas" panose="020B0609020204030204" pitchFamily="49" charset="0"/>
                    <a:cs typeface="Cordia New" panose="020B0502040204020203" pitchFamily="34" charset="-34"/>
                  </a:rPr>
                  <a:t> drove {miles} miles!')</a:t>
                </a:r>
              </a:p>
              <a:p>
                <a:pPr algn="l"/>
                <a:r>
                  <a:rPr lang="en-US" dirty="0">
                    <a:latin typeface="Consolas" panose="020B0609020204030204" pitchFamily="49" charset="0"/>
                    <a:cs typeface="Cordia New" panose="020B0502040204020203" pitchFamily="34" charset="-34"/>
                  </a:rPr>
                  <a:t>  </a:t>
                </a:r>
                <a:r>
                  <a:rPr lang="en-US" dirty="0">
                    <a:solidFill>
                      <a:srgbClr val="1396A3"/>
                    </a:solidFill>
                    <a:latin typeface="Consolas" panose="020B0609020204030204" pitchFamily="49" charset="0"/>
                    <a:cs typeface="Cordia New" panose="020B0502040204020203" pitchFamily="34" charset="-34"/>
                  </a:rPr>
                  <a:t>print</a:t>
                </a:r>
                <a:r>
                  <a:rPr lang="en-US" dirty="0">
                    <a:latin typeface="Consolas" panose="020B0609020204030204" pitchFamily="49" charset="0"/>
                    <a:cs typeface="Cordia New" panose="020B0502040204020203" pitchFamily="34" charset="-34"/>
                  </a:rPr>
                  <a:t> (</a:t>
                </a:r>
                <a:r>
                  <a:rPr lang="en-US" dirty="0">
                    <a:solidFill>
                      <a:srgbClr val="850002"/>
                    </a:solidFill>
                    <a:latin typeface="Consolas" panose="020B0609020204030204" pitchFamily="49" charset="0"/>
                    <a:cs typeface="Cordia New" panose="020B0502040204020203" pitchFamily="34" charset="-34"/>
                  </a:rPr>
                  <a:t>"As long as they're green"</a:t>
                </a:r>
                <a:r>
                  <a:rPr lang="en-US" dirty="0">
                    <a:latin typeface="Consolas" panose="020B0609020204030204" pitchFamily="49" charset="0"/>
                    <a:cs typeface="Cordia New" panose="020B0502040204020203" pitchFamily="34" charset="-34"/>
                  </a:rPr>
                  <a:t>)</a:t>
                </a:r>
                <a:endParaRPr lang="en-US" dirty="0">
                  <a:solidFill>
                    <a:srgbClr val="FF0000"/>
                  </a:solidFill>
                  <a:latin typeface="Consolas" panose="020B0609020204030204" pitchFamily="49" charset="0"/>
                  <a:cs typeface="Cordia New" panose="020B0502040204020203" pitchFamily="34" charset="-34"/>
                </a:endParaRPr>
              </a:p>
            </p:txBody>
          </p:sp>
        </p:grpSp>
        <p:pic>
          <p:nvPicPr>
            <p:cNvPr id="25" name="Picture 24">
              <a:extLst>
                <a:ext uri="{FF2B5EF4-FFF2-40B4-BE49-F238E27FC236}">
                  <a16:creationId xmlns:a16="http://schemas.microsoft.com/office/drawing/2014/main" id="{846272BF-C2E0-4BCC-980A-C3B2394C164D}"/>
                </a:ext>
              </a:extLst>
            </p:cNvPr>
            <p:cNvPicPr>
              <a:picLocks noChangeAspect="1"/>
            </p:cNvPicPr>
            <p:nvPr/>
          </p:nvPicPr>
          <p:blipFill rotWithShape="1">
            <a:blip r:embed="rId4"/>
            <a:srcRect l="23761" r="21167"/>
            <a:stretch/>
          </p:blipFill>
          <p:spPr>
            <a:xfrm>
              <a:off x="6143342" y="2340522"/>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30" name="TextBox 29">
            <a:extLst>
              <a:ext uri="{FF2B5EF4-FFF2-40B4-BE49-F238E27FC236}">
                <a16:creationId xmlns:a16="http://schemas.microsoft.com/office/drawing/2014/main" id="{1689EFBD-E53A-4A95-8BCD-97BCDD26AA48}"/>
              </a:ext>
            </a:extLst>
          </p:cNvPr>
          <p:cNvSpPr txBox="1"/>
          <p:nvPr/>
        </p:nvSpPr>
        <p:spPr>
          <a:xfrm>
            <a:off x="385919" y="4084149"/>
            <a:ext cx="6096880" cy="646331"/>
          </a:xfrm>
          <a:prstGeom prst="rect">
            <a:avLst/>
          </a:prstGeom>
          <a:noFill/>
        </p:spPr>
        <p:txBody>
          <a:bodyPr wrap="square">
            <a:spAutoFit/>
          </a:bodyPr>
          <a:lstStyle/>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update_odometer</a:t>
            </a:r>
            <a:r>
              <a:rPr lang="en-US" dirty="0">
                <a:solidFill>
                  <a:srgbClr val="000000"/>
                </a:solidFill>
                <a:latin typeface="Consolas" panose="020B0609020204030204" pitchFamily="49" charset="0"/>
              </a:rPr>
              <a:t>(self, miles):</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self.odometer</a:t>
            </a:r>
            <a:r>
              <a:rPr lang="en-US" dirty="0">
                <a:solidFill>
                  <a:srgbClr val="000000"/>
                </a:solidFill>
                <a:latin typeface="Consolas" panose="020B0609020204030204" pitchFamily="49" charset="0"/>
              </a:rPr>
              <a:t> += miles</a:t>
            </a:r>
            <a:endParaRPr lang="en-US" dirty="0"/>
          </a:p>
        </p:txBody>
      </p:sp>
      <p:sp>
        <p:nvSpPr>
          <p:cNvPr id="33" name="TextBox 32">
            <a:extLst>
              <a:ext uri="{FF2B5EF4-FFF2-40B4-BE49-F238E27FC236}">
                <a16:creationId xmlns:a16="http://schemas.microsoft.com/office/drawing/2014/main" id="{1EBA93E8-377A-484D-91F5-2FF0037F55F2}"/>
              </a:ext>
            </a:extLst>
          </p:cNvPr>
          <p:cNvSpPr txBox="1"/>
          <p:nvPr/>
        </p:nvSpPr>
        <p:spPr>
          <a:xfrm>
            <a:off x="1003372" y="3507484"/>
            <a:ext cx="6096880" cy="369332"/>
          </a:xfrm>
          <a:prstGeom prst="rect">
            <a:avLst/>
          </a:prstGeom>
          <a:noFill/>
        </p:spPr>
        <p:txBody>
          <a:bodyPr wrap="square">
            <a:spAutoFit/>
          </a:bodyPr>
          <a:lstStyle/>
          <a:p>
            <a:r>
              <a:rPr lang="en-US" dirty="0" err="1">
                <a:solidFill>
                  <a:srgbClr val="000000"/>
                </a:solidFill>
                <a:latin typeface="Consolas" panose="020B0609020204030204" pitchFamily="49" charset="0"/>
              </a:rPr>
              <a:t>self.odometer</a:t>
            </a:r>
            <a:r>
              <a:rPr lang="en-US" dirty="0">
                <a:solidFill>
                  <a:srgbClr val="000000"/>
                </a:solidFill>
                <a:latin typeface="Consolas" panose="020B0609020204030204" pitchFamily="49" charset="0"/>
              </a:rPr>
              <a:t> += miles</a:t>
            </a:r>
          </a:p>
        </p:txBody>
      </p:sp>
      <p:sp>
        <p:nvSpPr>
          <p:cNvPr id="34" name="TextBox 33">
            <a:extLst>
              <a:ext uri="{FF2B5EF4-FFF2-40B4-BE49-F238E27FC236}">
                <a16:creationId xmlns:a16="http://schemas.microsoft.com/office/drawing/2014/main" id="{F6A1510F-5C3A-4388-AAEF-60C2A4C4109A}"/>
              </a:ext>
            </a:extLst>
          </p:cNvPr>
          <p:cNvSpPr txBox="1"/>
          <p:nvPr/>
        </p:nvSpPr>
        <p:spPr>
          <a:xfrm>
            <a:off x="1008658" y="3516813"/>
            <a:ext cx="6096880" cy="369332"/>
          </a:xfrm>
          <a:prstGeom prst="rect">
            <a:avLst/>
          </a:prstGeom>
          <a:noFill/>
        </p:spPr>
        <p:txBody>
          <a:bodyPr wrap="square">
            <a:spAutoFit/>
          </a:bodyPr>
          <a:lstStyle/>
          <a:p>
            <a:r>
              <a:rPr lang="en-US" dirty="0">
                <a:solidFill>
                  <a:srgbClr val="000000"/>
                </a:solidFill>
                <a:latin typeface="Consolas" panose="020B0609020204030204" pitchFamily="49" charset="0"/>
              </a:rPr>
              <a:t>self.__</a:t>
            </a:r>
            <a:r>
              <a:rPr lang="en-US" dirty="0" err="1">
                <a:solidFill>
                  <a:srgbClr val="000000"/>
                </a:solidFill>
                <a:latin typeface="Consolas" panose="020B0609020204030204" pitchFamily="49" charset="0"/>
              </a:rPr>
              <a:t>update_odometer</a:t>
            </a:r>
            <a:r>
              <a:rPr lang="en-US" dirty="0">
                <a:solidFill>
                  <a:srgbClr val="000000"/>
                </a:solidFill>
                <a:latin typeface="Consolas" panose="020B0609020204030204" pitchFamily="49" charset="0"/>
              </a:rPr>
              <a:t>(miles)</a:t>
            </a:r>
          </a:p>
        </p:txBody>
      </p:sp>
      <p:sp>
        <p:nvSpPr>
          <p:cNvPr id="31" name="Speech Bubble: Rectangle with Corners Rounded 30">
            <a:extLst>
              <a:ext uri="{FF2B5EF4-FFF2-40B4-BE49-F238E27FC236}">
                <a16:creationId xmlns:a16="http://schemas.microsoft.com/office/drawing/2014/main" id="{8D538C66-77F6-4913-8DC3-0A149982128F}"/>
              </a:ext>
            </a:extLst>
          </p:cNvPr>
          <p:cNvSpPr/>
          <p:nvPr/>
        </p:nvSpPr>
        <p:spPr>
          <a:xfrm>
            <a:off x="4696790" y="4756773"/>
            <a:ext cx="2199726" cy="840579"/>
          </a:xfrm>
          <a:prstGeom prst="wedgeRoundRectCallout">
            <a:avLst>
              <a:gd name="adj1" fmla="val -90658"/>
              <a:gd name="adj2" fmla="val -746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add one more method!</a:t>
            </a:r>
            <a:endParaRPr lang="en-US" sz="2000" dirty="0">
              <a:solidFill>
                <a:schemeClr val="accent2">
                  <a:lumMod val="20000"/>
                  <a:lumOff val="80000"/>
                </a:schemeClr>
              </a:solidFill>
              <a:latin typeface="Corbel" panose="020B0503020204020204" pitchFamily="34" charset="0"/>
            </a:endParaRPr>
          </a:p>
        </p:txBody>
      </p:sp>
      <p:sp>
        <p:nvSpPr>
          <p:cNvPr id="65" name="Speech Bubble: Rectangle with Corners Rounded 64">
            <a:extLst>
              <a:ext uri="{FF2B5EF4-FFF2-40B4-BE49-F238E27FC236}">
                <a16:creationId xmlns:a16="http://schemas.microsoft.com/office/drawing/2014/main" id="{C7D4A36C-8923-4074-830B-C10C3681CA61}"/>
              </a:ext>
            </a:extLst>
          </p:cNvPr>
          <p:cNvSpPr/>
          <p:nvPr/>
        </p:nvSpPr>
        <p:spPr>
          <a:xfrm>
            <a:off x="2583696" y="2823126"/>
            <a:ext cx="3104719" cy="1115271"/>
          </a:xfrm>
          <a:prstGeom prst="wedgeRoundRectCallout">
            <a:avLst>
              <a:gd name="adj1" fmla="val -94983"/>
              <a:gd name="adj2" fmla="val 806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you prefix a method with two underscores, this makes it private.</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216039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3"/>
                                        </p:tgtEl>
                                      </p:cBhvr>
                                    </p:animEffect>
                                    <p:set>
                                      <p:cBhvr>
                                        <p:cTn id="17" dur="1" fill="hold">
                                          <p:stCondLst>
                                            <p:cond delay="499"/>
                                          </p:stCondLst>
                                        </p:cTn>
                                        <p:tgtEl>
                                          <p:spTgt spid="3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22" presetClass="entr" presetSubtype="8"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left)">
                                      <p:cBhvr>
                                        <p:cTn id="45" dur="59000"/>
                                        <p:tgtEl>
                                          <p:spTgt spid="5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6"/>
                                        </p:tgtEl>
                                      </p:cBhvr>
                                    </p:animEffect>
                                    <p:set>
                                      <p:cBhvr>
                                        <p:cTn id="50" dur="1" fill="hold">
                                          <p:stCondLst>
                                            <p:cond delay="499"/>
                                          </p:stCondLst>
                                        </p:cTn>
                                        <p:tgtEl>
                                          <p:spTgt spid="5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57"/>
                                        </p:tgtEl>
                                      </p:cBhvr>
                                    </p:animEffect>
                                    <p:set>
                                      <p:cBhvr>
                                        <p:cTn id="53" dur="1" fill="hold">
                                          <p:stCondLst>
                                            <p:cond delay="499"/>
                                          </p:stCondLst>
                                        </p:cTn>
                                        <p:tgtEl>
                                          <p:spTgt spid="5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wipe(down)">
                                      <p:cBhvr>
                                        <p:cTn id="58" dur="500"/>
                                        <p:tgtEl>
                                          <p:spTgt spid="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6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wipe(down)">
                                      <p:cBhvr>
                                        <p:cTn id="75" dur="500"/>
                                        <p:tgtEl>
                                          <p:spTgt spid="6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6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wipe(down)">
                                      <p:cBhvr>
                                        <p:cTn id="84" dur="500"/>
                                        <p:tgtEl>
                                          <p:spTgt spid="6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6"/>
                                        </p:tgtEl>
                                        <p:attrNameLst>
                                          <p:attrName>style.visibility</p:attrName>
                                        </p:attrNameLst>
                                      </p:cBhvr>
                                      <p:to>
                                        <p:strVal val="visible"/>
                                      </p:to>
                                    </p:set>
                                    <p:animEffect transition="in" filter="wipe(down)">
                                      <p:cBhvr>
                                        <p:cTn id="89" dur="500"/>
                                        <p:tgtEl>
                                          <p:spTgt spid="66"/>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6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6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2"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500" fill="hold"/>
                                        <p:tgtEl>
                                          <p:spTgt spid="22"/>
                                        </p:tgtEl>
                                        <p:attrNameLst>
                                          <p:attrName>ppt_x</p:attrName>
                                        </p:attrNameLst>
                                      </p:cBhvr>
                                      <p:tavLst>
                                        <p:tav tm="0">
                                          <p:val>
                                            <p:strVal val="1+#ppt_w/2"/>
                                          </p:val>
                                        </p:tav>
                                        <p:tav tm="100000">
                                          <p:val>
                                            <p:strVal val="#ppt_x"/>
                                          </p:val>
                                        </p:tav>
                                      </p:tavLst>
                                    </p:anim>
                                    <p:anim calcmode="lin" valueType="num">
                                      <p:cBhvr additive="base">
                                        <p:cTn id="10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xit" presetSubtype="2" fill="hold" nodeType="clickEffect">
                                  <p:stCondLst>
                                    <p:cond delay="0"/>
                                  </p:stCondLst>
                                  <p:childTnLst>
                                    <p:anim calcmode="lin" valueType="num">
                                      <p:cBhvr additive="base">
                                        <p:cTn id="107" dur="500"/>
                                        <p:tgtEl>
                                          <p:spTgt spid="22"/>
                                        </p:tgtEl>
                                        <p:attrNameLst>
                                          <p:attrName>ppt_x</p:attrName>
                                        </p:attrNameLst>
                                      </p:cBhvr>
                                      <p:tavLst>
                                        <p:tav tm="0">
                                          <p:val>
                                            <p:strVal val="ppt_x"/>
                                          </p:val>
                                        </p:tav>
                                        <p:tav tm="100000">
                                          <p:val>
                                            <p:strVal val="1+ppt_w/2"/>
                                          </p:val>
                                        </p:tav>
                                      </p:tavLst>
                                    </p:anim>
                                    <p:anim calcmode="lin" valueType="num">
                                      <p:cBhvr additive="base">
                                        <p:cTn id="108" dur="500"/>
                                        <p:tgtEl>
                                          <p:spTgt spid="22"/>
                                        </p:tgtEl>
                                        <p:attrNameLst>
                                          <p:attrName>ppt_y</p:attrName>
                                        </p:attrNameLst>
                                      </p:cBhvr>
                                      <p:tavLst>
                                        <p:tav tm="0">
                                          <p:val>
                                            <p:strVal val="ppt_y"/>
                                          </p:val>
                                        </p:tav>
                                        <p:tav tm="100000">
                                          <p:val>
                                            <p:strVal val="ppt_y"/>
                                          </p:val>
                                        </p:tav>
                                      </p:tavLst>
                                    </p:anim>
                                    <p:set>
                                      <p:cBhvr>
                                        <p:cTn id="109"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64" grpId="0" animBg="1"/>
      <p:bldP spid="64" grpId="1" animBg="1"/>
      <p:bldP spid="66" grpId="0" animBg="1"/>
      <p:bldP spid="66" grpId="1" animBg="1"/>
      <p:bldP spid="62" grpId="0" animBg="1"/>
      <p:bldP spid="62" grpId="1" animBg="1"/>
      <p:bldP spid="8" grpId="0" animBg="1"/>
      <p:bldP spid="8" grpId="1" animBg="1"/>
      <p:bldP spid="30" grpId="0"/>
      <p:bldP spid="33" grpId="0"/>
      <p:bldP spid="34" grpId="0"/>
      <p:bldP spid="31" grpId="0" animBg="1"/>
      <p:bldP spid="31" grpId="1" animBg="1"/>
      <p:bldP spid="65" grpId="0" animBg="1"/>
      <p:bldP spid="6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830997"/>
          </a:xfrm>
          <a:prstGeom prst="rect">
            <a:avLst/>
          </a:prstGeom>
          <a:noFill/>
        </p:spPr>
        <p:txBody>
          <a:bodyPr wrap="square" rtlCol="0">
            <a:spAutoFit/>
          </a:bodyPr>
          <a:lstStyle/>
          <a:p>
            <a:pPr algn="ctr"/>
            <a:r>
              <a:rPr lang="en-US" sz="4800" dirty="0"/>
              <a:t>Allocation of Objects</a:t>
            </a:r>
          </a:p>
        </p:txBody>
      </p:sp>
      <p:sp>
        <p:nvSpPr>
          <p:cNvPr id="5" name="TextBox 4">
            <a:extLst>
              <a:ext uri="{FF2B5EF4-FFF2-40B4-BE49-F238E27FC236}">
                <a16:creationId xmlns:a16="http://schemas.microsoft.com/office/drawing/2014/main" id="{72765CFC-8FB1-4888-86CB-7AB005670D8A}"/>
              </a:ext>
            </a:extLst>
          </p:cNvPr>
          <p:cNvSpPr txBox="1"/>
          <p:nvPr/>
        </p:nvSpPr>
        <p:spPr>
          <a:xfrm>
            <a:off x="539261" y="1011464"/>
            <a:ext cx="5199184" cy="4508172"/>
          </a:xfrm>
          <a:prstGeom prst="rect">
            <a:avLst/>
          </a:prstGeom>
          <a:solidFill>
            <a:schemeClr val="accent4">
              <a:lumMod val="20000"/>
              <a:lumOff val="80000"/>
            </a:schemeClr>
          </a:solidFill>
          <a:ln>
            <a:solidFill>
              <a:schemeClr val="tx1"/>
            </a:solidFill>
          </a:ln>
        </p:spPr>
        <p:txBody>
          <a:bodyPr wrap="square" rtlCol="0">
            <a:noAutofit/>
          </a:bodyPr>
          <a:lstStyle/>
          <a:p>
            <a:r>
              <a:rPr lang="en-US" dirty="0">
                <a:solidFill>
                  <a:srgbClr val="A100A3"/>
                </a:solidFill>
                <a:latin typeface="Consolas" panose="020B0609020204030204" pitchFamily="49" charset="0"/>
              </a:rPr>
              <a:t>#include </a:t>
            </a:r>
            <a:r>
              <a:rPr lang="en-US" dirty="0">
                <a:solidFill>
                  <a:srgbClr val="850002"/>
                </a:solidFill>
                <a:latin typeface="Consolas" panose="020B0609020204030204" pitchFamily="49" charset="0"/>
              </a:rPr>
              <a:t>&lt;cmath&gt;</a:t>
            </a:r>
          </a:p>
          <a:p>
            <a:endParaRPr lang="en-US" dirty="0">
              <a:solidFill>
                <a:srgbClr val="850002"/>
              </a:solidFill>
              <a:latin typeface="Consolas" panose="020B0609020204030204" pitchFamily="49" charset="0"/>
            </a:endParaRPr>
          </a:p>
          <a:p>
            <a:r>
              <a:rPr lang="en-US" dirty="0">
                <a:solidFill>
                  <a:srgbClr val="149902"/>
                </a:solidFill>
                <a:latin typeface="Consolas" panose="020B0609020204030204" pitchFamily="49" charset="0"/>
              </a:rPr>
              <a:t>class</a:t>
            </a:r>
            <a:r>
              <a:rPr lang="en-US" dirty="0">
                <a:solidFill>
                  <a:srgbClr val="000000"/>
                </a:solidFill>
                <a:latin typeface="Consolas" panose="020B0609020204030204" pitchFamily="49" charset="0"/>
              </a:rPr>
              <a:t> Circle {</a:t>
            </a:r>
          </a:p>
          <a:p>
            <a:r>
              <a:rPr lang="en-US" b="1" dirty="0">
                <a:solidFill>
                  <a:srgbClr val="9E4C04"/>
                </a:solidFill>
                <a:latin typeface="Consolas-Bold"/>
              </a:rPr>
              <a:t>public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Circle(</a:t>
            </a:r>
            <a:r>
              <a:rPr lang="en-US" dirty="0">
                <a:solidFill>
                  <a:srgbClr val="149902"/>
                </a:solidFill>
                <a:latin typeface="Consolas" panose="020B0609020204030204" pitchFamily="49" charset="0"/>
              </a:rPr>
              <a:t>double</a:t>
            </a:r>
            <a:r>
              <a:rPr lang="en-US" dirty="0">
                <a:solidFill>
                  <a:srgbClr val="000000"/>
                </a:solidFill>
                <a:latin typeface="Consolas" panose="020B0609020204030204" pitchFamily="49" charset="0"/>
              </a:rPr>
              <a:t> rad)</a:t>
            </a:r>
          </a:p>
          <a:p>
            <a:r>
              <a:rPr lang="en-US" dirty="0">
                <a:solidFill>
                  <a:srgbClr val="000000"/>
                </a:solidFill>
                <a:latin typeface="Consolas" panose="020B0609020204030204" pitchFamily="49" charset="0"/>
              </a:rPr>
              <a:t>    { </a:t>
            </a:r>
            <a:r>
              <a:rPr lang="en-US" b="1" dirty="0">
                <a:solidFill>
                  <a:srgbClr val="9E4C04"/>
                </a:solidFill>
                <a:latin typeface="Consolas-Bold"/>
              </a:rPr>
              <a:t>this</a:t>
            </a:r>
            <a:r>
              <a:rPr lang="en-US" dirty="0">
                <a:solidFill>
                  <a:srgbClr val="000000"/>
                </a:solidFill>
                <a:latin typeface="Consolas" panose="020B0609020204030204" pitchFamily="49" charset="0"/>
              </a:rPr>
              <a:t>-&gt;rad = rad;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149902"/>
                </a:solidFill>
                <a:latin typeface="Consolas" panose="020B0609020204030204" pitchFamily="49" charset="0"/>
              </a:rPr>
              <a:t>double</a:t>
            </a:r>
            <a:r>
              <a:rPr lang="en-US" dirty="0">
                <a:solidFill>
                  <a:srgbClr val="000000"/>
                </a:solidFill>
                <a:latin typeface="Consolas" panose="020B0609020204030204" pitchFamily="49" charset="0"/>
              </a:rPr>
              <a:t> area() </a:t>
            </a:r>
            <a:r>
              <a:rPr lang="en-US" dirty="0">
                <a:solidFill>
                  <a:srgbClr val="149902"/>
                </a:solidFill>
                <a:latin typeface="Consolas" panose="020B0609020204030204" pitchFamily="49" charset="0"/>
              </a:rPr>
              <a:t>const</a:t>
            </a:r>
          </a:p>
          <a:p>
            <a:r>
              <a:rPr lang="en-US" dirty="0">
                <a:solidFill>
                  <a:srgbClr val="000000"/>
                </a:solidFill>
                <a:latin typeface="Consolas" panose="020B0609020204030204" pitchFamily="49" charset="0"/>
              </a:rPr>
              <a:t>    {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M_PI</a:t>
            </a:r>
            <a:r>
              <a:rPr lang="en-US" dirty="0">
                <a:solidFill>
                  <a:srgbClr val="000000"/>
                </a:solidFill>
                <a:latin typeface="Consolas" panose="020B0609020204030204" pitchFamily="49" charset="0"/>
              </a:rPr>
              <a:t> * rad * rad;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149902"/>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setRadius</a:t>
            </a:r>
            <a:r>
              <a:rPr lang="en-US" dirty="0">
                <a:solidFill>
                  <a:srgbClr val="000000"/>
                </a:solidFill>
                <a:latin typeface="Consolas" panose="020B0609020204030204" pitchFamily="49" charset="0"/>
              </a:rPr>
              <a:t>(</a:t>
            </a:r>
            <a:r>
              <a:rPr lang="en-US" dirty="0">
                <a:solidFill>
                  <a:srgbClr val="149902"/>
                </a:solidFill>
                <a:latin typeface="Consolas" panose="020B0609020204030204" pitchFamily="49" charset="0"/>
              </a:rPr>
              <a:t>double</a:t>
            </a:r>
            <a:r>
              <a:rPr lang="en-US" dirty="0">
                <a:solidFill>
                  <a:srgbClr val="000000"/>
                </a:solidFill>
                <a:latin typeface="Consolas" panose="020B0609020204030204" pitchFamily="49" charset="0"/>
              </a:rPr>
              <a:t> rad)</a:t>
            </a:r>
          </a:p>
          <a:p>
            <a:r>
              <a:rPr lang="en-US" dirty="0">
                <a:solidFill>
                  <a:srgbClr val="000000"/>
                </a:solidFill>
                <a:latin typeface="Consolas" panose="020B0609020204030204" pitchFamily="49" charset="0"/>
              </a:rPr>
              <a:t>    { </a:t>
            </a:r>
            <a:r>
              <a:rPr lang="en-US" b="1" dirty="0">
                <a:solidFill>
                  <a:srgbClr val="9E4C04"/>
                </a:solidFill>
                <a:latin typeface="Consolas-Bold"/>
              </a:rPr>
              <a:t>this</a:t>
            </a:r>
            <a:r>
              <a:rPr lang="en-US" dirty="0">
                <a:solidFill>
                  <a:srgbClr val="000000"/>
                </a:solidFill>
                <a:latin typeface="Consolas" panose="020B0609020204030204" pitchFamily="49" charset="0"/>
              </a:rPr>
              <a:t>-&gt;rad = rad; }</a:t>
            </a:r>
          </a:p>
          <a:p>
            <a:endParaRPr lang="en-US" dirty="0">
              <a:solidFill>
                <a:srgbClr val="000000"/>
              </a:solidFill>
              <a:latin typeface="Consolas" panose="020B0609020204030204" pitchFamily="49" charset="0"/>
            </a:endParaRPr>
          </a:p>
          <a:p>
            <a:r>
              <a:rPr lang="en-US" b="1" dirty="0">
                <a:solidFill>
                  <a:srgbClr val="9E4C04"/>
                </a:solidFill>
                <a:latin typeface="Consolas-Bold"/>
              </a:rPr>
              <a:t>private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49902"/>
                </a:solidFill>
                <a:latin typeface="Consolas" panose="020B0609020204030204" pitchFamily="49" charset="0"/>
              </a:rPr>
              <a:t>double</a:t>
            </a:r>
            <a:r>
              <a:rPr lang="en-US" dirty="0">
                <a:solidFill>
                  <a:srgbClr val="000000"/>
                </a:solidFill>
                <a:latin typeface="Consolas" panose="020B0609020204030204" pitchFamily="49" charset="0"/>
              </a:rPr>
              <a:t> rad;</a:t>
            </a:r>
          </a:p>
          <a:p>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DB3A6544-5225-4067-B8DB-9E4CF40322FB}"/>
              </a:ext>
            </a:extLst>
          </p:cNvPr>
          <p:cNvSpPr txBox="1"/>
          <p:nvPr/>
        </p:nvSpPr>
        <p:spPr>
          <a:xfrm>
            <a:off x="6387342" y="1011465"/>
            <a:ext cx="5199184" cy="4508170"/>
          </a:xfrm>
          <a:prstGeom prst="rect">
            <a:avLst/>
          </a:prstGeom>
          <a:solidFill>
            <a:srgbClr val="EBF0F9"/>
          </a:solidFill>
          <a:ln>
            <a:solidFill>
              <a:schemeClr val="tx1"/>
            </a:solidFill>
          </a:ln>
        </p:spPr>
        <p:txBody>
          <a:bodyPr wrap="square" rtlCol="0">
            <a:noAutofit/>
          </a:bodyPr>
          <a:lstStyle/>
          <a:p>
            <a:r>
              <a:rPr lang="en-US" dirty="0">
                <a:solidFill>
                  <a:srgbClr val="A100A3"/>
                </a:solidFill>
                <a:latin typeface="Consolas" panose="020B0609020204030204" pitchFamily="49" charset="0"/>
              </a:rPr>
              <a:t>import</a:t>
            </a:r>
            <a:r>
              <a:rPr lang="en-US" dirty="0">
                <a:solidFill>
                  <a:srgbClr val="000000"/>
                </a:solidFill>
                <a:latin typeface="Consolas" panose="020B0609020204030204" pitchFamily="49" charset="0"/>
              </a:rPr>
              <a:t> math</a:t>
            </a:r>
          </a:p>
          <a:p>
            <a:endParaRPr lang="en-US"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Circle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math.pi</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set_radius</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endParaRPr lang="en-US" dirty="0">
              <a:latin typeface="Consolas" panose="020B0609020204030204" pitchFamily="49" charset="0"/>
            </a:endParaRPr>
          </a:p>
        </p:txBody>
      </p:sp>
      <p:sp>
        <p:nvSpPr>
          <p:cNvPr id="21" name="TextBox 20">
            <a:extLst>
              <a:ext uri="{FF2B5EF4-FFF2-40B4-BE49-F238E27FC236}">
                <a16:creationId xmlns:a16="http://schemas.microsoft.com/office/drawing/2014/main" id="{004A5009-4176-42AB-8EAF-5F4993419516}"/>
              </a:ext>
            </a:extLst>
          </p:cNvPr>
          <p:cNvSpPr txBox="1"/>
          <p:nvPr/>
        </p:nvSpPr>
        <p:spPr>
          <a:xfrm>
            <a:off x="539261" y="5586358"/>
            <a:ext cx="5199184" cy="1195554"/>
          </a:xfrm>
          <a:prstGeom prst="rect">
            <a:avLst/>
          </a:prstGeom>
          <a:solidFill>
            <a:schemeClr val="accent4">
              <a:lumMod val="20000"/>
              <a:lumOff val="80000"/>
            </a:schemeClr>
          </a:solidFill>
          <a:ln>
            <a:solidFill>
              <a:schemeClr val="tx1"/>
            </a:solidFill>
          </a:ln>
        </p:spPr>
        <p:txBody>
          <a:bodyPr wrap="square" rtlCol="0">
            <a:noAutofit/>
          </a:bodyPr>
          <a:lstStyle/>
          <a:p>
            <a:r>
              <a:rPr lang="en-US" dirty="0">
                <a:solidFill>
                  <a:srgbClr val="000000"/>
                </a:solidFill>
                <a:latin typeface="Consolas" panose="020B0609020204030204" pitchFamily="49" charset="0"/>
              </a:rPr>
              <a:t>Circle c(</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c.area</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Circle *p = </a:t>
            </a:r>
            <a:r>
              <a:rPr lang="en-US" b="1" dirty="0">
                <a:solidFill>
                  <a:srgbClr val="9E4C04"/>
                </a:solidFill>
                <a:latin typeface="Consolas-Bold"/>
              </a:rPr>
              <a:t>new</a:t>
            </a:r>
            <a:r>
              <a:rPr lang="en-US" dirty="0">
                <a:solidFill>
                  <a:srgbClr val="000000"/>
                </a:solidFill>
                <a:latin typeface="Consolas" panose="020B0609020204030204" pitchFamily="49" charset="0"/>
              </a:rPr>
              <a:t> Circle(</a:t>
            </a:r>
            <a:r>
              <a:rPr lang="en-US" dirty="0">
                <a:solidFill>
                  <a:srgbClr val="850002"/>
                </a:solidFill>
                <a:latin typeface="Consolas" panose="020B0609020204030204" pitchFamily="49" charset="0"/>
              </a:rPr>
              <a:t>20</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p-&gt;area();</a:t>
            </a:r>
            <a:endParaRPr lang="en-US" dirty="0">
              <a:latin typeface="Consolas" panose="020B0609020204030204" pitchFamily="49" charset="0"/>
            </a:endParaRPr>
          </a:p>
        </p:txBody>
      </p:sp>
      <p:sp>
        <p:nvSpPr>
          <p:cNvPr id="22" name="TextBox 21">
            <a:extLst>
              <a:ext uri="{FF2B5EF4-FFF2-40B4-BE49-F238E27FC236}">
                <a16:creationId xmlns:a16="http://schemas.microsoft.com/office/drawing/2014/main" id="{915EFA29-3490-4F98-9ED7-167195358EA8}"/>
              </a:ext>
            </a:extLst>
          </p:cNvPr>
          <p:cNvSpPr txBox="1"/>
          <p:nvPr/>
        </p:nvSpPr>
        <p:spPr>
          <a:xfrm>
            <a:off x="6387342" y="5586358"/>
            <a:ext cx="5199184" cy="1195554"/>
          </a:xfrm>
          <a:prstGeom prst="rect">
            <a:avLst/>
          </a:prstGeom>
          <a:solidFill>
            <a:srgbClr val="EBF0F9"/>
          </a:solidFill>
          <a:ln>
            <a:solidFill>
              <a:schemeClr val="tx1"/>
            </a:solidFill>
          </a:ln>
        </p:spPr>
        <p:txBody>
          <a:bodyPr wrap="square" rtlCol="0">
            <a:noAutofit/>
          </a:bodyPr>
          <a:lstStyle/>
          <a:p>
            <a:r>
              <a:rPr lang="fr-FR" dirty="0">
                <a:solidFill>
                  <a:srgbClr val="000000"/>
                </a:solidFill>
                <a:latin typeface="Consolas" panose="020B0609020204030204" pitchFamily="49" charset="0"/>
              </a:rPr>
              <a:t>c = Circle(</a:t>
            </a:r>
            <a:r>
              <a:rPr lang="fr-FR" dirty="0">
                <a:solidFill>
                  <a:srgbClr val="850002"/>
                </a:solidFill>
                <a:latin typeface="Consolas" panose="020B0609020204030204" pitchFamily="49" charset="0"/>
              </a:rPr>
              <a:t>10</a:t>
            </a:r>
            <a:r>
              <a:rPr lang="fr-FR" dirty="0">
                <a:solidFill>
                  <a:srgbClr val="000000"/>
                </a:solidFill>
                <a:latin typeface="Consolas" panose="020B0609020204030204" pitchFamily="49" charset="0"/>
              </a:rPr>
              <a:t>)</a:t>
            </a:r>
          </a:p>
          <a:p>
            <a:r>
              <a:rPr lang="fr-FR" dirty="0" err="1">
                <a:solidFill>
                  <a:srgbClr val="1396A3"/>
                </a:solidFill>
                <a:latin typeface="Consolas" panose="020B0609020204030204" pitchFamily="49" charset="0"/>
              </a:rPr>
              <a:t>print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c.area</a:t>
            </a:r>
            <a:r>
              <a:rPr lang="fr-FR" dirty="0">
                <a:solidFill>
                  <a:srgbClr val="000000"/>
                </a:solidFill>
                <a:latin typeface="Consolas" panose="020B0609020204030204" pitchFamily="49" charset="0"/>
              </a:rPr>
              <a:t>())</a:t>
            </a:r>
            <a:endParaRPr lang="en-US" dirty="0">
              <a:latin typeface="Consolas" panose="020B0609020204030204" pitchFamily="49" charset="0"/>
            </a:endParaRPr>
          </a:p>
        </p:txBody>
      </p:sp>
      <p:grpSp>
        <p:nvGrpSpPr>
          <p:cNvPr id="3" name="Group 2">
            <a:extLst>
              <a:ext uri="{FF2B5EF4-FFF2-40B4-BE49-F238E27FC236}">
                <a16:creationId xmlns:a16="http://schemas.microsoft.com/office/drawing/2014/main" id="{3DEB344D-770F-4F64-AC3C-B4B665B5A7A7}"/>
              </a:ext>
            </a:extLst>
          </p:cNvPr>
          <p:cNvGrpSpPr/>
          <p:nvPr/>
        </p:nvGrpSpPr>
        <p:grpSpPr>
          <a:xfrm>
            <a:off x="4116466" y="85154"/>
            <a:ext cx="4541752" cy="845292"/>
            <a:chOff x="4116466" y="85154"/>
            <a:chExt cx="4541752" cy="845292"/>
          </a:xfrm>
        </p:grpSpPr>
        <p:sp>
          <p:nvSpPr>
            <p:cNvPr id="32" name="Speech Bubble: Rectangle with Corners Rounded 31">
              <a:extLst>
                <a:ext uri="{FF2B5EF4-FFF2-40B4-BE49-F238E27FC236}">
                  <a16:creationId xmlns:a16="http://schemas.microsoft.com/office/drawing/2014/main" id="{1F02EC17-1AFA-4E56-A0E1-ECC008C5F04F}"/>
                </a:ext>
              </a:extLst>
            </p:cNvPr>
            <p:cNvSpPr/>
            <p:nvPr/>
          </p:nvSpPr>
          <p:spPr>
            <a:xfrm>
              <a:off x="4116466" y="99449"/>
              <a:ext cx="4541752" cy="830997"/>
            </a:xfrm>
            <a:prstGeom prst="wedgeRoundRectCallout">
              <a:avLst>
                <a:gd name="adj1" fmla="val -62243"/>
                <a:gd name="adj2" fmla="val 1000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Consider a Circle class, with versions shown in both C++ and Python...</a:t>
              </a:r>
            </a:p>
          </p:txBody>
        </p:sp>
        <p:sp>
          <p:nvSpPr>
            <p:cNvPr id="33" name="Speech Bubble: Rectangle with Corners Rounded 32">
              <a:extLst>
                <a:ext uri="{FF2B5EF4-FFF2-40B4-BE49-F238E27FC236}">
                  <a16:creationId xmlns:a16="http://schemas.microsoft.com/office/drawing/2014/main" id="{F6D0B001-8B9D-46BE-AEE4-F159FFEEDC35}"/>
                </a:ext>
              </a:extLst>
            </p:cNvPr>
            <p:cNvSpPr/>
            <p:nvPr/>
          </p:nvSpPr>
          <p:spPr>
            <a:xfrm>
              <a:off x="4116466" y="85154"/>
              <a:ext cx="4541752" cy="830997"/>
            </a:xfrm>
            <a:prstGeom prst="wedgeRoundRectCallout">
              <a:avLst>
                <a:gd name="adj1" fmla="val 57480"/>
                <a:gd name="adj2" fmla="val 1034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Consider a Circle class, with versions shown in both C++ and Python...</a:t>
              </a:r>
            </a:p>
          </p:txBody>
        </p:sp>
      </p:grpSp>
      <p:sp>
        <p:nvSpPr>
          <p:cNvPr id="34" name="Speech Bubble: Rectangle with Corners Rounded 33">
            <a:extLst>
              <a:ext uri="{FF2B5EF4-FFF2-40B4-BE49-F238E27FC236}">
                <a16:creationId xmlns:a16="http://schemas.microsoft.com/office/drawing/2014/main" id="{A1363DFE-31D9-402C-9C3F-18AA1D83120A}"/>
              </a:ext>
            </a:extLst>
          </p:cNvPr>
          <p:cNvSpPr/>
          <p:nvPr/>
        </p:nvSpPr>
        <p:spPr>
          <a:xfrm>
            <a:off x="3757648" y="4453404"/>
            <a:ext cx="3104719" cy="830998"/>
          </a:xfrm>
          <a:prstGeom prst="wedgeRoundRectCallout">
            <a:avLst>
              <a:gd name="adj1" fmla="val -84416"/>
              <a:gd name="adj2" fmla="val 961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 gives us two ways to instantiate an object.</a:t>
            </a:r>
            <a:endParaRPr lang="en-US" sz="2000" dirty="0">
              <a:solidFill>
                <a:schemeClr val="accent2">
                  <a:lumMod val="20000"/>
                  <a:lumOff val="80000"/>
                </a:schemeClr>
              </a:solidFill>
              <a:latin typeface="Corbel" panose="020B0503020204020204" pitchFamily="34" charset="0"/>
            </a:endParaRPr>
          </a:p>
        </p:txBody>
      </p:sp>
      <p:sp>
        <p:nvSpPr>
          <p:cNvPr id="35" name="Speech Bubble: Rectangle with Corners Rounded 34">
            <a:extLst>
              <a:ext uri="{FF2B5EF4-FFF2-40B4-BE49-F238E27FC236}">
                <a16:creationId xmlns:a16="http://schemas.microsoft.com/office/drawing/2014/main" id="{C8CB1905-2E2D-466F-B150-6463B1607AE8}"/>
              </a:ext>
            </a:extLst>
          </p:cNvPr>
          <p:cNvSpPr/>
          <p:nvPr/>
        </p:nvSpPr>
        <p:spPr>
          <a:xfrm>
            <a:off x="4342818" y="5490049"/>
            <a:ext cx="3104719" cy="830998"/>
          </a:xfrm>
          <a:prstGeom prst="wedgeRoundRectCallout">
            <a:avLst>
              <a:gd name="adj1" fmla="val -115667"/>
              <a:gd name="adj2" fmla="val -146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define </a:t>
            </a:r>
            <a:r>
              <a:rPr lang="en-US" sz="2000" dirty="0">
                <a:solidFill>
                  <a:schemeClr val="bg1"/>
                </a:solidFill>
                <a:latin typeface="Corbel" panose="020B0503020204020204" pitchFamily="34" charset="0"/>
              </a:rPr>
              <a:t>a</a:t>
            </a:r>
            <a:r>
              <a:rPr lang="en-US" sz="2000" dirty="0">
                <a:solidFill>
                  <a:schemeClr val="accent2">
                    <a:lumMod val="20000"/>
                    <a:lumOff val="80000"/>
                  </a:schemeClr>
                </a:solidFill>
                <a:latin typeface="Corbel" panose="020B0503020204020204" pitchFamily="34" charset="0"/>
              </a:rPr>
              <a:t> </a:t>
            </a:r>
            <a:r>
              <a:rPr lang="en-US" sz="2000" dirty="0">
                <a:solidFill>
                  <a:schemeClr val="accent4">
                    <a:lumMod val="20000"/>
                    <a:lumOff val="80000"/>
                  </a:schemeClr>
                </a:solidFill>
                <a:latin typeface="Corbel" panose="020B0503020204020204" pitchFamily="34" charset="0"/>
              </a:rPr>
              <a:t>local object </a:t>
            </a:r>
            <a:r>
              <a:rPr lang="en-US" sz="2000" dirty="0">
                <a:latin typeface="Corbel" panose="020B0503020204020204" pitchFamily="34" charset="0"/>
              </a:rPr>
              <a:t>on the stack...</a:t>
            </a:r>
            <a:endParaRPr lang="en-US" sz="2000" dirty="0">
              <a:solidFill>
                <a:schemeClr val="accent2">
                  <a:lumMod val="20000"/>
                  <a:lumOff val="80000"/>
                </a:schemeClr>
              </a:solidFill>
              <a:latin typeface="Corbel" panose="020B0503020204020204" pitchFamily="34" charset="0"/>
            </a:endParaRPr>
          </a:p>
        </p:txBody>
      </p:sp>
      <p:sp>
        <p:nvSpPr>
          <p:cNvPr id="36" name="Speech Bubble: Rectangle with Corners Rounded 35">
            <a:extLst>
              <a:ext uri="{FF2B5EF4-FFF2-40B4-BE49-F238E27FC236}">
                <a16:creationId xmlns:a16="http://schemas.microsoft.com/office/drawing/2014/main" id="{58C9D2DB-6956-472D-9DF1-9ACA2A5BDEC7}"/>
              </a:ext>
            </a:extLst>
          </p:cNvPr>
          <p:cNvSpPr/>
          <p:nvPr/>
        </p:nvSpPr>
        <p:spPr>
          <a:xfrm>
            <a:off x="6096000" y="5905548"/>
            <a:ext cx="3104719" cy="830998"/>
          </a:xfrm>
          <a:prstGeom prst="wedgeRoundRectCallout">
            <a:avLst>
              <a:gd name="adj1" fmla="val -114993"/>
              <a:gd name="adj2" fmla="val 12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Or we can allocate the object </a:t>
            </a:r>
            <a:r>
              <a:rPr lang="en-US" sz="2000" dirty="0">
                <a:solidFill>
                  <a:schemeClr val="accent4">
                    <a:lumMod val="20000"/>
                    <a:lumOff val="80000"/>
                  </a:schemeClr>
                </a:solidFill>
                <a:latin typeface="Corbel" panose="020B0503020204020204" pitchFamily="34" charset="0"/>
              </a:rPr>
              <a:t>on the heap</a:t>
            </a:r>
            <a:r>
              <a:rPr lang="en-US" sz="2000" dirty="0">
                <a:latin typeface="Corbel" panose="020B0503020204020204" pitchFamily="34" charset="0"/>
              </a:rPr>
              <a:t>.</a:t>
            </a:r>
            <a:endParaRPr lang="en-US" sz="2000" dirty="0">
              <a:solidFill>
                <a:schemeClr val="accent2">
                  <a:lumMod val="20000"/>
                  <a:lumOff val="80000"/>
                </a:schemeClr>
              </a:solidFill>
              <a:latin typeface="Corbel" panose="020B0503020204020204" pitchFamily="34" charset="0"/>
            </a:endParaRPr>
          </a:p>
        </p:txBody>
      </p:sp>
      <p:sp>
        <p:nvSpPr>
          <p:cNvPr id="38" name="Speech Bubble: Rectangle with Corners Rounded 37">
            <a:extLst>
              <a:ext uri="{FF2B5EF4-FFF2-40B4-BE49-F238E27FC236}">
                <a16:creationId xmlns:a16="http://schemas.microsoft.com/office/drawing/2014/main" id="{08F6DDEE-5B0A-42B6-8D00-B47DD9094CCE}"/>
              </a:ext>
            </a:extLst>
          </p:cNvPr>
          <p:cNvSpPr/>
          <p:nvPr/>
        </p:nvSpPr>
        <p:spPr>
          <a:xfrm>
            <a:off x="8765907" y="4454961"/>
            <a:ext cx="2629694" cy="1035088"/>
          </a:xfrm>
          <a:prstGeom prst="wedgeRoundRectCallout">
            <a:avLst>
              <a:gd name="adj1" fmla="val -68453"/>
              <a:gd name="adj2" fmla="val 818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here's how we define an object in Python.</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216218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bg/>
                                          </p:spTgt>
                                        </p:tgtEl>
                                        <p:attrNameLst>
                                          <p:attrName>style.visibility</p:attrName>
                                        </p:attrNameLst>
                                      </p:cBhvr>
                                      <p:to>
                                        <p:strVal val="visible"/>
                                      </p:to>
                                    </p:set>
                                    <p:animEffect transition="in" filter="wipe(left)">
                                      <p:cBhvr>
                                        <p:cTn id="29" dur="500"/>
                                        <p:tgtEl>
                                          <p:spTgt spid="21">
                                            <p:bg/>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Effect transition="in" filter="wipe(left)">
                                      <p:cBhvr>
                                        <p:cTn id="43" dur="500"/>
                                        <p:tgtEl>
                                          <p:spTgt spid="21">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
                                            <p:txEl>
                                              <p:pRg st="1" end="1"/>
                                            </p:txEl>
                                          </p:spTgt>
                                        </p:tgtEl>
                                        <p:attrNameLst>
                                          <p:attrName>style.visibility</p:attrName>
                                        </p:attrNameLst>
                                      </p:cBhvr>
                                      <p:to>
                                        <p:strVal val="visible"/>
                                      </p:to>
                                    </p:set>
                                    <p:animEffect transition="in" filter="wipe(left)">
                                      <p:cBhvr>
                                        <p:cTn id="48" dur="500"/>
                                        <p:tgtEl>
                                          <p:spTgt spid="21">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xEl>
                                              <p:pRg st="2" end="2"/>
                                            </p:txEl>
                                          </p:spTgt>
                                        </p:tgtEl>
                                        <p:attrNameLst>
                                          <p:attrName>style.visibility</p:attrName>
                                        </p:attrNameLst>
                                      </p:cBhvr>
                                      <p:to>
                                        <p:strVal val="visible"/>
                                      </p:to>
                                    </p:set>
                                    <p:animEffect transition="in" filter="wipe(left)">
                                      <p:cBhvr>
                                        <p:cTn id="62" dur="500"/>
                                        <p:tgtEl>
                                          <p:spTgt spid="21">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xEl>
                                              <p:pRg st="3" end="3"/>
                                            </p:txEl>
                                          </p:spTgt>
                                        </p:tgtEl>
                                        <p:attrNameLst>
                                          <p:attrName>style.visibility</p:attrName>
                                        </p:attrNameLst>
                                      </p:cBhvr>
                                      <p:to>
                                        <p:strVal val="visible"/>
                                      </p:to>
                                    </p:set>
                                    <p:animEffect transition="in" filter="wipe(left)">
                                      <p:cBhvr>
                                        <p:cTn id="67" dur="500"/>
                                        <p:tgtEl>
                                          <p:spTgt spid="21">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36"/>
                                        </p:tgtEl>
                                        <p:attrNameLst>
                                          <p:attrName>style.visibility</p:attrName>
                                        </p:attrNameLst>
                                      </p:cBhvr>
                                      <p:to>
                                        <p:strVal val="hidden"/>
                                      </p:to>
                                    </p:set>
                                  </p:childTnLst>
                                </p:cTn>
                              </p:par>
                            </p:childTnLst>
                          </p:cTn>
                        </p:par>
                        <p:par>
                          <p:cTn id="72" fill="hold">
                            <p:stCondLst>
                              <p:cond delay="0"/>
                            </p:stCondLst>
                            <p:childTnLst>
                              <p:par>
                                <p:cTn id="73" presetID="22" presetClass="entr" presetSubtype="8" fill="hold" grpId="0" nodeType="afterEffect">
                                  <p:stCondLst>
                                    <p:cond delay="0"/>
                                  </p:stCondLst>
                                  <p:childTnLst>
                                    <p:set>
                                      <p:cBhvr>
                                        <p:cTn id="74" dur="1" fill="hold">
                                          <p:stCondLst>
                                            <p:cond delay="0"/>
                                          </p:stCondLst>
                                        </p:cTn>
                                        <p:tgtEl>
                                          <p:spTgt spid="22">
                                            <p:bg/>
                                          </p:spTgt>
                                        </p:tgtEl>
                                        <p:attrNameLst>
                                          <p:attrName>style.visibility</p:attrName>
                                        </p:attrNameLst>
                                      </p:cBhvr>
                                      <p:to>
                                        <p:strVal val="visible"/>
                                      </p:to>
                                    </p:set>
                                    <p:animEffect transition="in" filter="wipe(left)">
                                      <p:cBhvr>
                                        <p:cTn id="75" dur="500"/>
                                        <p:tgtEl>
                                          <p:spTgt spid="22">
                                            <p:bg/>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2">
                                            <p:txEl>
                                              <p:pRg st="0" end="0"/>
                                            </p:txEl>
                                          </p:spTgt>
                                        </p:tgtEl>
                                        <p:attrNameLst>
                                          <p:attrName>style.visibility</p:attrName>
                                        </p:attrNameLst>
                                      </p:cBhvr>
                                      <p:to>
                                        <p:strVal val="visible"/>
                                      </p:to>
                                    </p:set>
                                    <p:animEffect transition="in" filter="wipe(left)">
                                      <p:cBhvr>
                                        <p:cTn id="80" dur="500"/>
                                        <p:tgtEl>
                                          <p:spTgt spid="22">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2">
                                            <p:txEl>
                                              <p:pRg st="1" end="1"/>
                                            </p:txEl>
                                          </p:spTgt>
                                        </p:tgtEl>
                                        <p:attrNameLst>
                                          <p:attrName>style.visibility</p:attrName>
                                        </p:attrNameLst>
                                      </p:cBhvr>
                                      <p:to>
                                        <p:strVal val="visible"/>
                                      </p:to>
                                    </p:set>
                                    <p:animEffect transition="in" filter="wipe(left)">
                                      <p:cBhvr>
                                        <p:cTn id="85" dur="500"/>
                                        <p:tgtEl>
                                          <p:spTgt spid="22">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down)">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uiExpand="1" build="p" animBg="1"/>
      <p:bldP spid="22" grpId="0" uiExpand="1" build="p" animBg="1"/>
      <p:bldP spid="34" grpId="0" animBg="1"/>
      <p:bldP spid="34" grpId="1" animBg="1"/>
      <p:bldP spid="35" grpId="0" animBg="1"/>
      <p:bldP spid="35" grpId="1" animBg="1"/>
      <p:bldP spid="36" grpId="0" animBg="1"/>
      <p:bldP spid="36" grpId="1" animBg="1"/>
      <p:bldP spid="38" grpId="0" animBg="1"/>
      <p:bldP spid="3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7E42A5E3-92AA-422A-92D9-968EE6CDD8CA}"/>
              </a:ext>
            </a:extLst>
          </p:cNvPr>
          <p:cNvSpPr/>
          <p:nvPr/>
        </p:nvSpPr>
        <p:spPr>
          <a:xfrm>
            <a:off x="2731955" y="3533603"/>
            <a:ext cx="3006490" cy="19856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Approach B</a:t>
            </a:r>
          </a:p>
          <a:p>
            <a:pPr algn="ctr"/>
            <a:endParaRPr lang="en-US" sz="2400" dirty="0">
              <a:solidFill>
                <a:srgbClr val="FF0000"/>
              </a:solidFill>
            </a:endParaRPr>
          </a:p>
          <a:p>
            <a:pPr algn="ctr"/>
            <a:endParaRPr lang="en-US" sz="2400" dirty="0">
              <a:solidFill>
                <a:srgbClr val="FF0000"/>
              </a:solidFill>
            </a:endParaRPr>
          </a:p>
          <a:p>
            <a:pPr algn="ctr"/>
            <a:endParaRPr lang="en-US" sz="2400" dirty="0">
              <a:solidFill>
                <a:srgbClr val="FF0000"/>
              </a:solidFill>
            </a:endParaRPr>
          </a:p>
          <a:p>
            <a:pPr algn="ctr"/>
            <a:endParaRPr lang="en-US" sz="2400" dirty="0">
              <a:solidFill>
                <a:srgbClr val="FF0000"/>
              </a:solidFill>
            </a:endParaRPr>
          </a:p>
        </p:txBody>
      </p:sp>
      <p:sp>
        <p:nvSpPr>
          <p:cNvPr id="8" name="Rectangle 7">
            <a:extLst>
              <a:ext uri="{FF2B5EF4-FFF2-40B4-BE49-F238E27FC236}">
                <a16:creationId xmlns:a16="http://schemas.microsoft.com/office/drawing/2014/main" id="{4EEDE798-E4B8-4998-AC12-17FAF46D690A}"/>
              </a:ext>
            </a:extLst>
          </p:cNvPr>
          <p:cNvSpPr/>
          <p:nvPr/>
        </p:nvSpPr>
        <p:spPr>
          <a:xfrm>
            <a:off x="539261" y="3533603"/>
            <a:ext cx="2095239" cy="19856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Approach A</a:t>
            </a:r>
          </a:p>
          <a:p>
            <a:pPr algn="ctr"/>
            <a:endParaRPr lang="en-US" sz="2400" dirty="0">
              <a:solidFill>
                <a:srgbClr val="FF0000"/>
              </a:solidFill>
            </a:endParaRPr>
          </a:p>
          <a:p>
            <a:pPr algn="ctr"/>
            <a:endParaRPr lang="en-US" sz="2400" dirty="0">
              <a:solidFill>
                <a:srgbClr val="FF0000"/>
              </a:solidFill>
            </a:endParaRPr>
          </a:p>
          <a:p>
            <a:pPr algn="ctr"/>
            <a:endParaRPr lang="en-US" sz="2400" dirty="0">
              <a:solidFill>
                <a:srgbClr val="FF0000"/>
              </a:solidFill>
            </a:endParaRPr>
          </a:p>
          <a:p>
            <a:pPr algn="ctr"/>
            <a:endParaRPr lang="en-US" sz="2400" dirty="0">
              <a:solidFill>
                <a:srgbClr val="FF0000"/>
              </a:solidFill>
            </a:endParaRP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6086"/>
            <a:ext cx="11411205" cy="830997"/>
          </a:xfrm>
          <a:prstGeom prst="rect">
            <a:avLst/>
          </a:prstGeom>
          <a:noFill/>
        </p:spPr>
        <p:txBody>
          <a:bodyPr wrap="square" rtlCol="0">
            <a:spAutoFit/>
          </a:bodyPr>
          <a:lstStyle/>
          <a:p>
            <a:pPr algn="ctr"/>
            <a:r>
              <a:rPr lang="en-US" sz="4800" dirty="0"/>
              <a:t>Allocation of Objects</a:t>
            </a:r>
          </a:p>
        </p:txBody>
      </p:sp>
      <p:sp>
        <p:nvSpPr>
          <p:cNvPr id="21" name="TextBox 20">
            <a:extLst>
              <a:ext uri="{FF2B5EF4-FFF2-40B4-BE49-F238E27FC236}">
                <a16:creationId xmlns:a16="http://schemas.microsoft.com/office/drawing/2014/main" id="{004A5009-4176-42AB-8EAF-5F4993419516}"/>
              </a:ext>
            </a:extLst>
          </p:cNvPr>
          <p:cNvSpPr txBox="1"/>
          <p:nvPr/>
        </p:nvSpPr>
        <p:spPr>
          <a:xfrm>
            <a:off x="539261" y="5586358"/>
            <a:ext cx="5199184" cy="1195554"/>
          </a:xfrm>
          <a:prstGeom prst="rect">
            <a:avLst/>
          </a:prstGeom>
          <a:solidFill>
            <a:schemeClr val="accent4">
              <a:lumMod val="20000"/>
              <a:lumOff val="80000"/>
            </a:schemeClr>
          </a:solidFill>
          <a:ln>
            <a:solidFill>
              <a:schemeClr val="tx1"/>
            </a:solidFill>
          </a:ln>
        </p:spPr>
        <p:txBody>
          <a:bodyPr wrap="square" rtlCol="0">
            <a:noAutofit/>
          </a:bodyPr>
          <a:lstStyle/>
          <a:p>
            <a:r>
              <a:rPr lang="en-US" dirty="0">
                <a:solidFill>
                  <a:srgbClr val="000000"/>
                </a:solidFill>
                <a:latin typeface="Consolas" panose="020B0609020204030204" pitchFamily="49" charset="0"/>
              </a:rPr>
              <a:t>Circle c(</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c.area</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Circle *p = </a:t>
            </a:r>
            <a:r>
              <a:rPr lang="en-US" b="1" dirty="0">
                <a:solidFill>
                  <a:srgbClr val="9E4C04"/>
                </a:solidFill>
                <a:latin typeface="Consolas-Bold"/>
              </a:rPr>
              <a:t>new</a:t>
            </a:r>
            <a:r>
              <a:rPr lang="en-US" dirty="0">
                <a:solidFill>
                  <a:srgbClr val="000000"/>
                </a:solidFill>
                <a:latin typeface="Consolas" panose="020B0609020204030204" pitchFamily="49" charset="0"/>
              </a:rPr>
              <a:t> Circle(</a:t>
            </a:r>
            <a:r>
              <a:rPr lang="en-US" dirty="0">
                <a:solidFill>
                  <a:srgbClr val="850002"/>
                </a:solidFill>
                <a:latin typeface="Consolas" panose="020B0609020204030204" pitchFamily="49" charset="0"/>
              </a:rPr>
              <a:t>20</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p-&gt;area();</a:t>
            </a:r>
            <a:endParaRPr lang="en-US" dirty="0">
              <a:latin typeface="Consolas" panose="020B0609020204030204" pitchFamily="49" charset="0"/>
            </a:endParaRPr>
          </a:p>
        </p:txBody>
      </p:sp>
      <p:sp>
        <p:nvSpPr>
          <p:cNvPr id="22" name="TextBox 21">
            <a:extLst>
              <a:ext uri="{FF2B5EF4-FFF2-40B4-BE49-F238E27FC236}">
                <a16:creationId xmlns:a16="http://schemas.microsoft.com/office/drawing/2014/main" id="{915EFA29-3490-4F98-9ED7-167195358EA8}"/>
              </a:ext>
            </a:extLst>
          </p:cNvPr>
          <p:cNvSpPr txBox="1"/>
          <p:nvPr/>
        </p:nvSpPr>
        <p:spPr>
          <a:xfrm>
            <a:off x="6387342" y="5586358"/>
            <a:ext cx="5199184" cy="1195554"/>
          </a:xfrm>
          <a:prstGeom prst="rect">
            <a:avLst/>
          </a:prstGeom>
          <a:solidFill>
            <a:srgbClr val="EBF0F9"/>
          </a:solidFill>
          <a:ln>
            <a:solidFill>
              <a:schemeClr val="tx1"/>
            </a:solidFill>
          </a:ln>
        </p:spPr>
        <p:txBody>
          <a:bodyPr wrap="square" rtlCol="0">
            <a:noAutofit/>
          </a:bodyPr>
          <a:lstStyle/>
          <a:p>
            <a:r>
              <a:rPr lang="fr-FR" dirty="0">
                <a:solidFill>
                  <a:srgbClr val="000000"/>
                </a:solidFill>
                <a:latin typeface="Consolas" panose="020B0609020204030204" pitchFamily="49" charset="0"/>
              </a:rPr>
              <a:t>c = Circle(</a:t>
            </a:r>
            <a:r>
              <a:rPr lang="fr-FR" dirty="0">
                <a:solidFill>
                  <a:srgbClr val="850002"/>
                </a:solidFill>
                <a:latin typeface="Consolas" panose="020B0609020204030204" pitchFamily="49" charset="0"/>
              </a:rPr>
              <a:t>10</a:t>
            </a:r>
            <a:r>
              <a:rPr lang="fr-FR" dirty="0">
                <a:solidFill>
                  <a:srgbClr val="000000"/>
                </a:solidFill>
                <a:latin typeface="Consolas" panose="020B0609020204030204" pitchFamily="49" charset="0"/>
              </a:rPr>
              <a:t>)</a:t>
            </a:r>
          </a:p>
          <a:p>
            <a:r>
              <a:rPr lang="fr-FR" dirty="0" err="1">
                <a:solidFill>
                  <a:srgbClr val="1396A3"/>
                </a:solidFill>
                <a:latin typeface="Consolas" panose="020B0609020204030204" pitchFamily="49" charset="0"/>
              </a:rPr>
              <a:t>print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c.area</a:t>
            </a:r>
            <a:r>
              <a:rPr lang="fr-FR"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28" name="Speech Bubble: Rectangle with Corners Rounded 27">
            <a:extLst>
              <a:ext uri="{FF2B5EF4-FFF2-40B4-BE49-F238E27FC236}">
                <a16:creationId xmlns:a16="http://schemas.microsoft.com/office/drawing/2014/main" id="{AA409D14-0685-411F-ABE9-B623E6EDC43A}"/>
              </a:ext>
            </a:extLst>
          </p:cNvPr>
          <p:cNvSpPr/>
          <p:nvPr/>
        </p:nvSpPr>
        <p:spPr>
          <a:xfrm>
            <a:off x="2915912" y="4310006"/>
            <a:ext cx="3103945" cy="1065928"/>
          </a:xfrm>
          <a:prstGeom prst="wedgeRoundRectCallout">
            <a:avLst>
              <a:gd name="adj1" fmla="val -71547"/>
              <a:gd name="adj2" fmla="val 895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allocates a local variable on the stack.</a:t>
            </a:r>
          </a:p>
        </p:txBody>
      </p:sp>
      <p:grpSp>
        <p:nvGrpSpPr>
          <p:cNvPr id="4" name="Group 3">
            <a:extLst>
              <a:ext uri="{FF2B5EF4-FFF2-40B4-BE49-F238E27FC236}">
                <a16:creationId xmlns:a16="http://schemas.microsoft.com/office/drawing/2014/main" id="{45664527-8520-485D-907B-A12A377E2263}"/>
              </a:ext>
            </a:extLst>
          </p:cNvPr>
          <p:cNvGrpSpPr/>
          <p:nvPr/>
        </p:nvGrpSpPr>
        <p:grpSpPr>
          <a:xfrm>
            <a:off x="787436" y="4261281"/>
            <a:ext cx="1440446" cy="1187223"/>
            <a:chOff x="4064016" y="4234648"/>
            <a:chExt cx="1440446" cy="1187223"/>
          </a:xfrm>
        </p:grpSpPr>
        <p:grpSp>
          <p:nvGrpSpPr>
            <p:cNvPr id="32" name="Group 31">
              <a:extLst>
                <a:ext uri="{FF2B5EF4-FFF2-40B4-BE49-F238E27FC236}">
                  <a16:creationId xmlns:a16="http://schemas.microsoft.com/office/drawing/2014/main" id="{71562AF7-5BB0-417C-AF0D-778A15646C54}"/>
                </a:ext>
              </a:extLst>
            </p:cNvPr>
            <p:cNvGrpSpPr/>
            <p:nvPr/>
          </p:nvGrpSpPr>
          <p:grpSpPr>
            <a:xfrm>
              <a:off x="4319118" y="4380900"/>
              <a:ext cx="1185344" cy="1040971"/>
              <a:chOff x="8310003" y="5318335"/>
              <a:chExt cx="1185344" cy="1040971"/>
            </a:xfrm>
          </p:grpSpPr>
          <p:sp>
            <p:nvSpPr>
              <p:cNvPr id="33" name="Rectangle 32">
                <a:extLst>
                  <a:ext uri="{FF2B5EF4-FFF2-40B4-BE49-F238E27FC236}">
                    <a16:creationId xmlns:a16="http://schemas.microsoft.com/office/drawing/2014/main" id="{1B43D698-3FDB-404C-BB7A-37D491E204C0}"/>
                  </a:ext>
                </a:extLst>
              </p:cNvPr>
              <p:cNvSpPr/>
              <p:nvPr/>
            </p:nvSpPr>
            <p:spPr>
              <a:xfrm>
                <a:off x="8310003" y="5318335"/>
                <a:ext cx="1185344" cy="1040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D0A05C7C-2E15-4D7D-BCA6-18C58A0DD883}"/>
                  </a:ext>
                </a:extLst>
              </p:cNvPr>
              <p:cNvGrpSpPr/>
              <p:nvPr/>
            </p:nvGrpSpPr>
            <p:grpSpPr>
              <a:xfrm>
                <a:off x="8330204" y="5330814"/>
                <a:ext cx="1028030" cy="400110"/>
                <a:chOff x="4384950" y="2533132"/>
                <a:chExt cx="1028030" cy="400110"/>
              </a:xfrm>
            </p:grpSpPr>
            <p:sp>
              <p:nvSpPr>
                <p:cNvPr id="35" name="TextBox 34">
                  <a:extLst>
                    <a:ext uri="{FF2B5EF4-FFF2-40B4-BE49-F238E27FC236}">
                      <a16:creationId xmlns:a16="http://schemas.microsoft.com/office/drawing/2014/main" id="{BA316EEB-54D7-45EC-AC1A-C2B87AA01B40}"/>
                    </a:ext>
                  </a:extLst>
                </p:cNvPr>
                <p:cNvSpPr txBox="1"/>
                <p:nvPr/>
              </p:nvSpPr>
              <p:spPr>
                <a:xfrm>
                  <a:off x="4384950" y="2533132"/>
                  <a:ext cx="534121" cy="400110"/>
                </a:xfrm>
                <a:prstGeom prst="rect">
                  <a:avLst/>
                </a:prstGeom>
                <a:noFill/>
              </p:spPr>
              <p:txBody>
                <a:bodyPr wrap="none" rtlCol="0">
                  <a:spAutoFit/>
                </a:bodyPr>
                <a:lstStyle/>
                <a:p>
                  <a:pPr algn="ctr"/>
                  <a:r>
                    <a:rPr lang="en-US" sz="2000" dirty="0"/>
                    <a:t>rad</a:t>
                  </a:r>
                </a:p>
              </p:txBody>
            </p:sp>
            <p:sp>
              <p:nvSpPr>
                <p:cNvPr id="36" name="Rectangle 35">
                  <a:extLst>
                    <a:ext uri="{FF2B5EF4-FFF2-40B4-BE49-F238E27FC236}">
                      <a16:creationId xmlns:a16="http://schemas.microsoft.com/office/drawing/2014/main" id="{48A12526-2555-4A8A-A60A-808F79F79A93}"/>
                    </a:ext>
                  </a:extLst>
                </p:cNvPr>
                <p:cNvSpPr/>
                <p:nvPr/>
              </p:nvSpPr>
              <p:spPr>
                <a:xfrm>
                  <a:off x="4919071" y="2583013"/>
                  <a:ext cx="493909"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Consolas" panose="020B0609020204030204" pitchFamily="49" charset="0"/>
                    </a:rPr>
                    <a:t>10</a:t>
                  </a:r>
                </a:p>
              </p:txBody>
            </p:sp>
          </p:grpSp>
        </p:grpSp>
        <p:sp>
          <p:nvSpPr>
            <p:cNvPr id="3" name="TextBox 2">
              <a:extLst>
                <a:ext uri="{FF2B5EF4-FFF2-40B4-BE49-F238E27FC236}">
                  <a16:creationId xmlns:a16="http://schemas.microsoft.com/office/drawing/2014/main" id="{784416E4-EB2E-4F01-A27E-BA5EBD82CC73}"/>
                </a:ext>
              </a:extLst>
            </p:cNvPr>
            <p:cNvSpPr txBox="1"/>
            <p:nvPr/>
          </p:nvSpPr>
          <p:spPr>
            <a:xfrm>
              <a:off x="4064016" y="4234648"/>
              <a:ext cx="296876" cy="400110"/>
            </a:xfrm>
            <a:prstGeom prst="rect">
              <a:avLst/>
            </a:prstGeom>
            <a:noFill/>
          </p:spPr>
          <p:txBody>
            <a:bodyPr wrap="none" rtlCol="0">
              <a:spAutoFit/>
            </a:bodyPr>
            <a:lstStyle/>
            <a:p>
              <a:pPr algn="ctr"/>
              <a:r>
                <a:rPr lang="en-US" sz="2000" dirty="0"/>
                <a:t>c</a:t>
              </a:r>
            </a:p>
          </p:txBody>
        </p:sp>
      </p:grpSp>
      <p:cxnSp>
        <p:nvCxnSpPr>
          <p:cNvPr id="37" name="Straight Arrow Connector 36">
            <a:extLst>
              <a:ext uri="{FF2B5EF4-FFF2-40B4-BE49-F238E27FC236}">
                <a16:creationId xmlns:a16="http://schemas.microsoft.com/office/drawing/2014/main" id="{D3D86030-6728-41FF-8003-DDFE347BA0D5}"/>
              </a:ext>
            </a:extLst>
          </p:cNvPr>
          <p:cNvCxnSpPr>
            <a:cxnSpLocks/>
          </p:cNvCxnSpPr>
          <p:nvPr/>
        </p:nvCxnSpPr>
        <p:spPr>
          <a:xfrm>
            <a:off x="300281" y="57485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93F03E5-5DB3-46B4-B100-0DA36AA6C45B}"/>
              </a:ext>
            </a:extLst>
          </p:cNvPr>
          <p:cNvCxnSpPr>
            <a:cxnSpLocks/>
          </p:cNvCxnSpPr>
          <p:nvPr/>
        </p:nvCxnSpPr>
        <p:spPr>
          <a:xfrm>
            <a:off x="300281" y="603412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9091D146-27FE-4B6E-B171-5B5B246F468E}"/>
              </a:ext>
            </a:extLst>
          </p:cNvPr>
          <p:cNvGrpSpPr/>
          <p:nvPr/>
        </p:nvGrpSpPr>
        <p:grpSpPr>
          <a:xfrm>
            <a:off x="4467884" y="4420012"/>
            <a:ext cx="1185344" cy="1040971"/>
            <a:chOff x="8157603" y="5165935"/>
            <a:chExt cx="1185344" cy="1040971"/>
          </a:xfrm>
        </p:grpSpPr>
        <p:sp>
          <p:nvSpPr>
            <p:cNvPr id="47" name="Rectangle 46">
              <a:extLst>
                <a:ext uri="{FF2B5EF4-FFF2-40B4-BE49-F238E27FC236}">
                  <a16:creationId xmlns:a16="http://schemas.microsoft.com/office/drawing/2014/main" id="{C85ABF99-12E2-478D-A356-A6A0BD1346B2}"/>
                </a:ext>
              </a:extLst>
            </p:cNvPr>
            <p:cNvSpPr/>
            <p:nvPr/>
          </p:nvSpPr>
          <p:spPr>
            <a:xfrm>
              <a:off x="8157603" y="5165935"/>
              <a:ext cx="1185344" cy="1040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1FFAFA82-D566-4EAA-9BB3-EC4ADD84ED80}"/>
                </a:ext>
              </a:extLst>
            </p:cNvPr>
            <p:cNvGrpSpPr/>
            <p:nvPr/>
          </p:nvGrpSpPr>
          <p:grpSpPr>
            <a:xfrm>
              <a:off x="8177804" y="5205048"/>
              <a:ext cx="1028030" cy="400110"/>
              <a:chOff x="4384950" y="2559766"/>
              <a:chExt cx="1028030" cy="400110"/>
            </a:xfrm>
          </p:grpSpPr>
          <p:sp>
            <p:nvSpPr>
              <p:cNvPr id="51" name="TextBox 50">
                <a:extLst>
                  <a:ext uri="{FF2B5EF4-FFF2-40B4-BE49-F238E27FC236}">
                    <a16:creationId xmlns:a16="http://schemas.microsoft.com/office/drawing/2014/main" id="{CF9E3A2C-E022-4694-B694-40D5738F2D0F}"/>
                  </a:ext>
                </a:extLst>
              </p:cNvPr>
              <p:cNvSpPr txBox="1"/>
              <p:nvPr/>
            </p:nvSpPr>
            <p:spPr>
              <a:xfrm>
                <a:off x="4384950" y="2559766"/>
                <a:ext cx="534121" cy="400110"/>
              </a:xfrm>
              <a:prstGeom prst="rect">
                <a:avLst/>
              </a:prstGeom>
              <a:noFill/>
            </p:spPr>
            <p:txBody>
              <a:bodyPr wrap="none" rtlCol="0">
                <a:spAutoFit/>
              </a:bodyPr>
              <a:lstStyle/>
              <a:p>
                <a:pPr algn="ctr"/>
                <a:r>
                  <a:rPr lang="en-US" sz="2000" dirty="0"/>
                  <a:t>rad</a:t>
                </a:r>
              </a:p>
            </p:txBody>
          </p:sp>
          <p:sp>
            <p:nvSpPr>
              <p:cNvPr id="52" name="Rectangle 51">
                <a:extLst>
                  <a:ext uri="{FF2B5EF4-FFF2-40B4-BE49-F238E27FC236}">
                    <a16:creationId xmlns:a16="http://schemas.microsoft.com/office/drawing/2014/main" id="{7CC14D9E-AC79-456F-84EC-848BEF1ECF87}"/>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extBox 49">
              <a:extLst>
                <a:ext uri="{FF2B5EF4-FFF2-40B4-BE49-F238E27FC236}">
                  <a16:creationId xmlns:a16="http://schemas.microsoft.com/office/drawing/2014/main" id="{30A4B8D9-F79A-4B6E-B22B-A36179F353BF}"/>
                </a:ext>
              </a:extLst>
            </p:cNvPr>
            <p:cNvSpPr txBox="1"/>
            <p:nvPr/>
          </p:nvSpPr>
          <p:spPr>
            <a:xfrm>
              <a:off x="8670279" y="5226856"/>
              <a:ext cx="575672"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20</a:t>
              </a:r>
              <a:endParaRPr lang="en-US" dirty="0"/>
            </a:p>
          </p:txBody>
        </p:sp>
      </p:grpSp>
      <p:cxnSp>
        <p:nvCxnSpPr>
          <p:cNvPr id="56" name="Straight Arrow Connector 55">
            <a:extLst>
              <a:ext uri="{FF2B5EF4-FFF2-40B4-BE49-F238E27FC236}">
                <a16:creationId xmlns:a16="http://schemas.microsoft.com/office/drawing/2014/main" id="{AD662674-1F22-4506-98F8-966B85D2DCF9}"/>
              </a:ext>
            </a:extLst>
          </p:cNvPr>
          <p:cNvCxnSpPr>
            <a:cxnSpLocks/>
          </p:cNvCxnSpPr>
          <p:nvPr/>
        </p:nvCxnSpPr>
        <p:spPr>
          <a:xfrm>
            <a:off x="300281" y="631081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EA23B5E-D5ED-42BC-BBEF-761A714E7B44}"/>
              </a:ext>
            </a:extLst>
          </p:cNvPr>
          <p:cNvGrpSpPr/>
          <p:nvPr/>
        </p:nvGrpSpPr>
        <p:grpSpPr>
          <a:xfrm>
            <a:off x="2745916" y="4765400"/>
            <a:ext cx="757823" cy="400110"/>
            <a:chOff x="2594990" y="4765400"/>
            <a:chExt cx="757823" cy="400110"/>
          </a:xfrm>
        </p:grpSpPr>
        <p:sp>
          <p:nvSpPr>
            <p:cNvPr id="57" name="TextBox 56">
              <a:extLst>
                <a:ext uri="{FF2B5EF4-FFF2-40B4-BE49-F238E27FC236}">
                  <a16:creationId xmlns:a16="http://schemas.microsoft.com/office/drawing/2014/main" id="{EC36A969-52E4-4D8D-8F90-004813724CDB}"/>
                </a:ext>
              </a:extLst>
            </p:cNvPr>
            <p:cNvSpPr txBox="1"/>
            <p:nvPr/>
          </p:nvSpPr>
          <p:spPr>
            <a:xfrm>
              <a:off x="2594990" y="4765400"/>
              <a:ext cx="320922" cy="400110"/>
            </a:xfrm>
            <a:prstGeom prst="rect">
              <a:avLst/>
            </a:prstGeom>
            <a:noFill/>
          </p:spPr>
          <p:txBody>
            <a:bodyPr wrap="none" rtlCol="0">
              <a:spAutoFit/>
            </a:bodyPr>
            <a:lstStyle/>
            <a:p>
              <a:pPr algn="ctr"/>
              <a:r>
                <a:rPr lang="en-US" sz="2000" dirty="0"/>
                <a:t>p</a:t>
              </a:r>
            </a:p>
          </p:txBody>
        </p:sp>
        <p:sp>
          <p:nvSpPr>
            <p:cNvPr id="58" name="Rectangle 57">
              <a:extLst>
                <a:ext uri="{FF2B5EF4-FFF2-40B4-BE49-F238E27FC236}">
                  <a16:creationId xmlns:a16="http://schemas.microsoft.com/office/drawing/2014/main" id="{8821151F-1DEA-4394-BFAE-A40B85EC725C}"/>
                </a:ext>
              </a:extLst>
            </p:cNvPr>
            <p:cNvSpPr/>
            <p:nvPr/>
          </p:nvSpPr>
          <p:spPr>
            <a:xfrm>
              <a:off x="2858904" y="4832144"/>
              <a:ext cx="493909" cy="30035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TextBox 83">
            <a:extLst>
              <a:ext uri="{FF2B5EF4-FFF2-40B4-BE49-F238E27FC236}">
                <a16:creationId xmlns:a16="http://schemas.microsoft.com/office/drawing/2014/main" id="{F7E0F92F-9550-4231-83B4-9FED378F1AA4}"/>
              </a:ext>
            </a:extLst>
          </p:cNvPr>
          <p:cNvSpPr txBox="1"/>
          <p:nvPr/>
        </p:nvSpPr>
        <p:spPr>
          <a:xfrm>
            <a:off x="6383759" y="6168358"/>
            <a:ext cx="5724421" cy="369332"/>
          </a:xfrm>
          <a:prstGeom prst="rect">
            <a:avLst/>
          </a:prstGeom>
          <a:noFill/>
        </p:spPr>
        <p:txBody>
          <a:bodyPr wrap="square" rtlCol="0">
            <a:spAutoFit/>
          </a:bodyPr>
          <a:lstStyle/>
          <a:p>
            <a:r>
              <a:rPr lang="fr-FR" dirty="0">
                <a:solidFill>
                  <a:srgbClr val="000000"/>
                </a:solidFill>
                <a:latin typeface="Consolas" panose="020B0609020204030204" pitchFamily="49" charset="0"/>
              </a:rPr>
              <a:t>c = </a:t>
            </a:r>
            <a:r>
              <a:rPr lang="fr-FR" dirty="0">
                <a:solidFill>
                  <a:srgbClr val="1396A3"/>
                </a:solidFill>
                <a:latin typeface="Consolas" panose="020B0609020204030204" pitchFamily="49" charset="0"/>
              </a:rPr>
              <a:t>None</a:t>
            </a:r>
            <a:r>
              <a:rPr lang="fr-FR" dirty="0">
                <a:solidFill>
                  <a:srgbClr val="000000"/>
                </a:solidFill>
                <a:latin typeface="Consolas" panose="020B0609020204030204" pitchFamily="49" charset="0"/>
              </a:rPr>
              <a:t> </a:t>
            </a:r>
            <a:r>
              <a:rPr lang="fr-FR" sz="600" dirty="0">
                <a:solidFill>
                  <a:srgbClr val="000000"/>
                </a:solidFill>
                <a:latin typeface="Consolas" panose="020B0609020204030204" pitchFamily="49" charset="0"/>
              </a:rPr>
              <a:t>          </a:t>
            </a:r>
            <a:r>
              <a:rPr lang="en-US" dirty="0">
                <a:solidFill>
                  <a:srgbClr val="0070C0"/>
                </a:solidFill>
                <a:latin typeface="Consolas" panose="020B0609020204030204" pitchFamily="49" charset="0"/>
              </a:rPr>
              <a:t># Hint: None is like </a:t>
            </a:r>
            <a:r>
              <a:rPr lang="en-US" dirty="0" err="1">
                <a:solidFill>
                  <a:srgbClr val="0070C0"/>
                </a:solidFill>
                <a:latin typeface="Consolas" panose="020B0609020204030204" pitchFamily="49" charset="0"/>
              </a:rPr>
              <a:t>nullptr</a:t>
            </a:r>
            <a:endParaRPr lang="en-US" dirty="0">
              <a:solidFill>
                <a:srgbClr val="0070C0"/>
              </a:solidFill>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FCBFA65A-2DD1-498A-BF7E-60D59BC743CD}"/>
              </a:ext>
            </a:extLst>
          </p:cNvPr>
          <p:cNvCxnSpPr>
            <a:cxnSpLocks/>
          </p:cNvCxnSpPr>
          <p:nvPr/>
        </p:nvCxnSpPr>
        <p:spPr>
          <a:xfrm flipV="1">
            <a:off x="3213717" y="4454299"/>
            <a:ext cx="1232817" cy="526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Speech Bubble: Rectangle with Corners Rounded 59">
            <a:extLst>
              <a:ext uri="{FF2B5EF4-FFF2-40B4-BE49-F238E27FC236}">
                <a16:creationId xmlns:a16="http://schemas.microsoft.com/office/drawing/2014/main" id="{340E3723-F44D-49FE-9F29-DE9191D8D036}"/>
              </a:ext>
            </a:extLst>
          </p:cNvPr>
          <p:cNvSpPr/>
          <p:nvPr/>
        </p:nvSpPr>
        <p:spPr>
          <a:xfrm>
            <a:off x="5353613" y="5603548"/>
            <a:ext cx="3103945" cy="1065928"/>
          </a:xfrm>
          <a:prstGeom prst="wedgeRoundRectCallout">
            <a:avLst>
              <a:gd name="adj1" fmla="val -92998"/>
              <a:gd name="adj2" fmla="val 179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it allocates the object on the heap...</a:t>
            </a:r>
          </a:p>
        </p:txBody>
      </p:sp>
      <p:sp>
        <p:nvSpPr>
          <p:cNvPr id="61" name="Speech Bubble: Rectangle with Corners Rounded 60">
            <a:extLst>
              <a:ext uri="{FF2B5EF4-FFF2-40B4-BE49-F238E27FC236}">
                <a16:creationId xmlns:a16="http://schemas.microsoft.com/office/drawing/2014/main" id="{29EF8DF9-5638-49EA-8CBD-9424F86FEE59}"/>
              </a:ext>
            </a:extLst>
          </p:cNvPr>
          <p:cNvSpPr/>
          <p:nvPr/>
        </p:nvSpPr>
        <p:spPr>
          <a:xfrm>
            <a:off x="613195" y="3000639"/>
            <a:ext cx="3103945" cy="1065928"/>
          </a:xfrm>
          <a:prstGeom prst="wedgeRoundRectCallout">
            <a:avLst>
              <a:gd name="adj1" fmla="val -7766"/>
              <a:gd name="adj2" fmla="val 2553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sets our pointer variable to point to the new object.</a:t>
            </a:r>
          </a:p>
        </p:txBody>
      </p:sp>
      <p:sp>
        <p:nvSpPr>
          <p:cNvPr id="62" name="Speech Bubble: Rectangle with Corners Rounded 61">
            <a:extLst>
              <a:ext uri="{FF2B5EF4-FFF2-40B4-BE49-F238E27FC236}">
                <a16:creationId xmlns:a16="http://schemas.microsoft.com/office/drawing/2014/main" id="{125772D9-03DC-49FF-8076-E65C6AE30235}"/>
              </a:ext>
            </a:extLst>
          </p:cNvPr>
          <p:cNvSpPr/>
          <p:nvPr/>
        </p:nvSpPr>
        <p:spPr>
          <a:xfrm>
            <a:off x="3818182" y="4382576"/>
            <a:ext cx="3691253" cy="1065928"/>
          </a:xfrm>
          <a:prstGeom prst="wedgeRoundRectCallout">
            <a:avLst>
              <a:gd name="adj1" fmla="val -106226"/>
              <a:gd name="adj2" fmla="val 1262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first creates a pointer to point at our new object.</a:t>
            </a:r>
          </a:p>
        </p:txBody>
      </p:sp>
      <p:grpSp>
        <p:nvGrpSpPr>
          <p:cNvPr id="63" name="Group 62">
            <a:extLst>
              <a:ext uri="{FF2B5EF4-FFF2-40B4-BE49-F238E27FC236}">
                <a16:creationId xmlns:a16="http://schemas.microsoft.com/office/drawing/2014/main" id="{35FFB5DF-51E7-40E9-A5A0-729E8D6A1741}"/>
              </a:ext>
            </a:extLst>
          </p:cNvPr>
          <p:cNvGrpSpPr/>
          <p:nvPr/>
        </p:nvGrpSpPr>
        <p:grpSpPr>
          <a:xfrm>
            <a:off x="309024" y="791657"/>
            <a:ext cx="11277502" cy="1385926"/>
            <a:chOff x="2632267" y="251451"/>
            <a:chExt cx="11277502" cy="1385926"/>
          </a:xfrm>
        </p:grpSpPr>
        <p:sp>
          <p:nvSpPr>
            <p:cNvPr id="64" name="TextBox 63">
              <a:extLst>
                <a:ext uri="{FF2B5EF4-FFF2-40B4-BE49-F238E27FC236}">
                  <a16:creationId xmlns:a16="http://schemas.microsoft.com/office/drawing/2014/main" id="{8D3E43C3-854A-4F76-B43C-6DA3E7E4F26A}"/>
                </a:ext>
              </a:extLst>
            </p:cNvPr>
            <p:cNvSpPr txBox="1"/>
            <p:nvPr/>
          </p:nvSpPr>
          <p:spPr>
            <a:xfrm>
              <a:off x="2632267" y="1175712"/>
              <a:ext cx="11277502" cy="461665"/>
            </a:xfrm>
            <a:prstGeom prst="rect">
              <a:avLst/>
            </a:prstGeom>
            <a:noFill/>
          </p:spPr>
          <p:txBody>
            <a:bodyPr wrap="square">
              <a:spAutoFit/>
            </a:bodyPr>
            <a:lstStyle/>
            <a:p>
              <a:pPr algn="ctr"/>
              <a:r>
                <a:rPr lang="en-US" sz="2400" dirty="0"/>
                <a:t>Challenge: How does Python allocate objects? Is it A or B?</a:t>
              </a:r>
            </a:p>
          </p:txBody>
        </p:sp>
        <p:pic>
          <p:nvPicPr>
            <p:cNvPr id="65" name="Picture 64" descr="Shape&#10;&#10;Description automatically generated with low confidence">
              <a:extLst>
                <a:ext uri="{FF2B5EF4-FFF2-40B4-BE49-F238E27FC236}">
                  <a16:creationId xmlns:a16="http://schemas.microsoft.com/office/drawing/2014/main" id="{83431B57-3601-4AC0-9076-E30F19E57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66" name="Rectangle 65">
            <a:extLst>
              <a:ext uri="{FF2B5EF4-FFF2-40B4-BE49-F238E27FC236}">
                <a16:creationId xmlns:a16="http://schemas.microsoft.com/office/drawing/2014/main" id="{103A1938-A174-4B7E-8585-6277A25C138C}"/>
              </a:ext>
            </a:extLst>
          </p:cNvPr>
          <p:cNvSpPr/>
          <p:nvPr/>
        </p:nvSpPr>
        <p:spPr>
          <a:xfrm>
            <a:off x="3213717" y="2840251"/>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67" name="Rectangle 66">
            <a:extLst>
              <a:ext uri="{FF2B5EF4-FFF2-40B4-BE49-F238E27FC236}">
                <a16:creationId xmlns:a16="http://schemas.microsoft.com/office/drawing/2014/main" id="{30259F5F-3C95-433D-A613-B7FE3FC71E3F}"/>
              </a:ext>
            </a:extLst>
          </p:cNvPr>
          <p:cNvSpPr/>
          <p:nvPr/>
        </p:nvSpPr>
        <p:spPr>
          <a:xfrm>
            <a:off x="3216163" y="2846723"/>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Arrow Connector 68">
            <a:extLst>
              <a:ext uri="{FF2B5EF4-FFF2-40B4-BE49-F238E27FC236}">
                <a16:creationId xmlns:a16="http://schemas.microsoft.com/office/drawing/2014/main" id="{96D98CB2-8B61-4976-B202-50022F07B85B}"/>
              </a:ext>
            </a:extLst>
          </p:cNvPr>
          <p:cNvCxnSpPr>
            <a:cxnSpLocks/>
          </p:cNvCxnSpPr>
          <p:nvPr/>
        </p:nvCxnSpPr>
        <p:spPr>
          <a:xfrm>
            <a:off x="6148446" y="575892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C79B87E-8401-4C13-BAB6-C55F0B9F22B4}"/>
              </a:ext>
            </a:extLst>
          </p:cNvPr>
          <p:cNvSpPr txBox="1"/>
          <p:nvPr/>
        </p:nvSpPr>
        <p:spPr>
          <a:xfrm>
            <a:off x="1143067" y="2444237"/>
            <a:ext cx="9515690" cy="830997"/>
          </a:xfrm>
          <a:prstGeom prst="rect">
            <a:avLst/>
          </a:prstGeom>
          <a:noFill/>
        </p:spPr>
        <p:txBody>
          <a:bodyPr wrap="square">
            <a:spAutoFit/>
          </a:bodyPr>
          <a:lstStyle/>
          <a:p>
            <a:pPr algn="ctr"/>
            <a:r>
              <a:rPr lang="en-US" sz="2400" dirty="0"/>
              <a:t>Answer: Python uses approach B – it doesn't have pointers, but it does have a similar concept called </a:t>
            </a:r>
            <a:r>
              <a:rPr lang="en-US" sz="2400" dirty="0">
                <a:solidFill>
                  <a:srgbClr val="FF0000"/>
                </a:solidFill>
              </a:rPr>
              <a:t>object references</a:t>
            </a:r>
            <a:r>
              <a:rPr lang="en-US" sz="2400" dirty="0"/>
              <a:t>.</a:t>
            </a:r>
          </a:p>
        </p:txBody>
      </p:sp>
      <p:grpSp>
        <p:nvGrpSpPr>
          <p:cNvPr id="71" name="Group 70">
            <a:extLst>
              <a:ext uri="{FF2B5EF4-FFF2-40B4-BE49-F238E27FC236}">
                <a16:creationId xmlns:a16="http://schemas.microsoft.com/office/drawing/2014/main" id="{E56E1879-BB63-4E22-A2AA-76C2C6222648}"/>
              </a:ext>
            </a:extLst>
          </p:cNvPr>
          <p:cNvGrpSpPr/>
          <p:nvPr/>
        </p:nvGrpSpPr>
        <p:grpSpPr>
          <a:xfrm>
            <a:off x="9610526" y="4382576"/>
            <a:ext cx="1185344" cy="1040971"/>
            <a:chOff x="8157603" y="5165935"/>
            <a:chExt cx="1185344" cy="1040971"/>
          </a:xfrm>
        </p:grpSpPr>
        <p:sp>
          <p:nvSpPr>
            <p:cNvPr id="72" name="Rectangle 71">
              <a:extLst>
                <a:ext uri="{FF2B5EF4-FFF2-40B4-BE49-F238E27FC236}">
                  <a16:creationId xmlns:a16="http://schemas.microsoft.com/office/drawing/2014/main" id="{1614F48B-5E5F-41D3-BFBB-7F9AC6818C01}"/>
                </a:ext>
              </a:extLst>
            </p:cNvPr>
            <p:cNvSpPr/>
            <p:nvPr/>
          </p:nvSpPr>
          <p:spPr>
            <a:xfrm>
              <a:off x="8157603" y="5165935"/>
              <a:ext cx="1185344" cy="1040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29CCB279-BC0C-4F0B-AC42-25A3E2C01B72}"/>
                </a:ext>
              </a:extLst>
            </p:cNvPr>
            <p:cNvGrpSpPr/>
            <p:nvPr/>
          </p:nvGrpSpPr>
          <p:grpSpPr>
            <a:xfrm>
              <a:off x="8177804" y="5205048"/>
              <a:ext cx="1028030" cy="400110"/>
              <a:chOff x="4384950" y="2559766"/>
              <a:chExt cx="1028030" cy="400110"/>
            </a:xfrm>
          </p:grpSpPr>
          <p:sp>
            <p:nvSpPr>
              <p:cNvPr id="75" name="TextBox 74">
                <a:extLst>
                  <a:ext uri="{FF2B5EF4-FFF2-40B4-BE49-F238E27FC236}">
                    <a16:creationId xmlns:a16="http://schemas.microsoft.com/office/drawing/2014/main" id="{5F2ECE8C-1DAA-4ED2-8A13-99D17ACAB26A}"/>
                  </a:ext>
                </a:extLst>
              </p:cNvPr>
              <p:cNvSpPr txBox="1"/>
              <p:nvPr/>
            </p:nvSpPr>
            <p:spPr>
              <a:xfrm>
                <a:off x="4384950" y="2559766"/>
                <a:ext cx="534121" cy="400110"/>
              </a:xfrm>
              <a:prstGeom prst="rect">
                <a:avLst/>
              </a:prstGeom>
              <a:noFill/>
            </p:spPr>
            <p:txBody>
              <a:bodyPr wrap="none" rtlCol="0">
                <a:spAutoFit/>
              </a:bodyPr>
              <a:lstStyle/>
              <a:p>
                <a:pPr algn="ctr"/>
                <a:r>
                  <a:rPr lang="en-US" sz="2000" dirty="0"/>
                  <a:t>rad</a:t>
                </a:r>
              </a:p>
            </p:txBody>
          </p:sp>
          <p:sp>
            <p:nvSpPr>
              <p:cNvPr id="76" name="Rectangle 75">
                <a:extLst>
                  <a:ext uri="{FF2B5EF4-FFF2-40B4-BE49-F238E27FC236}">
                    <a16:creationId xmlns:a16="http://schemas.microsoft.com/office/drawing/2014/main" id="{1182D23F-6D71-4FD2-9FE2-845337984E34}"/>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TextBox 73">
              <a:extLst>
                <a:ext uri="{FF2B5EF4-FFF2-40B4-BE49-F238E27FC236}">
                  <a16:creationId xmlns:a16="http://schemas.microsoft.com/office/drawing/2014/main" id="{E8357AAE-973B-4DF0-AE3B-1CA6E9362636}"/>
                </a:ext>
              </a:extLst>
            </p:cNvPr>
            <p:cNvSpPr txBox="1"/>
            <p:nvPr/>
          </p:nvSpPr>
          <p:spPr>
            <a:xfrm>
              <a:off x="8670279" y="5226856"/>
              <a:ext cx="575672"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10</a:t>
              </a:r>
              <a:endParaRPr lang="en-US" dirty="0"/>
            </a:p>
          </p:txBody>
        </p:sp>
      </p:grpSp>
      <p:grpSp>
        <p:nvGrpSpPr>
          <p:cNvPr id="77" name="Group 76">
            <a:extLst>
              <a:ext uri="{FF2B5EF4-FFF2-40B4-BE49-F238E27FC236}">
                <a16:creationId xmlns:a16="http://schemas.microsoft.com/office/drawing/2014/main" id="{08DF6326-53A3-44B0-B016-336269B821CD}"/>
              </a:ext>
            </a:extLst>
          </p:cNvPr>
          <p:cNvGrpSpPr/>
          <p:nvPr/>
        </p:nvGrpSpPr>
        <p:grpSpPr>
          <a:xfrm>
            <a:off x="7900581" y="4727964"/>
            <a:ext cx="745800" cy="400110"/>
            <a:chOff x="2607013" y="4765400"/>
            <a:chExt cx="745800" cy="400110"/>
          </a:xfrm>
        </p:grpSpPr>
        <p:sp>
          <p:nvSpPr>
            <p:cNvPr id="78" name="TextBox 77">
              <a:extLst>
                <a:ext uri="{FF2B5EF4-FFF2-40B4-BE49-F238E27FC236}">
                  <a16:creationId xmlns:a16="http://schemas.microsoft.com/office/drawing/2014/main" id="{DD94FCAE-3648-4D37-A7AF-70373EA88184}"/>
                </a:ext>
              </a:extLst>
            </p:cNvPr>
            <p:cNvSpPr txBox="1"/>
            <p:nvPr/>
          </p:nvSpPr>
          <p:spPr>
            <a:xfrm>
              <a:off x="2607013" y="4765400"/>
              <a:ext cx="296876" cy="400110"/>
            </a:xfrm>
            <a:prstGeom prst="rect">
              <a:avLst/>
            </a:prstGeom>
            <a:noFill/>
          </p:spPr>
          <p:txBody>
            <a:bodyPr wrap="none" rtlCol="0">
              <a:spAutoFit/>
            </a:bodyPr>
            <a:lstStyle/>
            <a:p>
              <a:pPr algn="ctr"/>
              <a:r>
                <a:rPr lang="en-US" sz="2000" dirty="0"/>
                <a:t>c</a:t>
              </a:r>
            </a:p>
          </p:txBody>
        </p:sp>
        <p:sp>
          <p:nvSpPr>
            <p:cNvPr id="79" name="Rectangle 78">
              <a:extLst>
                <a:ext uri="{FF2B5EF4-FFF2-40B4-BE49-F238E27FC236}">
                  <a16:creationId xmlns:a16="http://schemas.microsoft.com/office/drawing/2014/main" id="{E7E678B1-4667-4F04-9E09-04CD7B701CCC}"/>
                </a:ext>
              </a:extLst>
            </p:cNvPr>
            <p:cNvSpPr/>
            <p:nvPr/>
          </p:nvSpPr>
          <p:spPr>
            <a:xfrm>
              <a:off x="2858904" y="4832144"/>
              <a:ext cx="493909" cy="30035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0" name="Straight Arrow Connector 79">
            <a:extLst>
              <a:ext uri="{FF2B5EF4-FFF2-40B4-BE49-F238E27FC236}">
                <a16:creationId xmlns:a16="http://schemas.microsoft.com/office/drawing/2014/main" id="{1CE9DD1C-F7F1-4771-B31E-0D6101E07E71}"/>
              </a:ext>
            </a:extLst>
          </p:cNvPr>
          <p:cNvCxnSpPr>
            <a:cxnSpLocks/>
          </p:cNvCxnSpPr>
          <p:nvPr/>
        </p:nvCxnSpPr>
        <p:spPr>
          <a:xfrm flipV="1">
            <a:off x="8356359" y="4416863"/>
            <a:ext cx="1232817" cy="526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Speech Bubble: Rectangle with Corners Rounded 84">
            <a:extLst>
              <a:ext uri="{FF2B5EF4-FFF2-40B4-BE49-F238E27FC236}">
                <a16:creationId xmlns:a16="http://schemas.microsoft.com/office/drawing/2014/main" id="{EB984598-5D10-4FE2-AD3F-E8B9349CA996}"/>
              </a:ext>
            </a:extLst>
          </p:cNvPr>
          <p:cNvSpPr/>
          <p:nvPr/>
        </p:nvSpPr>
        <p:spPr>
          <a:xfrm>
            <a:off x="5942558" y="3443335"/>
            <a:ext cx="3103945" cy="1187832"/>
          </a:xfrm>
          <a:prstGeom prst="wedgeRoundRectCallout">
            <a:avLst>
              <a:gd name="adj1" fmla="val -2904"/>
              <a:gd name="adj2" fmla="val 1686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use the dot operator with object references to call methods.</a:t>
            </a:r>
          </a:p>
        </p:txBody>
      </p:sp>
      <p:cxnSp>
        <p:nvCxnSpPr>
          <p:cNvPr id="86" name="Straight Arrow Connector 85">
            <a:extLst>
              <a:ext uri="{FF2B5EF4-FFF2-40B4-BE49-F238E27FC236}">
                <a16:creationId xmlns:a16="http://schemas.microsoft.com/office/drawing/2014/main" id="{8FC12E74-080B-484D-92F8-E842BC4A74FF}"/>
              </a:ext>
            </a:extLst>
          </p:cNvPr>
          <p:cNvCxnSpPr>
            <a:cxnSpLocks/>
          </p:cNvCxnSpPr>
          <p:nvPr/>
        </p:nvCxnSpPr>
        <p:spPr>
          <a:xfrm>
            <a:off x="6148446" y="60533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Speech Bubble: Rectangle with Corners Rounded 86">
            <a:extLst>
              <a:ext uri="{FF2B5EF4-FFF2-40B4-BE49-F238E27FC236}">
                <a16:creationId xmlns:a16="http://schemas.microsoft.com/office/drawing/2014/main" id="{FD796FBC-0A38-4BEE-B02A-B7BDA7A752ED}"/>
              </a:ext>
            </a:extLst>
          </p:cNvPr>
          <p:cNvSpPr/>
          <p:nvPr/>
        </p:nvSpPr>
        <p:spPr>
          <a:xfrm>
            <a:off x="2796967" y="3249106"/>
            <a:ext cx="3103945" cy="1065928"/>
          </a:xfrm>
          <a:prstGeom prst="wedgeRoundRectCallout">
            <a:avLst>
              <a:gd name="adj1" fmla="val -80413"/>
              <a:gd name="adj2" fmla="val 2111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then use the dot operator to call methods on our object.</a:t>
            </a:r>
          </a:p>
        </p:txBody>
      </p:sp>
      <p:cxnSp>
        <p:nvCxnSpPr>
          <p:cNvPr id="88" name="Straight Arrow Connector 87">
            <a:extLst>
              <a:ext uri="{FF2B5EF4-FFF2-40B4-BE49-F238E27FC236}">
                <a16:creationId xmlns:a16="http://schemas.microsoft.com/office/drawing/2014/main" id="{344432FC-504E-42A3-8460-FEAFA7E9F922}"/>
              </a:ext>
            </a:extLst>
          </p:cNvPr>
          <p:cNvCxnSpPr>
            <a:cxnSpLocks/>
          </p:cNvCxnSpPr>
          <p:nvPr/>
        </p:nvCxnSpPr>
        <p:spPr>
          <a:xfrm>
            <a:off x="301761" y="659638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Speech Bubble: Rectangle with Corners Rounded 88">
            <a:extLst>
              <a:ext uri="{FF2B5EF4-FFF2-40B4-BE49-F238E27FC236}">
                <a16:creationId xmlns:a16="http://schemas.microsoft.com/office/drawing/2014/main" id="{5286D5CC-3284-44F9-B1B7-993A0BF55BCE}"/>
              </a:ext>
            </a:extLst>
          </p:cNvPr>
          <p:cNvSpPr/>
          <p:nvPr/>
        </p:nvSpPr>
        <p:spPr>
          <a:xfrm>
            <a:off x="1716028" y="3171508"/>
            <a:ext cx="3103945" cy="1065928"/>
          </a:xfrm>
          <a:prstGeom prst="wedgeRoundRectCallout">
            <a:avLst>
              <a:gd name="adj1" fmla="val -43518"/>
              <a:gd name="adj2" fmla="val 2628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then use the -&gt; operator to call methods through our pointer.</a:t>
            </a:r>
          </a:p>
        </p:txBody>
      </p:sp>
      <p:sp>
        <p:nvSpPr>
          <p:cNvPr id="90" name="Speech Bubble: Rectangle with Corners Rounded 89">
            <a:extLst>
              <a:ext uri="{FF2B5EF4-FFF2-40B4-BE49-F238E27FC236}">
                <a16:creationId xmlns:a16="http://schemas.microsoft.com/office/drawing/2014/main" id="{B49C666E-F854-4ECF-B7DB-86E3434FAD48}"/>
              </a:ext>
            </a:extLst>
          </p:cNvPr>
          <p:cNvSpPr/>
          <p:nvPr/>
        </p:nvSpPr>
        <p:spPr>
          <a:xfrm>
            <a:off x="8652833" y="3496984"/>
            <a:ext cx="3103945" cy="1187832"/>
          </a:xfrm>
          <a:prstGeom prst="wedgeRoundRectCallout">
            <a:avLst>
              <a:gd name="adj1" fmla="val -82416"/>
              <a:gd name="adj2" fmla="val 1312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Every Python object is allocated on the heap...</a:t>
            </a:r>
          </a:p>
        </p:txBody>
      </p:sp>
      <p:sp>
        <p:nvSpPr>
          <p:cNvPr id="91" name="Speech Bubble: Rectangle with Corners Rounded 90">
            <a:extLst>
              <a:ext uri="{FF2B5EF4-FFF2-40B4-BE49-F238E27FC236}">
                <a16:creationId xmlns:a16="http://schemas.microsoft.com/office/drawing/2014/main" id="{B1519038-E2CD-4C65-A12A-98200A20DCEF}"/>
              </a:ext>
            </a:extLst>
          </p:cNvPr>
          <p:cNvSpPr/>
          <p:nvPr/>
        </p:nvSpPr>
        <p:spPr>
          <a:xfrm>
            <a:off x="5359397" y="3434365"/>
            <a:ext cx="3103945" cy="1187832"/>
          </a:xfrm>
          <a:prstGeom prst="wedgeRoundRectCallout">
            <a:avLst>
              <a:gd name="adj1" fmla="val -12343"/>
              <a:gd name="adj2" fmla="val 1409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then pointed to by an </a:t>
            </a:r>
            <a:r>
              <a:rPr lang="en-US" sz="2000" dirty="0">
                <a:solidFill>
                  <a:schemeClr val="accent2">
                    <a:lumMod val="20000"/>
                    <a:lumOff val="80000"/>
                  </a:schemeClr>
                </a:solidFill>
                <a:latin typeface="Corbel" panose="020B0503020204020204" pitchFamily="34" charset="0"/>
              </a:rPr>
              <a:t>object reference</a:t>
            </a:r>
            <a:r>
              <a:rPr lang="en-US" sz="2000" dirty="0">
                <a:latin typeface="Corbel" panose="020B0503020204020204" pitchFamily="34" charset="0"/>
              </a:rPr>
              <a:t>.</a:t>
            </a:r>
          </a:p>
        </p:txBody>
      </p:sp>
      <p:sp>
        <p:nvSpPr>
          <p:cNvPr id="5" name="TextBox 4">
            <a:extLst>
              <a:ext uri="{FF2B5EF4-FFF2-40B4-BE49-F238E27FC236}">
                <a16:creationId xmlns:a16="http://schemas.microsoft.com/office/drawing/2014/main" id="{E5627631-9F2A-4E0B-A66C-7BA2EC297914}"/>
              </a:ext>
            </a:extLst>
          </p:cNvPr>
          <p:cNvSpPr txBox="1"/>
          <p:nvPr/>
        </p:nvSpPr>
        <p:spPr>
          <a:xfrm>
            <a:off x="8426861" y="5598328"/>
            <a:ext cx="2844048" cy="369332"/>
          </a:xfrm>
          <a:prstGeom prst="rect">
            <a:avLst/>
          </a:prstGeom>
          <a:noFill/>
        </p:spPr>
        <p:txBody>
          <a:bodyPr wrap="none" rtlCol="0">
            <a:spAutoFit/>
          </a:bodyPr>
          <a:lstStyle/>
          <a:p>
            <a:pPr algn="ctr"/>
            <a:r>
              <a:rPr lang="en-US" dirty="0">
                <a:solidFill>
                  <a:srgbClr val="0070C0"/>
                </a:solidFill>
                <a:latin typeface="Consolas" panose="020B0609020204030204" pitchFamily="49" charset="0"/>
              </a:rPr>
              <a:t># how does this work?</a:t>
            </a:r>
          </a:p>
        </p:txBody>
      </p:sp>
      <p:sp>
        <p:nvSpPr>
          <p:cNvPr id="83" name="TextBox 82">
            <a:extLst>
              <a:ext uri="{FF2B5EF4-FFF2-40B4-BE49-F238E27FC236}">
                <a16:creationId xmlns:a16="http://schemas.microsoft.com/office/drawing/2014/main" id="{978FD48F-7FD2-4EC9-AEB6-F682287D0A8E}"/>
              </a:ext>
            </a:extLst>
          </p:cNvPr>
          <p:cNvSpPr txBox="1"/>
          <p:nvPr/>
        </p:nvSpPr>
        <p:spPr>
          <a:xfrm>
            <a:off x="1262012" y="2200792"/>
            <a:ext cx="9515690" cy="461665"/>
          </a:xfrm>
          <a:prstGeom prst="rect">
            <a:avLst/>
          </a:prstGeom>
          <a:noFill/>
        </p:spPr>
        <p:txBody>
          <a:bodyPr wrap="square">
            <a:spAutoFit/>
          </a:bodyPr>
          <a:lstStyle/>
          <a:p>
            <a:pPr algn="ctr"/>
            <a:r>
              <a:rPr lang="en-US" sz="2400" dirty="0"/>
              <a:t>Here's a hint!</a:t>
            </a:r>
          </a:p>
        </p:txBody>
      </p:sp>
      <p:cxnSp>
        <p:nvCxnSpPr>
          <p:cNvPr id="93" name="Straight Arrow Connector 92">
            <a:extLst>
              <a:ext uri="{FF2B5EF4-FFF2-40B4-BE49-F238E27FC236}">
                <a16:creationId xmlns:a16="http://schemas.microsoft.com/office/drawing/2014/main" id="{60C7BCEC-A1A0-4AC9-AE7F-6EB829344592}"/>
              </a:ext>
            </a:extLst>
          </p:cNvPr>
          <p:cNvCxnSpPr>
            <a:cxnSpLocks/>
          </p:cNvCxnSpPr>
          <p:nvPr/>
        </p:nvCxnSpPr>
        <p:spPr>
          <a:xfrm>
            <a:off x="6148446" y="63886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32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8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3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down)">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down)">
                                      <p:cBhvr>
                                        <p:cTn id="63" dur="5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wipe(down)">
                                      <p:cBhvr>
                                        <p:cTn id="73" dur="500"/>
                                        <p:tgtEl>
                                          <p:spTgt spid="6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wipe(down)">
                                      <p:cBhvr>
                                        <p:cTn id="78" dur="500"/>
                                        <p:tgtEl>
                                          <p:spTgt spid="59"/>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61"/>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6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5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wipe(down)">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89"/>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8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63"/>
                                        </p:tgtEl>
                                        <p:attrNameLst>
                                          <p:attrName>style.visibility</p:attrName>
                                        </p:attrNameLst>
                                      </p:cBhvr>
                                      <p:to>
                                        <p:strVal val="visible"/>
                                      </p:to>
                                    </p:set>
                                  </p:childTnLst>
                                </p:cTn>
                              </p:par>
                            </p:childTnLst>
                          </p:cTn>
                        </p:par>
                        <p:par>
                          <p:cTn id="110" fill="hold">
                            <p:stCondLst>
                              <p:cond delay="0"/>
                            </p:stCondLst>
                            <p:childTnLst>
                              <p:par>
                                <p:cTn id="111" presetID="10" presetClass="entr" presetSubtype="0" fill="hold" grpId="0" nodeType="afterEffect">
                                  <p:stCondLst>
                                    <p:cond delay="0"/>
                                  </p:stCondLst>
                                  <p:childTnLst>
                                    <p:set>
                                      <p:cBhvr>
                                        <p:cTn id="112" dur="1" fill="hold">
                                          <p:stCondLst>
                                            <p:cond delay="0"/>
                                          </p:stCondLst>
                                        </p:cTn>
                                        <p:tgtEl>
                                          <p:spTgt spid="8"/>
                                        </p:tgtEl>
                                        <p:attrNameLst>
                                          <p:attrName>style.visibility</p:attrName>
                                        </p:attrNameLst>
                                      </p:cBhvr>
                                      <p:to>
                                        <p:strVal val="visible"/>
                                      </p:to>
                                    </p:set>
                                    <p:animEffect transition="in" filter="fade">
                                      <p:cBhvr>
                                        <p:cTn id="113" dur="500"/>
                                        <p:tgtEl>
                                          <p:spTgt spid="8"/>
                                        </p:tgtEl>
                                      </p:cBhvr>
                                    </p:animEffec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fade">
                                      <p:cBhvr>
                                        <p:cTn id="117" dur="500"/>
                                        <p:tgtEl>
                                          <p:spTgt spid="68"/>
                                        </p:tgtEl>
                                      </p:cBhvr>
                                    </p:animEffec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5"/>
                                        </p:tgtEl>
                                        <p:attrNameLst>
                                          <p:attrName>style.visibility</p:attrName>
                                        </p:attrNameLst>
                                      </p:cBhvr>
                                      <p:to>
                                        <p:strVal val="visible"/>
                                      </p:to>
                                    </p:set>
                                    <p:animEffect transition="in" filter="wipe(left)">
                                      <p:cBhvr>
                                        <p:cTn id="121" dur="500"/>
                                        <p:tgtEl>
                                          <p:spTgt spid="5"/>
                                        </p:tgtEl>
                                      </p:cBhvr>
                                    </p:animEffect>
                                  </p:childTnLst>
                                </p:cTn>
                              </p:par>
                              <p:par>
                                <p:cTn id="122" presetID="10" presetClass="exit" presetSubtype="0" fill="hold" grpId="0" nodeType="withEffect">
                                  <p:stCondLst>
                                    <p:cond delay="0"/>
                                  </p:stCondLst>
                                  <p:childTnLst>
                                    <p:animEffect transition="out" filter="fade">
                                      <p:cBhvr>
                                        <p:cTn id="123" dur="500"/>
                                        <p:tgtEl>
                                          <p:spTgt spid="21"/>
                                        </p:tgtEl>
                                      </p:cBhvr>
                                    </p:animEffect>
                                    <p:set>
                                      <p:cBhvr>
                                        <p:cTn id="124" dur="1" fill="hold">
                                          <p:stCondLst>
                                            <p:cond delay="499"/>
                                          </p:stCondLst>
                                        </p:cTn>
                                        <p:tgtEl>
                                          <p:spTgt spid="21"/>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3"/>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84"/>
                                        </p:tgtEl>
                                        <p:attrNameLst>
                                          <p:attrName>style.visibility</p:attrName>
                                        </p:attrNameLst>
                                      </p:cBhvr>
                                      <p:to>
                                        <p:strVal val="visible"/>
                                      </p:to>
                                    </p:set>
                                    <p:animEffect transition="in" filter="wipe(left)">
                                      <p:cBhvr>
                                        <p:cTn id="133" dur="500"/>
                                        <p:tgtEl>
                                          <p:spTgt spid="84"/>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66"/>
                                        </p:tgtEl>
                                        <p:attrNameLst>
                                          <p:attrName>style.visibility</p:attrName>
                                        </p:attrNameLst>
                                      </p:cBhvr>
                                      <p:to>
                                        <p:strVal val="visible"/>
                                      </p:to>
                                    </p:set>
                                  </p:childTnLst>
                                </p:cTn>
                              </p:par>
                              <p:par>
                                <p:cTn id="138" presetID="22" presetClass="entr" presetSubtype="8" fill="hold" grpId="0" nodeType="withEffect">
                                  <p:stCondLst>
                                    <p:cond delay="0"/>
                                  </p:stCondLst>
                                  <p:childTnLst>
                                    <p:set>
                                      <p:cBhvr>
                                        <p:cTn id="139" dur="1" fill="hold">
                                          <p:stCondLst>
                                            <p:cond delay="0"/>
                                          </p:stCondLst>
                                        </p:cTn>
                                        <p:tgtEl>
                                          <p:spTgt spid="67"/>
                                        </p:tgtEl>
                                        <p:attrNameLst>
                                          <p:attrName>style.visibility</p:attrName>
                                        </p:attrNameLst>
                                      </p:cBhvr>
                                      <p:to>
                                        <p:strVal val="visible"/>
                                      </p:to>
                                    </p:set>
                                    <p:animEffect transition="in" filter="wipe(left)">
                                      <p:cBhvr>
                                        <p:cTn id="140" dur="59000"/>
                                        <p:tgtEl>
                                          <p:spTgt spid="67"/>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grpId="1" nodeType="clickEffect">
                                  <p:stCondLst>
                                    <p:cond delay="0"/>
                                  </p:stCondLst>
                                  <p:childTnLst>
                                    <p:animEffect transition="out" filter="fade">
                                      <p:cBhvr>
                                        <p:cTn id="144" dur="500"/>
                                        <p:tgtEl>
                                          <p:spTgt spid="66"/>
                                        </p:tgtEl>
                                      </p:cBhvr>
                                    </p:animEffect>
                                    <p:set>
                                      <p:cBhvr>
                                        <p:cTn id="145" dur="1" fill="hold">
                                          <p:stCondLst>
                                            <p:cond delay="499"/>
                                          </p:stCondLst>
                                        </p:cTn>
                                        <p:tgtEl>
                                          <p:spTgt spid="66"/>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67"/>
                                        </p:tgtEl>
                                      </p:cBhvr>
                                    </p:animEffect>
                                    <p:set>
                                      <p:cBhvr>
                                        <p:cTn id="148" dur="1" fill="hold">
                                          <p:stCondLst>
                                            <p:cond delay="499"/>
                                          </p:stCondLst>
                                        </p:cTn>
                                        <p:tgtEl>
                                          <p:spTgt spid="67"/>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84"/>
                                        </p:tgtEl>
                                      </p:cBhvr>
                                    </p:animEffect>
                                    <p:set>
                                      <p:cBhvr>
                                        <p:cTn id="151" dur="1" fill="hold">
                                          <p:stCondLst>
                                            <p:cond delay="499"/>
                                          </p:stCondLst>
                                        </p:cTn>
                                        <p:tgtEl>
                                          <p:spTgt spid="84"/>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83"/>
                                        </p:tgtEl>
                                      </p:cBhvr>
                                    </p:animEffect>
                                    <p:set>
                                      <p:cBhvr>
                                        <p:cTn id="154" dur="1" fill="hold">
                                          <p:stCondLst>
                                            <p:cond delay="499"/>
                                          </p:stCondLst>
                                        </p:cTn>
                                        <p:tgtEl>
                                          <p:spTgt spid="83"/>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7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90"/>
                                        </p:tgtEl>
                                        <p:attrNameLst>
                                          <p:attrName>style.visibility</p:attrName>
                                        </p:attrNameLst>
                                      </p:cBhvr>
                                      <p:to>
                                        <p:strVal val="visible"/>
                                      </p:to>
                                    </p:set>
                                    <p:animEffect transition="in" filter="wipe(down)">
                                      <p:cBhvr>
                                        <p:cTn id="163" dur="500"/>
                                        <p:tgtEl>
                                          <p:spTgt spid="90"/>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91"/>
                                        </p:tgtEl>
                                        <p:attrNameLst>
                                          <p:attrName>style.visibility</p:attrName>
                                        </p:attrNameLst>
                                      </p:cBhvr>
                                      <p:to>
                                        <p:strVal val="visible"/>
                                      </p:to>
                                    </p:set>
                                    <p:animEffect transition="in" filter="wipe(down)">
                                      <p:cBhvr>
                                        <p:cTn id="168" dur="500"/>
                                        <p:tgtEl>
                                          <p:spTgt spid="91"/>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90"/>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91"/>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69"/>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7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71"/>
                                        </p:tgtEl>
                                        <p:attrNameLst>
                                          <p:attrName>style.visibility</p:attrName>
                                        </p:attrNameLst>
                                      </p:cBhvr>
                                      <p:to>
                                        <p:strVal val="visible"/>
                                      </p:to>
                                    </p:set>
                                    <p:animEffect transition="in" filter="fade">
                                      <p:cBhvr>
                                        <p:cTn id="187" dur="500"/>
                                        <p:tgtEl>
                                          <p:spTgt spid="71"/>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nodeType="clickEffect">
                                  <p:stCondLst>
                                    <p:cond delay="0"/>
                                  </p:stCondLst>
                                  <p:childTnLst>
                                    <p:set>
                                      <p:cBhvr>
                                        <p:cTn id="191" dur="1" fill="hold">
                                          <p:stCondLst>
                                            <p:cond delay="0"/>
                                          </p:stCondLst>
                                        </p:cTn>
                                        <p:tgtEl>
                                          <p:spTgt spid="80"/>
                                        </p:tgtEl>
                                        <p:attrNameLst>
                                          <p:attrName>style.visibility</p:attrName>
                                        </p:attrNameLst>
                                      </p:cBhvr>
                                      <p:to>
                                        <p:strVal val="visible"/>
                                      </p:to>
                                    </p:set>
                                    <p:animEffect transition="in" filter="wipe(down)">
                                      <p:cBhvr>
                                        <p:cTn id="192" dur="500"/>
                                        <p:tgtEl>
                                          <p:spTgt spid="80"/>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nodeType="clickEffect">
                                  <p:stCondLst>
                                    <p:cond delay="0"/>
                                  </p:stCondLst>
                                  <p:childTnLst>
                                    <p:set>
                                      <p:cBhvr>
                                        <p:cTn id="196" dur="1" fill="hold">
                                          <p:stCondLst>
                                            <p:cond delay="0"/>
                                          </p:stCondLst>
                                        </p:cTn>
                                        <p:tgtEl>
                                          <p:spTgt spid="69"/>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86"/>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grpId="0" nodeType="clickEffect">
                                  <p:stCondLst>
                                    <p:cond delay="0"/>
                                  </p:stCondLst>
                                  <p:childTnLst>
                                    <p:set>
                                      <p:cBhvr>
                                        <p:cTn id="204" dur="1" fill="hold">
                                          <p:stCondLst>
                                            <p:cond delay="0"/>
                                          </p:stCondLst>
                                        </p:cTn>
                                        <p:tgtEl>
                                          <p:spTgt spid="85"/>
                                        </p:tgtEl>
                                        <p:attrNameLst>
                                          <p:attrName>style.visibility</p:attrName>
                                        </p:attrNameLst>
                                      </p:cBhvr>
                                      <p:to>
                                        <p:strVal val="visible"/>
                                      </p:to>
                                    </p:set>
                                    <p:animEffect transition="in" filter="wipe(down)">
                                      <p:cBhvr>
                                        <p:cTn id="205" dur="500"/>
                                        <p:tgtEl>
                                          <p:spTgt spid="85"/>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grpId="1" nodeType="clickEffect">
                                  <p:stCondLst>
                                    <p:cond delay="0"/>
                                  </p:stCondLst>
                                  <p:childTnLst>
                                    <p:set>
                                      <p:cBhvr>
                                        <p:cTn id="209" dur="1" fill="hold">
                                          <p:stCondLst>
                                            <p:cond delay="0"/>
                                          </p:stCondLst>
                                        </p:cTn>
                                        <p:tgtEl>
                                          <p:spTgt spid="85"/>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nodeType="clickEffect">
                                  <p:stCondLst>
                                    <p:cond delay="0"/>
                                  </p:stCondLst>
                                  <p:childTnLst>
                                    <p:set>
                                      <p:cBhvr>
                                        <p:cTn id="213" dur="1" fill="hold">
                                          <p:stCondLst>
                                            <p:cond delay="0"/>
                                          </p:stCondLst>
                                        </p:cTn>
                                        <p:tgtEl>
                                          <p:spTgt spid="86"/>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nodeType="clickEffect">
                                  <p:stCondLst>
                                    <p:cond delay="0"/>
                                  </p:stCondLst>
                                  <p:childTnLst>
                                    <p:set>
                                      <p:cBhvr>
                                        <p:cTn id="217"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 grpId="0" animBg="1"/>
      <p:bldP spid="21" grpId="0" animBg="1"/>
      <p:bldP spid="28" grpId="0" animBg="1"/>
      <p:bldP spid="28" grpId="1" animBg="1"/>
      <p:bldP spid="84" grpId="0"/>
      <p:bldP spid="84" grpId="1"/>
      <p:bldP spid="60" grpId="0" animBg="1"/>
      <p:bldP spid="60" grpId="1" animBg="1"/>
      <p:bldP spid="61" grpId="0" animBg="1"/>
      <p:bldP spid="61" grpId="1" animBg="1"/>
      <p:bldP spid="62" grpId="0" animBg="1"/>
      <p:bldP spid="62" grpId="1" animBg="1"/>
      <p:bldP spid="66" grpId="0" animBg="1"/>
      <p:bldP spid="66" grpId="1" animBg="1"/>
      <p:bldP spid="67" grpId="0" animBg="1"/>
      <p:bldP spid="67" grpId="1" animBg="1"/>
      <p:bldP spid="70" grpId="0"/>
      <p:bldP spid="85" grpId="0" animBg="1"/>
      <p:bldP spid="85" grpId="1" animBg="1"/>
      <p:bldP spid="87" grpId="0" animBg="1"/>
      <p:bldP spid="87" grpId="1" animBg="1"/>
      <p:bldP spid="89" grpId="0" animBg="1"/>
      <p:bldP spid="89" grpId="1" animBg="1"/>
      <p:bldP spid="90" grpId="0" animBg="1"/>
      <p:bldP spid="90" grpId="1" animBg="1"/>
      <p:bldP spid="91" grpId="0" animBg="1"/>
      <p:bldP spid="91" grpId="1" animBg="1"/>
      <p:bldP spid="5" grpId="0"/>
      <p:bldP spid="83" grpId="0"/>
      <p:bldP spid="8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6086"/>
            <a:ext cx="11411205" cy="830997"/>
          </a:xfrm>
          <a:prstGeom prst="rect">
            <a:avLst/>
          </a:prstGeom>
          <a:noFill/>
        </p:spPr>
        <p:txBody>
          <a:bodyPr wrap="square" rtlCol="0">
            <a:spAutoFit/>
          </a:bodyPr>
          <a:lstStyle/>
          <a:p>
            <a:pPr algn="ctr"/>
            <a:r>
              <a:rPr lang="en-US" sz="4800" dirty="0"/>
              <a:t>Allocation of Objects</a:t>
            </a:r>
          </a:p>
        </p:txBody>
      </p:sp>
      <p:sp>
        <p:nvSpPr>
          <p:cNvPr id="22" name="TextBox 21">
            <a:extLst>
              <a:ext uri="{FF2B5EF4-FFF2-40B4-BE49-F238E27FC236}">
                <a16:creationId xmlns:a16="http://schemas.microsoft.com/office/drawing/2014/main" id="{915EFA29-3490-4F98-9ED7-167195358EA8}"/>
              </a:ext>
            </a:extLst>
          </p:cNvPr>
          <p:cNvSpPr txBox="1"/>
          <p:nvPr/>
        </p:nvSpPr>
        <p:spPr>
          <a:xfrm>
            <a:off x="6387342" y="5586358"/>
            <a:ext cx="5199184" cy="1195554"/>
          </a:xfrm>
          <a:prstGeom prst="rect">
            <a:avLst/>
          </a:prstGeom>
          <a:solidFill>
            <a:srgbClr val="EBF0F9"/>
          </a:solidFill>
          <a:ln>
            <a:solidFill>
              <a:schemeClr val="tx1"/>
            </a:solidFill>
          </a:ln>
        </p:spPr>
        <p:txBody>
          <a:bodyPr wrap="square" rtlCol="0">
            <a:noAutofit/>
          </a:bodyPr>
          <a:lstStyle/>
          <a:p>
            <a:r>
              <a:rPr lang="fr-FR" dirty="0">
                <a:solidFill>
                  <a:srgbClr val="000000"/>
                </a:solidFill>
                <a:latin typeface="Consolas" panose="020B0609020204030204" pitchFamily="49" charset="0"/>
              </a:rPr>
              <a:t>c = Circle(</a:t>
            </a:r>
            <a:r>
              <a:rPr lang="fr-FR" dirty="0">
                <a:solidFill>
                  <a:srgbClr val="850002"/>
                </a:solidFill>
                <a:latin typeface="Consolas" panose="020B0609020204030204" pitchFamily="49" charset="0"/>
              </a:rPr>
              <a:t>10</a:t>
            </a:r>
            <a:r>
              <a:rPr lang="fr-FR" dirty="0">
                <a:solidFill>
                  <a:srgbClr val="000000"/>
                </a:solidFill>
                <a:latin typeface="Consolas" panose="020B0609020204030204" pitchFamily="49" charset="0"/>
              </a:rPr>
              <a:t>)</a:t>
            </a:r>
          </a:p>
          <a:p>
            <a:r>
              <a:rPr lang="fr-FR" dirty="0" err="1">
                <a:solidFill>
                  <a:srgbClr val="1396A3"/>
                </a:solidFill>
                <a:latin typeface="Consolas" panose="020B0609020204030204" pitchFamily="49" charset="0"/>
              </a:rPr>
              <a:t>print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c.area</a:t>
            </a:r>
            <a:r>
              <a:rPr lang="fr-FR" dirty="0">
                <a:solidFill>
                  <a:srgbClr val="000000"/>
                </a:solidFill>
                <a:latin typeface="Consolas" panose="020B0609020204030204" pitchFamily="49" charset="0"/>
              </a:rPr>
              <a:t>())</a:t>
            </a:r>
            <a:endParaRPr lang="en-US" dirty="0">
              <a:latin typeface="Consolas" panose="020B0609020204030204" pitchFamily="49" charset="0"/>
            </a:endParaRPr>
          </a:p>
          <a:p>
            <a:endParaRPr lang="en-US" dirty="0">
              <a:latin typeface="Consolas" panose="020B0609020204030204" pitchFamily="49" charset="0"/>
            </a:endParaRPr>
          </a:p>
        </p:txBody>
      </p:sp>
      <p:sp>
        <p:nvSpPr>
          <p:cNvPr id="84" name="TextBox 83">
            <a:extLst>
              <a:ext uri="{FF2B5EF4-FFF2-40B4-BE49-F238E27FC236}">
                <a16:creationId xmlns:a16="http://schemas.microsoft.com/office/drawing/2014/main" id="{F7E0F92F-9550-4231-83B4-9FED378F1AA4}"/>
              </a:ext>
            </a:extLst>
          </p:cNvPr>
          <p:cNvSpPr txBox="1"/>
          <p:nvPr/>
        </p:nvSpPr>
        <p:spPr>
          <a:xfrm>
            <a:off x="6383759" y="6191218"/>
            <a:ext cx="4679783" cy="646331"/>
          </a:xfrm>
          <a:prstGeom prst="rect">
            <a:avLst/>
          </a:prstGeom>
          <a:noFill/>
        </p:spPr>
        <p:txBody>
          <a:bodyPr wrap="square" rtlCol="0">
            <a:spAutoFit/>
          </a:bodyPr>
          <a:lstStyle/>
          <a:p>
            <a:r>
              <a:rPr lang="en-US" dirty="0" err="1">
                <a:latin typeface="Consolas" panose="020B0609020204030204" pitchFamily="49" charset="0"/>
              </a:rPr>
              <a:t>i</a:t>
            </a:r>
            <a:r>
              <a:rPr lang="en-US" dirty="0">
                <a:latin typeface="Consolas" panose="020B0609020204030204" pitchFamily="49" charset="0"/>
              </a:rPr>
              <a:t> = </a:t>
            </a:r>
            <a:r>
              <a:rPr lang="fr-FR" dirty="0">
                <a:solidFill>
                  <a:srgbClr val="850002"/>
                </a:solidFill>
                <a:latin typeface="Consolas" panose="020B0609020204030204" pitchFamily="49" charset="0"/>
              </a:rPr>
              <a:t>42</a:t>
            </a:r>
            <a:endParaRPr lang="en-US" dirty="0">
              <a:latin typeface="Consolas" panose="020B0609020204030204" pitchFamily="49" charset="0"/>
            </a:endParaRPr>
          </a:p>
          <a:p>
            <a:r>
              <a:rPr lang="en-US" dirty="0" err="1">
                <a:latin typeface="Consolas" panose="020B0609020204030204" pitchFamily="49" charset="0"/>
              </a:rPr>
              <a:t>i</a:t>
            </a:r>
            <a:r>
              <a:rPr lang="en-US" dirty="0">
                <a:latin typeface="Consolas" panose="020B0609020204030204" pitchFamily="49" charset="0"/>
              </a:rPr>
              <a:t> = </a:t>
            </a:r>
            <a:r>
              <a:rPr lang="fr-FR" dirty="0">
                <a:solidFill>
                  <a:srgbClr val="850002"/>
                </a:solidFill>
                <a:latin typeface="Consolas" panose="020B0609020204030204" pitchFamily="49" charset="0"/>
              </a:rPr>
              <a:t>-10</a:t>
            </a:r>
            <a:endParaRPr lang="en-US" dirty="0">
              <a:latin typeface="Consolas" panose="020B0609020204030204" pitchFamily="49" charset="0"/>
            </a:endParaRPr>
          </a:p>
        </p:txBody>
      </p:sp>
      <p:grpSp>
        <p:nvGrpSpPr>
          <p:cNvPr id="6" name="Group 5">
            <a:extLst>
              <a:ext uri="{FF2B5EF4-FFF2-40B4-BE49-F238E27FC236}">
                <a16:creationId xmlns:a16="http://schemas.microsoft.com/office/drawing/2014/main" id="{4D41BFCE-935A-417C-B643-D61B06D8560E}"/>
              </a:ext>
            </a:extLst>
          </p:cNvPr>
          <p:cNvGrpSpPr/>
          <p:nvPr/>
        </p:nvGrpSpPr>
        <p:grpSpPr>
          <a:xfrm>
            <a:off x="539261" y="3533603"/>
            <a:ext cx="5199184" cy="1985605"/>
            <a:chOff x="539261" y="3533603"/>
            <a:chExt cx="5199184" cy="1985605"/>
          </a:xfrm>
        </p:grpSpPr>
        <p:sp>
          <p:nvSpPr>
            <p:cNvPr id="68" name="Rectangle 67">
              <a:extLst>
                <a:ext uri="{FF2B5EF4-FFF2-40B4-BE49-F238E27FC236}">
                  <a16:creationId xmlns:a16="http://schemas.microsoft.com/office/drawing/2014/main" id="{7E42A5E3-92AA-422A-92D9-968EE6CDD8CA}"/>
                </a:ext>
              </a:extLst>
            </p:cNvPr>
            <p:cNvSpPr/>
            <p:nvPr/>
          </p:nvSpPr>
          <p:spPr>
            <a:xfrm>
              <a:off x="2731955" y="3533603"/>
              <a:ext cx="3006490" cy="19856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Approach B</a:t>
              </a:r>
            </a:p>
            <a:p>
              <a:pPr algn="ctr"/>
              <a:endParaRPr lang="en-US" sz="2400" dirty="0">
                <a:solidFill>
                  <a:srgbClr val="FF0000"/>
                </a:solidFill>
              </a:endParaRPr>
            </a:p>
            <a:p>
              <a:pPr algn="ctr"/>
              <a:endParaRPr lang="en-US" sz="2400" dirty="0">
                <a:solidFill>
                  <a:srgbClr val="FF0000"/>
                </a:solidFill>
              </a:endParaRPr>
            </a:p>
            <a:p>
              <a:pPr algn="ctr"/>
              <a:endParaRPr lang="en-US" sz="2400" dirty="0">
                <a:solidFill>
                  <a:srgbClr val="FF0000"/>
                </a:solidFill>
              </a:endParaRPr>
            </a:p>
            <a:p>
              <a:pPr algn="ctr"/>
              <a:endParaRPr lang="en-US" sz="2400" dirty="0">
                <a:solidFill>
                  <a:srgbClr val="FF0000"/>
                </a:solidFill>
              </a:endParaRPr>
            </a:p>
          </p:txBody>
        </p:sp>
        <p:sp>
          <p:nvSpPr>
            <p:cNvPr id="8" name="Rectangle 7">
              <a:extLst>
                <a:ext uri="{FF2B5EF4-FFF2-40B4-BE49-F238E27FC236}">
                  <a16:creationId xmlns:a16="http://schemas.microsoft.com/office/drawing/2014/main" id="{4EEDE798-E4B8-4998-AC12-17FAF46D690A}"/>
                </a:ext>
              </a:extLst>
            </p:cNvPr>
            <p:cNvSpPr/>
            <p:nvPr/>
          </p:nvSpPr>
          <p:spPr>
            <a:xfrm>
              <a:off x="539261" y="3533603"/>
              <a:ext cx="2095239" cy="19856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Approach A</a:t>
              </a:r>
            </a:p>
            <a:p>
              <a:pPr algn="ctr"/>
              <a:endParaRPr lang="en-US" sz="2400" dirty="0">
                <a:solidFill>
                  <a:srgbClr val="FF0000"/>
                </a:solidFill>
              </a:endParaRPr>
            </a:p>
            <a:p>
              <a:pPr algn="ctr"/>
              <a:endParaRPr lang="en-US" sz="2400" dirty="0">
                <a:solidFill>
                  <a:srgbClr val="FF0000"/>
                </a:solidFill>
              </a:endParaRPr>
            </a:p>
            <a:p>
              <a:pPr algn="ctr"/>
              <a:endParaRPr lang="en-US" sz="2400" dirty="0">
                <a:solidFill>
                  <a:srgbClr val="FF0000"/>
                </a:solidFill>
              </a:endParaRPr>
            </a:p>
            <a:p>
              <a:pPr algn="ctr"/>
              <a:endParaRPr lang="en-US" sz="2400" dirty="0">
                <a:solidFill>
                  <a:srgbClr val="FF0000"/>
                </a:solidFill>
              </a:endParaRPr>
            </a:p>
          </p:txBody>
        </p:sp>
        <p:grpSp>
          <p:nvGrpSpPr>
            <p:cNvPr id="4" name="Group 3">
              <a:extLst>
                <a:ext uri="{FF2B5EF4-FFF2-40B4-BE49-F238E27FC236}">
                  <a16:creationId xmlns:a16="http://schemas.microsoft.com/office/drawing/2014/main" id="{45664527-8520-485D-907B-A12A377E2263}"/>
                </a:ext>
              </a:extLst>
            </p:cNvPr>
            <p:cNvGrpSpPr/>
            <p:nvPr/>
          </p:nvGrpSpPr>
          <p:grpSpPr>
            <a:xfrm>
              <a:off x="787436" y="4261281"/>
              <a:ext cx="1440446" cy="1187223"/>
              <a:chOff x="4064016" y="4234648"/>
              <a:chExt cx="1440446" cy="1187223"/>
            </a:xfrm>
          </p:grpSpPr>
          <p:grpSp>
            <p:nvGrpSpPr>
              <p:cNvPr id="32" name="Group 31">
                <a:extLst>
                  <a:ext uri="{FF2B5EF4-FFF2-40B4-BE49-F238E27FC236}">
                    <a16:creationId xmlns:a16="http://schemas.microsoft.com/office/drawing/2014/main" id="{71562AF7-5BB0-417C-AF0D-778A15646C54}"/>
                  </a:ext>
                </a:extLst>
              </p:cNvPr>
              <p:cNvGrpSpPr/>
              <p:nvPr/>
            </p:nvGrpSpPr>
            <p:grpSpPr>
              <a:xfrm>
                <a:off x="4319118" y="4380900"/>
                <a:ext cx="1185344" cy="1040971"/>
                <a:chOff x="8310003" y="5318335"/>
                <a:chExt cx="1185344" cy="1040971"/>
              </a:xfrm>
            </p:grpSpPr>
            <p:sp>
              <p:nvSpPr>
                <p:cNvPr id="33" name="Rectangle 32">
                  <a:extLst>
                    <a:ext uri="{FF2B5EF4-FFF2-40B4-BE49-F238E27FC236}">
                      <a16:creationId xmlns:a16="http://schemas.microsoft.com/office/drawing/2014/main" id="{1B43D698-3FDB-404C-BB7A-37D491E204C0}"/>
                    </a:ext>
                  </a:extLst>
                </p:cNvPr>
                <p:cNvSpPr/>
                <p:nvPr/>
              </p:nvSpPr>
              <p:spPr>
                <a:xfrm>
                  <a:off x="8310003" y="5318335"/>
                  <a:ext cx="1185344" cy="1040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D0A05C7C-2E15-4D7D-BCA6-18C58A0DD883}"/>
                    </a:ext>
                  </a:extLst>
                </p:cNvPr>
                <p:cNvGrpSpPr/>
                <p:nvPr/>
              </p:nvGrpSpPr>
              <p:grpSpPr>
                <a:xfrm>
                  <a:off x="8330204" y="5330814"/>
                  <a:ext cx="1028030" cy="400110"/>
                  <a:chOff x="4384950" y="2533132"/>
                  <a:chExt cx="1028030" cy="400110"/>
                </a:xfrm>
              </p:grpSpPr>
              <p:sp>
                <p:nvSpPr>
                  <p:cNvPr id="35" name="TextBox 34">
                    <a:extLst>
                      <a:ext uri="{FF2B5EF4-FFF2-40B4-BE49-F238E27FC236}">
                        <a16:creationId xmlns:a16="http://schemas.microsoft.com/office/drawing/2014/main" id="{BA316EEB-54D7-45EC-AC1A-C2B87AA01B40}"/>
                      </a:ext>
                    </a:extLst>
                  </p:cNvPr>
                  <p:cNvSpPr txBox="1"/>
                  <p:nvPr/>
                </p:nvSpPr>
                <p:spPr>
                  <a:xfrm>
                    <a:off x="4384950" y="2533132"/>
                    <a:ext cx="534121" cy="400110"/>
                  </a:xfrm>
                  <a:prstGeom prst="rect">
                    <a:avLst/>
                  </a:prstGeom>
                  <a:noFill/>
                </p:spPr>
                <p:txBody>
                  <a:bodyPr wrap="none" rtlCol="0">
                    <a:spAutoFit/>
                  </a:bodyPr>
                  <a:lstStyle/>
                  <a:p>
                    <a:pPr algn="ctr"/>
                    <a:r>
                      <a:rPr lang="en-US" sz="2000" dirty="0"/>
                      <a:t>rad</a:t>
                    </a:r>
                  </a:p>
                </p:txBody>
              </p:sp>
              <p:sp>
                <p:nvSpPr>
                  <p:cNvPr id="36" name="Rectangle 35">
                    <a:extLst>
                      <a:ext uri="{FF2B5EF4-FFF2-40B4-BE49-F238E27FC236}">
                        <a16:creationId xmlns:a16="http://schemas.microsoft.com/office/drawing/2014/main" id="{48A12526-2555-4A8A-A60A-808F79F79A93}"/>
                      </a:ext>
                    </a:extLst>
                  </p:cNvPr>
                  <p:cNvSpPr/>
                  <p:nvPr/>
                </p:nvSpPr>
                <p:spPr>
                  <a:xfrm>
                    <a:off x="4919071" y="2583013"/>
                    <a:ext cx="493909"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Consolas" panose="020B0609020204030204" pitchFamily="49" charset="0"/>
                      </a:rPr>
                      <a:t>10</a:t>
                    </a:r>
                  </a:p>
                </p:txBody>
              </p:sp>
            </p:grpSp>
          </p:grpSp>
          <p:sp>
            <p:nvSpPr>
              <p:cNvPr id="3" name="TextBox 2">
                <a:extLst>
                  <a:ext uri="{FF2B5EF4-FFF2-40B4-BE49-F238E27FC236}">
                    <a16:creationId xmlns:a16="http://schemas.microsoft.com/office/drawing/2014/main" id="{784416E4-EB2E-4F01-A27E-BA5EBD82CC73}"/>
                  </a:ext>
                </a:extLst>
              </p:cNvPr>
              <p:cNvSpPr txBox="1"/>
              <p:nvPr/>
            </p:nvSpPr>
            <p:spPr>
              <a:xfrm>
                <a:off x="4064016" y="4234648"/>
                <a:ext cx="296876" cy="400110"/>
              </a:xfrm>
              <a:prstGeom prst="rect">
                <a:avLst/>
              </a:prstGeom>
              <a:noFill/>
            </p:spPr>
            <p:txBody>
              <a:bodyPr wrap="none" rtlCol="0">
                <a:spAutoFit/>
              </a:bodyPr>
              <a:lstStyle/>
              <a:p>
                <a:pPr algn="ctr"/>
                <a:r>
                  <a:rPr lang="en-US" sz="2000" dirty="0"/>
                  <a:t>c</a:t>
                </a:r>
              </a:p>
            </p:txBody>
          </p:sp>
        </p:grpSp>
        <p:grpSp>
          <p:nvGrpSpPr>
            <p:cNvPr id="41" name="Group 40">
              <a:extLst>
                <a:ext uri="{FF2B5EF4-FFF2-40B4-BE49-F238E27FC236}">
                  <a16:creationId xmlns:a16="http://schemas.microsoft.com/office/drawing/2014/main" id="{9091D146-27FE-4B6E-B171-5B5B246F468E}"/>
                </a:ext>
              </a:extLst>
            </p:cNvPr>
            <p:cNvGrpSpPr/>
            <p:nvPr/>
          </p:nvGrpSpPr>
          <p:grpSpPr>
            <a:xfrm>
              <a:off x="4467884" y="4420012"/>
              <a:ext cx="1185344" cy="1040971"/>
              <a:chOff x="8157603" y="5165935"/>
              <a:chExt cx="1185344" cy="1040971"/>
            </a:xfrm>
          </p:grpSpPr>
          <p:sp>
            <p:nvSpPr>
              <p:cNvPr id="47" name="Rectangle 46">
                <a:extLst>
                  <a:ext uri="{FF2B5EF4-FFF2-40B4-BE49-F238E27FC236}">
                    <a16:creationId xmlns:a16="http://schemas.microsoft.com/office/drawing/2014/main" id="{C85ABF99-12E2-478D-A356-A6A0BD1346B2}"/>
                  </a:ext>
                </a:extLst>
              </p:cNvPr>
              <p:cNvSpPr/>
              <p:nvPr/>
            </p:nvSpPr>
            <p:spPr>
              <a:xfrm>
                <a:off x="8157603" y="5165935"/>
                <a:ext cx="1185344" cy="1040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1FFAFA82-D566-4EAA-9BB3-EC4ADD84ED80}"/>
                  </a:ext>
                </a:extLst>
              </p:cNvPr>
              <p:cNvGrpSpPr/>
              <p:nvPr/>
            </p:nvGrpSpPr>
            <p:grpSpPr>
              <a:xfrm>
                <a:off x="8177804" y="5205048"/>
                <a:ext cx="1028030" cy="400110"/>
                <a:chOff x="4384950" y="2559766"/>
                <a:chExt cx="1028030" cy="400110"/>
              </a:xfrm>
            </p:grpSpPr>
            <p:sp>
              <p:nvSpPr>
                <p:cNvPr id="51" name="TextBox 50">
                  <a:extLst>
                    <a:ext uri="{FF2B5EF4-FFF2-40B4-BE49-F238E27FC236}">
                      <a16:creationId xmlns:a16="http://schemas.microsoft.com/office/drawing/2014/main" id="{CF9E3A2C-E022-4694-B694-40D5738F2D0F}"/>
                    </a:ext>
                  </a:extLst>
                </p:cNvPr>
                <p:cNvSpPr txBox="1"/>
                <p:nvPr/>
              </p:nvSpPr>
              <p:spPr>
                <a:xfrm>
                  <a:off x="4384950" y="2559766"/>
                  <a:ext cx="534121" cy="400110"/>
                </a:xfrm>
                <a:prstGeom prst="rect">
                  <a:avLst/>
                </a:prstGeom>
                <a:noFill/>
              </p:spPr>
              <p:txBody>
                <a:bodyPr wrap="none" rtlCol="0">
                  <a:spAutoFit/>
                </a:bodyPr>
                <a:lstStyle/>
                <a:p>
                  <a:pPr algn="ctr"/>
                  <a:r>
                    <a:rPr lang="en-US" sz="2000" dirty="0"/>
                    <a:t>rad</a:t>
                  </a:r>
                </a:p>
              </p:txBody>
            </p:sp>
            <p:sp>
              <p:nvSpPr>
                <p:cNvPr id="52" name="Rectangle 51">
                  <a:extLst>
                    <a:ext uri="{FF2B5EF4-FFF2-40B4-BE49-F238E27FC236}">
                      <a16:creationId xmlns:a16="http://schemas.microsoft.com/office/drawing/2014/main" id="{7CC14D9E-AC79-456F-84EC-848BEF1ECF87}"/>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extBox 49">
                <a:extLst>
                  <a:ext uri="{FF2B5EF4-FFF2-40B4-BE49-F238E27FC236}">
                    <a16:creationId xmlns:a16="http://schemas.microsoft.com/office/drawing/2014/main" id="{30A4B8D9-F79A-4B6E-B22B-A36179F353BF}"/>
                  </a:ext>
                </a:extLst>
              </p:cNvPr>
              <p:cNvSpPr txBox="1"/>
              <p:nvPr/>
            </p:nvSpPr>
            <p:spPr>
              <a:xfrm>
                <a:off x="8670279" y="5226856"/>
                <a:ext cx="575672"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20</a:t>
                </a:r>
                <a:endParaRPr lang="en-US" dirty="0"/>
              </a:p>
            </p:txBody>
          </p:sp>
        </p:grpSp>
        <p:grpSp>
          <p:nvGrpSpPr>
            <p:cNvPr id="7" name="Group 6">
              <a:extLst>
                <a:ext uri="{FF2B5EF4-FFF2-40B4-BE49-F238E27FC236}">
                  <a16:creationId xmlns:a16="http://schemas.microsoft.com/office/drawing/2014/main" id="{AEA23B5E-D5ED-42BC-BBEF-761A714E7B44}"/>
                </a:ext>
              </a:extLst>
            </p:cNvPr>
            <p:cNvGrpSpPr/>
            <p:nvPr/>
          </p:nvGrpSpPr>
          <p:grpSpPr>
            <a:xfrm>
              <a:off x="2745916" y="4765400"/>
              <a:ext cx="757823" cy="400110"/>
              <a:chOff x="2594990" y="4765400"/>
              <a:chExt cx="757823" cy="400110"/>
            </a:xfrm>
          </p:grpSpPr>
          <p:sp>
            <p:nvSpPr>
              <p:cNvPr id="57" name="TextBox 56">
                <a:extLst>
                  <a:ext uri="{FF2B5EF4-FFF2-40B4-BE49-F238E27FC236}">
                    <a16:creationId xmlns:a16="http://schemas.microsoft.com/office/drawing/2014/main" id="{EC36A969-52E4-4D8D-8F90-004813724CDB}"/>
                  </a:ext>
                </a:extLst>
              </p:cNvPr>
              <p:cNvSpPr txBox="1"/>
              <p:nvPr/>
            </p:nvSpPr>
            <p:spPr>
              <a:xfrm>
                <a:off x="2594990" y="4765400"/>
                <a:ext cx="320922" cy="400110"/>
              </a:xfrm>
              <a:prstGeom prst="rect">
                <a:avLst/>
              </a:prstGeom>
              <a:noFill/>
            </p:spPr>
            <p:txBody>
              <a:bodyPr wrap="none" rtlCol="0">
                <a:spAutoFit/>
              </a:bodyPr>
              <a:lstStyle/>
              <a:p>
                <a:pPr algn="ctr"/>
                <a:r>
                  <a:rPr lang="en-US" sz="2000" dirty="0"/>
                  <a:t>p</a:t>
                </a:r>
              </a:p>
            </p:txBody>
          </p:sp>
          <p:sp>
            <p:nvSpPr>
              <p:cNvPr id="58" name="Rectangle 57">
                <a:extLst>
                  <a:ext uri="{FF2B5EF4-FFF2-40B4-BE49-F238E27FC236}">
                    <a16:creationId xmlns:a16="http://schemas.microsoft.com/office/drawing/2014/main" id="{8821151F-1DEA-4394-BFAE-A40B85EC725C}"/>
                  </a:ext>
                </a:extLst>
              </p:cNvPr>
              <p:cNvSpPr/>
              <p:nvPr/>
            </p:nvSpPr>
            <p:spPr>
              <a:xfrm>
                <a:off x="2858904" y="4832144"/>
                <a:ext cx="493909" cy="30035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9" name="Straight Arrow Connector 58">
              <a:extLst>
                <a:ext uri="{FF2B5EF4-FFF2-40B4-BE49-F238E27FC236}">
                  <a16:creationId xmlns:a16="http://schemas.microsoft.com/office/drawing/2014/main" id="{FCBFA65A-2DD1-498A-BF7E-60D59BC743CD}"/>
                </a:ext>
              </a:extLst>
            </p:cNvPr>
            <p:cNvCxnSpPr>
              <a:cxnSpLocks/>
            </p:cNvCxnSpPr>
            <p:nvPr/>
          </p:nvCxnSpPr>
          <p:spPr>
            <a:xfrm flipV="1">
              <a:off x="3213717" y="4454299"/>
              <a:ext cx="1232817" cy="526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1C79B87E-8401-4C13-BAB6-C55F0B9F22B4}"/>
              </a:ext>
            </a:extLst>
          </p:cNvPr>
          <p:cNvSpPr txBox="1"/>
          <p:nvPr/>
        </p:nvSpPr>
        <p:spPr>
          <a:xfrm>
            <a:off x="1143067" y="1083337"/>
            <a:ext cx="9515690" cy="461665"/>
          </a:xfrm>
          <a:prstGeom prst="rect">
            <a:avLst/>
          </a:prstGeom>
          <a:noFill/>
        </p:spPr>
        <p:txBody>
          <a:bodyPr wrap="square">
            <a:spAutoFit/>
          </a:bodyPr>
          <a:lstStyle/>
          <a:p>
            <a:pPr algn="ctr"/>
            <a:r>
              <a:rPr lang="en-US" sz="2400" dirty="0"/>
              <a:t>Believe it or not, in Python, ALL variables are object references!</a:t>
            </a:r>
          </a:p>
        </p:txBody>
      </p:sp>
      <p:cxnSp>
        <p:nvCxnSpPr>
          <p:cNvPr id="86" name="Straight Arrow Connector 85">
            <a:extLst>
              <a:ext uri="{FF2B5EF4-FFF2-40B4-BE49-F238E27FC236}">
                <a16:creationId xmlns:a16="http://schemas.microsoft.com/office/drawing/2014/main" id="{8FC12E74-080B-484D-92F8-E842BC4A74FF}"/>
              </a:ext>
            </a:extLst>
          </p:cNvPr>
          <p:cNvCxnSpPr>
            <a:cxnSpLocks/>
          </p:cNvCxnSpPr>
          <p:nvPr/>
        </p:nvCxnSpPr>
        <p:spPr>
          <a:xfrm>
            <a:off x="6148446" y="63605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06B8510-7B3B-46F3-BFEC-49658F607D78}"/>
              </a:ext>
            </a:extLst>
          </p:cNvPr>
          <p:cNvGrpSpPr/>
          <p:nvPr/>
        </p:nvGrpSpPr>
        <p:grpSpPr>
          <a:xfrm>
            <a:off x="7900581" y="4382576"/>
            <a:ext cx="3370328" cy="1585084"/>
            <a:chOff x="7900581" y="4382576"/>
            <a:chExt cx="3370328" cy="1585084"/>
          </a:xfrm>
        </p:grpSpPr>
        <p:grpSp>
          <p:nvGrpSpPr>
            <p:cNvPr id="71" name="Group 70">
              <a:extLst>
                <a:ext uri="{FF2B5EF4-FFF2-40B4-BE49-F238E27FC236}">
                  <a16:creationId xmlns:a16="http://schemas.microsoft.com/office/drawing/2014/main" id="{E56E1879-BB63-4E22-A2AA-76C2C6222648}"/>
                </a:ext>
              </a:extLst>
            </p:cNvPr>
            <p:cNvGrpSpPr/>
            <p:nvPr/>
          </p:nvGrpSpPr>
          <p:grpSpPr>
            <a:xfrm>
              <a:off x="9610526" y="4382576"/>
              <a:ext cx="1185344" cy="1040971"/>
              <a:chOff x="8157603" y="5165935"/>
              <a:chExt cx="1185344" cy="1040971"/>
            </a:xfrm>
          </p:grpSpPr>
          <p:sp>
            <p:nvSpPr>
              <p:cNvPr id="72" name="Rectangle 71">
                <a:extLst>
                  <a:ext uri="{FF2B5EF4-FFF2-40B4-BE49-F238E27FC236}">
                    <a16:creationId xmlns:a16="http://schemas.microsoft.com/office/drawing/2014/main" id="{1614F48B-5E5F-41D3-BFBB-7F9AC6818C01}"/>
                  </a:ext>
                </a:extLst>
              </p:cNvPr>
              <p:cNvSpPr/>
              <p:nvPr/>
            </p:nvSpPr>
            <p:spPr>
              <a:xfrm>
                <a:off x="8157603" y="5165935"/>
                <a:ext cx="1185344" cy="1040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29CCB279-BC0C-4F0B-AC42-25A3E2C01B72}"/>
                  </a:ext>
                </a:extLst>
              </p:cNvPr>
              <p:cNvGrpSpPr/>
              <p:nvPr/>
            </p:nvGrpSpPr>
            <p:grpSpPr>
              <a:xfrm>
                <a:off x="8177804" y="5205048"/>
                <a:ext cx="1028030" cy="400110"/>
                <a:chOff x="4384950" y="2559766"/>
                <a:chExt cx="1028030" cy="400110"/>
              </a:xfrm>
            </p:grpSpPr>
            <p:sp>
              <p:nvSpPr>
                <p:cNvPr id="75" name="TextBox 74">
                  <a:extLst>
                    <a:ext uri="{FF2B5EF4-FFF2-40B4-BE49-F238E27FC236}">
                      <a16:creationId xmlns:a16="http://schemas.microsoft.com/office/drawing/2014/main" id="{5F2ECE8C-1DAA-4ED2-8A13-99D17ACAB26A}"/>
                    </a:ext>
                  </a:extLst>
                </p:cNvPr>
                <p:cNvSpPr txBox="1"/>
                <p:nvPr/>
              </p:nvSpPr>
              <p:spPr>
                <a:xfrm>
                  <a:off x="4384950" y="2559766"/>
                  <a:ext cx="534121" cy="400110"/>
                </a:xfrm>
                <a:prstGeom prst="rect">
                  <a:avLst/>
                </a:prstGeom>
                <a:noFill/>
              </p:spPr>
              <p:txBody>
                <a:bodyPr wrap="none" rtlCol="0">
                  <a:spAutoFit/>
                </a:bodyPr>
                <a:lstStyle/>
                <a:p>
                  <a:pPr algn="ctr"/>
                  <a:r>
                    <a:rPr lang="en-US" sz="2000" dirty="0"/>
                    <a:t>rad</a:t>
                  </a:r>
                </a:p>
              </p:txBody>
            </p:sp>
            <p:sp>
              <p:nvSpPr>
                <p:cNvPr id="76" name="Rectangle 75">
                  <a:extLst>
                    <a:ext uri="{FF2B5EF4-FFF2-40B4-BE49-F238E27FC236}">
                      <a16:creationId xmlns:a16="http://schemas.microsoft.com/office/drawing/2014/main" id="{1182D23F-6D71-4FD2-9FE2-845337984E34}"/>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TextBox 73">
                <a:extLst>
                  <a:ext uri="{FF2B5EF4-FFF2-40B4-BE49-F238E27FC236}">
                    <a16:creationId xmlns:a16="http://schemas.microsoft.com/office/drawing/2014/main" id="{E8357AAE-973B-4DF0-AE3B-1CA6E9362636}"/>
                  </a:ext>
                </a:extLst>
              </p:cNvPr>
              <p:cNvSpPr txBox="1"/>
              <p:nvPr/>
            </p:nvSpPr>
            <p:spPr>
              <a:xfrm>
                <a:off x="8670279" y="5226856"/>
                <a:ext cx="575672"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10</a:t>
                </a:r>
                <a:endParaRPr lang="en-US" dirty="0"/>
              </a:p>
            </p:txBody>
          </p:sp>
        </p:grpSp>
        <p:grpSp>
          <p:nvGrpSpPr>
            <p:cNvPr id="77" name="Group 76">
              <a:extLst>
                <a:ext uri="{FF2B5EF4-FFF2-40B4-BE49-F238E27FC236}">
                  <a16:creationId xmlns:a16="http://schemas.microsoft.com/office/drawing/2014/main" id="{08DF6326-53A3-44B0-B016-336269B821CD}"/>
                </a:ext>
              </a:extLst>
            </p:cNvPr>
            <p:cNvGrpSpPr/>
            <p:nvPr/>
          </p:nvGrpSpPr>
          <p:grpSpPr>
            <a:xfrm>
              <a:off x="7900581" y="4727964"/>
              <a:ext cx="745800" cy="400110"/>
              <a:chOff x="2607013" y="4765400"/>
              <a:chExt cx="745800" cy="400110"/>
            </a:xfrm>
          </p:grpSpPr>
          <p:sp>
            <p:nvSpPr>
              <p:cNvPr id="78" name="TextBox 77">
                <a:extLst>
                  <a:ext uri="{FF2B5EF4-FFF2-40B4-BE49-F238E27FC236}">
                    <a16:creationId xmlns:a16="http://schemas.microsoft.com/office/drawing/2014/main" id="{DD94FCAE-3648-4D37-A7AF-70373EA88184}"/>
                  </a:ext>
                </a:extLst>
              </p:cNvPr>
              <p:cNvSpPr txBox="1"/>
              <p:nvPr/>
            </p:nvSpPr>
            <p:spPr>
              <a:xfrm>
                <a:off x="2607013" y="4765400"/>
                <a:ext cx="296876" cy="400110"/>
              </a:xfrm>
              <a:prstGeom prst="rect">
                <a:avLst/>
              </a:prstGeom>
              <a:noFill/>
            </p:spPr>
            <p:txBody>
              <a:bodyPr wrap="none" rtlCol="0">
                <a:spAutoFit/>
              </a:bodyPr>
              <a:lstStyle/>
              <a:p>
                <a:pPr algn="ctr"/>
                <a:r>
                  <a:rPr lang="en-US" sz="2000" dirty="0"/>
                  <a:t>c</a:t>
                </a:r>
              </a:p>
            </p:txBody>
          </p:sp>
          <p:sp>
            <p:nvSpPr>
              <p:cNvPr id="79" name="Rectangle 78">
                <a:extLst>
                  <a:ext uri="{FF2B5EF4-FFF2-40B4-BE49-F238E27FC236}">
                    <a16:creationId xmlns:a16="http://schemas.microsoft.com/office/drawing/2014/main" id="{E7E678B1-4667-4F04-9E09-04CD7B701CCC}"/>
                  </a:ext>
                </a:extLst>
              </p:cNvPr>
              <p:cNvSpPr/>
              <p:nvPr/>
            </p:nvSpPr>
            <p:spPr>
              <a:xfrm>
                <a:off x="2858904" y="4832144"/>
                <a:ext cx="493909" cy="30035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0" name="Straight Arrow Connector 79">
              <a:extLst>
                <a:ext uri="{FF2B5EF4-FFF2-40B4-BE49-F238E27FC236}">
                  <a16:creationId xmlns:a16="http://schemas.microsoft.com/office/drawing/2014/main" id="{1CE9DD1C-F7F1-4771-B31E-0D6101E07E71}"/>
                </a:ext>
              </a:extLst>
            </p:cNvPr>
            <p:cNvCxnSpPr>
              <a:cxnSpLocks/>
            </p:cNvCxnSpPr>
            <p:nvPr/>
          </p:nvCxnSpPr>
          <p:spPr>
            <a:xfrm flipV="1">
              <a:off x="8356359" y="4416863"/>
              <a:ext cx="1232817" cy="526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5627631-9F2A-4E0B-A66C-7BA2EC297914}"/>
                </a:ext>
              </a:extLst>
            </p:cNvPr>
            <p:cNvSpPr txBox="1"/>
            <p:nvPr/>
          </p:nvSpPr>
          <p:spPr>
            <a:xfrm>
              <a:off x="8426861" y="5598328"/>
              <a:ext cx="2844048" cy="369332"/>
            </a:xfrm>
            <a:prstGeom prst="rect">
              <a:avLst/>
            </a:prstGeom>
            <a:noFill/>
          </p:spPr>
          <p:txBody>
            <a:bodyPr wrap="none" rtlCol="0">
              <a:spAutoFit/>
            </a:bodyPr>
            <a:lstStyle/>
            <a:p>
              <a:pPr algn="ctr"/>
              <a:r>
                <a:rPr lang="en-US" dirty="0">
                  <a:solidFill>
                    <a:srgbClr val="0070C0"/>
                  </a:solidFill>
                  <a:latin typeface="Consolas" panose="020B0609020204030204" pitchFamily="49" charset="0"/>
                </a:rPr>
                <a:t># how does this work?</a:t>
              </a:r>
            </a:p>
          </p:txBody>
        </p:sp>
      </p:grpSp>
      <p:sp>
        <p:nvSpPr>
          <p:cNvPr id="92" name="TextBox 91">
            <a:extLst>
              <a:ext uri="{FF2B5EF4-FFF2-40B4-BE49-F238E27FC236}">
                <a16:creationId xmlns:a16="http://schemas.microsoft.com/office/drawing/2014/main" id="{82EF8E61-2EA4-458A-8F40-4194704295F0}"/>
              </a:ext>
            </a:extLst>
          </p:cNvPr>
          <p:cNvSpPr txBox="1"/>
          <p:nvPr/>
        </p:nvSpPr>
        <p:spPr>
          <a:xfrm>
            <a:off x="1143067" y="1609704"/>
            <a:ext cx="9515690" cy="461665"/>
          </a:xfrm>
          <a:prstGeom prst="rect">
            <a:avLst/>
          </a:prstGeom>
          <a:noFill/>
        </p:spPr>
        <p:txBody>
          <a:bodyPr wrap="square">
            <a:spAutoFit/>
          </a:bodyPr>
          <a:lstStyle/>
          <a:p>
            <a:pPr algn="ctr"/>
            <a:r>
              <a:rPr lang="en-US" sz="2400" dirty="0"/>
              <a:t>(Not just variables that refer to class objects)</a:t>
            </a:r>
          </a:p>
        </p:txBody>
      </p:sp>
      <p:sp>
        <p:nvSpPr>
          <p:cNvPr id="93" name="TextBox 92">
            <a:extLst>
              <a:ext uri="{FF2B5EF4-FFF2-40B4-BE49-F238E27FC236}">
                <a16:creationId xmlns:a16="http://schemas.microsoft.com/office/drawing/2014/main" id="{A0BC4393-BEB4-46BB-8409-920E5769EE55}"/>
              </a:ext>
            </a:extLst>
          </p:cNvPr>
          <p:cNvSpPr txBox="1"/>
          <p:nvPr/>
        </p:nvSpPr>
        <p:spPr>
          <a:xfrm>
            <a:off x="1338155" y="2170732"/>
            <a:ext cx="9515690" cy="461665"/>
          </a:xfrm>
          <a:prstGeom prst="rect">
            <a:avLst/>
          </a:prstGeom>
          <a:noFill/>
        </p:spPr>
        <p:txBody>
          <a:bodyPr wrap="square">
            <a:spAutoFit/>
          </a:bodyPr>
          <a:lstStyle/>
          <a:p>
            <a:pPr algn="ctr"/>
            <a:r>
              <a:rPr lang="en-US" sz="2400" dirty="0"/>
              <a:t>But for our purposes, you can ignore this for primitives (e.g., </a:t>
            </a:r>
            <a:r>
              <a:rPr lang="en-US" sz="2400" dirty="0" err="1"/>
              <a:t>ints</a:t>
            </a:r>
            <a:r>
              <a:rPr lang="en-US" sz="2400" dirty="0"/>
              <a:t>, strings).</a:t>
            </a:r>
          </a:p>
        </p:txBody>
      </p:sp>
      <p:grpSp>
        <p:nvGrpSpPr>
          <p:cNvPr id="101" name="Group 100">
            <a:extLst>
              <a:ext uri="{FF2B5EF4-FFF2-40B4-BE49-F238E27FC236}">
                <a16:creationId xmlns:a16="http://schemas.microsoft.com/office/drawing/2014/main" id="{CAA25F9A-F650-4856-A947-31E89CEBA301}"/>
              </a:ext>
            </a:extLst>
          </p:cNvPr>
          <p:cNvGrpSpPr/>
          <p:nvPr/>
        </p:nvGrpSpPr>
        <p:grpSpPr>
          <a:xfrm>
            <a:off x="9127116" y="3134496"/>
            <a:ext cx="575672" cy="369332"/>
            <a:chOff x="8670279" y="5226856"/>
            <a:chExt cx="575672" cy="369332"/>
          </a:xfrm>
        </p:grpSpPr>
        <p:sp>
          <p:nvSpPr>
            <p:cNvPr id="106" name="Rectangle 105">
              <a:extLst>
                <a:ext uri="{FF2B5EF4-FFF2-40B4-BE49-F238E27FC236}">
                  <a16:creationId xmlns:a16="http://schemas.microsoft.com/office/drawing/2014/main" id="{1217DF87-65B6-45E1-99B7-B806B9AFB7C0}"/>
                </a:ext>
              </a:extLst>
            </p:cNvPr>
            <p:cNvSpPr/>
            <p:nvPr/>
          </p:nvSpPr>
          <p:spPr>
            <a:xfrm>
              <a:off x="8711925" y="5228295"/>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CCB8A2E1-C0F4-4E35-B26B-8DFD75952686}"/>
                </a:ext>
              </a:extLst>
            </p:cNvPr>
            <p:cNvSpPr txBox="1"/>
            <p:nvPr/>
          </p:nvSpPr>
          <p:spPr>
            <a:xfrm>
              <a:off x="8670279" y="5226856"/>
              <a:ext cx="575672"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42</a:t>
              </a:r>
              <a:endParaRPr lang="en-US" dirty="0"/>
            </a:p>
          </p:txBody>
        </p:sp>
      </p:grpSp>
      <p:grpSp>
        <p:nvGrpSpPr>
          <p:cNvPr id="107" name="Group 106">
            <a:extLst>
              <a:ext uri="{FF2B5EF4-FFF2-40B4-BE49-F238E27FC236}">
                <a16:creationId xmlns:a16="http://schemas.microsoft.com/office/drawing/2014/main" id="{AFDBDB3D-E59A-4957-9FA4-DF34D78387D9}"/>
              </a:ext>
            </a:extLst>
          </p:cNvPr>
          <p:cNvGrpSpPr/>
          <p:nvPr/>
        </p:nvGrpSpPr>
        <p:grpSpPr>
          <a:xfrm>
            <a:off x="7625888" y="3104455"/>
            <a:ext cx="719351" cy="400110"/>
            <a:chOff x="2633462" y="4765400"/>
            <a:chExt cx="719351" cy="400110"/>
          </a:xfrm>
        </p:grpSpPr>
        <p:sp>
          <p:nvSpPr>
            <p:cNvPr id="108" name="TextBox 107">
              <a:extLst>
                <a:ext uri="{FF2B5EF4-FFF2-40B4-BE49-F238E27FC236}">
                  <a16:creationId xmlns:a16="http://schemas.microsoft.com/office/drawing/2014/main" id="{91B6EE24-4169-44B4-8181-1239535C7B14}"/>
                </a:ext>
              </a:extLst>
            </p:cNvPr>
            <p:cNvSpPr txBox="1"/>
            <p:nvPr/>
          </p:nvSpPr>
          <p:spPr>
            <a:xfrm>
              <a:off x="2633462" y="4765400"/>
              <a:ext cx="243977" cy="400110"/>
            </a:xfrm>
            <a:prstGeom prst="rect">
              <a:avLst/>
            </a:prstGeom>
            <a:noFill/>
          </p:spPr>
          <p:txBody>
            <a:bodyPr wrap="none" rtlCol="0">
              <a:spAutoFit/>
            </a:bodyPr>
            <a:lstStyle/>
            <a:p>
              <a:pPr algn="ctr"/>
              <a:r>
                <a:rPr lang="en-US" sz="2000" dirty="0" err="1"/>
                <a:t>i</a:t>
              </a:r>
              <a:endParaRPr lang="en-US" sz="2000" dirty="0"/>
            </a:p>
          </p:txBody>
        </p:sp>
        <p:sp>
          <p:nvSpPr>
            <p:cNvPr id="109" name="Rectangle 108">
              <a:extLst>
                <a:ext uri="{FF2B5EF4-FFF2-40B4-BE49-F238E27FC236}">
                  <a16:creationId xmlns:a16="http://schemas.microsoft.com/office/drawing/2014/main" id="{128CF2E3-FDA5-4CE5-AA4F-A05FC6441752}"/>
                </a:ext>
              </a:extLst>
            </p:cNvPr>
            <p:cNvSpPr/>
            <p:nvPr/>
          </p:nvSpPr>
          <p:spPr>
            <a:xfrm>
              <a:off x="2858904" y="4832144"/>
              <a:ext cx="493909" cy="30035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0" name="Straight Arrow Connector 109">
            <a:extLst>
              <a:ext uri="{FF2B5EF4-FFF2-40B4-BE49-F238E27FC236}">
                <a16:creationId xmlns:a16="http://schemas.microsoft.com/office/drawing/2014/main" id="{2A599080-1C3A-4772-8D55-37A6C0009F49}"/>
              </a:ext>
            </a:extLst>
          </p:cNvPr>
          <p:cNvCxnSpPr>
            <a:cxnSpLocks/>
            <a:endCxn id="104" idx="1"/>
          </p:cNvCxnSpPr>
          <p:nvPr/>
        </p:nvCxnSpPr>
        <p:spPr>
          <a:xfrm flipV="1">
            <a:off x="8055217" y="3319162"/>
            <a:ext cx="1071899" cy="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732D88F-54A9-4085-901C-DD37550F9BE9}"/>
              </a:ext>
            </a:extLst>
          </p:cNvPr>
          <p:cNvCxnSpPr>
            <a:cxnSpLocks/>
          </p:cNvCxnSpPr>
          <p:nvPr/>
        </p:nvCxnSpPr>
        <p:spPr>
          <a:xfrm>
            <a:off x="6148446" y="66475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144FE1AC-78B5-40F3-963C-55BF303DCFB5}"/>
              </a:ext>
            </a:extLst>
          </p:cNvPr>
          <p:cNvGrpSpPr/>
          <p:nvPr/>
        </p:nvGrpSpPr>
        <p:grpSpPr>
          <a:xfrm>
            <a:off x="9127116" y="3655524"/>
            <a:ext cx="575672" cy="369332"/>
            <a:chOff x="8670279" y="5226856"/>
            <a:chExt cx="575672" cy="369332"/>
          </a:xfrm>
        </p:grpSpPr>
        <p:sp>
          <p:nvSpPr>
            <p:cNvPr id="113" name="Rectangle 112">
              <a:extLst>
                <a:ext uri="{FF2B5EF4-FFF2-40B4-BE49-F238E27FC236}">
                  <a16:creationId xmlns:a16="http://schemas.microsoft.com/office/drawing/2014/main" id="{C2D52958-2AA9-415E-B330-B2DACC86086D}"/>
                </a:ext>
              </a:extLst>
            </p:cNvPr>
            <p:cNvSpPr/>
            <p:nvPr/>
          </p:nvSpPr>
          <p:spPr>
            <a:xfrm>
              <a:off x="8711925" y="5228295"/>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TextBox 113">
              <a:extLst>
                <a:ext uri="{FF2B5EF4-FFF2-40B4-BE49-F238E27FC236}">
                  <a16:creationId xmlns:a16="http://schemas.microsoft.com/office/drawing/2014/main" id="{A9DB4FA6-63EB-4E6B-AB85-405AFEAD804A}"/>
                </a:ext>
              </a:extLst>
            </p:cNvPr>
            <p:cNvSpPr txBox="1"/>
            <p:nvPr/>
          </p:nvSpPr>
          <p:spPr>
            <a:xfrm>
              <a:off x="8670279" y="5226856"/>
              <a:ext cx="575672"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-10</a:t>
              </a:r>
              <a:endParaRPr lang="en-US" dirty="0"/>
            </a:p>
          </p:txBody>
        </p:sp>
      </p:grpSp>
      <p:cxnSp>
        <p:nvCxnSpPr>
          <p:cNvPr id="118" name="Straight Arrow Connector 117">
            <a:extLst>
              <a:ext uri="{FF2B5EF4-FFF2-40B4-BE49-F238E27FC236}">
                <a16:creationId xmlns:a16="http://schemas.microsoft.com/office/drawing/2014/main" id="{2D9B003F-4107-41EF-A314-908347EAEA68}"/>
              </a:ext>
            </a:extLst>
          </p:cNvPr>
          <p:cNvCxnSpPr>
            <a:cxnSpLocks/>
            <a:endCxn id="114" idx="1"/>
          </p:cNvCxnSpPr>
          <p:nvPr/>
        </p:nvCxnSpPr>
        <p:spPr>
          <a:xfrm>
            <a:off x="8049019" y="3335802"/>
            <a:ext cx="1078097" cy="5043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7670E3F6-3A47-4F5C-BB79-38F0508156CD}"/>
              </a:ext>
            </a:extLst>
          </p:cNvPr>
          <p:cNvGrpSpPr/>
          <p:nvPr/>
        </p:nvGrpSpPr>
        <p:grpSpPr>
          <a:xfrm>
            <a:off x="7198026" y="40385"/>
            <a:ext cx="4929289" cy="2077008"/>
            <a:chOff x="7212094" y="-7912"/>
            <a:chExt cx="4929289" cy="2077008"/>
          </a:xfrm>
        </p:grpSpPr>
        <p:grpSp>
          <p:nvGrpSpPr>
            <p:cNvPr id="120" name="Group 119">
              <a:extLst>
                <a:ext uri="{FF2B5EF4-FFF2-40B4-BE49-F238E27FC236}">
                  <a16:creationId xmlns:a16="http://schemas.microsoft.com/office/drawing/2014/main" id="{6D990CD6-7289-48F0-AAE3-36708104FCE9}"/>
                </a:ext>
              </a:extLst>
            </p:cNvPr>
            <p:cNvGrpSpPr/>
            <p:nvPr/>
          </p:nvGrpSpPr>
          <p:grpSpPr>
            <a:xfrm>
              <a:off x="7212094" y="-7912"/>
              <a:ext cx="4924644" cy="2077008"/>
              <a:chOff x="7817274" y="4772008"/>
              <a:chExt cx="4924644" cy="2077008"/>
            </a:xfrm>
          </p:grpSpPr>
          <p:grpSp>
            <p:nvGrpSpPr>
              <p:cNvPr id="122" name="Group 121">
                <a:extLst>
                  <a:ext uri="{FF2B5EF4-FFF2-40B4-BE49-F238E27FC236}">
                    <a16:creationId xmlns:a16="http://schemas.microsoft.com/office/drawing/2014/main" id="{A8708C5A-6242-4F20-BFE4-D6C43A2B15B1}"/>
                  </a:ext>
                </a:extLst>
              </p:cNvPr>
              <p:cNvGrpSpPr/>
              <p:nvPr/>
            </p:nvGrpSpPr>
            <p:grpSpPr>
              <a:xfrm>
                <a:off x="7817274" y="4772008"/>
                <a:ext cx="4924644" cy="2077008"/>
                <a:chOff x="8055815" y="4394470"/>
                <a:chExt cx="4924644" cy="2077008"/>
              </a:xfrm>
            </p:grpSpPr>
            <p:sp>
              <p:nvSpPr>
                <p:cNvPr id="124" name="Rectangle: Rounded Corners 123">
                  <a:extLst>
                    <a:ext uri="{FF2B5EF4-FFF2-40B4-BE49-F238E27FC236}">
                      <a16:creationId xmlns:a16="http://schemas.microsoft.com/office/drawing/2014/main" id="{9D0EF41C-BAEE-4C9A-98A1-FE985A8B3F0E}"/>
                    </a:ext>
                  </a:extLst>
                </p:cNvPr>
                <p:cNvSpPr/>
                <p:nvPr/>
              </p:nvSpPr>
              <p:spPr>
                <a:xfrm>
                  <a:off x="8055815" y="4426226"/>
                  <a:ext cx="4924644"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TextBox 124">
                  <a:extLst>
                    <a:ext uri="{FF2B5EF4-FFF2-40B4-BE49-F238E27FC236}">
                      <a16:creationId xmlns:a16="http://schemas.microsoft.com/office/drawing/2014/main" id="{AE937787-2417-48D7-8C13-7ACFF4BEEBCB}"/>
                    </a:ext>
                  </a:extLst>
                </p:cNvPr>
                <p:cNvSpPr txBox="1"/>
                <p:nvPr/>
              </p:nvSpPr>
              <p:spPr>
                <a:xfrm>
                  <a:off x="8163179" y="4394470"/>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23" name="Picture 45" descr="spinhead">
                <a:extLst>
                  <a:ext uri="{FF2B5EF4-FFF2-40B4-BE49-F238E27FC236}">
                    <a16:creationId xmlns:a16="http://schemas.microsoft.com/office/drawing/2014/main" id="{F1E3ABFC-41CB-4D6C-A823-052C8D2B6A9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27648" y="515262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121" name="TextBox 120">
              <a:extLst>
                <a:ext uri="{FF2B5EF4-FFF2-40B4-BE49-F238E27FC236}">
                  <a16:creationId xmlns:a16="http://schemas.microsoft.com/office/drawing/2014/main" id="{4784EF23-A71E-4ABA-8B82-918FB32EE866}"/>
                </a:ext>
              </a:extLst>
            </p:cNvPr>
            <p:cNvSpPr txBox="1"/>
            <p:nvPr/>
          </p:nvSpPr>
          <p:spPr>
            <a:xfrm>
              <a:off x="8165474" y="449591"/>
              <a:ext cx="3975909" cy="1508105"/>
            </a:xfrm>
            <a:prstGeom prst="rect">
              <a:avLst/>
            </a:prstGeom>
            <a:noFill/>
          </p:spPr>
          <p:txBody>
            <a:bodyPr wrap="square">
              <a:spAutoFit/>
            </a:bodyPr>
            <a:lstStyle/>
            <a:p>
              <a:pPr algn="ctr"/>
              <a:r>
                <a:rPr lang="en-US" sz="2000" dirty="0">
                  <a:latin typeface="Comic Sans MS" panose="030F0702030302020204" pitchFamily="66" charset="0"/>
                </a:rPr>
                <a:t>"Wow, Python uses object references even for integers, floats and strings?!?!?</a:t>
              </a:r>
            </a:p>
            <a:p>
              <a:pPr algn="ctr"/>
              <a:endParaRPr lang="en-US" sz="1200" dirty="0">
                <a:latin typeface="Comic Sans MS" panose="030F0702030302020204" pitchFamily="66" charset="0"/>
              </a:endParaRPr>
            </a:p>
            <a:p>
              <a:pPr algn="ctr"/>
              <a:r>
                <a:rPr lang="en-US" sz="2000" dirty="0">
                  <a:latin typeface="Comic Sans MS" panose="030F0702030302020204" pitchFamily="66" charset="0"/>
                </a:rPr>
                <a:t>That's quite inefficient!!!"</a:t>
              </a:r>
              <a:endParaRPr lang="en-US" sz="2000" dirty="0">
                <a:solidFill>
                  <a:schemeClr val="tx1"/>
                </a:solidFill>
                <a:latin typeface="Comic Sans MS" panose="030F0702030302020204" pitchFamily="66" charset="0"/>
              </a:endParaRPr>
            </a:p>
          </p:txBody>
        </p:sp>
      </p:grpSp>
      <p:grpSp>
        <p:nvGrpSpPr>
          <p:cNvPr id="14" name="Group 13">
            <a:extLst>
              <a:ext uri="{FF2B5EF4-FFF2-40B4-BE49-F238E27FC236}">
                <a16:creationId xmlns:a16="http://schemas.microsoft.com/office/drawing/2014/main" id="{874B4A60-E406-49C6-B9EB-7AD9FBF03BA2}"/>
              </a:ext>
            </a:extLst>
          </p:cNvPr>
          <p:cNvGrpSpPr/>
          <p:nvPr/>
        </p:nvGrpSpPr>
        <p:grpSpPr>
          <a:xfrm>
            <a:off x="7628141" y="3106486"/>
            <a:ext cx="798720" cy="420401"/>
            <a:chOff x="10052554" y="4544828"/>
            <a:chExt cx="798720" cy="420401"/>
          </a:xfrm>
        </p:grpSpPr>
        <p:sp>
          <p:nvSpPr>
            <p:cNvPr id="126" name="TextBox 125">
              <a:extLst>
                <a:ext uri="{FF2B5EF4-FFF2-40B4-BE49-F238E27FC236}">
                  <a16:creationId xmlns:a16="http://schemas.microsoft.com/office/drawing/2014/main" id="{A69B7A15-87E1-49F2-860E-72A4CC6F8797}"/>
                </a:ext>
              </a:extLst>
            </p:cNvPr>
            <p:cNvSpPr txBox="1"/>
            <p:nvPr/>
          </p:nvSpPr>
          <p:spPr>
            <a:xfrm>
              <a:off x="10052554" y="4544828"/>
              <a:ext cx="243978" cy="400110"/>
            </a:xfrm>
            <a:prstGeom prst="rect">
              <a:avLst/>
            </a:prstGeom>
            <a:noFill/>
          </p:spPr>
          <p:txBody>
            <a:bodyPr wrap="none" rtlCol="0">
              <a:spAutoFit/>
            </a:bodyPr>
            <a:lstStyle/>
            <a:p>
              <a:pPr algn="ctr"/>
              <a:r>
                <a:rPr lang="en-US" sz="2000" dirty="0" err="1"/>
                <a:t>i</a:t>
              </a:r>
              <a:endParaRPr lang="en-US" sz="2000" dirty="0"/>
            </a:p>
          </p:txBody>
        </p:sp>
        <p:sp>
          <p:nvSpPr>
            <p:cNvPr id="127" name="TextBox 126">
              <a:extLst>
                <a:ext uri="{FF2B5EF4-FFF2-40B4-BE49-F238E27FC236}">
                  <a16:creationId xmlns:a16="http://schemas.microsoft.com/office/drawing/2014/main" id="{07059298-97C6-4F17-BEB9-694F6F2352AF}"/>
                </a:ext>
              </a:extLst>
            </p:cNvPr>
            <p:cNvSpPr txBox="1"/>
            <p:nvPr/>
          </p:nvSpPr>
          <p:spPr>
            <a:xfrm>
              <a:off x="10275602" y="4595897"/>
              <a:ext cx="575672"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-10</a:t>
              </a:r>
              <a:endParaRPr lang="en-US" dirty="0"/>
            </a:p>
          </p:txBody>
        </p:sp>
      </p:grpSp>
      <p:sp>
        <p:nvSpPr>
          <p:cNvPr id="128" name="Speech Bubble: Rectangle with Corners Rounded 127">
            <a:extLst>
              <a:ext uri="{FF2B5EF4-FFF2-40B4-BE49-F238E27FC236}">
                <a16:creationId xmlns:a16="http://schemas.microsoft.com/office/drawing/2014/main" id="{BF111AAE-9754-40F0-9597-C0B913F41261}"/>
              </a:ext>
            </a:extLst>
          </p:cNvPr>
          <p:cNvSpPr/>
          <p:nvPr/>
        </p:nvSpPr>
        <p:spPr>
          <a:xfrm>
            <a:off x="5706178" y="3737018"/>
            <a:ext cx="2400115" cy="1075811"/>
          </a:xfrm>
          <a:prstGeom prst="wedgeRoundRectCallout">
            <a:avLst>
              <a:gd name="adj1" fmla="val 73142"/>
              <a:gd name="adj2" fmla="val -560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While this is what's really going on...</a:t>
            </a:r>
          </a:p>
        </p:txBody>
      </p:sp>
      <p:sp>
        <p:nvSpPr>
          <p:cNvPr id="129" name="Speech Bubble: Rectangle with Corners Rounded 128">
            <a:extLst>
              <a:ext uri="{FF2B5EF4-FFF2-40B4-BE49-F238E27FC236}">
                <a16:creationId xmlns:a16="http://schemas.microsoft.com/office/drawing/2014/main" id="{72F526ED-ABF7-4245-8A1D-BD918C15EF3E}"/>
              </a:ext>
            </a:extLst>
          </p:cNvPr>
          <p:cNvSpPr/>
          <p:nvPr/>
        </p:nvSpPr>
        <p:spPr>
          <a:xfrm>
            <a:off x="3889498" y="2619231"/>
            <a:ext cx="2735232" cy="1075811"/>
          </a:xfrm>
          <a:prstGeom prst="wedgeRoundRectCallout">
            <a:avLst>
              <a:gd name="adj1" fmla="val 86646"/>
              <a:gd name="adj2" fmla="val 133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primitives, you can visualize it this way.</a:t>
            </a:r>
          </a:p>
        </p:txBody>
      </p:sp>
      <p:sp>
        <p:nvSpPr>
          <p:cNvPr id="130" name="Speech Bubble: Rectangle with Corners Rounded 129">
            <a:extLst>
              <a:ext uri="{FF2B5EF4-FFF2-40B4-BE49-F238E27FC236}">
                <a16:creationId xmlns:a16="http://schemas.microsoft.com/office/drawing/2014/main" id="{1667ACB7-D5A7-4331-A8AC-51B07B58752D}"/>
              </a:ext>
            </a:extLst>
          </p:cNvPr>
          <p:cNvSpPr/>
          <p:nvPr/>
        </p:nvSpPr>
        <p:spPr>
          <a:xfrm>
            <a:off x="5882891" y="1093905"/>
            <a:ext cx="2400115" cy="1075811"/>
          </a:xfrm>
          <a:prstGeom prst="wedgeRoundRectCallout">
            <a:avLst>
              <a:gd name="adj1" fmla="val 49331"/>
              <a:gd name="adj2" fmla="val 1444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Even simple integer variables are really object references...</a:t>
            </a:r>
          </a:p>
        </p:txBody>
      </p:sp>
      <p:sp>
        <p:nvSpPr>
          <p:cNvPr id="131" name="Speech Bubble: Rectangle with Corners Rounded 130">
            <a:extLst>
              <a:ext uri="{FF2B5EF4-FFF2-40B4-BE49-F238E27FC236}">
                <a16:creationId xmlns:a16="http://schemas.microsoft.com/office/drawing/2014/main" id="{0A093AD5-7A4C-4B2F-8ED6-053AF2C78DF8}"/>
              </a:ext>
            </a:extLst>
          </p:cNvPr>
          <p:cNvSpPr/>
          <p:nvPr/>
        </p:nvSpPr>
        <p:spPr>
          <a:xfrm>
            <a:off x="9283081" y="1049020"/>
            <a:ext cx="2400115" cy="1075811"/>
          </a:xfrm>
          <a:prstGeom prst="wedgeRoundRectCallout">
            <a:avLst>
              <a:gd name="adj1" fmla="val -42740"/>
              <a:gd name="adj2" fmla="val 1465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that point to an integer value sitting in heap memory!</a:t>
            </a:r>
          </a:p>
        </p:txBody>
      </p:sp>
    </p:spTree>
    <p:extLst>
      <p:ext uri="{BB962C8B-B14F-4D97-AF65-F5344CB8AC3E}">
        <p14:creationId xmlns:p14="http://schemas.microsoft.com/office/powerpoint/2010/main" val="167118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4">
                                            <p:txEl>
                                              <p:pRg st="0" end="0"/>
                                            </p:txEl>
                                          </p:spTgt>
                                        </p:tgtEl>
                                        <p:attrNameLst>
                                          <p:attrName>style.visibility</p:attrName>
                                        </p:attrNameLst>
                                      </p:cBhvr>
                                      <p:to>
                                        <p:strVal val="visible"/>
                                      </p:to>
                                    </p:set>
                                    <p:animEffect transition="in" filter="wipe(left)">
                                      <p:cBhvr>
                                        <p:cTn id="15" dur="500"/>
                                        <p:tgtEl>
                                          <p:spTgt spid="84">
                                            <p:txEl>
                                              <p:pRg st="0" end="0"/>
                                            </p:txEl>
                                          </p:spTgt>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84">
                                            <p:txEl>
                                              <p:pRg st="1" end="1"/>
                                            </p:txEl>
                                          </p:spTgt>
                                        </p:tgtEl>
                                        <p:attrNameLst>
                                          <p:attrName>style.visibility</p:attrName>
                                        </p:attrNameLst>
                                      </p:cBhvr>
                                      <p:to>
                                        <p:strVal val="visible"/>
                                      </p:to>
                                    </p:set>
                                    <p:animEffect transition="in" filter="wipe(left)">
                                      <p:cBhvr>
                                        <p:cTn id="19" dur="500"/>
                                        <p:tgtEl>
                                          <p:spTgt spid="8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wipe(down)">
                                      <p:cBhvr>
                                        <p:cTn id="33" dur="500"/>
                                        <p:tgtEl>
                                          <p:spTgt spid="1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31"/>
                                        </p:tgtEl>
                                        <p:attrNameLst>
                                          <p:attrName>style.visibility</p:attrName>
                                        </p:attrNameLst>
                                      </p:cBhvr>
                                      <p:to>
                                        <p:strVal val="visible"/>
                                      </p:to>
                                    </p:set>
                                    <p:animEffect transition="in" filter="wipe(down)">
                                      <p:cBhvr>
                                        <p:cTn id="38" dur="500"/>
                                        <p:tgtEl>
                                          <p:spTgt spid="1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left)">
                                      <p:cBhvr>
                                        <p:cTn id="43" dur="500"/>
                                        <p:tgtEl>
                                          <p:spTgt spid="11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3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22" presetClass="entr" presetSubtype="8" fill="hold" nodeType="with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wipe(left)">
                                      <p:cBhvr>
                                        <p:cTn id="64" dur="500"/>
                                        <p:tgtEl>
                                          <p:spTgt spid="118"/>
                                        </p:tgtEl>
                                      </p:cBhvr>
                                    </p:animEffect>
                                  </p:childTnLst>
                                </p:cTn>
                              </p:par>
                              <p:par>
                                <p:cTn id="65" presetID="10" presetClass="exit" presetSubtype="0" fill="hold" nodeType="withEffect">
                                  <p:stCondLst>
                                    <p:cond delay="0"/>
                                  </p:stCondLst>
                                  <p:childTnLst>
                                    <p:animEffect transition="out" filter="fade">
                                      <p:cBhvr>
                                        <p:cTn id="66" dur="500"/>
                                        <p:tgtEl>
                                          <p:spTgt spid="110"/>
                                        </p:tgtEl>
                                      </p:cBhvr>
                                    </p:animEffect>
                                    <p:set>
                                      <p:cBhvr>
                                        <p:cTn id="67" dur="1" fill="hold">
                                          <p:stCondLst>
                                            <p:cond delay="499"/>
                                          </p:stCondLst>
                                        </p:cTn>
                                        <p:tgtEl>
                                          <p:spTgt spid="11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01"/>
                                        </p:tgtEl>
                                      </p:cBhvr>
                                    </p:animEffect>
                                    <p:set>
                                      <p:cBhvr>
                                        <p:cTn id="72" dur="1" fill="hold">
                                          <p:stCondLst>
                                            <p:cond delay="499"/>
                                          </p:stCondLst>
                                        </p:cTn>
                                        <p:tgtEl>
                                          <p:spTgt spid="10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1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down)">
                                      <p:cBhvr>
                                        <p:cTn id="85" dur="500"/>
                                        <p:tgtEl>
                                          <p:spTgt spid="12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12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29"/>
                                        </p:tgtEl>
                                        <p:attrNameLst>
                                          <p:attrName>style.visibility</p:attrName>
                                        </p:attrNameLst>
                                      </p:cBhvr>
                                      <p:to>
                                        <p:strVal val="visible"/>
                                      </p:to>
                                    </p:set>
                                    <p:animEffect transition="in" filter="wipe(down)">
                                      <p:cBhvr>
                                        <p:cTn id="94" dur="500"/>
                                        <p:tgtEl>
                                          <p:spTgt spid="12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nodeType="clickEffect">
                                  <p:stCondLst>
                                    <p:cond delay="0"/>
                                  </p:stCondLst>
                                  <p:childTnLst>
                                    <p:animEffect transition="out" filter="fade">
                                      <p:cBhvr>
                                        <p:cTn id="98" dur="500"/>
                                        <p:tgtEl>
                                          <p:spTgt spid="112"/>
                                        </p:tgtEl>
                                      </p:cBhvr>
                                    </p:animEffect>
                                    <p:set>
                                      <p:cBhvr>
                                        <p:cTn id="99" dur="1" fill="hold">
                                          <p:stCondLst>
                                            <p:cond delay="499"/>
                                          </p:stCondLst>
                                        </p:cTn>
                                        <p:tgtEl>
                                          <p:spTgt spid="112"/>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18"/>
                                        </p:tgtEl>
                                      </p:cBhvr>
                                    </p:animEffect>
                                    <p:set>
                                      <p:cBhvr>
                                        <p:cTn id="102" dur="1" fill="hold">
                                          <p:stCondLst>
                                            <p:cond delay="499"/>
                                          </p:stCondLst>
                                        </p:cTn>
                                        <p:tgtEl>
                                          <p:spTgt spid="118"/>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129"/>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ntr" presetSubtype="2" fill="hold" nodeType="clickEffect">
                                  <p:stCondLst>
                                    <p:cond delay="0"/>
                                  </p:stCondLst>
                                  <p:childTnLst>
                                    <p:set>
                                      <p:cBhvr>
                                        <p:cTn id="113" dur="1" fill="hold">
                                          <p:stCondLst>
                                            <p:cond delay="0"/>
                                          </p:stCondLst>
                                        </p:cTn>
                                        <p:tgtEl>
                                          <p:spTgt spid="119"/>
                                        </p:tgtEl>
                                        <p:attrNameLst>
                                          <p:attrName>style.visibility</p:attrName>
                                        </p:attrNameLst>
                                      </p:cBhvr>
                                      <p:to>
                                        <p:strVal val="visible"/>
                                      </p:to>
                                    </p:set>
                                    <p:anim calcmode="lin" valueType="num">
                                      <p:cBhvr additive="base">
                                        <p:cTn id="114" dur="500" fill="hold"/>
                                        <p:tgtEl>
                                          <p:spTgt spid="119"/>
                                        </p:tgtEl>
                                        <p:attrNameLst>
                                          <p:attrName>ppt_x</p:attrName>
                                        </p:attrNameLst>
                                      </p:cBhvr>
                                      <p:tavLst>
                                        <p:tav tm="0">
                                          <p:val>
                                            <p:strVal val="1+#ppt_w/2"/>
                                          </p:val>
                                        </p:tav>
                                        <p:tav tm="100000">
                                          <p:val>
                                            <p:strVal val="#ppt_x"/>
                                          </p:val>
                                        </p:tav>
                                      </p:tavLst>
                                    </p:anim>
                                    <p:anim calcmode="lin" valueType="num">
                                      <p:cBhvr additive="base">
                                        <p:cTn id="115"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xit" presetSubtype="2" fill="hold" nodeType="clickEffect">
                                  <p:stCondLst>
                                    <p:cond delay="0"/>
                                  </p:stCondLst>
                                  <p:childTnLst>
                                    <p:anim calcmode="lin" valueType="num">
                                      <p:cBhvr additive="base">
                                        <p:cTn id="119" dur="500"/>
                                        <p:tgtEl>
                                          <p:spTgt spid="119"/>
                                        </p:tgtEl>
                                        <p:attrNameLst>
                                          <p:attrName>ppt_x</p:attrName>
                                        </p:attrNameLst>
                                      </p:cBhvr>
                                      <p:tavLst>
                                        <p:tav tm="0">
                                          <p:val>
                                            <p:strVal val="ppt_x"/>
                                          </p:val>
                                        </p:tav>
                                        <p:tav tm="100000">
                                          <p:val>
                                            <p:strVal val="1+ppt_w/2"/>
                                          </p:val>
                                        </p:tav>
                                      </p:tavLst>
                                    </p:anim>
                                    <p:anim calcmode="lin" valueType="num">
                                      <p:cBhvr additive="base">
                                        <p:cTn id="120" dur="500"/>
                                        <p:tgtEl>
                                          <p:spTgt spid="119"/>
                                        </p:tgtEl>
                                        <p:attrNameLst>
                                          <p:attrName>ppt_y</p:attrName>
                                        </p:attrNameLst>
                                      </p:cBhvr>
                                      <p:tavLst>
                                        <p:tav tm="0">
                                          <p:val>
                                            <p:strVal val="ppt_y"/>
                                          </p:val>
                                        </p:tav>
                                        <p:tav tm="100000">
                                          <p:val>
                                            <p:strVal val="ppt_y"/>
                                          </p:val>
                                        </p:tav>
                                      </p:tavLst>
                                    </p:anim>
                                    <p:set>
                                      <p:cBhvr>
                                        <p:cTn id="121" dur="1" fill="hold">
                                          <p:stCondLst>
                                            <p:cond delay="499"/>
                                          </p:stCondLst>
                                        </p:cTn>
                                        <p:tgtEl>
                                          <p:spTgt spid="1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uiExpand="1" build="p"/>
      <p:bldP spid="70" grpId="0"/>
      <p:bldP spid="92" grpId="0"/>
      <p:bldP spid="93" grpId="0"/>
      <p:bldP spid="128" grpId="0" animBg="1"/>
      <p:bldP spid="128" grpId="1" animBg="1"/>
      <p:bldP spid="129" grpId="0" animBg="1"/>
      <p:bldP spid="129" grpId="1" animBg="1"/>
      <p:bldP spid="130" grpId="0" animBg="1"/>
      <p:bldP spid="130" grpId="1" animBg="1"/>
      <p:bldP spid="131" grpId="0" animBg="1"/>
      <p:bldP spid="131" grpId="1"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6086"/>
            <a:ext cx="11411205" cy="830997"/>
          </a:xfrm>
          <a:prstGeom prst="rect">
            <a:avLst/>
          </a:prstGeom>
          <a:noFill/>
        </p:spPr>
        <p:txBody>
          <a:bodyPr wrap="square" rtlCol="0">
            <a:spAutoFit/>
          </a:bodyPr>
          <a:lstStyle/>
          <a:p>
            <a:pPr algn="ctr"/>
            <a:r>
              <a:rPr lang="en-US" sz="4800" dirty="0"/>
              <a:t>The Construction Process</a:t>
            </a:r>
          </a:p>
        </p:txBody>
      </p:sp>
      <p:sp>
        <p:nvSpPr>
          <p:cNvPr id="6" name="TextBox 5">
            <a:extLst>
              <a:ext uri="{FF2B5EF4-FFF2-40B4-BE49-F238E27FC236}">
                <a16:creationId xmlns:a16="http://schemas.microsoft.com/office/drawing/2014/main" id="{DB3A6544-5225-4067-B8DB-9E4CF40322FB}"/>
              </a:ext>
            </a:extLst>
          </p:cNvPr>
          <p:cNvSpPr txBox="1"/>
          <p:nvPr/>
        </p:nvSpPr>
        <p:spPr>
          <a:xfrm>
            <a:off x="3670840" y="918022"/>
            <a:ext cx="5199184" cy="4328681"/>
          </a:xfrm>
          <a:prstGeom prst="rect">
            <a:avLst/>
          </a:prstGeom>
          <a:solidFill>
            <a:srgbClr val="EBF0F9"/>
          </a:solidFill>
          <a:ln>
            <a:solidFill>
              <a:schemeClr val="tx1"/>
            </a:solidFill>
          </a:ln>
        </p:spPr>
        <p:txBody>
          <a:bodyPr wrap="square" rtlCol="0">
            <a:noAutofit/>
          </a:bodyPr>
          <a:lstStyle/>
          <a:p>
            <a:r>
              <a:rPr lang="en-US" dirty="0">
                <a:latin typeface="Consolas" panose="020B0609020204030204" pitchFamily="49" charset="0"/>
              </a:rPr>
              <a:t># Circle class in Python</a:t>
            </a:r>
          </a:p>
          <a:p>
            <a:r>
              <a:rPr lang="en-US" dirty="0">
                <a:solidFill>
                  <a:srgbClr val="A100A3"/>
                </a:solidFill>
                <a:latin typeface="Consolas" panose="020B0609020204030204" pitchFamily="49" charset="0"/>
              </a:rPr>
              <a:t>import</a:t>
            </a:r>
            <a:r>
              <a:rPr lang="en-US" dirty="0">
                <a:solidFill>
                  <a:srgbClr val="000000"/>
                </a:solidFill>
                <a:latin typeface="Consolas" panose="020B0609020204030204" pitchFamily="49" charset="0"/>
              </a:rPr>
              <a:t> math</a:t>
            </a:r>
          </a:p>
          <a:p>
            <a:endParaRPr lang="en-US"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Circle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math.pi</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set_radius</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endParaRPr lang="en-US" dirty="0">
              <a:latin typeface="Consolas" panose="020B0609020204030204" pitchFamily="49" charset="0"/>
            </a:endParaRPr>
          </a:p>
        </p:txBody>
      </p:sp>
      <p:sp>
        <p:nvSpPr>
          <p:cNvPr id="22" name="TextBox 21">
            <a:extLst>
              <a:ext uri="{FF2B5EF4-FFF2-40B4-BE49-F238E27FC236}">
                <a16:creationId xmlns:a16="http://schemas.microsoft.com/office/drawing/2014/main" id="{915EFA29-3490-4F98-9ED7-167195358EA8}"/>
              </a:ext>
            </a:extLst>
          </p:cNvPr>
          <p:cNvSpPr txBox="1"/>
          <p:nvPr/>
        </p:nvSpPr>
        <p:spPr>
          <a:xfrm>
            <a:off x="3670840" y="5297598"/>
            <a:ext cx="5199184" cy="1483686"/>
          </a:xfrm>
          <a:prstGeom prst="rect">
            <a:avLst/>
          </a:prstGeom>
          <a:solidFill>
            <a:srgbClr val="EBF0F9"/>
          </a:solidFill>
          <a:ln>
            <a:solidFill>
              <a:schemeClr val="tx1"/>
            </a:solidFill>
          </a:ln>
        </p:spPr>
        <p:txBody>
          <a:bodyPr wrap="square" rtlCol="0">
            <a:noAutofit/>
          </a:bodyPr>
          <a:lstStyle/>
          <a:p>
            <a:r>
              <a:rPr lang="fr-FR" dirty="0">
                <a:solidFill>
                  <a:srgbClr val="000000"/>
                </a:solidFill>
                <a:latin typeface="Consolas" panose="020B0609020204030204" pitchFamily="49" charset="0"/>
              </a:rPr>
              <a:t>c = Circle(</a:t>
            </a:r>
            <a:r>
              <a:rPr lang="fr-FR" dirty="0">
                <a:solidFill>
                  <a:srgbClr val="850002"/>
                </a:solidFill>
                <a:latin typeface="Consolas" panose="020B0609020204030204" pitchFamily="49" charset="0"/>
              </a:rPr>
              <a:t>10</a:t>
            </a:r>
            <a:r>
              <a:rPr lang="fr-FR" dirty="0">
                <a:solidFill>
                  <a:srgbClr val="000000"/>
                </a:solidFill>
                <a:latin typeface="Consolas" panose="020B0609020204030204" pitchFamily="49" charset="0"/>
              </a:rPr>
              <a:t>)</a:t>
            </a:r>
          </a:p>
          <a:p>
            <a:r>
              <a:rPr lang="fr-FR" dirty="0" err="1">
                <a:solidFill>
                  <a:srgbClr val="1396A3"/>
                </a:solidFill>
                <a:latin typeface="Consolas" panose="020B0609020204030204" pitchFamily="49" charset="0"/>
              </a:rPr>
              <a:t>print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c.area</a:t>
            </a:r>
            <a:r>
              <a:rPr lang="fr-FR" dirty="0">
                <a:solidFill>
                  <a:srgbClr val="000000"/>
                </a:solidFill>
                <a:latin typeface="Consolas" panose="020B0609020204030204" pitchFamily="49" charset="0"/>
              </a:rPr>
              <a:t>())</a:t>
            </a:r>
            <a:endParaRPr lang="en-US" dirty="0">
              <a:latin typeface="Consolas" panose="020B0609020204030204" pitchFamily="49" charset="0"/>
            </a:endParaRPr>
          </a:p>
          <a:p>
            <a:endParaRPr lang="en-US" dirty="0">
              <a:latin typeface="Consolas" panose="020B0609020204030204" pitchFamily="49" charset="0"/>
            </a:endParaRPr>
          </a:p>
        </p:txBody>
      </p:sp>
      <p:cxnSp>
        <p:nvCxnSpPr>
          <p:cNvPr id="41" name="Straight Arrow Connector 40">
            <a:extLst>
              <a:ext uri="{FF2B5EF4-FFF2-40B4-BE49-F238E27FC236}">
                <a16:creationId xmlns:a16="http://schemas.microsoft.com/office/drawing/2014/main" id="{49A9B168-9547-4FCD-981E-0385E0CB7219}"/>
              </a:ext>
            </a:extLst>
          </p:cNvPr>
          <p:cNvCxnSpPr>
            <a:cxnSpLocks/>
          </p:cNvCxnSpPr>
          <p:nvPr/>
        </p:nvCxnSpPr>
        <p:spPr>
          <a:xfrm>
            <a:off x="3446675" y="549110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F935DAC-F336-4B5D-8051-7C8DC4E9219C}"/>
              </a:ext>
            </a:extLst>
          </p:cNvPr>
          <p:cNvGrpSpPr/>
          <p:nvPr/>
        </p:nvGrpSpPr>
        <p:grpSpPr>
          <a:xfrm>
            <a:off x="6211515" y="5316006"/>
            <a:ext cx="745800" cy="442059"/>
            <a:chOff x="4667180" y="2516269"/>
            <a:chExt cx="745800" cy="400110"/>
          </a:xfrm>
        </p:grpSpPr>
        <p:sp>
          <p:nvSpPr>
            <p:cNvPr id="3" name="TextBox 2">
              <a:extLst>
                <a:ext uri="{FF2B5EF4-FFF2-40B4-BE49-F238E27FC236}">
                  <a16:creationId xmlns:a16="http://schemas.microsoft.com/office/drawing/2014/main" id="{2B9FCF3A-4D80-4F5C-B91A-C312858CF1DE}"/>
                </a:ext>
              </a:extLst>
            </p:cNvPr>
            <p:cNvSpPr txBox="1"/>
            <p:nvPr/>
          </p:nvSpPr>
          <p:spPr>
            <a:xfrm>
              <a:off x="4667180" y="2516269"/>
              <a:ext cx="296876" cy="400110"/>
            </a:xfrm>
            <a:prstGeom prst="rect">
              <a:avLst/>
            </a:prstGeom>
            <a:noFill/>
          </p:spPr>
          <p:txBody>
            <a:bodyPr wrap="none" rtlCol="0">
              <a:spAutoFit/>
            </a:bodyPr>
            <a:lstStyle/>
            <a:p>
              <a:pPr algn="ctr"/>
              <a:r>
                <a:rPr lang="en-US" sz="2000" dirty="0"/>
                <a:t>c</a:t>
              </a:r>
            </a:p>
          </p:txBody>
        </p:sp>
        <p:sp>
          <p:nvSpPr>
            <p:cNvPr id="4" name="Rectangle 3">
              <a:extLst>
                <a:ext uri="{FF2B5EF4-FFF2-40B4-BE49-F238E27FC236}">
                  <a16:creationId xmlns:a16="http://schemas.microsoft.com/office/drawing/2014/main" id="{3ADE2FEE-25D9-4ED4-B1A4-484019525C52}"/>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5" name="Straight Arrow Connector 44">
            <a:extLst>
              <a:ext uri="{FF2B5EF4-FFF2-40B4-BE49-F238E27FC236}">
                <a16:creationId xmlns:a16="http://schemas.microsoft.com/office/drawing/2014/main" id="{BFB4FC7D-A633-4F87-BF97-74E633229E4F}"/>
              </a:ext>
            </a:extLst>
          </p:cNvPr>
          <p:cNvCxnSpPr/>
          <p:nvPr/>
        </p:nvCxnSpPr>
        <p:spPr>
          <a:xfrm>
            <a:off x="3672494" y="24682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696EBE2-A3CB-4138-B9D3-75422E9BCEAD}"/>
              </a:ext>
            </a:extLst>
          </p:cNvPr>
          <p:cNvSpPr txBox="1"/>
          <p:nvPr/>
        </p:nvSpPr>
        <p:spPr>
          <a:xfrm>
            <a:off x="3670840" y="915873"/>
            <a:ext cx="5199184" cy="4328681"/>
          </a:xfrm>
          <a:prstGeom prst="rect">
            <a:avLst/>
          </a:prstGeom>
          <a:solidFill>
            <a:srgbClr val="EBF0F9"/>
          </a:solidFill>
          <a:ln>
            <a:solidFill>
              <a:schemeClr val="tx1"/>
            </a:solidFill>
          </a:ln>
        </p:spPr>
        <p:txBody>
          <a:bodyPr wrap="square" rtlCol="0">
            <a:noAutofit/>
          </a:bodyPr>
          <a:lstStyle/>
          <a:p>
            <a:r>
              <a:rPr lang="en-US" dirty="0">
                <a:latin typeface="Consolas" panose="020B0609020204030204" pitchFamily="49" charset="0"/>
              </a:rPr>
              <a:t># Circle class in Python</a:t>
            </a:r>
          </a:p>
          <a:p>
            <a:r>
              <a:rPr lang="en-US" dirty="0">
                <a:solidFill>
                  <a:srgbClr val="A100A3"/>
                </a:solidFill>
                <a:latin typeface="Consolas" panose="020B0609020204030204" pitchFamily="49" charset="0"/>
              </a:rPr>
              <a:t>import</a:t>
            </a:r>
            <a:r>
              <a:rPr lang="en-US" dirty="0">
                <a:solidFill>
                  <a:srgbClr val="000000"/>
                </a:solidFill>
                <a:latin typeface="Consolas" panose="020B0609020204030204" pitchFamily="49" charset="0"/>
              </a:rPr>
              <a:t> math</a:t>
            </a:r>
          </a:p>
          <a:p>
            <a:endParaRPr lang="en-US"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Circle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p>
          <a:p>
            <a:r>
              <a:rPr lang="en-US" dirty="0">
                <a:solidFill>
                  <a:srgbClr val="000000"/>
                </a:solidFill>
                <a:latin typeface="Consolas" panose="020B0609020204030204" pitchFamily="49" charset="0"/>
              </a:rPr>
              <a:t>    if rad &gt; </a:t>
            </a:r>
            <a:r>
              <a:rPr lang="en-US" dirty="0">
                <a:solidFill>
                  <a:srgbClr val="850002"/>
                </a:solidFill>
                <a:latin typeface="Consolas" panose="020B0609020204030204" pitchFamily="49" charset="0"/>
              </a:rPr>
              <a:t>10**100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self.really_big_circle</a:t>
            </a:r>
            <a:r>
              <a:rPr lang="en-US" dirty="0">
                <a:solidFill>
                  <a:srgbClr val="000000"/>
                </a:solidFill>
                <a:latin typeface="Consolas" panose="020B0609020204030204" pitchFamily="49" charset="0"/>
              </a:rPr>
              <a:t> = </a:t>
            </a:r>
            <a:r>
              <a:rPr lang="en-US" dirty="0">
                <a:solidFill>
                  <a:srgbClr val="1396A3"/>
                </a:solidFill>
                <a:latin typeface="Consolas" panose="020B0609020204030204" pitchFamily="49" charset="0"/>
              </a:rPr>
              <a:t>True</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math.pi</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set_radius</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endParaRPr lang="en-US" dirty="0">
              <a:latin typeface="Consolas" panose="020B0609020204030204" pitchFamily="49" charset="0"/>
            </a:endParaRPr>
          </a:p>
        </p:txBody>
      </p:sp>
      <p:sp>
        <p:nvSpPr>
          <p:cNvPr id="47" name="Rectangle 46">
            <a:extLst>
              <a:ext uri="{FF2B5EF4-FFF2-40B4-BE49-F238E27FC236}">
                <a16:creationId xmlns:a16="http://schemas.microsoft.com/office/drawing/2014/main" id="{CBADC27C-5361-4B71-93A8-8DB93F08F6AC}"/>
              </a:ext>
            </a:extLst>
          </p:cNvPr>
          <p:cNvSpPr/>
          <p:nvPr/>
        </p:nvSpPr>
        <p:spPr>
          <a:xfrm>
            <a:off x="8157603" y="5165935"/>
            <a:ext cx="1185344" cy="10409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D4955EF0-C03A-45EA-B9B5-B5C9912FAB84}"/>
              </a:ext>
            </a:extLst>
          </p:cNvPr>
          <p:cNvCxnSpPr>
            <a:cxnSpLocks/>
          </p:cNvCxnSpPr>
          <p:nvPr/>
        </p:nvCxnSpPr>
        <p:spPr>
          <a:xfrm flipV="1">
            <a:off x="6720396" y="5178414"/>
            <a:ext cx="1437207" cy="3701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8FF4666-CBCA-43B9-A547-F22049FBD607}"/>
              </a:ext>
            </a:extLst>
          </p:cNvPr>
          <p:cNvGrpSpPr/>
          <p:nvPr/>
        </p:nvGrpSpPr>
        <p:grpSpPr>
          <a:xfrm>
            <a:off x="7277766" y="2618398"/>
            <a:ext cx="1052075" cy="400110"/>
            <a:chOff x="4360905" y="2533133"/>
            <a:chExt cx="1052075" cy="400110"/>
          </a:xfrm>
        </p:grpSpPr>
        <p:sp>
          <p:nvSpPr>
            <p:cNvPr id="49" name="TextBox 48">
              <a:extLst>
                <a:ext uri="{FF2B5EF4-FFF2-40B4-BE49-F238E27FC236}">
                  <a16:creationId xmlns:a16="http://schemas.microsoft.com/office/drawing/2014/main" id="{1D994793-9F2E-4586-A0D7-86CFA6123F3A}"/>
                </a:ext>
              </a:extLst>
            </p:cNvPr>
            <p:cNvSpPr txBox="1"/>
            <p:nvPr/>
          </p:nvSpPr>
          <p:spPr>
            <a:xfrm>
              <a:off x="4360905" y="2533133"/>
              <a:ext cx="558166" cy="400110"/>
            </a:xfrm>
            <a:prstGeom prst="rect">
              <a:avLst/>
            </a:prstGeom>
            <a:noFill/>
          </p:spPr>
          <p:txBody>
            <a:bodyPr wrap="none" rtlCol="0">
              <a:spAutoFit/>
            </a:bodyPr>
            <a:lstStyle/>
            <a:p>
              <a:pPr algn="ctr"/>
              <a:r>
                <a:rPr lang="en-US" sz="2000" dirty="0"/>
                <a:t>self</a:t>
              </a:r>
            </a:p>
          </p:txBody>
        </p:sp>
        <p:sp>
          <p:nvSpPr>
            <p:cNvPr id="50" name="Rectangle 49">
              <a:extLst>
                <a:ext uri="{FF2B5EF4-FFF2-40B4-BE49-F238E27FC236}">
                  <a16:creationId xmlns:a16="http://schemas.microsoft.com/office/drawing/2014/main" id="{E9442DB5-954C-4518-9FB4-5799176B0000}"/>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a16="http://schemas.microsoft.com/office/drawing/2014/main" id="{5350236B-0D20-47CB-8966-030991F580D2}"/>
              </a:ext>
            </a:extLst>
          </p:cNvPr>
          <p:cNvGrpSpPr/>
          <p:nvPr/>
        </p:nvGrpSpPr>
        <p:grpSpPr>
          <a:xfrm>
            <a:off x="7180928" y="2122531"/>
            <a:ext cx="1028030" cy="400110"/>
            <a:chOff x="4384950" y="2533132"/>
            <a:chExt cx="1028030" cy="400110"/>
          </a:xfrm>
        </p:grpSpPr>
        <p:sp>
          <p:nvSpPr>
            <p:cNvPr id="57" name="TextBox 56">
              <a:extLst>
                <a:ext uri="{FF2B5EF4-FFF2-40B4-BE49-F238E27FC236}">
                  <a16:creationId xmlns:a16="http://schemas.microsoft.com/office/drawing/2014/main" id="{EDDC0792-3E5C-4522-9C93-DD794BED0676}"/>
                </a:ext>
              </a:extLst>
            </p:cNvPr>
            <p:cNvSpPr txBox="1"/>
            <p:nvPr/>
          </p:nvSpPr>
          <p:spPr>
            <a:xfrm>
              <a:off x="4384950" y="2533132"/>
              <a:ext cx="534121" cy="400110"/>
            </a:xfrm>
            <a:prstGeom prst="rect">
              <a:avLst/>
            </a:prstGeom>
            <a:noFill/>
          </p:spPr>
          <p:txBody>
            <a:bodyPr wrap="none" rtlCol="0">
              <a:spAutoFit/>
            </a:bodyPr>
            <a:lstStyle/>
            <a:p>
              <a:pPr algn="ctr"/>
              <a:r>
                <a:rPr lang="en-US" sz="2000" dirty="0"/>
                <a:t>rad</a:t>
              </a:r>
            </a:p>
          </p:txBody>
        </p:sp>
        <p:sp>
          <p:nvSpPr>
            <p:cNvPr id="58" name="Rectangle 57">
              <a:extLst>
                <a:ext uri="{FF2B5EF4-FFF2-40B4-BE49-F238E27FC236}">
                  <a16:creationId xmlns:a16="http://schemas.microsoft.com/office/drawing/2014/main" id="{8A005926-E3A4-4B03-A688-515F372E762E}"/>
                </a:ext>
              </a:extLst>
            </p:cNvPr>
            <p:cNvSpPr/>
            <p:nvPr/>
          </p:nvSpPr>
          <p:spPr>
            <a:xfrm>
              <a:off x="4919071" y="2583013"/>
              <a:ext cx="493909"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1" name="Straight Arrow Connector 50">
            <a:extLst>
              <a:ext uri="{FF2B5EF4-FFF2-40B4-BE49-F238E27FC236}">
                <a16:creationId xmlns:a16="http://schemas.microsoft.com/office/drawing/2014/main" id="{FCCC5F4B-018E-4B52-8378-C5EF52FAB0BB}"/>
              </a:ext>
            </a:extLst>
          </p:cNvPr>
          <p:cNvCxnSpPr>
            <a:cxnSpLocks/>
          </p:cNvCxnSpPr>
          <p:nvPr/>
        </p:nvCxnSpPr>
        <p:spPr>
          <a:xfrm>
            <a:off x="8056064" y="2796596"/>
            <a:ext cx="101539" cy="23693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983C742-9C7E-45CF-A0F5-AE61D7A3BFD0}"/>
              </a:ext>
            </a:extLst>
          </p:cNvPr>
          <p:cNvCxnSpPr/>
          <p:nvPr/>
        </p:nvCxnSpPr>
        <p:spPr>
          <a:xfrm>
            <a:off x="3918336" y="27541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Speech Bubble: Rectangle with Corners Rounded 22">
            <a:extLst>
              <a:ext uri="{FF2B5EF4-FFF2-40B4-BE49-F238E27FC236}">
                <a16:creationId xmlns:a16="http://schemas.microsoft.com/office/drawing/2014/main" id="{6803CD1A-4833-4713-A7C5-5F781A97ECDA}"/>
              </a:ext>
            </a:extLst>
          </p:cNvPr>
          <p:cNvSpPr/>
          <p:nvPr/>
        </p:nvSpPr>
        <p:spPr>
          <a:xfrm>
            <a:off x="8630660" y="2542200"/>
            <a:ext cx="3339762" cy="1075811"/>
          </a:xfrm>
          <a:prstGeom prst="wedgeRoundRectCallout">
            <a:avLst>
              <a:gd name="adj1" fmla="val -53560"/>
              <a:gd name="adj2" fmla="val 2008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Before our constructor runs, Python allocates RAM for an new Circle object.</a:t>
            </a:r>
          </a:p>
        </p:txBody>
      </p:sp>
      <p:sp>
        <p:nvSpPr>
          <p:cNvPr id="60" name="Speech Bubble: Rectangle with Corners Rounded 59">
            <a:extLst>
              <a:ext uri="{FF2B5EF4-FFF2-40B4-BE49-F238E27FC236}">
                <a16:creationId xmlns:a16="http://schemas.microsoft.com/office/drawing/2014/main" id="{7DC25C64-0762-4BE1-A351-0432AE99A686}"/>
              </a:ext>
            </a:extLst>
          </p:cNvPr>
          <p:cNvSpPr/>
          <p:nvPr/>
        </p:nvSpPr>
        <p:spPr>
          <a:xfrm>
            <a:off x="2871753" y="4350381"/>
            <a:ext cx="3339762" cy="1075811"/>
          </a:xfrm>
          <a:prstGeom prst="wedgeRoundRectCallout">
            <a:avLst>
              <a:gd name="adj1" fmla="val 109716"/>
              <a:gd name="adj2" fmla="val 575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it has no member variables defined!</a:t>
            </a:r>
          </a:p>
        </p:txBody>
      </p:sp>
      <p:sp>
        <p:nvSpPr>
          <p:cNvPr id="61" name="Speech Bubble: Rectangle with Corners Rounded 60">
            <a:extLst>
              <a:ext uri="{FF2B5EF4-FFF2-40B4-BE49-F238E27FC236}">
                <a16:creationId xmlns:a16="http://schemas.microsoft.com/office/drawing/2014/main" id="{1ACBE0DD-D5C2-4AED-B9F3-93C1CD38713D}"/>
              </a:ext>
            </a:extLst>
          </p:cNvPr>
          <p:cNvSpPr/>
          <p:nvPr/>
        </p:nvSpPr>
        <p:spPr>
          <a:xfrm>
            <a:off x="4452277" y="189232"/>
            <a:ext cx="3877439" cy="1075811"/>
          </a:xfrm>
          <a:prstGeom prst="wedgeRoundRectCallout">
            <a:avLst>
              <a:gd name="adj1" fmla="val -32976"/>
              <a:gd name="adj2" fmla="val 1797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statement dynamically creates a new member variable and assigns its value!</a:t>
            </a:r>
          </a:p>
        </p:txBody>
      </p:sp>
      <p:grpSp>
        <p:nvGrpSpPr>
          <p:cNvPr id="62" name="Group 61">
            <a:extLst>
              <a:ext uri="{FF2B5EF4-FFF2-40B4-BE49-F238E27FC236}">
                <a16:creationId xmlns:a16="http://schemas.microsoft.com/office/drawing/2014/main" id="{AF66FB96-15BB-45D7-8C27-963A234E5FEB}"/>
              </a:ext>
            </a:extLst>
          </p:cNvPr>
          <p:cNvGrpSpPr/>
          <p:nvPr/>
        </p:nvGrpSpPr>
        <p:grpSpPr>
          <a:xfrm>
            <a:off x="8177804" y="5178414"/>
            <a:ext cx="1028030" cy="400110"/>
            <a:chOff x="4384950" y="2533132"/>
            <a:chExt cx="1028030" cy="400110"/>
          </a:xfrm>
        </p:grpSpPr>
        <p:sp>
          <p:nvSpPr>
            <p:cNvPr id="63" name="TextBox 62">
              <a:extLst>
                <a:ext uri="{FF2B5EF4-FFF2-40B4-BE49-F238E27FC236}">
                  <a16:creationId xmlns:a16="http://schemas.microsoft.com/office/drawing/2014/main" id="{466C0FE5-80D2-4C61-9987-A2B55A4AC945}"/>
                </a:ext>
              </a:extLst>
            </p:cNvPr>
            <p:cNvSpPr txBox="1"/>
            <p:nvPr/>
          </p:nvSpPr>
          <p:spPr>
            <a:xfrm>
              <a:off x="4384950" y="2533132"/>
              <a:ext cx="534121" cy="400110"/>
            </a:xfrm>
            <a:prstGeom prst="rect">
              <a:avLst/>
            </a:prstGeom>
            <a:noFill/>
          </p:spPr>
          <p:txBody>
            <a:bodyPr wrap="none" rtlCol="0">
              <a:spAutoFit/>
            </a:bodyPr>
            <a:lstStyle/>
            <a:p>
              <a:pPr algn="ctr"/>
              <a:r>
                <a:rPr lang="en-US" sz="2000" dirty="0"/>
                <a:t>rad</a:t>
              </a:r>
            </a:p>
          </p:txBody>
        </p:sp>
        <p:sp>
          <p:nvSpPr>
            <p:cNvPr id="64" name="Rectangle 63">
              <a:extLst>
                <a:ext uri="{FF2B5EF4-FFF2-40B4-BE49-F238E27FC236}">
                  <a16:creationId xmlns:a16="http://schemas.microsoft.com/office/drawing/2014/main" id="{9E26945D-0126-45C5-BFCB-8F716E3BD3D8}"/>
                </a:ext>
              </a:extLst>
            </p:cNvPr>
            <p:cNvSpPr/>
            <p:nvPr/>
          </p:nvSpPr>
          <p:spPr>
            <a:xfrm>
              <a:off x="4919071" y="2583013"/>
              <a:ext cx="493909" cy="300351"/>
            </a:xfrm>
            <a:prstGeom prst="rect">
              <a:avLst/>
            </a:prstGeom>
            <a:solidFill>
              <a:srgbClr val="C3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Speech Bubble: Rectangle with Corners Rounded 70">
            <a:extLst>
              <a:ext uri="{FF2B5EF4-FFF2-40B4-BE49-F238E27FC236}">
                <a16:creationId xmlns:a16="http://schemas.microsoft.com/office/drawing/2014/main" id="{B0A1B7B0-6D86-4D86-8568-BE71E314A1BC}"/>
              </a:ext>
            </a:extLst>
          </p:cNvPr>
          <p:cNvSpPr/>
          <p:nvPr/>
        </p:nvSpPr>
        <p:spPr>
          <a:xfrm>
            <a:off x="8204631" y="260227"/>
            <a:ext cx="3877439" cy="1075811"/>
          </a:xfrm>
          <a:prstGeom prst="wedgeRoundRectCallout">
            <a:avLst>
              <a:gd name="adj1" fmla="val -48468"/>
              <a:gd name="adj2" fmla="val 1853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self parameter points at our newly-reserved block of RAM that holds our object.</a:t>
            </a:r>
          </a:p>
        </p:txBody>
      </p:sp>
      <p:cxnSp>
        <p:nvCxnSpPr>
          <p:cNvPr id="75" name="Straight Arrow Connector 74">
            <a:extLst>
              <a:ext uri="{FF2B5EF4-FFF2-40B4-BE49-F238E27FC236}">
                <a16:creationId xmlns:a16="http://schemas.microsoft.com/office/drawing/2014/main" id="{4A2F6B38-DE5B-44F8-986A-E91F9890F78E}"/>
              </a:ext>
            </a:extLst>
          </p:cNvPr>
          <p:cNvCxnSpPr>
            <a:cxnSpLocks/>
          </p:cNvCxnSpPr>
          <p:nvPr/>
        </p:nvCxnSpPr>
        <p:spPr>
          <a:xfrm>
            <a:off x="4119239" y="5175674"/>
            <a:ext cx="166757" cy="1988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BAFBB0F-67E9-46EC-8545-B1B14A46BF1F}"/>
              </a:ext>
            </a:extLst>
          </p:cNvPr>
          <p:cNvCxnSpPr>
            <a:cxnSpLocks/>
          </p:cNvCxnSpPr>
          <p:nvPr/>
        </p:nvCxnSpPr>
        <p:spPr>
          <a:xfrm>
            <a:off x="3889822" y="5216596"/>
            <a:ext cx="166757" cy="1988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3F231B0-5247-46E6-A2CD-88A2C788CF59}"/>
              </a:ext>
            </a:extLst>
          </p:cNvPr>
          <p:cNvCxnSpPr/>
          <p:nvPr/>
        </p:nvCxnSpPr>
        <p:spPr>
          <a:xfrm>
            <a:off x="3928693" y="299528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F2E0408-7B68-4EBC-9A37-887D6E30F339}"/>
              </a:ext>
            </a:extLst>
          </p:cNvPr>
          <p:cNvSpPr txBox="1"/>
          <p:nvPr/>
        </p:nvSpPr>
        <p:spPr>
          <a:xfrm>
            <a:off x="-72265" y="1171578"/>
            <a:ext cx="3831854" cy="1384995"/>
          </a:xfrm>
          <a:prstGeom prst="rect">
            <a:avLst/>
          </a:prstGeom>
          <a:noFill/>
        </p:spPr>
        <p:txBody>
          <a:bodyPr wrap="square">
            <a:spAutoFit/>
          </a:bodyPr>
          <a:lstStyle/>
          <a:p>
            <a:pPr algn="ctr"/>
            <a:r>
              <a:rPr lang="en-US" sz="2800" dirty="0"/>
              <a:t>OK, now let's see the whole construction process.</a:t>
            </a:r>
          </a:p>
        </p:txBody>
      </p:sp>
      <p:sp>
        <p:nvSpPr>
          <p:cNvPr id="36" name="Speech Bubble: Rectangle with Corners Rounded 35">
            <a:extLst>
              <a:ext uri="{FF2B5EF4-FFF2-40B4-BE49-F238E27FC236}">
                <a16:creationId xmlns:a16="http://schemas.microsoft.com/office/drawing/2014/main" id="{6295105A-2FF3-4777-AB61-55E0D7252BD5}"/>
              </a:ext>
            </a:extLst>
          </p:cNvPr>
          <p:cNvSpPr/>
          <p:nvPr/>
        </p:nvSpPr>
        <p:spPr>
          <a:xfrm>
            <a:off x="279598" y="3801534"/>
            <a:ext cx="3339762" cy="1075811"/>
          </a:xfrm>
          <a:prstGeom prst="wedgeRoundRectCallout">
            <a:avLst>
              <a:gd name="adj1" fmla="val 60776"/>
              <a:gd name="adj2" fmla="val 988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assign the variable (object reference) so it points to the object.</a:t>
            </a:r>
          </a:p>
        </p:txBody>
      </p:sp>
      <p:sp>
        <p:nvSpPr>
          <p:cNvPr id="66" name="TextBox 65">
            <a:extLst>
              <a:ext uri="{FF2B5EF4-FFF2-40B4-BE49-F238E27FC236}">
                <a16:creationId xmlns:a16="http://schemas.microsoft.com/office/drawing/2014/main" id="{2D0A7418-8AE3-4904-9B89-9827B5C83B8B}"/>
              </a:ext>
            </a:extLst>
          </p:cNvPr>
          <p:cNvSpPr txBox="1"/>
          <p:nvPr/>
        </p:nvSpPr>
        <p:spPr>
          <a:xfrm>
            <a:off x="4979312" y="5294481"/>
            <a:ext cx="575672" cy="369332"/>
          </a:xfrm>
          <a:prstGeom prst="rect">
            <a:avLst/>
          </a:prstGeom>
          <a:noFill/>
        </p:spPr>
        <p:txBody>
          <a:bodyPr wrap="square">
            <a:spAutoFit/>
          </a:bodyPr>
          <a:lstStyle/>
          <a:p>
            <a:pPr algn="ctr"/>
            <a:r>
              <a:rPr lang="en-US" dirty="0">
                <a:solidFill>
                  <a:srgbClr val="7030A0"/>
                </a:solidFill>
                <a:latin typeface="Consolas" panose="020B0609020204030204" pitchFamily="49" charset="0"/>
              </a:rPr>
              <a:t>10</a:t>
            </a:r>
            <a:endParaRPr lang="en-US" dirty="0">
              <a:solidFill>
                <a:srgbClr val="7030A0"/>
              </a:solidFill>
            </a:endParaRPr>
          </a:p>
        </p:txBody>
      </p:sp>
      <p:sp>
        <p:nvSpPr>
          <p:cNvPr id="55" name="TextBox 54">
            <a:extLst>
              <a:ext uri="{FF2B5EF4-FFF2-40B4-BE49-F238E27FC236}">
                <a16:creationId xmlns:a16="http://schemas.microsoft.com/office/drawing/2014/main" id="{B085C20C-711C-49F7-953C-89E6C02E75A1}"/>
              </a:ext>
            </a:extLst>
          </p:cNvPr>
          <p:cNvSpPr txBox="1"/>
          <p:nvPr/>
        </p:nvSpPr>
        <p:spPr>
          <a:xfrm>
            <a:off x="7692405" y="2149322"/>
            <a:ext cx="575672" cy="369332"/>
          </a:xfrm>
          <a:prstGeom prst="rect">
            <a:avLst/>
          </a:prstGeom>
          <a:noFill/>
        </p:spPr>
        <p:txBody>
          <a:bodyPr wrap="square">
            <a:spAutoFit/>
          </a:bodyPr>
          <a:lstStyle/>
          <a:p>
            <a:pPr algn="ctr"/>
            <a:r>
              <a:rPr lang="en-US" dirty="0">
                <a:solidFill>
                  <a:srgbClr val="7030A0"/>
                </a:solidFill>
                <a:latin typeface="Consolas" panose="020B0609020204030204" pitchFamily="49" charset="0"/>
              </a:rPr>
              <a:t>10</a:t>
            </a:r>
            <a:endParaRPr lang="en-US" dirty="0">
              <a:solidFill>
                <a:srgbClr val="7030A0"/>
              </a:solidFill>
            </a:endParaRPr>
          </a:p>
        </p:txBody>
      </p:sp>
      <p:cxnSp>
        <p:nvCxnSpPr>
          <p:cNvPr id="43" name="Straight Arrow Connector 42">
            <a:extLst>
              <a:ext uri="{FF2B5EF4-FFF2-40B4-BE49-F238E27FC236}">
                <a16:creationId xmlns:a16="http://schemas.microsoft.com/office/drawing/2014/main" id="{5059BEBB-F1C2-4376-8C48-B915B286ECAB}"/>
              </a:ext>
            </a:extLst>
          </p:cNvPr>
          <p:cNvCxnSpPr>
            <a:cxnSpLocks/>
          </p:cNvCxnSpPr>
          <p:nvPr/>
        </p:nvCxnSpPr>
        <p:spPr>
          <a:xfrm>
            <a:off x="3461915" y="575780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Speech Bubble: Rectangle with Corners Rounded 64">
            <a:extLst>
              <a:ext uri="{FF2B5EF4-FFF2-40B4-BE49-F238E27FC236}">
                <a16:creationId xmlns:a16="http://schemas.microsoft.com/office/drawing/2014/main" id="{A3A23D8D-8CB1-42F2-8DD9-599585B340E6}"/>
              </a:ext>
            </a:extLst>
          </p:cNvPr>
          <p:cNvSpPr/>
          <p:nvPr/>
        </p:nvSpPr>
        <p:spPr>
          <a:xfrm>
            <a:off x="170866" y="3036530"/>
            <a:ext cx="3422449" cy="1180502"/>
          </a:xfrm>
          <a:prstGeom prst="wedgeRoundRectCallout">
            <a:avLst>
              <a:gd name="adj1" fmla="val 76046"/>
              <a:gd name="adj2" fmla="val -276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member variable will only exist in Circle objects that are really big!</a:t>
            </a:r>
          </a:p>
        </p:txBody>
      </p:sp>
    </p:spTree>
    <p:extLst>
      <p:ext uri="{BB962C8B-B14F-4D97-AF65-F5344CB8AC3E}">
        <p14:creationId xmlns:p14="http://schemas.microsoft.com/office/powerpoint/2010/main" val="264387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42" presetClass="path" presetSubtype="0" accel="50000" decel="50000" fill="hold" grpId="1" nodeType="withEffect">
                                  <p:stCondLst>
                                    <p:cond delay="0"/>
                                  </p:stCondLst>
                                  <p:childTnLst>
                                    <p:animMotion origin="layout" path="M -1.25E-6 -2.59259E-6 L 0.22253 -0.46065 " pathEditMode="relative" rAng="0" ptsTypes="AA">
                                      <p:cBhvr>
                                        <p:cTn id="40" dur="2000" fill="hold"/>
                                        <p:tgtEl>
                                          <p:spTgt spid="66"/>
                                        </p:tgtEl>
                                        <p:attrNameLst>
                                          <p:attrName>ppt_x</p:attrName>
                                          <p:attrName>ppt_y</p:attrName>
                                        </p:attrNameLst>
                                      </p:cBhvr>
                                      <p:rCtr x="11120" y="-23032"/>
                                    </p:animMotion>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down)">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6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down)">
                                      <p:cBhvr>
                                        <p:cTn id="71" dur="500"/>
                                        <p:tgtEl>
                                          <p:spTgt spid="7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up)">
                                      <p:cBhvr>
                                        <p:cTn id="76" dur="500"/>
                                        <p:tgtEl>
                                          <p:spTgt spid="51"/>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7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4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2"/>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5"/>
                                        </p:tgtEl>
                                        <p:attrNameLst>
                                          <p:attrName>style.visibility</p:attrName>
                                        </p:attrNameLst>
                                      </p:cBhvr>
                                      <p:to>
                                        <p:strVal val="visible"/>
                                      </p:to>
                                    </p:set>
                                  </p:childTnLst>
                                </p:cTn>
                              </p:par>
                              <p:par>
                                <p:cTn id="102" presetID="42" presetClass="path" presetSubtype="0" accel="50000" decel="50000" fill="hold" grpId="1" nodeType="withEffect">
                                  <p:stCondLst>
                                    <p:cond delay="0"/>
                                  </p:stCondLst>
                                  <p:childTnLst>
                                    <p:animMotion origin="layout" path="M 2.70833E-6 2.22222E-6 L 0.08047 0.44583 " pathEditMode="relative" rAng="0" ptsTypes="AA">
                                      <p:cBhvr>
                                        <p:cTn id="103" dur="2000" fill="hold"/>
                                        <p:tgtEl>
                                          <p:spTgt spid="55"/>
                                        </p:tgtEl>
                                        <p:attrNameLst>
                                          <p:attrName>ppt_x</p:attrName>
                                          <p:attrName>ppt_y</p:attrName>
                                        </p:attrNameLst>
                                      </p:cBhvr>
                                      <p:rCtr x="4023" y="22292"/>
                                    </p:animMotion>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6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59"/>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78"/>
                                        </p:tgtEl>
                                        <p:attrNameLst>
                                          <p:attrName>style.visibility</p:attrName>
                                        </p:attrNameLst>
                                      </p:cBhvr>
                                      <p:to>
                                        <p:strVal val="visible"/>
                                      </p:to>
                                    </p:set>
                                  </p:childTnLst>
                                </p:cTn>
                              </p:par>
                              <p:par>
                                <p:cTn id="116" presetID="10" presetClass="exit" presetSubtype="0" fill="hold" nodeType="withEffect">
                                  <p:stCondLst>
                                    <p:cond delay="0"/>
                                  </p:stCondLst>
                                  <p:childTnLst>
                                    <p:animEffect transition="out" filter="fade">
                                      <p:cBhvr>
                                        <p:cTn id="117" dur="500"/>
                                        <p:tgtEl>
                                          <p:spTgt spid="56"/>
                                        </p:tgtEl>
                                      </p:cBhvr>
                                    </p:animEffect>
                                    <p:set>
                                      <p:cBhvr>
                                        <p:cTn id="118" dur="1" fill="hold">
                                          <p:stCondLst>
                                            <p:cond delay="499"/>
                                          </p:stCondLst>
                                        </p:cTn>
                                        <p:tgtEl>
                                          <p:spTgt spid="5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48"/>
                                        </p:tgtEl>
                                      </p:cBhvr>
                                    </p:animEffect>
                                    <p:set>
                                      <p:cBhvr>
                                        <p:cTn id="121" dur="1" fill="hold">
                                          <p:stCondLst>
                                            <p:cond delay="499"/>
                                          </p:stCondLst>
                                        </p:cTn>
                                        <p:tgtEl>
                                          <p:spTgt spid="48"/>
                                        </p:tgtEl>
                                        <p:attrNameLst>
                                          <p:attrName>style.visibility</p:attrName>
                                        </p:attrNameLst>
                                      </p:cBhvr>
                                      <p:to>
                                        <p:strVal val="hidden"/>
                                      </p:to>
                                    </p:set>
                                  </p:childTnLst>
                                </p:cTn>
                              </p:par>
                              <p:par>
                                <p:cTn id="122" presetID="10" presetClass="exit" presetSubtype="0" fill="hold" grpId="2" nodeType="withEffect">
                                  <p:stCondLst>
                                    <p:cond delay="0"/>
                                  </p:stCondLst>
                                  <p:childTnLst>
                                    <p:animEffect transition="out" filter="fade">
                                      <p:cBhvr>
                                        <p:cTn id="123" dur="500"/>
                                        <p:tgtEl>
                                          <p:spTgt spid="66"/>
                                        </p:tgtEl>
                                      </p:cBhvr>
                                    </p:animEffect>
                                    <p:set>
                                      <p:cBhvr>
                                        <p:cTn id="124" dur="1" fill="hold">
                                          <p:stCondLst>
                                            <p:cond delay="499"/>
                                          </p:stCondLst>
                                        </p:cTn>
                                        <p:tgtEl>
                                          <p:spTgt spid="66"/>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51"/>
                                        </p:tgtEl>
                                      </p:cBhvr>
                                    </p:animEffect>
                                    <p:set>
                                      <p:cBhvr>
                                        <p:cTn id="127" dur="1" fill="hold">
                                          <p:stCondLst>
                                            <p:cond delay="499"/>
                                          </p:stCondLst>
                                        </p:cTn>
                                        <p:tgtEl>
                                          <p:spTgt spid="51"/>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7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77"/>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wipe(down)">
                                      <p:cBhvr>
                                        <p:cTn id="140" dur="500"/>
                                        <p:tgtEl>
                                          <p:spTgt spid="3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nodeType="clickEffect">
                                  <p:stCondLst>
                                    <p:cond delay="0"/>
                                  </p:stCondLst>
                                  <p:childTnLst>
                                    <p:set>
                                      <p:cBhvr>
                                        <p:cTn id="144" dur="1" fill="hold">
                                          <p:stCondLst>
                                            <p:cond delay="0"/>
                                          </p:stCondLst>
                                        </p:cTn>
                                        <p:tgtEl>
                                          <p:spTgt spid="13"/>
                                        </p:tgtEl>
                                        <p:attrNameLst>
                                          <p:attrName>style.visibility</p:attrName>
                                        </p:attrNameLst>
                                      </p:cBhvr>
                                      <p:to>
                                        <p:strVal val="visible"/>
                                      </p:to>
                                    </p:set>
                                    <p:animEffect transition="in" filter="wipe(down)">
                                      <p:cBhvr>
                                        <p:cTn id="145" dur="500"/>
                                        <p:tgtEl>
                                          <p:spTgt spid="13"/>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1" nodeType="clickEffect">
                                  <p:stCondLst>
                                    <p:cond delay="0"/>
                                  </p:stCondLst>
                                  <p:childTnLst>
                                    <p:set>
                                      <p:cBhvr>
                                        <p:cTn id="149" dur="1" fill="hold">
                                          <p:stCondLst>
                                            <p:cond delay="0"/>
                                          </p:stCondLst>
                                        </p:cTn>
                                        <p:tgtEl>
                                          <p:spTgt spid="36"/>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grpId="0" nodeType="click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wipe(up)">
                                      <p:cBhvr>
                                        <p:cTn id="154" dur="500"/>
                                        <p:tgtEl>
                                          <p:spTgt spid="5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65"/>
                                        </p:tgtEl>
                                        <p:attrNameLst>
                                          <p:attrName>style.visibility</p:attrName>
                                        </p:attrNameLst>
                                      </p:cBhvr>
                                      <p:to>
                                        <p:strVal val="visible"/>
                                      </p:to>
                                    </p:set>
                                    <p:animEffect transition="in" filter="wipe(down)">
                                      <p:cBhvr>
                                        <p:cTn id="159" dur="500"/>
                                        <p:tgtEl>
                                          <p:spTgt spid="65"/>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1" nodeType="clickEffect">
                                  <p:stCondLst>
                                    <p:cond delay="0"/>
                                  </p:stCondLst>
                                  <p:childTnLst>
                                    <p:set>
                                      <p:cBhvr>
                                        <p:cTn id="163" dur="1" fill="hold">
                                          <p:stCondLst>
                                            <p:cond delay="0"/>
                                          </p:stCondLst>
                                        </p:cTn>
                                        <p:tgtEl>
                                          <p:spTgt spid="65"/>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nodeType="clickEffect">
                                  <p:stCondLst>
                                    <p:cond delay="0"/>
                                  </p:stCondLst>
                                  <p:childTnLst>
                                    <p:set>
                                      <p:cBhvr>
                                        <p:cTn id="167" dur="1" fill="hold">
                                          <p:stCondLst>
                                            <p:cond delay="0"/>
                                          </p:stCondLst>
                                        </p:cTn>
                                        <p:tgtEl>
                                          <p:spTgt spid="77"/>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7" grpId="0" animBg="1"/>
      <p:bldP spid="23" grpId="0" animBg="1"/>
      <p:bldP spid="23" grpId="1" animBg="1"/>
      <p:bldP spid="60" grpId="0" animBg="1"/>
      <p:bldP spid="60" grpId="1" animBg="1"/>
      <p:bldP spid="61" grpId="0" animBg="1"/>
      <p:bldP spid="61" grpId="1" animBg="1"/>
      <p:bldP spid="71" grpId="0" animBg="1"/>
      <p:bldP spid="71" grpId="1" animBg="1"/>
      <p:bldP spid="84" grpId="0"/>
      <p:bldP spid="36" grpId="0" animBg="1"/>
      <p:bldP spid="36" grpId="1" animBg="1"/>
      <p:bldP spid="66" grpId="0"/>
      <p:bldP spid="66" grpId="1"/>
      <p:bldP spid="66" grpId="2"/>
      <p:bldP spid="55" grpId="0"/>
      <p:bldP spid="55" grpId="1"/>
      <p:bldP spid="65" grpId="0" animBg="1"/>
      <p:bldP spid="6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F0E45254-D09C-46E9-8F76-9471DCB03679}"/>
              </a:ext>
            </a:extLst>
          </p:cNvPr>
          <p:cNvSpPr txBox="1"/>
          <p:nvPr/>
        </p:nvSpPr>
        <p:spPr>
          <a:xfrm>
            <a:off x="3670840" y="918022"/>
            <a:ext cx="5199184" cy="4328681"/>
          </a:xfrm>
          <a:prstGeom prst="rect">
            <a:avLst/>
          </a:prstGeom>
          <a:solidFill>
            <a:srgbClr val="EBF0F9"/>
          </a:solidFill>
          <a:ln>
            <a:solidFill>
              <a:schemeClr val="tx1"/>
            </a:solidFill>
          </a:ln>
        </p:spPr>
        <p:txBody>
          <a:bodyPr wrap="square" rtlCol="0">
            <a:noAutofit/>
          </a:bodyPr>
          <a:lstStyle/>
          <a:p>
            <a:r>
              <a:rPr lang="en-US" dirty="0">
                <a:latin typeface="Consolas" panose="020B0609020204030204" pitchFamily="49" charset="0"/>
              </a:rPr>
              <a:t># Circle class in Python</a:t>
            </a:r>
          </a:p>
          <a:p>
            <a:r>
              <a:rPr lang="en-US" dirty="0">
                <a:latin typeface="Consolas" panose="020B0609020204030204" pitchFamily="49" charset="0"/>
              </a:rPr>
              <a:t>import math</a:t>
            </a:r>
          </a:p>
          <a:p>
            <a:endParaRPr lang="en-US" dirty="0">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Circle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math.pi</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set_radius</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endParaRPr lang="en-US" dirty="0">
              <a:latin typeface="Consolas" panose="020B0609020204030204" pitchFamily="49" charset="0"/>
            </a:endParaRPr>
          </a:p>
        </p:txBody>
      </p:sp>
      <p:sp>
        <p:nvSpPr>
          <p:cNvPr id="72" name="TextBox 71">
            <a:extLst>
              <a:ext uri="{FF2B5EF4-FFF2-40B4-BE49-F238E27FC236}">
                <a16:creationId xmlns:a16="http://schemas.microsoft.com/office/drawing/2014/main" id="{BA8016D3-13AE-4513-B024-261F7ACDCC3E}"/>
              </a:ext>
            </a:extLst>
          </p:cNvPr>
          <p:cNvSpPr txBox="1"/>
          <p:nvPr/>
        </p:nvSpPr>
        <p:spPr>
          <a:xfrm>
            <a:off x="3670840" y="5297598"/>
            <a:ext cx="5199184" cy="1483686"/>
          </a:xfrm>
          <a:prstGeom prst="rect">
            <a:avLst/>
          </a:prstGeom>
          <a:solidFill>
            <a:srgbClr val="EBF0F9"/>
          </a:solidFill>
          <a:ln>
            <a:solidFill>
              <a:schemeClr val="tx1"/>
            </a:solidFill>
          </a:ln>
        </p:spPr>
        <p:txBody>
          <a:bodyPr wrap="square" rtlCol="0">
            <a:noAutofit/>
          </a:bodyPr>
          <a:lstStyle/>
          <a:p>
            <a:r>
              <a:rPr lang="fr-FR" dirty="0">
                <a:solidFill>
                  <a:srgbClr val="000000"/>
                </a:solidFill>
                <a:latin typeface="Consolas" panose="020B0609020204030204" pitchFamily="49" charset="0"/>
              </a:rPr>
              <a:t>c = Circle(</a:t>
            </a:r>
            <a:r>
              <a:rPr lang="fr-FR" dirty="0">
                <a:solidFill>
                  <a:srgbClr val="850002"/>
                </a:solidFill>
                <a:latin typeface="Consolas" panose="020B0609020204030204" pitchFamily="49" charset="0"/>
              </a:rPr>
              <a:t>10</a:t>
            </a:r>
            <a:r>
              <a:rPr lang="fr-FR" dirty="0">
                <a:solidFill>
                  <a:srgbClr val="000000"/>
                </a:solidFill>
                <a:latin typeface="Consolas" panose="020B0609020204030204" pitchFamily="49" charset="0"/>
              </a:rPr>
              <a:t>)</a:t>
            </a:r>
          </a:p>
          <a:p>
            <a:r>
              <a:rPr lang="fr-FR" dirty="0" err="1">
                <a:solidFill>
                  <a:srgbClr val="1396A3"/>
                </a:solidFill>
                <a:latin typeface="Consolas" panose="020B0609020204030204" pitchFamily="49" charset="0"/>
              </a:rPr>
              <a:t>print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c.area</a:t>
            </a:r>
            <a:r>
              <a:rPr lang="fr-FR" dirty="0">
                <a:solidFill>
                  <a:srgbClr val="000000"/>
                </a:solidFill>
                <a:latin typeface="Consolas" panose="020B0609020204030204" pitchFamily="49" charset="0"/>
              </a:rPr>
              <a:t>())</a:t>
            </a:r>
            <a:endParaRPr lang="en-US" dirty="0">
              <a:latin typeface="Consolas" panose="020B0609020204030204" pitchFamily="49" charset="0"/>
            </a:endParaRPr>
          </a:p>
          <a:p>
            <a:endParaRPr lang="en-US" dirty="0">
              <a:latin typeface="Consolas" panose="020B0609020204030204" pitchFamily="49" charset="0"/>
            </a:endParaRPr>
          </a:p>
        </p:txBody>
      </p:sp>
      <p:sp>
        <p:nvSpPr>
          <p:cNvPr id="68" name="TextBox 67">
            <a:extLst>
              <a:ext uri="{FF2B5EF4-FFF2-40B4-BE49-F238E27FC236}">
                <a16:creationId xmlns:a16="http://schemas.microsoft.com/office/drawing/2014/main" id="{3D2FFE12-3260-475C-B30D-C6E354BA98BF}"/>
              </a:ext>
            </a:extLst>
          </p:cNvPr>
          <p:cNvSpPr txBox="1"/>
          <p:nvPr/>
        </p:nvSpPr>
        <p:spPr>
          <a:xfrm>
            <a:off x="-72265" y="1171578"/>
            <a:ext cx="3831854" cy="954107"/>
          </a:xfrm>
          <a:prstGeom prst="rect">
            <a:avLst/>
          </a:prstGeom>
          <a:noFill/>
        </p:spPr>
        <p:txBody>
          <a:bodyPr wrap="square">
            <a:spAutoFit/>
          </a:bodyPr>
          <a:lstStyle/>
          <a:p>
            <a:pPr algn="ctr"/>
            <a:r>
              <a:rPr lang="en-US" sz="2800" dirty="0"/>
              <a:t>Now let's see how a method call works.</a:t>
            </a:r>
          </a:p>
        </p:txBody>
      </p:sp>
      <p:cxnSp>
        <p:nvCxnSpPr>
          <p:cNvPr id="41" name="Straight Arrow Connector 40">
            <a:extLst>
              <a:ext uri="{FF2B5EF4-FFF2-40B4-BE49-F238E27FC236}">
                <a16:creationId xmlns:a16="http://schemas.microsoft.com/office/drawing/2014/main" id="{49A9B168-9547-4FCD-981E-0385E0CB7219}"/>
              </a:ext>
            </a:extLst>
          </p:cNvPr>
          <p:cNvCxnSpPr>
            <a:cxnSpLocks/>
          </p:cNvCxnSpPr>
          <p:nvPr/>
        </p:nvCxnSpPr>
        <p:spPr>
          <a:xfrm>
            <a:off x="3446675" y="576632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B6788B2-E988-44DA-A0E5-A0FF9846138B}"/>
              </a:ext>
            </a:extLst>
          </p:cNvPr>
          <p:cNvGrpSpPr/>
          <p:nvPr/>
        </p:nvGrpSpPr>
        <p:grpSpPr>
          <a:xfrm>
            <a:off x="8157603" y="5165935"/>
            <a:ext cx="1185344" cy="1040971"/>
            <a:chOff x="8157603" y="5165935"/>
            <a:chExt cx="1185344" cy="1040971"/>
          </a:xfrm>
        </p:grpSpPr>
        <p:sp>
          <p:nvSpPr>
            <p:cNvPr id="47" name="Rectangle 46">
              <a:extLst>
                <a:ext uri="{FF2B5EF4-FFF2-40B4-BE49-F238E27FC236}">
                  <a16:creationId xmlns:a16="http://schemas.microsoft.com/office/drawing/2014/main" id="{CBADC27C-5361-4B71-93A8-8DB93F08F6AC}"/>
                </a:ext>
              </a:extLst>
            </p:cNvPr>
            <p:cNvSpPr/>
            <p:nvPr/>
          </p:nvSpPr>
          <p:spPr>
            <a:xfrm>
              <a:off x="8157603" y="5165935"/>
              <a:ext cx="1185344" cy="10409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grpSp>
          <p:nvGrpSpPr>
            <p:cNvPr id="62" name="Group 61">
              <a:extLst>
                <a:ext uri="{FF2B5EF4-FFF2-40B4-BE49-F238E27FC236}">
                  <a16:creationId xmlns:a16="http://schemas.microsoft.com/office/drawing/2014/main" id="{AF66FB96-15BB-45D7-8C27-963A234E5FEB}"/>
                </a:ext>
              </a:extLst>
            </p:cNvPr>
            <p:cNvGrpSpPr/>
            <p:nvPr/>
          </p:nvGrpSpPr>
          <p:grpSpPr>
            <a:xfrm>
              <a:off x="8177804" y="5178414"/>
              <a:ext cx="1028030" cy="400110"/>
              <a:chOff x="4384950" y="2533132"/>
              <a:chExt cx="1028030" cy="400110"/>
            </a:xfrm>
          </p:grpSpPr>
          <p:sp>
            <p:nvSpPr>
              <p:cNvPr id="63" name="TextBox 62">
                <a:extLst>
                  <a:ext uri="{FF2B5EF4-FFF2-40B4-BE49-F238E27FC236}">
                    <a16:creationId xmlns:a16="http://schemas.microsoft.com/office/drawing/2014/main" id="{466C0FE5-80D2-4C61-9987-A2B55A4AC945}"/>
                  </a:ext>
                </a:extLst>
              </p:cNvPr>
              <p:cNvSpPr txBox="1"/>
              <p:nvPr/>
            </p:nvSpPr>
            <p:spPr>
              <a:xfrm>
                <a:off x="4384950" y="2533132"/>
                <a:ext cx="534121" cy="400110"/>
              </a:xfrm>
              <a:prstGeom prst="rect">
                <a:avLst/>
              </a:prstGeom>
              <a:noFill/>
            </p:spPr>
            <p:txBody>
              <a:bodyPr wrap="none" rtlCol="0">
                <a:spAutoFit/>
              </a:bodyPr>
              <a:lstStyle/>
              <a:p>
                <a:pPr algn="ctr"/>
                <a:r>
                  <a:rPr lang="en-US" sz="2000" dirty="0"/>
                  <a:t>rad</a:t>
                </a:r>
              </a:p>
            </p:txBody>
          </p:sp>
          <p:sp>
            <p:nvSpPr>
              <p:cNvPr id="64" name="Rectangle 63">
                <a:extLst>
                  <a:ext uri="{FF2B5EF4-FFF2-40B4-BE49-F238E27FC236}">
                    <a16:creationId xmlns:a16="http://schemas.microsoft.com/office/drawing/2014/main" id="{9E26945D-0126-45C5-BFCB-8F716E3BD3D8}"/>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grpSp>
        <p:sp>
          <p:nvSpPr>
            <p:cNvPr id="33" name="TextBox 32">
              <a:extLst>
                <a:ext uri="{FF2B5EF4-FFF2-40B4-BE49-F238E27FC236}">
                  <a16:creationId xmlns:a16="http://schemas.microsoft.com/office/drawing/2014/main" id="{8035007C-E627-4EA5-817A-46C3EA4BCA5F}"/>
                </a:ext>
              </a:extLst>
            </p:cNvPr>
            <p:cNvSpPr txBox="1"/>
            <p:nvPr/>
          </p:nvSpPr>
          <p:spPr>
            <a:xfrm>
              <a:off x="8715721" y="5214185"/>
              <a:ext cx="484788" cy="369332"/>
            </a:xfrm>
            <a:prstGeom prst="rect">
              <a:avLst/>
            </a:prstGeom>
            <a:solidFill>
              <a:srgbClr val="C3E1B1"/>
            </a:solidFill>
            <a:ln>
              <a:solidFill>
                <a:schemeClr val="tx1"/>
              </a:solidFill>
            </a:ln>
          </p:spPr>
          <p:txBody>
            <a:bodyPr wrap="square">
              <a:spAutoFit/>
            </a:bodyPr>
            <a:lstStyle/>
            <a:p>
              <a:pPr algn="ctr"/>
              <a:r>
                <a:rPr lang="en-US" dirty="0">
                  <a:solidFill>
                    <a:srgbClr val="7030A0"/>
                  </a:solidFill>
                  <a:latin typeface="Consolas" panose="020B0609020204030204" pitchFamily="49" charset="0"/>
                </a:rPr>
                <a:t>10</a:t>
              </a:r>
              <a:endParaRPr lang="en-US" dirty="0">
                <a:solidFill>
                  <a:srgbClr val="7030A0"/>
                </a:solidFill>
              </a:endParaRPr>
            </a:p>
          </p:txBody>
        </p:sp>
      </p:grpSp>
      <p:sp>
        <p:nvSpPr>
          <p:cNvPr id="34" name="Speech Bubble: Rectangle with Corners Rounded 33">
            <a:extLst>
              <a:ext uri="{FF2B5EF4-FFF2-40B4-BE49-F238E27FC236}">
                <a16:creationId xmlns:a16="http://schemas.microsoft.com/office/drawing/2014/main" id="{EDCA9B33-9B2E-46EF-AB1B-255B3355F61D}"/>
              </a:ext>
            </a:extLst>
          </p:cNvPr>
          <p:cNvSpPr/>
          <p:nvPr/>
        </p:nvSpPr>
        <p:spPr>
          <a:xfrm>
            <a:off x="96477" y="3808845"/>
            <a:ext cx="3618721" cy="1075811"/>
          </a:xfrm>
          <a:prstGeom prst="wedgeRoundRectCallout">
            <a:avLst>
              <a:gd name="adj1" fmla="val 73033"/>
              <a:gd name="adj2" fmla="val 1260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call a method, Python passes the object reference to the </a:t>
            </a:r>
            <a:r>
              <a:rPr lang="en-US" sz="2000" dirty="0">
                <a:solidFill>
                  <a:schemeClr val="accent2">
                    <a:lumMod val="20000"/>
                    <a:lumOff val="80000"/>
                  </a:schemeClr>
                </a:solidFill>
                <a:latin typeface="Corbel" panose="020B0503020204020204" pitchFamily="34" charset="0"/>
              </a:rPr>
              <a:t>self </a:t>
            </a:r>
            <a:r>
              <a:rPr lang="en-US" sz="2000" dirty="0">
                <a:latin typeface="Corbel" panose="020B0503020204020204" pitchFamily="34" charset="0"/>
              </a:rPr>
              <a:t>parameter!</a:t>
            </a:r>
          </a:p>
        </p:txBody>
      </p:sp>
      <p:cxnSp>
        <p:nvCxnSpPr>
          <p:cNvPr id="36" name="Straight Arrow Connector 35">
            <a:extLst>
              <a:ext uri="{FF2B5EF4-FFF2-40B4-BE49-F238E27FC236}">
                <a16:creationId xmlns:a16="http://schemas.microsoft.com/office/drawing/2014/main" id="{0BA852FE-3C05-45BF-8F79-5B1994BABF0D}"/>
              </a:ext>
            </a:extLst>
          </p:cNvPr>
          <p:cNvCxnSpPr>
            <a:cxnSpLocks/>
          </p:cNvCxnSpPr>
          <p:nvPr/>
        </p:nvCxnSpPr>
        <p:spPr>
          <a:xfrm flipV="1">
            <a:off x="4598633" y="3409026"/>
            <a:ext cx="781235" cy="226380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D78395-F7DA-48D4-8BD6-13DA424B4BE4}"/>
              </a:ext>
            </a:extLst>
          </p:cNvPr>
          <p:cNvCxnSpPr/>
          <p:nvPr/>
        </p:nvCxnSpPr>
        <p:spPr>
          <a:xfrm>
            <a:off x="3709664" y="332085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87BC252-C43A-41DB-8D6B-8E029E217744}"/>
              </a:ext>
            </a:extLst>
          </p:cNvPr>
          <p:cNvGrpSpPr/>
          <p:nvPr/>
        </p:nvGrpSpPr>
        <p:grpSpPr>
          <a:xfrm>
            <a:off x="6143827" y="2887752"/>
            <a:ext cx="1004511" cy="400110"/>
            <a:chOff x="6143827" y="2887752"/>
            <a:chExt cx="1004511" cy="400110"/>
          </a:xfrm>
        </p:grpSpPr>
        <p:sp>
          <p:nvSpPr>
            <p:cNvPr id="39" name="TextBox 38">
              <a:extLst>
                <a:ext uri="{FF2B5EF4-FFF2-40B4-BE49-F238E27FC236}">
                  <a16:creationId xmlns:a16="http://schemas.microsoft.com/office/drawing/2014/main" id="{A86A1C59-A2CA-4152-A50B-DBCCBE991224}"/>
                </a:ext>
              </a:extLst>
            </p:cNvPr>
            <p:cNvSpPr txBox="1"/>
            <p:nvPr/>
          </p:nvSpPr>
          <p:spPr>
            <a:xfrm>
              <a:off x="6143827" y="2887752"/>
              <a:ext cx="558166" cy="400110"/>
            </a:xfrm>
            <a:prstGeom prst="rect">
              <a:avLst/>
            </a:prstGeom>
            <a:noFill/>
          </p:spPr>
          <p:txBody>
            <a:bodyPr wrap="none" rtlCol="0">
              <a:spAutoFit/>
            </a:bodyPr>
            <a:lstStyle/>
            <a:p>
              <a:pPr algn="ctr"/>
              <a:r>
                <a:rPr lang="en-US" sz="2000" dirty="0"/>
                <a:t>self</a:t>
              </a:r>
            </a:p>
          </p:txBody>
        </p:sp>
        <p:sp>
          <p:nvSpPr>
            <p:cNvPr id="40" name="Rectangle 39">
              <a:extLst>
                <a:ext uri="{FF2B5EF4-FFF2-40B4-BE49-F238E27FC236}">
                  <a16:creationId xmlns:a16="http://schemas.microsoft.com/office/drawing/2014/main" id="{DFE47370-0784-4487-B9CB-6E483698C330}"/>
                </a:ext>
              </a:extLst>
            </p:cNvPr>
            <p:cNvSpPr/>
            <p:nvPr/>
          </p:nvSpPr>
          <p:spPr>
            <a:xfrm>
              <a:off x="6654429" y="2957679"/>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4" name="Straight Arrow Connector 43">
            <a:extLst>
              <a:ext uri="{FF2B5EF4-FFF2-40B4-BE49-F238E27FC236}">
                <a16:creationId xmlns:a16="http://schemas.microsoft.com/office/drawing/2014/main" id="{5B32CE9A-12F6-4767-ADB7-380A2314DFA7}"/>
              </a:ext>
            </a:extLst>
          </p:cNvPr>
          <p:cNvCxnSpPr/>
          <p:nvPr/>
        </p:nvCxnSpPr>
        <p:spPr>
          <a:xfrm>
            <a:off x="3933085" y="35797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EC7CA7D-E320-41E5-A94B-7CD73D733F3D}"/>
              </a:ext>
            </a:extLst>
          </p:cNvPr>
          <p:cNvSpPr/>
          <p:nvPr/>
        </p:nvSpPr>
        <p:spPr>
          <a:xfrm>
            <a:off x="6274154" y="3471524"/>
            <a:ext cx="1129823" cy="256893"/>
          </a:xfrm>
          <a:prstGeom prst="rect">
            <a:avLst/>
          </a:prstGeom>
          <a:solidFill>
            <a:srgbClr val="EBF0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FE4DD369-C4A6-468D-A48D-10BA6B19A9DF}"/>
              </a:ext>
            </a:extLst>
          </p:cNvPr>
          <p:cNvCxnSpPr>
            <a:cxnSpLocks/>
          </p:cNvCxnSpPr>
          <p:nvPr/>
        </p:nvCxnSpPr>
        <p:spPr>
          <a:xfrm>
            <a:off x="6856436" y="3110207"/>
            <a:ext cx="1321368" cy="20900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EF8206-9ED8-452D-9DE9-8F3209C449D4}"/>
              </a:ext>
            </a:extLst>
          </p:cNvPr>
          <p:cNvSpPr txBox="1"/>
          <p:nvPr/>
        </p:nvSpPr>
        <p:spPr>
          <a:xfrm>
            <a:off x="8665719" y="5200222"/>
            <a:ext cx="575672" cy="369332"/>
          </a:xfrm>
          <a:prstGeom prst="rect">
            <a:avLst/>
          </a:prstGeom>
          <a:noFill/>
        </p:spPr>
        <p:txBody>
          <a:bodyPr wrap="square">
            <a:spAutoFit/>
          </a:bodyPr>
          <a:lstStyle/>
          <a:p>
            <a:pPr algn="ctr"/>
            <a:r>
              <a:rPr lang="en-US" dirty="0">
                <a:solidFill>
                  <a:srgbClr val="7030A0"/>
                </a:solidFill>
                <a:latin typeface="Consolas" panose="020B0609020204030204" pitchFamily="49" charset="0"/>
              </a:rPr>
              <a:t>10</a:t>
            </a:r>
            <a:endParaRPr lang="en-US" dirty="0">
              <a:solidFill>
                <a:srgbClr val="7030A0"/>
              </a:solidFill>
            </a:endParaRPr>
          </a:p>
        </p:txBody>
      </p:sp>
      <p:cxnSp>
        <p:nvCxnSpPr>
          <p:cNvPr id="54" name="Straight Arrow Connector 53">
            <a:extLst>
              <a:ext uri="{FF2B5EF4-FFF2-40B4-BE49-F238E27FC236}">
                <a16:creationId xmlns:a16="http://schemas.microsoft.com/office/drawing/2014/main" id="{C17D2E5B-92B6-448D-AB8C-4335BDB86456}"/>
              </a:ext>
            </a:extLst>
          </p:cNvPr>
          <p:cNvCxnSpPr/>
          <p:nvPr/>
        </p:nvCxnSpPr>
        <p:spPr>
          <a:xfrm>
            <a:off x="3970075" y="382096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Speech Bubble: Rectangle with Corners Rounded 54">
            <a:extLst>
              <a:ext uri="{FF2B5EF4-FFF2-40B4-BE49-F238E27FC236}">
                <a16:creationId xmlns:a16="http://schemas.microsoft.com/office/drawing/2014/main" id="{6AA8E6B5-3E2B-4EC4-9307-BE1643224C11}"/>
              </a:ext>
            </a:extLst>
          </p:cNvPr>
          <p:cNvSpPr/>
          <p:nvPr/>
        </p:nvSpPr>
        <p:spPr>
          <a:xfrm>
            <a:off x="140868" y="1306255"/>
            <a:ext cx="3462264" cy="1075811"/>
          </a:xfrm>
          <a:prstGeom prst="wedgeRoundRectCallout">
            <a:avLst>
              <a:gd name="adj1" fmla="val 98928"/>
              <a:gd name="adj2" fmla="val 1285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the </a:t>
            </a:r>
            <a:r>
              <a:rPr lang="en-US" sz="2000" dirty="0">
                <a:solidFill>
                  <a:schemeClr val="accent2">
                    <a:lumMod val="20000"/>
                    <a:lumOff val="80000"/>
                  </a:schemeClr>
                </a:solidFill>
                <a:latin typeface="Corbel" panose="020B0503020204020204" pitchFamily="34" charset="0"/>
              </a:rPr>
              <a:t>self</a:t>
            </a:r>
            <a:r>
              <a:rPr lang="en-US" sz="2000" dirty="0">
                <a:latin typeface="Corbel" panose="020B0503020204020204" pitchFamily="34" charset="0"/>
              </a:rPr>
              <a:t> parameter always refers to the </a:t>
            </a:r>
            <a:r>
              <a:rPr lang="en-US" sz="2000" dirty="0">
                <a:solidFill>
                  <a:schemeClr val="accent4">
                    <a:lumMod val="40000"/>
                    <a:lumOff val="60000"/>
                  </a:schemeClr>
                </a:solidFill>
                <a:latin typeface="Corbel" panose="020B0503020204020204" pitchFamily="34" charset="0"/>
              </a:rPr>
              <a:t>item</a:t>
            </a:r>
            <a:r>
              <a:rPr lang="en-US" sz="2000" dirty="0">
                <a:latin typeface="Corbel" panose="020B0503020204020204" pitchFamily="34" charset="0"/>
              </a:rPr>
              <a:t> that's left of the dot, e.g., </a:t>
            </a:r>
            <a:r>
              <a:rPr lang="en-US" sz="2000" dirty="0" err="1">
                <a:solidFill>
                  <a:schemeClr val="accent4">
                    <a:lumMod val="40000"/>
                    <a:lumOff val="60000"/>
                  </a:schemeClr>
                </a:solidFill>
                <a:latin typeface="Corbel" panose="020B0503020204020204" pitchFamily="34" charset="0"/>
              </a:rPr>
              <a:t>c</a:t>
            </a:r>
            <a:r>
              <a:rPr lang="en-US" sz="2000" dirty="0" err="1">
                <a:latin typeface="Corbel" panose="020B0503020204020204" pitchFamily="34" charset="0"/>
              </a:rPr>
              <a:t>.area</a:t>
            </a:r>
            <a:r>
              <a:rPr lang="en-US" sz="2000" dirty="0">
                <a:latin typeface="Corbel" panose="020B0503020204020204" pitchFamily="34" charset="0"/>
              </a:rPr>
              <a:t>()</a:t>
            </a:r>
          </a:p>
        </p:txBody>
      </p:sp>
      <p:sp>
        <p:nvSpPr>
          <p:cNvPr id="69" name="TextBox 68">
            <a:extLst>
              <a:ext uri="{FF2B5EF4-FFF2-40B4-BE49-F238E27FC236}">
                <a16:creationId xmlns:a16="http://schemas.microsoft.com/office/drawing/2014/main" id="{34673E5A-43E5-42C8-AFB1-9E98EC3260CA}"/>
              </a:ext>
            </a:extLst>
          </p:cNvPr>
          <p:cNvSpPr txBox="1"/>
          <p:nvPr/>
        </p:nvSpPr>
        <p:spPr>
          <a:xfrm>
            <a:off x="390397" y="16086"/>
            <a:ext cx="11411205" cy="830997"/>
          </a:xfrm>
          <a:prstGeom prst="rect">
            <a:avLst/>
          </a:prstGeom>
          <a:noFill/>
        </p:spPr>
        <p:txBody>
          <a:bodyPr wrap="square" rtlCol="0">
            <a:spAutoFit/>
          </a:bodyPr>
          <a:lstStyle/>
          <a:p>
            <a:pPr algn="ctr"/>
            <a:r>
              <a:rPr lang="en-US" sz="4800" dirty="0"/>
              <a:t>Calling a Method</a:t>
            </a:r>
          </a:p>
        </p:txBody>
      </p:sp>
      <p:grpSp>
        <p:nvGrpSpPr>
          <p:cNvPr id="14" name="Group 13">
            <a:extLst>
              <a:ext uri="{FF2B5EF4-FFF2-40B4-BE49-F238E27FC236}">
                <a16:creationId xmlns:a16="http://schemas.microsoft.com/office/drawing/2014/main" id="{AAC32EF2-AB84-4A22-8B36-2DCCA02D2F8F}"/>
              </a:ext>
            </a:extLst>
          </p:cNvPr>
          <p:cNvGrpSpPr/>
          <p:nvPr/>
        </p:nvGrpSpPr>
        <p:grpSpPr>
          <a:xfrm>
            <a:off x="6211515" y="5178414"/>
            <a:ext cx="1946088" cy="579651"/>
            <a:chOff x="6211515" y="5178414"/>
            <a:chExt cx="1946088" cy="579651"/>
          </a:xfrm>
        </p:grpSpPr>
        <p:grpSp>
          <p:nvGrpSpPr>
            <p:cNvPr id="76" name="Group 75">
              <a:extLst>
                <a:ext uri="{FF2B5EF4-FFF2-40B4-BE49-F238E27FC236}">
                  <a16:creationId xmlns:a16="http://schemas.microsoft.com/office/drawing/2014/main" id="{7B61706C-45CE-417C-84B6-6D379F8C3DD1}"/>
                </a:ext>
              </a:extLst>
            </p:cNvPr>
            <p:cNvGrpSpPr/>
            <p:nvPr/>
          </p:nvGrpSpPr>
          <p:grpSpPr>
            <a:xfrm>
              <a:off x="6211515" y="5316006"/>
              <a:ext cx="745800" cy="442059"/>
              <a:chOff x="4667180" y="2516269"/>
              <a:chExt cx="745800" cy="400110"/>
            </a:xfrm>
          </p:grpSpPr>
          <p:sp>
            <p:nvSpPr>
              <p:cNvPr id="79" name="TextBox 78">
                <a:extLst>
                  <a:ext uri="{FF2B5EF4-FFF2-40B4-BE49-F238E27FC236}">
                    <a16:creationId xmlns:a16="http://schemas.microsoft.com/office/drawing/2014/main" id="{161ACF1B-8E57-41DF-BBA4-02F259F00439}"/>
                  </a:ext>
                </a:extLst>
              </p:cNvPr>
              <p:cNvSpPr txBox="1"/>
              <p:nvPr/>
            </p:nvSpPr>
            <p:spPr>
              <a:xfrm>
                <a:off x="4667180" y="2516269"/>
                <a:ext cx="296876" cy="400110"/>
              </a:xfrm>
              <a:prstGeom prst="rect">
                <a:avLst/>
              </a:prstGeom>
              <a:noFill/>
            </p:spPr>
            <p:txBody>
              <a:bodyPr wrap="none" rtlCol="0">
                <a:spAutoFit/>
              </a:bodyPr>
              <a:lstStyle/>
              <a:p>
                <a:pPr algn="ctr"/>
                <a:r>
                  <a:rPr lang="en-US" sz="2000" dirty="0"/>
                  <a:t>c</a:t>
                </a:r>
              </a:p>
            </p:txBody>
          </p:sp>
          <p:sp>
            <p:nvSpPr>
              <p:cNvPr id="80" name="Rectangle 79">
                <a:extLst>
                  <a:ext uri="{FF2B5EF4-FFF2-40B4-BE49-F238E27FC236}">
                    <a16:creationId xmlns:a16="http://schemas.microsoft.com/office/drawing/2014/main" id="{CB8BF013-56A1-4CFF-B55B-7D4C783D2A8C}"/>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1" name="Straight Arrow Connector 80">
              <a:extLst>
                <a:ext uri="{FF2B5EF4-FFF2-40B4-BE49-F238E27FC236}">
                  <a16:creationId xmlns:a16="http://schemas.microsoft.com/office/drawing/2014/main" id="{27A4C509-E0FE-4AC5-8B09-8FC096FBDFCE}"/>
                </a:ext>
              </a:extLst>
            </p:cNvPr>
            <p:cNvCxnSpPr>
              <a:cxnSpLocks/>
            </p:cNvCxnSpPr>
            <p:nvPr/>
          </p:nvCxnSpPr>
          <p:spPr>
            <a:xfrm flipV="1">
              <a:off x="6720396" y="5178414"/>
              <a:ext cx="1437207" cy="3701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62A15835-C367-4C58-85F2-03CA88E55DD3}"/>
              </a:ext>
            </a:extLst>
          </p:cNvPr>
          <p:cNvCxnSpPr>
            <a:cxnSpLocks/>
          </p:cNvCxnSpPr>
          <p:nvPr/>
        </p:nvCxnSpPr>
        <p:spPr>
          <a:xfrm>
            <a:off x="3446675" y="601637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63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5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3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42" presetClass="path" presetSubtype="0" accel="50000" decel="50000" fill="hold" grpId="1" nodeType="withEffect">
                                  <p:stCondLst>
                                    <p:cond delay="0"/>
                                  </p:stCondLst>
                                  <p:childTnLst>
                                    <p:animMotion origin="layout" path="M 5E-6 4.81481E-6 L -0.16368 -0.2632 " pathEditMode="relative" rAng="0" ptsTypes="AA">
                                      <p:cBhvr>
                                        <p:cTn id="66" dur="2000" fill="hold"/>
                                        <p:tgtEl>
                                          <p:spTgt spid="52"/>
                                        </p:tgtEl>
                                        <p:attrNameLst>
                                          <p:attrName>ppt_x</p:attrName>
                                          <p:attrName>ppt_y</p:attrName>
                                        </p:attrNameLst>
                                      </p:cBhvr>
                                      <p:rCtr x="-8190" y="-13171"/>
                                    </p:animMotion>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4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9"/>
                                        </p:tgtEl>
                                      </p:cBhvr>
                                    </p:animEffect>
                                    <p:set>
                                      <p:cBhvr>
                                        <p:cTn id="79" dur="1" fill="hold">
                                          <p:stCondLst>
                                            <p:cond delay="499"/>
                                          </p:stCondLst>
                                        </p:cTn>
                                        <p:tgtEl>
                                          <p:spTgt spid="9"/>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42"/>
                                        </p:tgtEl>
                                      </p:cBhvr>
                                    </p:animEffect>
                                    <p:set>
                                      <p:cBhvr>
                                        <p:cTn id="82" dur="1" fill="hold">
                                          <p:stCondLst>
                                            <p:cond delay="499"/>
                                          </p:stCondLst>
                                        </p:cTn>
                                        <p:tgtEl>
                                          <p:spTgt spid="42"/>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1"/>
                                        </p:tgtEl>
                                      </p:cBhvr>
                                    </p:animEffect>
                                    <p:set>
                                      <p:cBhvr>
                                        <p:cTn id="85" dur="1" fill="hold">
                                          <p:stCondLst>
                                            <p:cond delay="499"/>
                                          </p:stCondLst>
                                        </p:cTn>
                                        <p:tgtEl>
                                          <p:spTgt spid="11"/>
                                        </p:tgtEl>
                                        <p:attrNameLst>
                                          <p:attrName>style.visibility</p:attrName>
                                        </p:attrNameLst>
                                      </p:cBhvr>
                                      <p:to>
                                        <p:strVal val="hidden"/>
                                      </p:to>
                                    </p:set>
                                  </p:childTnLst>
                                </p:cTn>
                              </p:par>
                              <p:par>
                                <p:cTn id="86" presetID="10" presetClass="exit" presetSubtype="0" fill="hold" grpId="2" nodeType="withEffect">
                                  <p:stCondLst>
                                    <p:cond delay="0"/>
                                  </p:stCondLst>
                                  <p:childTnLst>
                                    <p:animEffect transition="out" filter="fade">
                                      <p:cBhvr>
                                        <p:cTn id="87" dur="500"/>
                                        <p:tgtEl>
                                          <p:spTgt spid="52"/>
                                        </p:tgtEl>
                                      </p:cBhvr>
                                    </p:animEffect>
                                    <p:set>
                                      <p:cBhvr>
                                        <p:cTn id="88" dur="1" fill="hold">
                                          <p:stCondLst>
                                            <p:cond delay="499"/>
                                          </p:stCondLst>
                                        </p:cTn>
                                        <p:tgtEl>
                                          <p:spTgt spid="52"/>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6"/>
                                        </p:tgtEl>
                                      </p:cBhvr>
                                    </p:animEffect>
                                    <p:set>
                                      <p:cBhvr>
                                        <p:cTn id="91" dur="1" fill="hold">
                                          <p:stCondLst>
                                            <p:cond delay="499"/>
                                          </p:stCondLst>
                                        </p:cTn>
                                        <p:tgtEl>
                                          <p:spTgt spid="3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5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4" grpId="0" animBg="1"/>
      <p:bldP spid="34" grpId="1" animBg="1"/>
      <p:bldP spid="11" grpId="0" animBg="1"/>
      <p:bldP spid="11" grpId="1" animBg="1"/>
      <p:bldP spid="52" grpId="0"/>
      <p:bldP spid="52" grpId="1"/>
      <p:bldP spid="52" grpId="2"/>
      <p:bldP spid="55" grpId="0" animBg="1"/>
      <p:bldP spid="5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FFDB-617A-4EAC-8793-F15006F350F9}"/>
              </a:ext>
            </a:extLst>
          </p:cNvPr>
          <p:cNvSpPr>
            <a:spLocks noGrp="1"/>
          </p:cNvSpPr>
          <p:nvPr>
            <p:ph type="title"/>
          </p:nvPr>
        </p:nvSpPr>
        <p:spPr/>
        <p:txBody>
          <a:bodyPr>
            <a:normAutofit/>
          </a:bodyPr>
          <a:lstStyle/>
          <a:p>
            <a:r>
              <a:rPr lang="en-US" sz="4400" dirty="0"/>
              <a:t>Class Variables</a:t>
            </a:r>
          </a:p>
        </p:txBody>
      </p:sp>
      <p:sp>
        <p:nvSpPr>
          <p:cNvPr id="7" name="TextBox 6">
            <a:extLst>
              <a:ext uri="{FF2B5EF4-FFF2-40B4-BE49-F238E27FC236}">
                <a16:creationId xmlns:a16="http://schemas.microsoft.com/office/drawing/2014/main" id="{52D9A80C-CF57-41E9-98A3-673D86104A7E}"/>
              </a:ext>
            </a:extLst>
          </p:cNvPr>
          <p:cNvSpPr txBox="1"/>
          <p:nvPr/>
        </p:nvSpPr>
        <p:spPr>
          <a:xfrm>
            <a:off x="536760" y="3232866"/>
            <a:ext cx="5724420" cy="2318637"/>
          </a:xfrm>
          <a:prstGeom prst="rect">
            <a:avLst/>
          </a:prstGeom>
          <a:solidFill>
            <a:schemeClr val="accent4">
              <a:lumMod val="20000"/>
              <a:lumOff val="80000"/>
            </a:schemeClr>
          </a:solidFill>
          <a:ln>
            <a:solidFill>
              <a:schemeClr val="tx1"/>
            </a:solidFill>
          </a:ln>
        </p:spPr>
        <p:txBody>
          <a:bodyPr wrap="square" rtlCol="0">
            <a:noAutofit/>
          </a:bodyPr>
          <a:lstStyle/>
          <a:p>
            <a:r>
              <a:rPr lang="en-US" dirty="0">
                <a:solidFill>
                  <a:srgbClr val="1396A3"/>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C00000"/>
                </a:solidFill>
                <a:latin typeface="Consolas" panose="020B0609020204030204" pitchFamily="49" charset="0"/>
              </a:rPr>
              <a:t>thing </a:t>
            </a:r>
            <a:r>
              <a:rPr lang="en-US" dirty="0">
                <a:solidFill>
                  <a:srgbClr val="1396A3"/>
                </a:solidFill>
                <a:latin typeface="Consolas" panose="020B0609020204030204" pitchFamily="49" charset="0"/>
              </a:rPr>
              <a:t>import </a:t>
            </a:r>
            <a:r>
              <a:rPr lang="en-US" dirty="0">
                <a:solidFill>
                  <a:srgbClr val="0F7574"/>
                </a:solidFill>
                <a:latin typeface="Consolas" panose="020B0609020204030204" pitchFamily="49" charset="0"/>
              </a:rPr>
              <a:t>Thing</a:t>
            </a:r>
            <a:endParaRPr lang="en-US" dirty="0">
              <a:solidFill>
                <a:srgbClr val="C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t1 = Thing(</a:t>
            </a:r>
            <a:r>
              <a:rPr lang="en-US" dirty="0">
                <a:solidFill>
                  <a:srgbClr val="850002"/>
                </a:solidFill>
                <a:latin typeface="Consolas" panose="020B0609020204030204" pitchFamily="49" charset="0"/>
              </a:rPr>
              <a:t>"a"</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F7574"/>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"{t1.thing_num} {</a:t>
            </a:r>
            <a:r>
              <a:rPr lang="en-US" dirty="0" err="1">
                <a:solidFill>
                  <a:srgbClr val="850002"/>
                </a:solidFill>
                <a:latin typeface="Consolas" panose="020B0609020204030204" pitchFamily="49" charset="0"/>
              </a:rPr>
              <a:t>Thing.thing_count</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t2 = Thing(</a:t>
            </a:r>
            <a:r>
              <a:rPr lang="en-US" dirty="0">
                <a:solidFill>
                  <a:srgbClr val="850002"/>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F7574"/>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"{t1.thing_num} {</a:t>
            </a:r>
            <a:r>
              <a:rPr lang="en-US" dirty="0" err="1">
                <a:solidFill>
                  <a:srgbClr val="850002"/>
                </a:solidFill>
                <a:latin typeface="Consolas" panose="020B0609020204030204" pitchFamily="49" charset="0"/>
              </a:rPr>
              <a:t>Thing.thing_count</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F7574"/>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"{t2.thing_num} {</a:t>
            </a:r>
            <a:r>
              <a:rPr lang="en-US" dirty="0" err="1">
                <a:solidFill>
                  <a:srgbClr val="850002"/>
                </a:solidFill>
                <a:latin typeface="Consolas" panose="020B0609020204030204" pitchFamily="49" charset="0"/>
              </a:rPr>
              <a:t>Thing.thing_count</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cxnSp>
        <p:nvCxnSpPr>
          <p:cNvPr id="25" name="Straight Arrow Connector 24">
            <a:extLst>
              <a:ext uri="{FF2B5EF4-FFF2-40B4-BE49-F238E27FC236}">
                <a16:creationId xmlns:a16="http://schemas.microsoft.com/office/drawing/2014/main" id="{CFFFCDE6-447E-490D-AE27-59FF45455F33}"/>
              </a:ext>
            </a:extLst>
          </p:cNvPr>
          <p:cNvCxnSpPr>
            <a:cxnSpLocks/>
          </p:cNvCxnSpPr>
          <p:nvPr/>
        </p:nvCxnSpPr>
        <p:spPr>
          <a:xfrm>
            <a:off x="336580" y="34101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69782D7-58C8-429B-943E-B4D73F9EA521}"/>
              </a:ext>
            </a:extLst>
          </p:cNvPr>
          <p:cNvGrpSpPr/>
          <p:nvPr/>
        </p:nvGrpSpPr>
        <p:grpSpPr>
          <a:xfrm>
            <a:off x="7760394" y="991507"/>
            <a:ext cx="4347786" cy="1755258"/>
            <a:chOff x="6097125" y="251451"/>
            <a:chExt cx="4347786" cy="1755258"/>
          </a:xfrm>
        </p:grpSpPr>
        <p:sp>
          <p:nvSpPr>
            <p:cNvPr id="35" name="TextBox 34">
              <a:extLst>
                <a:ext uri="{FF2B5EF4-FFF2-40B4-BE49-F238E27FC236}">
                  <a16:creationId xmlns:a16="http://schemas.microsoft.com/office/drawing/2014/main" id="{78244F18-1943-4BE4-BBB5-DDC3773D21CA}"/>
                </a:ext>
              </a:extLst>
            </p:cNvPr>
            <p:cNvSpPr txBox="1"/>
            <p:nvPr/>
          </p:nvSpPr>
          <p:spPr>
            <a:xfrm>
              <a:off x="6097125" y="1175712"/>
              <a:ext cx="4347786" cy="830997"/>
            </a:xfrm>
            <a:prstGeom prst="rect">
              <a:avLst/>
            </a:prstGeom>
            <a:noFill/>
          </p:spPr>
          <p:txBody>
            <a:bodyPr wrap="square">
              <a:spAutoFit/>
            </a:bodyPr>
            <a:lstStyle/>
            <a:p>
              <a:pPr algn="ctr"/>
              <a:r>
                <a:rPr lang="en-US" sz="2400" dirty="0"/>
                <a:t>Challenge: What does the following program print? Why?</a:t>
              </a:r>
            </a:p>
          </p:txBody>
        </p:sp>
        <p:pic>
          <p:nvPicPr>
            <p:cNvPr id="36" name="Picture 35" descr="Shape&#10;&#10;Description automatically generated with low confidence">
              <a:extLst>
                <a:ext uri="{FF2B5EF4-FFF2-40B4-BE49-F238E27FC236}">
                  <a16:creationId xmlns:a16="http://schemas.microsoft.com/office/drawing/2014/main" id="{43E905A9-C4ED-4E69-A96C-24BF76BA9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37" name="Rectangle 36">
            <a:extLst>
              <a:ext uri="{FF2B5EF4-FFF2-40B4-BE49-F238E27FC236}">
                <a16:creationId xmlns:a16="http://schemas.microsoft.com/office/drawing/2014/main" id="{39E44412-A3BF-407B-93DB-F78FEDC02882}"/>
              </a:ext>
            </a:extLst>
          </p:cNvPr>
          <p:cNvSpPr/>
          <p:nvPr/>
        </p:nvSpPr>
        <p:spPr>
          <a:xfrm>
            <a:off x="8012995" y="2905953"/>
            <a:ext cx="376464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8" name="Rectangle 37">
            <a:extLst>
              <a:ext uri="{FF2B5EF4-FFF2-40B4-BE49-F238E27FC236}">
                <a16:creationId xmlns:a16="http://schemas.microsoft.com/office/drawing/2014/main" id="{863349F0-5456-4ADE-BBFB-46F6F54F2606}"/>
              </a:ext>
            </a:extLst>
          </p:cNvPr>
          <p:cNvSpPr/>
          <p:nvPr/>
        </p:nvSpPr>
        <p:spPr>
          <a:xfrm>
            <a:off x="8015441" y="2912425"/>
            <a:ext cx="3766047"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C54FC5AE-E022-4B6A-8D32-0F9D9FF52CF0}"/>
              </a:ext>
            </a:extLst>
          </p:cNvPr>
          <p:cNvGrpSpPr/>
          <p:nvPr/>
        </p:nvGrpSpPr>
        <p:grpSpPr>
          <a:xfrm>
            <a:off x="458218" y="742235"/>
            <a:ext cx="5802960" cy="2457616"/>
            <a:chOff x="458218" y="742235"/>
            <a:chExt cx="5802960" cy="2457616"/>
          </a:xfrm>
        </p:grpSpPr>
        <p:sp>
          <p:nvSpPr>
            <p:cNvPr id="61" name="TextBox 60">
              <a:extLst>
                <a:ext uri="{FF2B5EF4-FFF2-40B4-BE49-F238E27FC236}">
                  <a16:creationId xmlns:a16="http://schemas.microsoft.com/office/drawing/2014/main" id="{B615C025-D25F-44E5-9BA3-03B2343AF60C}"/>
                </a:ext>
              </a:extLst>
            </p:cNvPr>
            <p:cNvSpPr txBox="1"/>
            <p:nvPr/>
          </p:nvSpPr>
          <p:spPr>
            <a:xfrm>
              <a:off x="536759" y="1127820"/>
              <a:ext cx="5724419" cy="2072031"/>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class</a:t>
              </a:r>
              <a:r>
                <a:rPr lang="en-US" sz="1800" b="0" dirty="0">
                  <a:solidFill>
                    <a:srgbClr val="000000"/>
                  </a:solidFill>
                  <a:latin typeface="Consolas" panose="020B0609020204030204" pitchFamily="49" charset="0"/>
                </a:rPr>
                <a:t> </a:t>
              </a:r>
              <a:r>
                <a:rPr lang="en-US" sz="1800" b="0" dirty="0">
                  <a:solidFill>
                    <a:srgbClr val="0F7574"/>
                  </a:solidFill>
                  <a:latin typeface="Consolas" panose="020B0609020204030204" pitchFamily="49" charset="0"/>
                </a:rPr>
                <a:t>Thing</a:t>
              </a:r>
              <a:r>
                <a:rPr lang="en-US" sz="1800" b="0" dirty="0">
                  <a:solidFill>
                    <a:srgbClr val="000000"/>
                  </a:solidFill>
                  <a:latin typeface="Consolas" panose="020B0609020204030204" pitchFamily="49" charset="0"/>
                </a:rPr>
                <a:t>:</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thing_count</a:t>
              </a:r>
              <a:r>
                <a:rPr lang="en-US" sz="1800" b="0" dirty="0">
                  <a:solidFill>
                    <a:srgbClr val="000000"/>
                  </a:solidFill>
                  <a:latin typeface="Consolas" panose="020B0609020204030204" pitchFamily="49" charset="0"/>
                </a:rPr>
                <a:t> = </a:t>
              </a:r>
              <a:r>
                <a:rPr lang="en-US" sz="1800" dirty="0">
                  <a:solidFill>
                    <a:srgbClr val="850002"/>
                  </a:solidFill>
                  <a:latin typeface="Consolas" panose="020B0609020204030204" pitchFamily="49" charset="0"/>
                </a:rPr>
                <a:t>0</a:t>
              </a:r>
            </a:p>
            <a:p>
              <a:endParaRPr lang="en-US" sz="1800" dirty="0">
                <a:solidFill>
                  <a:srgbClr val="850002"/>
                </a:solidFill>
                <a:latin typeface="Consolas" panose="020B0609020204030204" pitchFamily="49" charset="0"/>
              </a:endParaRPr>
            </a:p>
            <a:p>
              <a:r>
                <a:rPr lang="en-US" sz="1800" b="0" dirty="0">
                  <a:solidFill>
                    <a:srgbClr val="000000"/>
                  </a:solidFill>
                  <a:latin typeface="Consolas" panose="020B0609020204030204" pitchFamily="49" charset="0"/>
                </a:rPr>
                <a:t> </a:t>
              </a:r>
              <a:r>
                <a:rPr lang="en-US" sz="1800" b="1" dirty="0">
                  <a:solidFill>
                    <a:srgbClr val="9D0003"/>
                  </a:solidFill>
                  <a:latin typeface="Consolas-Bold"/>
                </a:rPr>
                <a:t>def</a:t>
              </a:r>
              <a:r>
                <a:rPr lang="en-US" sz="1800" b="0" dirty="0">
                  <a:solidFill>
                    <a:srgbClr val="000000"/>
                  </a:solidFill>
                  <a:latin typeface="Consolas" panose="020B0609020204030204" pitchFamily="49" charset="0"/>
                </a:rPr>
                <a:t> </a:t>
              </a:r>
              <a:r>
                <a:rPr lang="en-US" sz="1800" b="0" dirty="0">
                  <a:solidFill>
                    <a:srgbClr val="0F7574"/>
                  </a:solidFill>
                  <a:latin typeface="Consolas" panose="020B0609020204030204" pitchFamily="49" charset="0"/>
                </a:rPr>
                <a:t>__</a:t>
              </a:r>
              <a:r>
                <a:rPr lang="en-US" sz="1800" b="0" dirty="0" err="1">
                  <a:solidFill>
                    <a:srgbClr val="0F7574"/>
                  </a:solidFill>
                  <a:latin typeface="Consolas" panose="020B0609020204030204" pitchFamily="49" charset="0"/>
                </a:rPr>
                <a:t>init</a:t>
              </a:r>
              <a:r>
                <a:rPr lang="en-US" sz="1800" b="0" dirty="0">
                  <a:solidFill>
                    <a:srgbClr val="0F7574"/>
                  </a:solidFill>
                  <a:latin typeface="Consolas" panose="020B0609020204030204" pitchFamily="49" charset="0"/>
                </a:rPr>
                <a:t>__</a:t>
              </a:r>
              <a:r>
                <a:rPr lang="en-US" sz="1800" b="0" dirty="0">
                  <a:solidFill>
                    <a:srgbClr val="000000"/>
                  </a:solidFill>
                  <a:latin typeface="Consolas" panose="020B0609020204030204" pitchFamily="49" charset="0"/>
                </a:rPr>
                <a:t>(self, v):</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self.value</a:t>
              </a:r>
              <a:r>
                <a:rPr lang="en-US" sz="1800" b="0" dirty="0">
                  <a:solidFill>
                    <a:srgbClr val="000000"/>
                  </a:solidFill>
                  <a:latin typeface="Consolas" panose="020B0609020204030204" pitchFamily="49" charset="0"/>
                </a:rPr>
                <a:t> = v</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Thing.thing_count</a:t>
              </a:r>
              <a:r>
                <a:rPr lang="en-US" sz="1800" b="0" dirty="0">
                  <a:solidFill>
                    <a:srgbClr val="000000"/>
                  </a:solidFill>
                  <a:latin typeface="Consolas" panose="020B0609020204030204" pitchFamily="49" charset="0"/>
                </a:rPr>
                <a:t> += </a:t>
              </a:r>
              <a:r>
                <a:rPr lang="en-US" sz="1800" b="0" dirty="0">
                  <a:solidFill>
                    <a:srgbClr val="850002"/>
                  </a:solidFill>
                  <a:latin typeface="Consolas" panose="020B0609020204030204" pitchFamily="49" charset="0"/>
                </a:rPr>
                <a:t>1</a:t>
              </a:r>
              <a:r>
                <a:rPr lang="en-US" sz="1800" b="0" dirty="0">
                  <a:solidFill>
                    <a:srgbClr val="000000"/>
                  </a:solidFill>
                  <a:latin typeface="Consolas" panose="020B0609020204030204" pitchFamily="49" charset="0"/>
                </a:rPr>
                <a:t>   </a:t>
              </a:r>
              <a:br>
                <a:rPr lang="en-US" sz="1800" b="0" dirty="0">
                  <a:solidFill>
                    <a:srgbClr val="000000"/>
                  </a:solidFill>
                  <a:latin typeface="Consolas" panose="020B0609020204030204" pitchFamily="49" charset="0"/>
                </a:rPr>
              </a:br>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self.thing_num</a:t>
              </a:r>
              <a:r>
                <a:rPr lang="en-US" sz="1800" b="0" dirty="0">
                  <a:solidFill>
                    <a:srgbClr val="000000"/>
                  </a:solidFill>
                  <a:latin typeface="Consolas" panose="020B0609020204030204" pitchFamily="49" charset="0"/>
                </a:rPr>
                <a:t> = </a:t>
              </a:r>
              <a:r>
                <a:rPr lang="en-US" sz="1800" b="0" dirty="0" err="1">
                  <a:solidFill>
                    <a:srgbClr val="000000"/>
                  </a:solidFill>
                  <a:latin typeface="Consolas" panose="020B0609020204030204" pitchFamily="49" charset="0"/>
                </a:rPr>
                <a:t>Thing.thing_count</a:t>
              </a:r>
              <a:br>
                <a:rPr lang="en-US" sz="1800" b="0" dirty="0">
                  <a:solidFill>
                    <a:srgbClr val="000000"/>
                  </a:solidFill>
                  <a:latin typeface="Consolas" panose="020B0609020204030204" pitchFamily="49" charset="0"/>
                </a:rPr>
              </a:br>
              <a:endParaRPr lang="en-US" sz="1800" b="0" dirty="0">
                <a:solidFill>
                  <a:srgbClr val="000000"/>
                </a:solidFill>
                <a:latin typeface="Consolas" panose="020B0609020204030204" pitchFamily="49" charset="0"/>
              </a:endParaRPr>
            </a:p>
          </p:txBody>
        </p:sp>
        <p:sp>
          <p:nvSpPr>
            <p:cNvPr id="62" name="TextBox 61">
              <a:extLst>
                <a:ext uri="{FF2B5EF4-FFF2-40B4-BE49-F238E27FC236}">
                  <a16:creationId xmlns:a16="http://schemas.microsoft.com/office/drawing/2014/main" id="{2779A821-9E39-4856-BEF1-B05A15B94D34}"/>
                </a:ext>
              </a:extLst>
            </p:cNvPr>
            <p:cNvSpPr txBox="1"/>
            <p:nvPr/>
          </p:nvSpPr>
          <p:spPr>
            <a:xfrm>
              <a:off x="458218" y="742235"/>
              <a:ext cx="1067921" cy="400110"/>
            </a:xfrm>
            <a:prstGeom prst="rect">
              <a:avLst/>
            </a:prstGeom>
            <a:noFill/>
          </p:spPr>
          <p:txBody>
            <a:bodyPr wrap="none" rtlCol="0">
              <a:spAutoFit/>
            </a:bodyPr>
            <a:lstStyle/>
            <a:p>
              <a:pPr algn="ctr"/>
              <a:r>
                <a:rPr lang="en-US" sz="2000" dirty="0"/>
                <a:t>thing.py</a:t>
              </a:r>
            </a:p>
          </p:txBody>
        </p:sp>
      </p:grpSp>
      <p:grpSp>
        <p:nvGrpSpPr>
          <p:cNvPr id="91" name="Group 90">
            <a:extLst>
              <a:ext uri="{FF2B5EF4-FFF2-40B4-BE49-F238E27FC236}">
                <a16:creationId xmlns:a16="http://schemas.microsoft.com/office/drawing/2014/main" id="{00D4B4A9-C4CE-482D-8979-77DC703EADFE}"/>
              </a:ext>
            </a:extLst>
          </p:cNvPr>
          <p:cNvGrpSpPr/>
          <p:nvPr/>
        </p:nvGrpSpPr>
        <p:grpSpPr>
          <a:xfrm>
            <a:off x="281265" y="5728811"/>
            <a:ext cx="3426355" cy="908348"/>
            <a:chOff x="6626379" y="5180606"/>
            <a:chExt cx="3471161" cy="908348"/>
          </a:xfrm>
        </p:grpSpPr>
        <p:sp>
          <p:nvSpPr>
            <p:cNvPr id="65" name="Rectangle 64">
              <a:extLst>
                <a:ext uri="{FF2B5EF4-FFF2-40B4-BE49-F238E27FC236}">
                  <a16:creationId xmlns:a16="http://schemas.microsoft.com/office/drawing/2014/main" id="{E3198F63-1AC9-42F1-846B-85D9D46F4154}"/>
                </a:ext>
              </a:extLst>
            </p:cNvPr>
            <p:cNvSpPr/>
            <p:nvPr/>
          </p:nvSpPr>
          <p:spPr>
            <a:xfrm>
              <a:off x="8034343" y="5180606"/>
              <a:ext cx="2063197" cy="90834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253C5514-F7A2-4C25-9EB4-1B78F6B7EC59}"/>
                </a:ext>
              </a:extLst>
            </p:cNvPr>
            <p:cNvGrpSpPr/>
            <p:nvPr/>
          </p:nvGrpSpPr>
          <p:grpSpPr>
            <a:xfrm>
              <a:off x="6626379" y="5525993"/>
              <a:ext cx="824003" cy="400110"/>
              <a:chOff x="2908992" y="4765400"/>
              <a:chExt cx="824003" cy="400110"/>
            </a:xfrm>
          </p:grpSpPr>
          <p:sp>
            <p:nvSpPr>
              <p:cNvPr id="71" name="TextBox 70">
                <a:extLst>
                  <a:ext uri="{FF2B5EF4-FFF2-40B4-BE49-F238E27FC236}">
                    <a16:creationId xmlns:a16="http://schemas.microsoft.com/office/drawing/2014/main" id="{51AFF3B4-532B-4E88-A4A5-3DEC1AB3F9C0}"/>
                  </a:ext>
                </a:extLst>
              </p:cNvPr>
              <p:cNvSpPr txBox="1"/>
              <p:nvPr/>
            </p:nvSpPr>
            <p:spPr>
              <a:xfrm>
                <a:off x="2908992" y="4765400"/>
                <a:ext cx="389851" cy="400110"/>
              </a:xfrm>
              <a:prstGeom prst="rect">
                <a:avLst/>
              </a:prstGeom>
              <a:noFill/>
            </p:spPr>
            <p:txBody>
              <a:bodyPr wrap="none" rtlCol="0">
                <a:spAutoFit/>
              </a:bodyPr>
              <a:lstStyle/>
              <a:p>
                <a:pPr algn="ctr"/>
                <a:r>
                  <a:rPr lang="en-US" sz="2000" dirty="0"/>
                  <a:t>t1</a:t>
                </a:r>
              </a:p>
            </p:txBody>
          </p:sp>
          <p:sp>
            <p:nvSpPr>
              <p:cNvPr id="72" name="Rectangle 71">
                <a:extLst>
                  <a:ext uri="{FF2B5EF4-FFF2-40B4-BE49-F238E27FC236}">
                    <a16:creationId xmlns:a16="http://schemas.microsoft.com/office/drawing/2014/main" id="{A43A1A7C-D4F3-4022-A108-DAE2140C538B}"/>
                  </a:ext>
                </a:extLst>
              </p:cNvPr>
              <p:cNvSpPr/>
              <p:nvPr/>
            </p:nvSpPr>
            <p:spPr>
              <a:xfrm>
                <a:off x="3239086" y="4832144"/>
                <a:ext cx="493909" cy="30035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3" name="Straight Arrow Connector 72">
              <a:extLst>
                <a:ext uri="{FF2B5EF4-FFF2-40B4-BE49-F238E27FC236}">
                  <a16:creationId xmlns:a16="http://schemas.microsoft.com/office/drawing/2014/main" id="{2FA0B555-7A3E-44D8-95C3-46D7818768DC}"/>
                </a:ext>
              </a:extLst>
            </p:cNvPr>
            <p:cNvCxnSpPr>
              <a:cxnSpLocks/>
            </p:cNvCxnSpPr>
            <p:nvPr/>
          </p:nvCxnSpPr>
          <p:spPr>
            <a:xfrm flipV="1">
              <a:off x="7203822" y="5214892"/>
              <a:ext cx="809174" cy="551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D9A412AC-BAD1-459A-A18A-EB92C17896B2}"/>
              </a:ext>
            </a:extLst>
          </p:cNvPr>
          <p:cNvSpPr/>
          <p:nvPr/>
        </p:nvSpPr>
        <p:spPr>
          <a:xfrm>
            <a:off x="8197874" y="3017229"/>
            <a:ext cx="3457367" cy="85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1 1</a:t>
            </a:r>
          </a:p>
          <a:p>
            <a:r>
              <a:rPr lang="en-US" dirty="0">
                <a:solidFill>
                  <a:schemeClr val="tx1"/>
                </a:solidFill>
                <a:latin typeface="Consolas" panose="020B0609020204030204" pitchFamily="49" charset="0"/>
              </a:rPr>
              <a:t>1 2</a:t>
            </a:r>
          </a:p>
          <a:p>
            <a:r>
              <a:rPr lang="en-US" dirty="0">
                <a:solidFill>
                  <a:schemeClr val="tx1"/>
                </a:solidFill>
                <a:latin typeface="Consolas" panose="020B0609020204030204" pitchFamily="49" charset="0"/>
              </a:rPr>
              <a:t>2 2</a:t>
            </a:r>
          </a:p>
        </p:txBody>
      </p:sp>
      <p:sp>
        <p:nvSpPr>
          <p:cNvPr id="76" name="TextBox 75">
            <a:extLst>
              <a:ext uri="{FF2B5EF4-FFF2-40B4-BE49-F238E27FC236}">
                <a16:creationId xmlns:a16="http://schemas.microsoft.com/office/drawing/2014/main" id="{64582E1A-5357-4DCA-A408-9EF499450AD3}"/>
              </a:ext>
            </a:extLst>
          </p:cNvPr>
          <p:cNvSpPr txBox="1"/>
          <p:nvPr/>
        </p:nvSpPr>
        <p:spPr>
          <a:xfrm>
            <a:off x="8635167" y="4518689"/>
            <a:ext cx="2452495" cy="461665"/>
          </a:xfrm>
          <a:prstGeom prst="rect">
            <a:avLst/>
          </a:prstGeom>
          <a:noFill/>
        </p:spPr>
        <p:txBody>
          <a:bodyPr wrap="square">
            <a:spAutoFit/>
          </a:bodyPr>
          <a:lstStyle/>
          <a:p>
            <a:pPr algn="ctr"/>
            <a:r>
              <a:rPr lang="en-US" sz="2400" dirty="0"/>
              <a:t>Let's see why!</a:t>
            </a:r>
          </a:p>
        </p:txBody>
      </p:sp>
      <p:cxnSp>
        <p:nvCxnSpPr>
          <p:cNvPr id="77" name="Straight Arrow Connector 76">
            <a:extLst>
              <a:ext uri="{FF2B5EF4-FFF2-40B4-BE49-F238E27FC236}">
                <a16:creationId xmlns:a16="http://schemas.microsoft.com/office/drawing/2014/main" id="{16B6DB92-151D-410B-BC3F-A3104EA3D8A2}"/>
              </a:ext>
            </a:extLst>
          </p:cNvPr>
          <p:cNvCxnSpPr>
            <a:cxnSpLocks/>
          </p:cNvCxnSpPr>
          <p:nvPr/>
        </p:nvCxnSpPr>
        <p:spPr>
          <a:xfrm>
            <a:off x="301761" y="132037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1C8798D-907E-47BF-9DED-534CF7334E43}"/>
              </a:ext>
            </a:extLst>
          </p:cNvPr>
          <p:cNvCxnSpPr>
            <a:cxnSpLocks/>
          </p:cNvCxnSpPr>
          <p:nvPr/>
        </p:nvCxnSpPr>
        <p:spPr>
          <a:xfrm>
            <a:off x="399195" y="15837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CA956AC-C829-414E-B132-E36755C0F73B}"/>
              </a:ext>
            </a:extLst>
          </p:cNvPr>
          <p:cNvCxnSpPr>
            <a:cxnSpLocks/>
          </p:cNvCxnSpPr>
          <p:nvPr/>
        </p:nvCxnSpPr>
        <p:spPr>
          <a:xfrm>
            <a:off x="399195" y="214316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E1FA4A7-9FD7-498C-B9A2-2207A8D5AF8E}"/>
              </a:ext>
            </a:extLst>
          </p:cNvPr>
          <p:cNvCxnSpPr>
            <a:cxnSpLocks/>
          </p:cNvCxnSpPr>
          <p:nvPr/>
        </p:nvCxnSpPr>
        <p:spPr>
          <a:xfrm>
            <a:off x="287873" y="39544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900D6DD-0FF6-414F-86CE-A71BE006174A}"/>
              </a:ext>
            </a:extLst>
          </p:cNvPr>
          <p:cNvCxnSpPr>
            <a:cxnSpLocks/>
          </p:cNvCxnSpPr>
          <p:nvPr/>
        </p:nvCxnSpPr>
        <p:spPr>
          <a:xfrm>
            <a:off x="424026" y="212782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1FECB5E-4A5A-45C8-96E5-A3B726458683}"/>
              </a:ext>
            </a:extLst>
          </p:cNvPr>
          <p:cNvCxnSpPr>
            <a:cxnSpLocks/>
          </p:cNvCxnSpPr>
          <p:nvPr/>
        </p:nvCxnSpPr>
        <p:spPr>
          <a:xfrm>
            <a:off x="580483" y="24315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AC085DD9-C8DD-4433-9BCF-3B2EFF3BA78F}"/>
              </a:ext>
            </a:extLst>
          </p:cNvPr>
          <p:cNvGrpSpPr/>
          <p:nvPr/>
        </p:nvGrpSpPr>
        <p:grpSpPr>
          <a:xfrm>
            <a:off x="2088450" y="5765922"/>
            <a:ext cx="1535241" cy="400110"/>
            <a:chOff x="3600882" y="3328576"/>
            <a:chExt cx="1193541" cy="400110"/>
          </a:xfrm>
        </p:grpSpPr>
        <p:sp>
          <p:nvSpPr>
            <p:cNvPr id="93" name="TextBox 92">
              <a:extLst>
                <a:ext uri="{FF2B5EF4-FFF2-40B4-BE49-F238E27FC236}">
                  <a16:creationId xmlns:a16="http://schemas.microsoft.com/office/drawing/2014/main" id="{0BCAB1E2-0844-41A9-A6FA-1B963646543B}"/>
                </a:ext>
              </a:extLst>
            </p:cNvPr>
            <p:cNvSpPr txBox="1"/>
            <p:nvPr/>
          </p:nvSpPr>
          <p:spPr>
            <a:xfrm>
              <a:off x="3600882" y="3328576"/>
              <a:ext cx="748923" cy="400110"/>
            </a:xfrm>
            <a:prstGeom prst="rect">
              <a:avLst/>
            </a:prstGeom>
            <a:noFill/>
          </p:spPr>
          <p:txBody>
            <a:bodyPr wrap="none" rtlCol="0">
              <a:spAutoFit/>
            </a:bodyPr>
            <a:lstStyle/>
            <a:p>
              <a:pPr algn="ctr"/>
              <a:r>
                <a:rPr lang="en-US" sz="2000" dirty="0"/>
                <a:t>value</a:t>
              </a:r>
            </a:p>
          </p:txBody>
        </p:sp>
        <p:sp>
          <p:nvSpPr>
            <p:cNvPr id="94" name="Rectangle 93">
              <a:extLst>
                <a:ext uri="{FF2B5EF4-FFF2-40B4-BE49-F238E27FC236}">
                  <a16:creationId xmlns:a16="http://schemas.microsoft.com/office/drawing/2014/main" id="{EB55680E-B931-45C0-A9DE-29D877C4322A}"/>
                </a:ext>
              </a:extLst>
            </p:cNvPr>
            <p:cNvSpPr/>
            <p:nvPr/>
          </p:nvSpPr>
          <p:spPr>
            <a:xfrm>
              <a:off x="4225942" y="3381442"/>
              <a:ext cx="568481"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Consolas" panose="020B0609020204030204" pitchFamily="49" charset="0"/>
                </a:rPr>
                <a:t>"a"</a:t>
              </a:r>
            </a:p>
          </p:txBody>
        </p:sp>
      </p:grpSp>
      <p:grpSp>
        <p:nvGrpSpPr>
          <p:cNvPr id="95" name="Group 94">
            <a:extLst>
              <a:ext uri="{FF2B5EF4-FFF2-40B4-BE49-F238E27FC236}">
                <a16:creationId xmlns:a16="http://schemas.microsoft.com/office/drawing/2014/main" id="{5A25EF2A-6356-4A91-B250-698DD3E47874}"/>
              </a:ext>
            </a:extLst>
          </p:cNvPr>
          <p:cNvGrpSpPr/>
          <p:nvPr/>
        </p:nvGrpSpPr>
        <p:grpSpPr>
          <a:xfrm>
            <a:off x="1420189" y="6179093"/>
            <a:ext cx="2203503" cy="400110"/>
            <a:chOff x="3081356" y="3306129"/>
            <a:chExt cx="1713067" cy="400110"/>
          </a:xfrm>
        </p:grpSpPr>
        <p:sp>
          <p:nvSpPr>
            <p:cNvPr id="96" name="TextBox 95">
              <a:extLst>
                <a:ext uri="{FF2B5EF4-FFF2-40B4-BE49-F238E27FC236}">
                  <a16:creationId xmlns:a16="http://schemas.microsoft.com/office/drawing/2014/main" id="{19651565-5C11-4D70-92D9-72479A768E42}"/>
                </a:ext>
              </a:extLst>
            </p:cNvPr>
            <p:cNvSpPr txBox="1"/>
            <p:nvPr/>
          </p:nvSpPr>
          <p:spPr>
            <a:xfrm>
              <a:off x="3081356" y="3306129"/>
              <a:ext cx="1346844" cy="400110"/>
            </a:xfrm>
            <a:prstGeom prst="rect">
              <a:avLst/>
            </a:prstGeom>
            <a:noFill/>
          </p:spPr>
          <p:txBody>
            <a:bodyPr wrap="none" rtlCol="0">
              <a:spAutoFit/>
            </a:bodyPr>
            <a:lstStyle/>
            <a:p>
              <a:pPr algn="ctr"/>
              <a:r>
                <a:rPr lang="en-US" sz="2000" dirty="0" err="1"/>
                <a:t>thing_num</a:t>
              </a:r>
              <a:endParaRPr lang="en-US" sz="2000" dirty="0"/>
            </a:p>
          </p:txBody>
        </p:sp>
        <p:sp>
          <p:nvSpPr>
            <p:cNvPr id="97" name="Rectangle 96">
              <a:extLst>
                <a:ext uri="{FF2B5EF4-FFF2-40B4-BE49-F238E27FC236}">
                  <a16:creationId xmlns:a16="http://schemas.microsoft.com/office/drawing/2014/main" id="{8650F623-6269-44A1-914A-F0AC34567A15}"/>
                </a:ext>
              </a:extLst>
            </p:cNvPr>
            <p:cNvSpPr/>
            <p:nvPr/>
          </p:nvSpPr>
          <p:spPr>
            <a:xfrm>
              <a:off x="4225942" y="3381442"/>
              <a:ext cx="568481"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Consolas" panose="020B0609020204030204" pitchFamily="49" charset="0"/>
                </a:rPr>
                <a:t>1</a:t>
              </a:r>
            </a:p>
          </p:txBody>
        </p:sp>
      </p:grpSp>
      <p:cxnSp>
        <p:nvCxnSpPr>
          <p:cNvPr id="98" name="Straight Arrow Connector 97">
            <a:extLst>
              <a:ext uri="{FF2B5EF4-FFF2-40B4-BE49-F238E27FC236}">
                <a16:creationId xmlns:a16="http://schemas.microsoft.com/office/drawing/2014/main" id="{87037408-8C07-40A3-A662-13F8AA91AACD}"/>
              </a:ext>
            </a:extLst>
          </p:cNvPr>
          <p:cNvCxnSpPr>
            <a:cxnSpLocks/>
          </p:cNvCxnSpPr>
          <p:nvPr/>
        </p:nvCxnSpPr>
        <p:spPr>
          <a:xfrm>
            <a:off x="580483" y="26843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BC57961-63BA-4209-B719-5C27E3FC381D}"/>
              </a:ext>
            </a:extLst>
          </p:cNvPr>
          <p:cNvCxnSpPr>
            <a:cxnSpLocks/>
          </p:cNvCxnSpPr>
          <p:nvPr/>
        </p:nvCxnSpPr>
        <p:spPr>
          <a:xfrm>
            <a:off x="572876" y="29573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E236735-90A7-472F-9DA7-8FBB7BF18A42}"/>
              </a:ext>
            </a:extLst>
          </p:cNvPr>
          <p:cNvCxnSpPr>
            <a:cxnSpLocks/>
          </p:cNvCxnSpPr>
          <p:nvPr/>
        </p:nvCxnSpPr>
        <p:spPr>
          <a:xfrm>
            <a:off x="287873" y="423372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9D4E4BB3-0B2B-4C80-89D4-A089C34FEC2E}"/>
              </a:ext>
            </a:extLst>
          </p:cNvPr>
          <p:cNvSpPr/>
          <p:nvPr/>
        </p:nvSpPr>
        <p:spPr>
          <a:xfrm>
            <a:off x="8197873" y="3021490"/>
            <a:ext cx="3457367" cy="8560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E5BE11E5-2A92-46CC-AD30-CC3A0E46CCC4}"/>
              </a:ext>
            </a:extLst>
          </p:cNvPr>
          <p:cNvSpPr txBox="1"/>
          <p:nvPr/>
        </p:nvSpPr>
        <p:spPr>
          <a:xfrm>
            <a:off x="8205622" y="3001555"/>
            <a:ext cx="1471878" cy="923330"/>
          </a:xfrm>
          <a:prstGeom prst="rect">
            <a:avLst/>
          </a:prstGeom>
          <a:noFill/>
        </p:spPr>
        <p:txBody>
          <a:bodyPr wrap="square">
            <a:spAutoFit/>
          </a:bodyPr>
          <a:lstStyle/>
          <a:p>
            <a:r>
              <a:rPr lang="en-US" dirty="0">
                <a:solidFill>
                  <a:schemeClr val="tx1"/>
                </a:solidFill>
                <a:latin typeface="Consolas" panose="020B0609020204030204" pitchFamily="49" charset="0"/>
              </a:rPr>
              <a:t>1 1</a:t>
            </a:r>
          </a:p>
          <a:p>
            <a:r>
              <a:rPr lang="en-US" dirty="0">
                <a:solidFill>
                  <a:schemeClr val="tx1"/>
                </a:solidFill>
                <a:latin typeface="Consolas" panose="020B0609020204030204" pitchFamily="49" charset="0"/>
              </a:rPr>
              <a:t>1 2</a:t>
            </a:r>
          </a:p>
          <a:p>
            <a:r>
              <a:rPr lang="en-US" dirty="0">
                <a:solidFill>
                  <a:schemeClr val="tx1"/>
                </a:solidFill>
                <a:latin typeface="Consolas" panose="020B0609020204030204" pitchFamily="49" charset="0"/>
              </a:rPr>
              <a:t>2 2</a:t>
            </a:r>
          </a:p>
        </p:txBody>
      </p:sp>
      <p:grpSp>
        <p:nvGrpSpPr>
          <p:cNvPr id="10" name="Group 9">
            <a:extLst>
              <a:ext uri="{FF2B5EF4-FFF2-40B4-BE49-F238E27FC236}">
                <a16:creationId xmlns:a16="http://schemas.microsoft.com/office/drawing/2014/main" id="{E498AC4A-AFE8-46C4-AE82-FCBABB531562}"/>
              </a:ext>
            </a:extLst>
          </p:cNvPr>
          <p:cNvGrpSpPr/>
          <p:nvPr/>
        </p:nvGrpSpPr>
        <p:grpSpPr>
          <a:xfrm>
            <a:off x="4529425" y="1079828"/>
            <a:ext cx="2662034" cy="1602622"/>
            <a:chOff x="3870443" y="3958186"/>
            <a:chExt cx="2662034" cy="1602622"/>
          </a:xfrm>
        </p:grpSpPr>
        <p:sp>
          <p:nvSpPr>
            <p:cNvPr id="12" name="TextBox 11">
              <a:extLst>
                <a:ext uri="{FF2B5EF4-FFF2-40B4-BE49-F238E27FC236}">
                  <a16:creationId xmlns:a16="http://schemas.microsoft.com/office/drawing/2014/main" id="{54945B6C-4359-45F9-9385-CFD1D1D75FB6}"/>
                </a:ext>
              </a:extLst>
            </p:cNvPr>
            <p:cNvSpPr txBox="1"/>
            <p:nvPr/>
          </p:nvSpPr>
          <p:spPr>
            <a:xfrm>
              <a:off x="3880053" y="3958186"/>
              <a:ext cx="2652423" cy="461665"/>
            </a:xfrm>
            <a:prstGeom prst="rect">
              <a:avLst/>
            </a:prstGeom>
            <a:solidFill>
              <a:srgbClr val="FFFFFF">
                <a:alpha val="60000"/>
              </a:srgbClr>
            </a:solidFill>
          </p:spPr>
          <p:txBody>
            <a:bodyPr wrap="square" rtlCol="0">
              <a:spAutoFit/>
            </a:bodyPr>
            <a:lstStyle/>
            <a:p>
              <a:pPr algn="ctr"/>
              <a:r>
                <a:rPr lang="en-US" sz="2400" dirty="0">
                  <a:solidFill>
                    <a:srgbClr val="1396A3"/>
                  </a:solidFill>
                </a:rPr>
                <a:t>Thing class</a:t>
              </a:r>
            </a:p>
          </p:txBody>
        </p:sp>
        <p:sp>
          <p:nvSpPr>
            <p:cNvPr id="13" name="Rectangle 12">
              <a:extLst>
                <a:ext uri="{FF2B5EF4-FFF2-40B4-BE49-F238E27FC236}">
                  <a16:creationId xmlns:a16="http://schemas.microsoft.com/office/drawing/2014/main" id="{41FD2E4A-3458-47D9-BA86-1A1A94CA688D}"/>
                </a:ext>
              </a:extLst>
            </p:cNvPr>
            <p:cNvSpPr/>
            <p:nvPr/>
          </p:nvSpPr>
          <p:spPr>
            <a:xfrm>
              <a:off x="3870443" y="4380900"/>
              <a:ext cx="2662034" cy="1179908"/>
            </a:xfrm>
            <a:prstGeom prst="rect">
              <a:avLst/>
            </a:prstGeom>
            <a:solidFill>
              <a:srgbClr val="E8FE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2A6297DD-EC63-4B83-A1F0-D00ED9EE9247}"/>
              </a:ext>
            </a:extLst>
          </p:cNvPr>
          <p:cNvGrpSpPr/>
          <p:nvPr/>
        </p:nvGrpSpPr>
        <p:grpSpPr>
          <a:xfrm>
            <a:off x="4641645" y="1502451"/>
            <a:ext cx="2174540" cy="400110"/>
            <a:chOff x="2719878" y="3328576"/>
            <a:chExt cx="2174540" cy="400110"/>
          </a:xfrm>
        </p:grpSpPr>
        <p:sp>
          <p:nvSpPr>
            <p:cNvPr id="79" name="TextBox 78">
              <a:extLst>
                <a:ext uri="{FF2B5EF4-FFF2-40B4-BE49-F238E27FC236}">
                  <a16:creationId xmlns:a16="http://schemas.microsoft.com/office/drawing/2014/main" id="{2B817CBF-A3A6-42A9-9C8E-DF307A2BC5CA}"/>
                </a:ext>
              </a:extLst>
            </p:cNvPr>
            <p:cNvSpPr txBox="1"/>
            <p:nvPr/>
          </p:nvSpPr>
          <p:spPr>
            <a:xfrm>
              <a:off x="2719878" y="3328576"/>
              <a:ext cx="1471878" cy="400110"/>
            </a:xfrm>
            <a:prstGeom prst="rect">
              <a:avLst/>
            </a:prstGeom>
            <a:noFill/>
          </p:spPr>
          <p:txBody>
            <a:bodyPr wrap="none" rtlCol="0">
              <a:spAutoFit/>
            </a:bodyPr>
            <a:lstStyle/>
            <a:p>
              <a:pPr algn="ctr"/>
              <a:r>
                <a:rPr lang="en-US" sz="2000" dirty="0" err="1"/>
                <a:t>thing_count</a:t>
              </a:r>
              <a:endParaRPr lang="en-US" sz="2000" dirty="0"/>
            </a:p>
          </p:txBody>
        </p:sp>
        <p:sp>
          <p:nvSpPr>
            <p:cNvPr id="80" name="Rectangle 79">
              <a:extLst>
                <a:ext uri="{FF2B5EF4-FFF2-40B4-BE49-F238E27FC236}">
                  <a16:creationId xmlns:a16="http://schemas.microsoft.com/office/drawing/2014/main" id="{59074B41-FCAA-42C5-860D-D8D9E9600954}"/>
                </a:ext>
              </a:extLst>
            </p:cNvPr>
            <p:cNvSpPr/>
            <p:nvPr/>
          </p:nvSpPr>
          <p:spPr>
            <a:xfrm>
              <a:off x="4270154" y="3381442"/>
              <a:ext cx="624264"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Consolas" panose="020B0609020204030204" pitchFamily="49" charset="0"/>
                </a:rPr>
                <a:t>0</a:t>
              </a:r>
            </a:p>
          </p:txBody>
        </p:sp>
      </p:grpSp>
      <p:grpSp>
        <p:nvGrpSpPr>
          <p:cNvPr id="86" name="Group 85">
            <a:extLst>
              <a:ext uri="{FF2B5EF4-FFF2-40B4-BE49-F238E27FC236}">
                <a16:creationId xmlns:a16="http://schemas.microsoft.com/office/drawing/2014/main" id="{3E07B166-D69A-4918-AF7A-5BD5DA60FDB7}"/>
              </a:ext>
            </a:extLst>
          </p:cNvPr>
          <p:cNvGrpSpPr/>
          <p:nvPr/>
        </p:nvGrpSpPr>
        <p:grpSpPr>
          <a:xfrm>
            <a:off x="4652850" y="1879514"/>
            <a:ext cx="2332886" cy="739199"/>
            <a:chOff x="2715097" y="3724076"/>
            <a:chExt cx="1585692" cy="739199"/>
          </a:xfrm>
        </p:grpSpPr>
        <p:sp>
          <p:nvSpPr>
            <p:cNvPr id="84" name="TextBox 83">
              <a:extLst>
                <a:ext uri="{FF2B5EF4-FFF2-40B4-BE49-F238E27FC236}">
                  <a16:creationId xmlns:a16="http://schemas.microsoft.com/office/drawing/2014/main" id="{D1CBB489-5D9C-4741-8145-8D7D51131282}"/>
                </a:ext>
              </a:extLst>
            </p:cNvPr>
            <p:cNvSpPr txBox="1"/>
            <p:nvPr/>
          </p:nvSpPr>
          <p:spPr>
            <a:xfrm>
              <a:off x="2715097" y="3724076"/>
              <a:ext cx="1585692" cy="646331"/>
            </a:xfrm>
            <a:prstGeom prst="rect">
              <a:avLst/>
            </a:prstGeom>
            <a:noFill/>
          </p:spPr>
          <p:txBody>
            <a:bodyPr wrap="square">
              <a:spAutoFit/>
            </a:bodyPr>
            <a:lstStyle/>
            <a:p>
              <a:r>
                <a:rPr lang="en-US" sz="1800" b="0" dirty="0">
                  <a:latin typeface="Consolas" panose="020B0609020204030204" pitchFamily="49" charset="0"/>
                </a:rPr>
                <a:t>__</a:t>
              </a:r>
              <a:r>
                <a:rPr lang="en-US" sz="1800" b="0" dirty="0" err="1">
                  <a:latin typeface="Consolas" panose="020B0609020204030204" pitchFamily="49" charset="0"/>
                </a:rPr>
                <a:t>init</a:t>
              </a:r>
              <a:r>
                <a:rPr lang="en-US" sz="1800" b="0" dirty="0">
                  <a:latin typeface="Consolas" panose="020B0609020204030204" pitchFamily="49" charset="0"/>
                </a:rPr>
                <a:t>__(self, v)</a:t>
              </a:r>
              <a:endParaRPr lang="en-US" dirty="0"/>
            </a:p>
          </p:txBody>
        </p:sp>
        <p:sp>
          <p:nvSpPr>
            <p:cNvPr id="85" name="Rectangle 84">
              <a:extLst>
                <a:ext uri="{FF2B5EF4-FFF2-40B4-BE49-F238E27FC236}">
                  <a16:creationId xmlns:a16="http://schemas.microsoft.com/office/drawing/2014/main" id="{371F10A2-37F2-4EAB-B3B3-892717D280B4}"/>
                </a:ext>
              </a:extLst>
            </p:cNvPr>
            <p:cNvSpPr/>
            <p:nvPr/>
          </p:nvSpPr>
          <p:spPr>
            <a:xfrm>
              <a:off x="2748967" y="4109918"/>
              <a:ext cx="1517952" cy="35335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Consolas" panose="020B0609020204030204" pitchFamily="49" charset="0"/>
                </a:rPr>
                <a:t># method code...</a:t>
              </a:r>
            </a:p>
          </p:txBody>
        </p:sp>
      </p:grpSp>
      <p:sp>
        <p:nvSpPr>
          <p:cNvPr id="99" name="Rectangle 98">
            <a:extLst>
              <a:ext uri="{FF2B5EF4-FFF2-40B4-BE49-F238E27FC236}">
                <a16:creationId xmlns:a16="http://schemas.microsoft.com/office/drawing/2014/main" id="{252FA5E2-2D53-432C-B237-5176086B005F}"/>
              </a:ext>
            </a:extLst>
          </p:cNvPr>
          <p:cNvSpPr/>
          <p:nvPr/>
        </p:nvSpPr>
        <p:spPr>
          <a:xfrm>
            <a:off x="6190338" y="1555317"/>
            <a:ext cx="624264"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Consolas" panose="020B0609020204030204" pitchFamily="49" charset="0"/>
              </a:rPr>
              <a:t>1</a:t>
            </a:r>
          </a:p>
        </p:txBody>
      </p:sp>
      <p:sp>
        <p:nvSpPr>
          <p:cNvPr id="82" name="Speech Bubble: Rectangle with Corners Rounded 81">
            <a:extLst>
              <a:ext uri="{FF2B5EF4-FFF2-40B4-BE49-F238E27FC236}">
                <a16:creationId xmlns:a16="http://schemas.microsoft.com/office/drawing/2014/main" id="{DE41BAC6-ECB2-439D-B500-57134BF456FE}"/>
              </a:ext>
            </a:extLst>
          </p:cNvPr>
          <p:cNvSpPr/>
          <p:nvPr/>
        </p:nvSpPr>
        <p:spPr>
          <a:xfrm>
            <a:off x="2346178" y="56959"/>
            <a:ext cx="3691155" cy="1075811"/>
          </a:xfrm>
          <a:prstGeom prst="wedgeRoundRectCallout">
            <a:avLst>
              <a:gd name="adj1" fmla="val -61880"/>
              <a:gd name="adj2" fmla="val 867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defines a </a:t>
            </a:r>
            <a:r>
              <a:rPr lang="en-US" sz="2000" i="1" dirty="0">
                <a:solidFill>
                  <a:srgbClr val="FCDFDC"/>
                </a:solidFill>
                <a:latin typeface="Corbel" panose="020B0503020204020204" pitchFamily="34" charset="0"/>
              </a:rPr>
              <a:t>class </a:t>
            </a:r>
            <a:r>
              <a:rPr lang="en-US" sz="2000" dirty="0">
                <a:solidFill>
                  <a:srgbClr val="FCDFDC"/>
                </a:solidFill>
                <a:latin typeface="Corbel" panose="020B0503020204020204" pitchFamily="34" charset="0"/>
              </a:rPr>
              <a:t>member variable</a:t>
            </a:r>
            <a:r>
              <a:rPr lang="en-US" sz="2000" dirty="0">
                <a:latin typeface="Corbel" panose="020B0503020204020204" pitchFamily="34" charset="0"/>
              </a:rPr>
              <a:t>. Its value is associated with the overall class.</a:t>
            </a:r>
          </a:p>
        </p:txBody>
      </p:sp>
      <p:cxnSp>
        <p:nvCxnSpPr>
          <p:cNvPr id="106" name="Straight Arrow Connector 105">
            <a:extLst>
              <a:ext uri="{FF2B5EF4-FFF2-40B4-BE49-F238E27FC236}">
                <a16:creationId xmlns:a16="http://schemas.microsoft.com/office/drawing/2014/main" id="{C5F9A133-50A0-46A8-B993-06600DD2A534}"/>
              </a:ext>
            </a:extLst>
          </p:cNvPr>
          <p:cNvCxnSpPr>
            <a:cxnSpLocks/>
          </p:cNvCxnSpPr>
          <p:nvPr/>
        </p:nvCxnSpPr>
        <p:spPr>
          <a:xfrm>
            <a:off x="336580" y="47825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F0106BB-7707-4A20-A076-7BA2AB8DA5CC}"/>
              </a:ext>
            </a:extLst>
          </p:cNvPr>
          <p:cNvGrpSpPr/>
          <p:nvPr/>
        </p:nvGrpSpPr>
        <p:grpSpPr>
          <a:xfrm>
            <a:off x="3855792" y="5722924"/>
            <a:ext cx="3436886" cy="908348"/>
            <a:chOff x="6615711" y="5180606"/>
            <a:chExt cx="3481829" cy="908348"/>
          </a:xfrm>
        </p:grpSpPr>
        <p:sp>
          <p:nvSpPr>
            <p:cNvPr id="108" name="Rectangle 107">
              <a:extLst>
                <a:ext uri="{FF2B5EF4-FFF2-40B4-BE49-F238E27FC236}">
                  <a16:creationId xmlns:a16="http://schemas.microsoft.com/office/drawing/2014/main" id="{BF3DA1D9-0D8D-4469-B185-FC52B30F1DF4}"/>
                </a:ext>
              </a:extLst>
            </p:cNvPr>
            <p:cNvSpPr/>
            <p:nvPr/>
          </p:nvSpPr>
          <p:spPr>
            <a:xfrm>
              <a:off x="8034343" y="5180606"/>
              <a:ext cx="2063197" cy="90834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 name="Group 108">
              <a:extLst>
                <a:ext uri="{FF2B5EF4-FFF2-40B4-BE49-F238E27FC236}">
                  <a16:creationId xmlns:a16="http://schemas.microsoft.com/office/drawing/2014/main" id="{F0C130BE-8936-4F6D-B7A8-59303F566CFF}"/>
                </a:ext>
              </a:extLst>
            </p:cNvPr>
            <p:cNvGrpSpPr/>
            <p:nvPr/>
          </p:nvGrpSpPr>
          <p:grpSpPr>
            <a:xfrm>
              <a:off x="6615711" y="5525993"/>
              <a:ext cx="834671" cy="400110"/>
              <a:chOff x="2898324" y="4765400"/>
              <a:chExt cx="834671" cy="400110"/>
            </a:xfrm>
          </p:grpSpPr>
          <p:sp>
            <p:nvSpPr>
              <p:cNvPr id="111" name="TextBox 110">
                <a:extLst>
                  <a:ext uri="{FF2B5EF4-FFF2-40B4-BE49-F238E27FC236}">
                    <a16:creationId xmlns:a16="http://schemas.microsoft.com/office/drawing/2014/main" id="{C14CD539-7762-4AC8-8BC8-ADEB607ED76E}"/>
                  </a:ext>
                </a:extLst>
              </p:cNvPr>
              <p:cNvSpPr txBox="1"/>
              <p:nvPr/>
            </p:nvSpPr>
            <p:spPr>
              <a:xfrm>
                <a:off x="2898324" y="4765400"/>
                <a:ext cx="411187" cy="400110"/>
              </a:xfrm>
              <a:prstGeom prst="rect">
                <a:avLst/>
              </a:prstGeom>
              <a:noFill/>
            </p:spPr>
            <p:txBody>
              <a:bodyPr wrap="none" rtlCol="0">
                <a:spAutoFit/>
              </a:bodyPr>
              <a:lstStyle/>
              <a:p>
                <a:pPr algn="ctr"/>
                <a:r>
                  <a:rPr lang="en-US" sz="2000" dirty="0"/>
                  <a:t>t2</a:t>
                </a:r>
              </a:p>
            </p:txBody>
          </p:sp>
          <p:sp>
            <p:nvSpPr>
              <p:cNvPr id="112" name="Rectangle 111">
                <a:extLst>
                  <a:ext uri="{FF2B5EF4-FFF2-40B4-BE49-F238E27FC236}">
                    <a16:creationId xmlns:a16="http://schemas.microsoft.com/office/drawing/2014/main" id="{E8FE8C7A-990A-4DC0-ADCA-855FAB9DA47F}"/>
                  </a:ext>
                </a:extLst>
              </p:cNvPr>
              <p:cNvSpPr/>
              <p:nvPr/>
            </p:nvSpPr>
            <p:spPr>
              <a:xfrm>
                <a:off x="3239086" y="4832144"/>
                <a:ext cx="493909" cy="30035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0" name="Straight Arrow Connector 109">
              <a:extLst>
                <a:ext uri="{FF2B5EF4-FFF2-40B4-BE49-F238E27FC236}">
                  <a16:creationId xmlns:a16="http://schemas.microsoft.com/office/drawing/2014/main" id="{C89C18B7-6974-4B2C-9BCB-1143D33FAB20}"/>
                </a:ext>
              </a:extLst>
            </p:cNvPr>
            <p:cNvCxnSpPr>
              <a:cxnSpLocks/>
            </p:cNvCxnSpPr>
            <p:nvPr/>
          </p:nvCxnSpPr>
          <p:spPr>
            <a:xfrm flipV="1">
              <a:off x="7203822" y="5214892"/>
              <a:ext cx="809174" cy="5516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a:extLst>
              <a:ext uri="{FF2B5EF4-FFF2-40B4-BE49-F238E27FC236}">
                <a16:creationId xmlns:a16="http://schemas.microsoft.com/office/drawing/2014/main" id="{BE285D4B-A9C1-4F84-BDFA-1BB92C9013BB}"/>
              </a:ext>
            </a:extLst>
          </p:cNvPr>
          <p:cNvCxnSpPr>
            <a:cxnSpLocks/>
          </p:cNvCxnSpPr>
          <p:nvPr/>
        </p:nvCxnSpPr>
        <p:spPr>
          <a:xfrm>
            <a:off x="424026" y="21254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426847F-643B-4A9E-A31D-7EEC558F4A05}"/>
              </a:ext>
            </a:extLst>
          </p:cNvPr>
          <p:cNvCxnSpPr>
            <a:cxnSpLocks/>
          </p:cNvCxnSpPr>
          <p:nvPr/>
        </p:nvCxnSpPr>
        <p:spPr>
          <a:xfrm>
            <a:off x="580483" y="24291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847CB339-15FB-4F99-BC12-6C743EF1C075}"/>
              </a:ext>
            </a:extLst>
          </p:cNvPr>
          <p:cNvGrpSpPr/>
          <p:nvPr/>
        </p:nvGrpSpPr>
        <p:grpSpPr>
          <a:xfrm>
            <a:off x="5674130" y="5765434"/>
            <a:ext cx="1535241" cy="400110"/>
            <a:chOff x="3600882" y="3328576"/>
            <a:chExt cx="1193541" cy="400110"/>
          </a:xfrm>
        </p:grpSpPr>
        <p:sp>
          <p:nvSpPr>
            <p:cNvPr id="116" name="TextBox 115">
              <a:extLst>
                <a:ext uri="{FF2B5EF4-FFF2-40B4-BE49-F238E27FC236}">
                  <a16:creationId xmlns:a16="http://schemas.microsoft.com/office/drawing/2014/main" id="{15C64739-207C-4446-8B21-BA257C6F5D22}"/>
                </a:ext>
              </a:extLst>
            </p:cNvPr>
            <p:cNvSpPr txBox="1"/>
            <p:nvPr/>
          </p:nvSpPr>
          <p:spPr>
            <a:xfrm>
              <a:off x="3600882" y="3328576"/>
              <a:ext cx="748923" cy="400110"/>
            </a:xfrm>
            <a:prstGeom prst="rect">
              <a:avLst/>
            </a:prstGeom>
            <a:noFill/>
          </p:spPr>
          <p:txBody>
            <a:bodyPr wrap="none" rtlCol="0">
              <a:spAutoFit/>
            </a:bodyPr>
            <a:lstStyle/>
            <a:p>
              <a:pPr algn="ctr"/>
              <a:r>
                <a:rPr lang="en-US" sz="2000" dirty="0"/>
                <a:t>value</a:t>
              </a:r>
            </a:p>
          </p:txBody>
        </p:sp>
        <p:sp>
          <p:nvSpPr>
            <p:cNvPr id="117" name="Rectangle 116">
              <a:extLst>
                <a:ext uri="{FF2B5EF4-FFF2-40B4-BE49-F238E27FC236}">
                  <a16:creationId xmlns:a16="http://schemas.microsoft.com/office/drawing/2014/main" id="{6B5C7D4E-10F3-4B5E-B640-F6B65976212F}"/>
                </a:ext>
              </a:extLst>
            </p:cNvPr>
            <p:cNvSpPr/>
            <p:nvPr/>
          </p:nvSpPr>
          <p:spPr>
            <a:xfrm>
              <a:off x="4225942" y="3381442"/>
              <a:ext cx="568481"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Consolas" panose="020B0609020204030204" pitchFamily="49" charset="0"/>
                </a:rPr>
                <a:t>"b"</a:t>
              </a:r>
            </a:p>
          </p:txBody>
        </p:sp>
      </p:grpSp>
      <p:grpSp>
        <p:nvGrpSpPr>
          <p:cNvPr id="118" name="Group 117">
            <a:extLst>
              <a:ext uri="{FF2B5EF4-FFF2-40B4-BE49-F238E27FC236}">
                <a16:creationId xmlns:a16="http://schemas.microsoft.com/office/drawing/2014/main" id="{51922809-E124-40B4-BC6A-32046465C458}"/>
              </a:ext>
            </a:extLst>
          </p:cNvPr>
          <p:cNvGrpSpPr/>
          <p:nvPr/>
        </p:nvGrpSpPr>
        <p:grpSpPr>
          <a:xfrm>
            <a:off x="5005869" y="6178605"/>
            <a:ext cx="2203503" cy="400110"/>
            <a:chOff x="3081356" y="3306129"/>
            <a:chExt cx="1713067" cy="400110"/>
          </a:xfrm>
        </p:grpSpPr>
        <p:sp>
          <p:nvSpPr>
            <p:cNvPr id="119" name="TextBox 118">
              <a:extLst>
                <a:ext uri="{FF2B5EF4-FFF2-40B4-BE49-F238E27FC236}">
                  <a16:creationId xmlns:a16="http://schemas.microsoft.com/office/drawing/2014/main" id="{71E14862-0590-42E5-93B5-CEF2F5203204}"/>
                </a:ext>
              </a:extLst>
            </p:cNvPr>
            <p:cNvSpPr txBox="1"/>
            <p:nvPr/>
          </p:nvSpPr>
          <p:spPr>
            <a:xfrm>
              <a:off x="3081356" y="3306129"/>
              <a:ext cx="1346844" cy="400110"/>
            </a:xfrm>
            <a:prstGeom prst="rect">
              <a:avLst/>
            </a:prstGeom>
            <a:noFill/>
          </p:spPr>
          <p:txBody>
            <a:bodyPr wrap="none" rtlCol="0">
              <a:spAutoFit/>
            </a:bodyPr>
            <a:lstStyle/>
            <a:p>
              <a:pPr algn="ctr"/>
              <a:r>
                <a:rPr lang="en-US" sz="2000" dirty="0" err="1"/>
                <a:t>thing_num</a:t>
              </a:r>
              <a:endParaRPr lang="en-US" sz="2000" dirty="0"/>
            </a:p>
          </p:txBody>
        </p:sp>
        <p:sp>
          <p:nvSpPr>
            <p:cNvPr id="120" name="Rectangle 119">
              <a:extLst>
                <a:ext uri="{FF2B5EF4-FFF2-40B4-BE49-F238E27FC236}">
                  <a16:creationId xmlns:a16="http://schemas.microsoft.com/office/drawing/2014/main" id="{589DC282-9ED2-4945-8D01-0C210128A149}"/>
                </a:ext>
              </a:extLst>
            </p:cNvPr>
            <p:cNvSpPr/>
            <p:nvPr/>
          </p:nvSpPr>
          <p:spPr>
            <a:xfrm>
              <a:off x="4225942" y="3381442"/>
              <a:ext cx="568481"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Consolas" panose="020B0609020204030204" pitchFamily="49" charset="0"/>
                </a:rPr>
                <a:t>2</a:t>
              </a:r>
            </a:p>
          </p:txBody>
        </p:sp>
      </p:grpSp>
      <p:cxnSp>
        <p:nvCxnSpPr>
          <p:cNvPr id="121" name="Straight Arrow Connector 120">
            <a:extLst>
              <a:ext uri="{FF2B5EF4-FFF2-40B4-BE49-F238E27FC236}">
                <a16:creationId xmlns:a16="http://schemas.microsoft.com/office/drawing/2014/main" id="{E0C7B035-A51F-4FEE-8469-72BD06B1CC60}"/>
              </a:ext>
            </a:extLst>
          </p:cNvPr>
          <p:cNvCxnSpPr>
            <a:cxnSpLocks/>
          </p:cNvCxnSpPr>
          <p:nvPr/>
        </p:nvCxnSpPr>
        <p:spPr>
          <a:xfrm>
            <a:off x="580483" y="26820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C645B50-B54F-4F17-8E9F-62642E7866B4}"/>
              </a:ext>
            </a:extLst>
          </p:cNvPr>
          <p:cNvCxnSpPr>
            <a:cxnSpLocks/>
          </p:cNvCxnSpPr>
          <p:nvPr/>
        </p:nvCxnSpPr>
        <p:spPr>
          <a:xfrm>
            <a:off x="572876" y="295494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1586A162-DD1C-4CDD-B074-DC5AD5C11819}"/>
              </a:ext>
            </a:extLst>
          </p:cNvPr>
          <p:cNvSpPr/>
          <p:nvPr/>
        </p:nvSpPr>
        <p:spPr>
          <a:xfrm>
            <a:off x="6190338" y="1552961"/>
            <a:ext cx="624264"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Consolas" panose="020B0609020204030204" pitchFamily="49" charset="0"/>
              </a:rPr>
              <a:t>2</a:t>
            </a:r>
          </a:p>
        </p:txBody>
      </p:sp>
      <p:sp>
        <p:nvSpPr>
          <p:cNvPr id="124" name="Speech Bubble: Rectangle with Corners Rounded 123">
            <a:extLst>
              <a:ext uri="{FF2B5EF4-FFF2-40B4-BE49-F238E27FC236}">
                <a16:creationId xmlns:a16="http://schemas.microsoft.com/office/drawing/2014/main" id="{D93564DA-8C2B-42D2-9489-B5BA00EA89F3}"/>
              </a:ext>
            </a:extLst>
          </p:cNvPr>
          <p:cNvSpPr/>
          <p:nvPr/>
        </p:nvSpPr>
        <p:spPr>
          <a:xfrm>
            <a:off x="4058731" y="4705039"/>
            <a:ext cx="3338295" cy="1075811"/>
          </a:xfrm>
          <a:prstGeom prst="wedgeRoundRectCallout">
            <a:avLst>
              <a:gd name="adj1" fmla="val -61880"/>
              <a:gd name="adj2" fmla="val 867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that our object does </a:t>
            </a:r>
            <a:r>
              <a:rPr lang="en-US" sz="2000" dirty="0">
                <a:solidFill>
                  <a:srgbClr val="FCDFDC"/>
                </a:solidFill>
                <a:latin typeface="Corbel" panose="020B0503020204020204" pitchFamily="34" charset="0"/>
              </a:rPr>
              <a:t>NOT</a:t>
            </a:r>
            <a:r>
              <a:rPr lang="en-US" sz="2000" dirty="0">
                <a:latin typeface="Corbel" panose="020B0503020204020204" pitchFamily="34" charset="0"/>
              </a:rPr>
              <a:t> have a </a:t>
            </a:r>
            <a:r>
              <a:rPr lang="en-US" sz="2000" dirty="0" err="1">
                <a:solidFill>
                  <a:srgbClr val="FCDFDC"/>
                </a:solidFill>
                <a:latin typeface="Corbel" panose="020B0503020204020204" pitchFamily="34" charset="0"/>
              </a:rPr>
              <a:t>thing_count</a:t>
            </a:r>
            <a:r>
              <a:rPr lang="en-US" sz="2000" dirty="0">
                <a:solidFill>
                  <a:srgbClr val="FCDFDC"/>
                </a:solidFill>
                <a:latin typeface="Corbel" panose="020B0503020204020204" pitchFamily="34" charset="0"/>
              </a:rPr>
              <a:t> </a:t>
            </a:r>
            <a:r>
              <a:rPr lang="en-US" sz="2000" dirty="0">
                <a:latin typeface="Corbel" panose="020B0503020204020204" pitchFamily="34" charset="0"/>
              </a:rPr>
              <a:t>member variable!</a:t>
            </a:r>
          </a:p>
        </p:txBody>
      </p:sp>
      <p:sp>
        <p:nvSpPr>
          <p:cNvPr id="125" name="Speech Bubble: Rectangle with Corners Rounded 124">
            <a:extLst>
              <a:ext uri="{FF2B5EF4-FFF2-40B4-BE49-F238E27FC236}">
                <a16:creationId xmlns:a16="http://schemas.microsoft.com/office/drawing/2014/main" id="{CEED284F-D24D-4E4F-90E1-88D556DDD97B}"/>
              </a:ext>
            </a:extLst>
          </p:cNvPr>
          <p:cNvSpPr/>
          <p:nvPr/>
        </p:nvSpPr>
        <p:spPr>
          <a:xfrm>
            <a:off x="6270788" y="120654"/>
            <a:ext cx="3691155" cy="1075811"/>
          </a:xfrm>
          <a:prstGeom prst="wedgeRoundRectCallout">
            <a:avLst>
              <a:gd name="adj1" fmla="val -61880"/>
              <a:gd name="adj2" fmla="val 867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There's only one copy of this variable, and it's associated with the overall class.</a:t>
            </a:r>
          </a:p>
        </p:txBody>
      </p:sp>
      <p:sp>
        <p:nvSpPr>
          <p:cNvPr id="126" name="Speech Bubble: Rectangle with Corners Rounded 125">
            <a:extLst>
              <a:ext uri="{FF2B5EF4-FFF2-40B4-BE49-F238E27FC236}">
                <a16:creationId xmlns:a16="http://schemas.microsoft.com/office/drawing/2014/main" id="{3DCB4042-F868-41AB-BFA4-AAADDEDA949E}"/>
              </a:ext>
            </a:extLst>
          </p:cNvPr>
          <p:cNvSpPr/>
          <p:nvPr/>
        </p:nvSpPr>
        <p:spPr>
          <a:xfrm>
            <a:off x="1641975" y="30630"/>
            <a:ext cx="3808489" cy="1075811"/>
          </a:xfrm>
          <a:prstGeom prst="wedgeRoundRectCallout">
            <a:avLst>
              <a:gd name="adj1" fmla="val -62353"/>
              <a:gd name="adj2" fmla="val 616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you define a class, Python creates a special "class" object that holds the class's details.</a:t>
            </a:r>
          </a:p>
        </p:txBody>
      </p:sp>
      <p:sp>
        <p:nvSpPr>
          <p:cNvPr id="127" name="Speech Bubble: Rectangle with Corners Rounded 126">
            <a:extLst>
              <a:ext uri="{FF2B5EF4-FFF2-40B4-BE49-F238E27FC236}">
                <a16:creationId xmlns:a16="http://schemas.microsoft.com/office/drawing/2014/main" id="{A728FB21-CEB9-4326-851F-3300D1FC0216}"/>
              </a:ext>
            </a:extLst>
          </p:cNvPr>
          <p:cNvSpPr/>
          <p:nvPr/>
        </p:nvSpPr>
        <p:spPr>
          <a:xfrm>
            <a:off x="6637463" y="3097230"/>
            <a:ext cx="4524523" cy="1075811"/>
          </a:xfrm>
          <a:prstGeom prst="wedgeRoundRectCallout">
            <a:avLst>
              <a:gd name="adj1" fmla="val -40072"/>
              <a:gd name="adj2" fmla="val -959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class object only holds information about the overall </a:t>
            </a:r>
            <a:r>
              <a:rPr lang="en-US" sz="2000" dirty="0">
                <a:solidFill>
                  <a:srgbClr val="FCDFDC"/>
                </a:solidFill>
                <a:latin typeface="Corbel" panose="020B0503020204020204" pitchFamily="34" charset="0"/>
              </a:rPr>
              <a:t>Thing class</a:t>
            </a:r>
            <a:r>
              <a:rPr lang="en-US" sz="2000" dirty="0">
                <a:latin typeface="Corbel" panose="020B0503020204020204" pitchFamily="34" charset="0"/>
              </a:rPr>
              <a:t>, </a:t>
            </a:r>
            <a:r>
              <a:rPr lang="en-US" sz="2000" i="1" dirty="0">
                <a:latin typeface="Corbel" panose="020B0503020204020204" pitchFamily="34" charset="0"/>
              </a:rPr>
              <a:t>NOT</a:t>
            </a:r>
            <a:r>
              <a:rPr lang="en-US" sz="2000" dirty="0">
                <a:latin typeface="Corbel" panose="020B0503020204020204" pitchFamily="34" charset="0"/>
              </a:rPr>
              <a:t> individual </a:t>
            </a:r>
            <a:r>
              <a:rPr lang="en-US" sz="2000" dirty="0">
                <a:solidFill>
                  <a:srgbClr val="FCDFDC"/>
                </a:solidFill>
                <a:latin typeface="Corbel" panose="020B0503020204020204" pitchFamily="34" charset="0"/>
              </a:rPr>
              <a:t>Thing objects</a:t>
            </a:r>
            <a:r>
              <a:rPr lang="en-US" sz="2000" dirty="0">
                <a:latin typeface="Corbel" panose="020B0503020204020204" pitchFamily="34" charset="0"/>
              </a:rPr>
              <a:t>.</a:t>
            </a:r>
          </a:p>
        </p:txBody>
      </p:sp>
      <p:sp>
        <p:nvSpPr>
          <p:cNvPr id="128" name="Speech Bubble: Rectangle with Corners Rounded 127">
            <a:extLst>
              <a:ext uri="{FF2B5EF4-FFF2-40B4-BE49-F238E27FC236}">
                <a16:creationId xmlns:a16="http://schemas.microsoft.com/office/drawing/2014/main" id="{3E3495F3-0D1F-48AD-89FB-B47FC1707253}"/>
              </a:ext>
            </a:extLst>
          </p:cNvPr>
          <p:cNvSpPr/>
          <p:nvPr/>
        </p:nvSpPr>
        <p:spPr>
          <a:xfrm>
            <a:off x="1823255" y="838195"/>
            <a:ext cx="3691155" cy="1075811"/>
          </a:xfrm>
          <a:prstGeom prst="wedgeRoundRectCallout">
            <a:avLst>
              <a:gd name="adj1" fmla="val -61880"/>
              <a:gd name="adj2" fmla="val 867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use the </a:t>
            </a:r>
            <a:r>
              <a:rPr lang="en-US" sz="2000" dirty="0">
                <a:solidFill>
                  <a:srgbClr val="FCDFDC"/>
                </a:solidFill>
                <a:latin typeface="Corbel" panose="020B0503020204020204" pitchFamily="34" charset="0"/>
              </a:rPr>
              <a:t>self.</a:t>
            </a:r>
            <a:r>
              <a:rPr lang="en-US" sz="2000" dirty="0">
                <a:latin typeface="Corbel" panose="020B0503020204020204" pitchFamily="34" charset="0"/>
              </a:rPr>
              <a:t> prefix to set a variable, this creates a member variable in the object.</a:t>
            </a:r>
          </a:p>
        </p:txBody>
      </p:sp>
      <p:sp>
        <p:nvSpPr>
          <p:cNvPr id="129" name="Speech Bubble: Rectangle with Corners Rounded 128">
            <a:extLst>
              <a:ext uri="{FF2B5EF4-FFF2-40B4-BE49-F238E27FC236}">
                <a16:creationId xmlns:a16="http://schemas.microsoft.com/office/drawing/2014/main" id="{52F76F65-677F-49C1-97B6-CB0824DA9BB8}"/>
              </a:ext>
            </a:extLst>
          </p:cNvPr>
          <p:cNvSpPr/>
          <p:nvPr/>
        </p:nvSpPr>
        <p:spPr>
          <a:xfrm>
            <a:off x="1890455" y="1116270"/>
            <a:ext cx="4447538" cy="1075811"/>
          </a:xfrm>
          <a:prstGeom prst="wedgeRoundRectCallout">
            <a:avLst>
              <a:gd name="adj1" fmla="val -61880"/>
              <a:gd name="adj2" fmla="val 867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use the class's name as a prefix to access a variable (e.g., </a:t>
            </a:r>
            <a:r>
              <a:rPr lang="en-US" sz="2000" dirty="0">
                <a:solidFill>
                  <a:srgbClr val="FCDFDC"/>
                </a:solidFill>
                <a:latin typeface="Corbel" panose="020B0503020204020204" pitchFamily="34" charset="0"/>
              </a:rPr>
              <a:t>Thing.</a:t>
            </a:r>
            <a:r>
              <a:rPr lang="en-US" sz="2000" dirty="0">
                <a:latin typeface="Corbel" panose="020B0503020204020204" pitchFamily="34" charset="0"/>
              </a:rPr>
              <a:t>), this refers to the overall class variable.</a:t>
            </a:r>
          </a:p>
        </p:txBody>
      </p:sp>
      <p:cxnSp>
        <p:nvCxnSpPr>
          <p:cNvPr id="130" name="Straight Arrow Connector 129">
            <a:extLst>
              <a:ext uri="{FF2B5EF4-FFF2-40B4-BE49-F238E27FC236}">
                <a16:creationId xmlns:a16="http://schemas.microsoft.com/office/drawing/2014/main" id="{08E26E65-1A4B-4184-A224-159674BBE6EA}"/>
              </a:ext>
            </a:extLst>
          </p:cNvPr>
          <p:cNvCxnSpPr>
            <a:cxnSpLocks/>
          </p:cNvCxnSpPr>
          <p:nvPr/>
        </p:nvCxnSpPr>
        <p:spPr>
          <a:xfrm>
            <a:off x="301761" y="50745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40D75565-3F58-4947-B11F-3199F20B6987}"/>
              </a:ext>
            </a:extLst>
          </p:cNvPr>
          <p:cNvCxnSpPr>
            <a:cxnSpLocks/>
          </p:cNvCxnSpPr>
          <p:nvPr/>
        </p:nvCxnSpPr>
        <p:spPr>
          <a:xfrm>
            <a:off x="304280" y="53621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Speech Bubble: Rectangle with Corners Rounded 131">
            <a:extLst>
              <a:ext uri="{FF2B5EF4-FFF2-40B4-BE49-F238E27FC236}">
                <a16:creationId xmlns:a16="http://schemas.microsoft.com/office/drawing/2014/main" id="{03FFDD7E-AAAF-4DA5-A56E-835D942E729D}"/>
              </a:ext>
            </a:extLst>
          </p:cNvPr>
          <p:cNvSpPr/>
          <p:nvPr/>
        </p:nvSpPr>
        <p:spPr>
          <a:xfrm>
            <a:off x="3829052" y="4484839"/>
            <a:ext cx="2985550" cy="719258"/>
          </a:xfrm>
          <a:prstGeom prst="wedgeRoundRectCallout">
            <a:avLst>
              <a:gd name="adj1" fmla="val -67613"/>
              <a:gd name="adj2" fmla="val 314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refers to our object's member variable.</a:t>
            </a:r>
          </a:p>
        </p:txBody>
      </p:sp>
      <p:sp>
        <p:nvSpPr>
          <p:cNvPr id="133" name="Speech Bubble: Rectangle with Corners Rounded 132">
            <a:extLst>
              <a:ext uri="{FF2B5EF4-FFF2-40B4-BE49-F238E27FC236}">
                <a16:creationId xmlns:a16="http://schemas.microsoft.com/office/drawing/2014/main" id="{A0AAAE6B-71E4-40A9-86FC-CE14018F8BED}"/>
              </a:ext>
            </a:extLst>
          </p:cNvPr>
          <p:cNvSpPr/>
          <p:nvPr/>
        </p:nvSpPr>
        <p:spPr>
          <a:xfrm>
            <a:off x="4641645" y="3511125"/>
            <a:ext cx="2857676" cy="1075811"/>
          </a:xfrm>
          <a:prstGeom prst="wedgeRoundRectCallout">
            <a:avLst>
              <a:gd name="adj1" fmla="val -61880"/>
              <a:gd name="adj2" fmla="val 867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this refers to our class member variable.</a:t>
            </a:r>
          </a:p>
        </p:txBody>
      </p:sp>
      <p:sp>
        <p:nvSpPr>
          <p:cNvPr id="135" name="Speech Bubble: Rectangle with Corners Rounded 134">
            <a:extLst>
              <a:ext uri="{FF2B5EF4-FFF2-40B4-BE49-F238E27FC236}">
                <a16:creationId xmlns:a16="http://schemas.microsoft.com/office/drawing/2014/main" id="{C0DD1D80-D457-4DC2-8878-0C4C5FB2F480}"/>
              </a:ext>
            </a:extLst>
          </p:cNvPr>
          <p:cNvSpPr/>
          <p:nvPr/>
        </p:nvSpPr>
        <p:spPr>
          <a:xfrm>
            <a:off x="3825250" y="4733803"/>
            <a:ext cx="2985550" cy="719258"/>
          </a:xfrm>
          <a:prstGeom prst="wedgeRoundRectCallout">
            <a:avLst>
              <a:gd name="adj1" fmla="val -67613"/>
              <a:gd name="adj2" fmla="val 314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refers to our object's member variable.</a:t>
            </a:r>
          </a:p>
        </p:txBody>
      </p:sp>
      <p:sp>
        <p:nvSpPr>
          <p:cNvPr id="136" name="Speech Bubble: Rectangle with Corners Rounded 135">
            <a:extLst>
              <a:ext uri="{FF2B5EF4-FFF2-40B4-BE49-F238E27FC236}">
                <a16:creationId xmlns:a16="http://schemas.microsoft.com/office/drawing/2014/main" id="{B50285AB-C27F-4027-845B-B667291A9175}"/>
              </a:ext>
            </a:extLst>
          </p:cNvPr>
          <p:cNvSpPr/>
          <p:nvPr/>
        </p:nvSpPr>
        <p:spPr>
          <a:xfrm>
            <a:off x="4637843" y="3760089"/>
            <a:ext cx="2857676" cy="1075811"/>
          </a:xfrm>
          <a:prstGeom prst="wedgeRoundRectCallout">
            <a:avLst>
              <a:gd name="adj1" fmla="val -61880"/>
              <a:gd name="adj2" fmla="val 867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this refers to our class member variable.</a:t>
            </a:r>
          </a:p>
        </p:txBody>
      </p:sp>
      <p:sp>
        <p:nvSpPr>
          <p:cNvPr id="139" name="TextBox 138">
            <a:extLst>
              <a:ext uri="{FF2B5EF4-FFF2-40B4-BE49-F238E27FC236}">
                <a16:creationId xmlns:a16="http://schemas.microsoft.com/office/drawing/2014/main" id="{B3241ABF-FC60-4AEE-8CD2-A7BED8614F77}"/>
              </a:ext>
            </a:extLst>
          </p:cNvPr>
          <p:cNvSpPr txBox="1"/>
          <p:nvPr/>
        </p:nvSpPr>
        <p:spPr>
          <a:xfrm>
            <a:off x="7313749" y="5248201"/>
            <a:ext cx="4878251" cy="1200329"/>
          </a:xfrm>
          <a:prstGeom prst="rect">
            <a:avLst/>
          </a:prstGeom>
          <a:noFill/>
        </p:spPr>
        <p:txBody>
          <a:bodyPr wrap="square">
            <a:spAutoFit/>
          </a:bodyPr>
          <a:lstStyle/>
          <a:p>
            <a:pPr algn="ctr"/>
            <a:r>
              <a:rPr lang="en-US" sz="2400" dirty="0"/>
              <a:t>Only use a </a:t>
            </a:r>
            <a:r>
              <a:rPr lang="en-US" sz="2400" dirty="0">
                <a:solidFill>
                  <a:srgbClr val="FF0000"/>
                </a:solidFill>
              </a:rPr>
              <a:t>class variable </a:t>
            </a:r>
            <a:r>
              <a:rPr lang="en-US" sz="2400" dirty="0"/>
              <a:t>when you need a variable whose value is shared across all of your object instances.</a:t>
            </a:r>
          </a:p>
        </p:txBody>
      </p:sp>
      <p:sp>
        <p:nvSpPr>
          <p:cNvPr id="140" name="Speech Bubble: Rectangle with Corners Rounded 139">
            <a:extLst>
              <a:ext uri="{FF2B5EF4-FFF2-40B4-BE49-F238E27FC236}">
                <a16:creationId xmlns:a16="http://schemas.microsoft.com/office/drawing/2014/main" id="{9F7AEAB8-5187-4F6D-B5E3-C0AF80F11B99}"/>
              </a:ext>
            </a:extLst>
          </p:cNvPr>
          <p:cNvSpPr/>
          <p:nvPr/>
        </p:nvSpPr>
        <p:spPr>
          <a:xfrm>
            <a:off x="3821403" y="3650783"/>
            <a:ext cx="2985550" cy="719258"/>
          </a:xfrm>
          <a:prstGeom prst="wedgeRoundRectCallout">
            <a:avLst>
              <a:gd name="adj1" fmla="val -67613"/>
              <a:gd name="adj2" fmla="val 314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refers to our object's member variable.</a:t>
            </a:r>
          </a:p>
        </p:txBody>
      </p:sp>
      <p:sp>
        <p:nvSpPr>
          <p:cNvPr id="141" name="Speech Bubble: Rectangle with Corners Rounded 140">
            <a:extLst>
              <a:ext uri="{FF2B5EF4-FFF2-40B4-BE49-F238E27FC236}">
                <a16:creationId xmlns:a16="http://schemas.microsoft.com/office/drawing/2014/main" id="{93625A9F-41D0-49E4-B8AF-1AF4C593145A}"/>
              </a:ext>
            </a:extLst>
          </p:cNvPr>
          <p:cNvSpPr/>
          <p:nvPr/>
        </p:nvSpPr>
        <p:spPr>
          <a:xfrm>
            <a:off x="4633996" y="2677069"/>
            <a:ext cx="2857676" cy="1075811"/>
          </a:xfrm>
          <a:prstGeom prst="wedgeRoundRectCallout">
            <a:avLst>
              <a:gd name="adj1" fmla="val -61880"/>
              <a:gd name="adj2" fmla="val 867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this refers to our class member variable.</a:t>
            </a:r>
          </a:p>
        </p:txBody>
      </p:sp>
    </p:spTree>
    <p:extLst>
      <p:ext uri="{BB962C8B-B14F-4D97-AF65-F5344CB8AC3E}">
        <p14:creationId xmlns:p14="http://schemas.microsoft.com/office/powerpoint/2010/main" val="104718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90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7"/>
                                        </p:tgtEl>
                                      </p:cBhvr>
                                    </p:animEffect>
                                    <p:set>
                                      <p:cBhvr>
                                        <p:cTn id="26" dur="1" fill="hold">
                                          <p:stCondLst>
                                            <p:cond delay="499"/>
                                          </p:stCondLst>
                                        </p:cTn>
                                        <p:tgtEl>
                                          <p:spTgt spid="3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8"/>
                                        </p:tgtEl>
                                      </p:cBhvr>
                                    </p:animEffect>
                                    <p:set>
                                      <p:cBhvr>
                                        <p:cTn id="29" dur="1" fill="hold">
                                          <p:stCondLst>
                                            <p:cond delay="499"/>
                                          </p:stCondLst>
                                        </p:cTn>
                                        <p:tgtEl>
                                          <p:spTgt spid="3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wipe(down)">
                                      <p:cBhvr>
                                        <p:cTn id="57" dur="500"/>
                                        <p:tgtEl>
                                          <p:spTgt spid="12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4.79167E-6 -3.7037E-7 L 0.47812 0.04468 " pathEditMode="relative" rAng="0" ptsTypes="AA">
                                      <p:cBhvr>
                                        <p:cTn id="61" dur="2000" fill="hold"/>
                                        <p:tgtEl>
                                          <p:spTgt spid="126"/>
                                        </p:tgtEl>
                                        <p:attrNameLst>
                                          <p:attrName>ppt_x</p:attrName>
                                          <p:attrName>ppt_y</p:attrName>
                                        </p:attrNameLst>
                                      </p:cBhvr>
                                      <p:rCtr x="23906" y="2222"/>
                                    </p:animMotion>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27"/>
                                        </p:tgtEl>
                                        <p:attrNameLst>
                                          <p:attrName>style.visibility</p:attrName>
                                        </p:attrNameLst>
                                      </p:cBhvr>
                                      <p:to>
                                        <p:strVal val="visible"/>
                                      </p:to>
                                    </p:set>
                                    <p:animEffect transition="in" filter="wipe(down)">
                                      <p:cBhvr>
                                        <p:cTn id="71" dur="500"/>
                                        <p:tgtEl>
                                          <p:spTgt spid="12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127"/>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12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77"/>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wipe(down)">
                                      <p:cBhvr>
                                        <p:cTn id="90" dur="500"/>
                                        <p:tgtEl>
                                          <p:spTgt spid="82"/>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2" nodeType="clickEffect">
                                  <p:stCondLst>
                                    <p:cond delay="0"/>
                                  </p:stCondLst>
                                  <p:childTnLst>
                                    <p:animMotion origin="layout" path="M 5.55112E-17 4.44444E-6 L 0.32604 0.00972 " pathEditMode="relative" rAng="0" ptsTypes="AA">
                                      <p:cBhvr>
                                        <p:cTn id="94" dur="2000" fill="hold"/>
                                        <p:tgtEl>
                                          <p:spTgt spid="82"/>
                                        </p:tgtEl>
                                        <p:attrNameLst>
                                          <p:attrName>ppt_x</p:attrName>
                                          <p:attrName>ppt_y</p:attrName>
                                        </p:attrNameLst>
                                      </p:cBhvr>
                                      <p:rCtr x="16302" y="486"/>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8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7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87"/>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500"/>
                                        <p:tgtEl>
                                          <p:spTgt spid="86"/>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87"/>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88"/>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89"/>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9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128"/>
                                        </p:tgtEl>
                                        <p:attrNameLst>
                                          <p:attrName>style.visibility</p:attrName>
                                        </p:attrNameLst>
                                      </p:cBhvr>
                                      <p:to>
                                        <p:strVal val="visible"/>
                                      </p:to>
                                    </p:set>
                                    <p:animEffect transition="in" filter="wipe(down)">
                                      <p:cBhvr>
                                        <p:cTn id="149" dur="500"/>
                                        <p:tgtEl>
                                          <p:spTgt spid="128"/>
                                        </p:tgtEl>
                                      </p:cBhvr>
                                    </p:animEffect>
                                  </p:childTnLst>
                                </p:cTn>
                              </p:par>
                            </p:childTnLst>
                          </p:cTn>
                        </p:par>
                      </p:childTnLst>
                    </p:cTn>
                  </p:par>
                  <p:par>
                    <p:cTn id="150" fill="hold">
                      <p:stCondLst>
                        <p:cond delay="indefinite"/>
                      </p:stCondLst>
                      <p:childTnLst>
                        <p:par>
                          <p:cTn id="151" fill="hold">
                            <p:stCondLst>
                              <p:cond delay="0"/>
                            </p:stCondLst>
                            <p:childTnLst>
                              <p:par>
                                <p:cTn id="152" presetID="42" presetClass="path" presetSubtype="0" accel="50000" decel="50000" fill="hold" grpId="2" nodeType="clickEffect">
                                  <p:stCondLst>
                                    <p:cond delay="0"/>
                                  </p:stCondLst>
                                  <p:childTnLst>
                                    <p:animMotion origin="layout" path="M -1.45833E-6 -4.44444E-6 L 0.10482 0.51065 " pathEditMode="relative" rAng="0" ptsTypes="AA">
                                      <p:cBhvr>
                                        <p:cTn id="153" dur="2000" fill="hold"/>
                                        <p:tgtEl>
                                          <p:spTgt spid="128"/>
                                        </p:tgtEl>
                                        <p:attrNameLst>
                                          <p:attrName>ppt_x</p:attrName>
                                          <p:attrName>ppt_y</p:attrName>
                                        </p:attrNameLst>
                                      </p:cBhvr>
                                      <p:rCtr x="5234" y="25532"/>
                                    </p:animMotion>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92"/>
                                        </p:tgtEl>
                                        <p:attrNameLst>
                                          <p:attrName>style.visibility</p:attrName>
                                        </p:attrNameLst>
                                      </p:cBhvr>
                                      <p:to>
                                        <p:strVal val="visible"/>
                                      </p:to>
                                    </p:set>
                                    <p:animEffect transition="in" filter="fade">
                                      <p:cBhvr>
                                        <p:cTn id="158" dur="500"/>
                                        <p:tgtEl>
                                          <p:spTgt spid="92"/>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28"/>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90"/>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98"/>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grpId="0" nodeType="clickEffect">
                                  <p:stCondLst>
                                    <p:cond delay="0"/>
                                  </p:stCondLst>
                                  <p:childTnLst>
                                    <p:set>
                                      <p:cBhvr>
                                        <p:cTn id="174" dur="1" fill="hold">
                                          <p:stCondLst>
                                            <p:cond delay="0"/>
                                          </p:stCondLst>
                                        </p:cTn>
                                        <p:tgtEl>
                                          <p:spTgt spid="129"/>
                                        </p:tgtEl>
                                        <p:attrNameLst>
                                          <p:attrName>style.visibility</p:attrName>
                                        </p:attrNameLst>
                                      </p:cBhvr>
                                      <p:to>
                                        <p:strVal val="visible"/>
                                      </p:to>
                                    </p:set>
                                    <p:animEffect transition="in" filter="wipe(down)">
                                      <p:cBhvr>
                                        <p:cTn id="175" dur="500"/>
                                        <p:tgtEl>
                                          <p:spTgt spid="129"/>
                                        </p:tgtEl>
                                      </p:cBhvr>
                                    </p:animEffect>
                                  </p:childTnLst>
                                </p:cTn>
                              </p:par>
                            </p:childTnLst>
                          </p:cTn>
                        </p:par>
                      </p:childTnLst>
                    </p:cTn>
                  </p:par>
                  <p:par>
                    <p:cTn id="176" fill="hold">
                      <p:stCondLst>
                        <p:cond delay="indefinite"/>
                      </p:stCondLst>
                      <p:childTnLst>
                        <p:par>
                          <p:cTn id="177" fill="hold">
                            <p:stCondLst>
                              <p:cond delay="0"/>
                            </p:stCondLst>
                            <p:childTnLst>
                              <p:par>
                                <p:cTn id="178" presetID="42" presetClass="path" presetSubtype="0" accel="50000" decel="50000" fill="hold" grpId="2" nodeType="clickEffect">
                                  <p:stCondLst>
                                    <p:cond delay="0"/>
                                  </p:stCondLst>
                                  <p:childTnLst>
                                    <p:animMotion origin="layout" path="M 2.08333E-7 -3.7037E-6 L 0.43255 -0.13865 " pathEditMode="relative" rAng="0" ptsTypes="AA">
                                      <p:cBhvr>
                                        <p:cTn id="179" dur="2000" fill="hold"/>
                                        <p:tgtEl>
                                          <p:spTgt spid="129"/>
                                        </p:tgtEl>
                                        <p:attrNameLst>
                                          <p:attrName>ppt_x</p:attrName>
                                          <p:attrName>ppt_y</p:attrName>
                                        </p:attrNameLst>
                                      </p:cBhvr>
                                      <p:rCtr x="21628" y="-6944"/>
                                    </p:animMotion>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99"/>
                                        </p:tgtEl>
                                        <p:attrNameLst>
                                          <p:attrName>style.visibility</p:attrName>
                                        </p:attrNameLst>
                                      </p:cBhvr>
                                      <p:to>
                                        <p:strVal val="visible"/>
                                      </p:to>
                                    </p:set>
                                    <p:animEffect transition="in" filter="fade">
                                      <p:cBhvr>
                                        <p:cTn id="184" dur="500"/>
                                        <p:tgtEl>
                                          <p:spTgt spid="99"/>
                                        </p:tgtEl>
                                      </p:cBhvr>
                                    </p:animEffec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129"/>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nodeType="clickEffect">
                                  <p:stCondLst>
                                    <p:cond delay="0"/>
                                  </p:stCondLst>
                                  <p:childTnLst>
                                    <p:set>
                                      <p:cBhvr>
                                        <p:cTn id="192" dur="1" fill="hold">
                                          <p:stCondLst>
                                            <p:cond delay="0"/>
                                          </p:stCondLst>
                                        </p:cTn>
                                        <p:tgtEl>
                                          <p:spTgt spid="98"/>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100"/>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9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grpId="0" nodeType="clickEffect">
                                  <p:stCondLst>
                                    <p:cond delay="0"/>
                                  </p:stCondLst>
                                  <p:childTnLst>
                                    <p:set>
                                      <p:cBhvr>
                                        <p:cTn id="204" dur="1" fill="hold">
                                          <p:stCondLst>
                                            <p:cond delay="0"/>
                                          </p:stCondLst>
                                        </p:cTn>
                                        <p:tgtEl>
                                          <p:spTgt spid="124"/>
                                        </p:tgtEl>
                                        <p:attrNameLst>
                                          <p:attrName>style.visibility</p:attrName>
                                        </p:attrNameLst>
                                      </p:cBhvr>
                                      <p:to>
                                        <p:strVal val="visible"/>
                                      </p:to>
                                    </p:set>
                                    <p:animEffect transition="in" filter="wipe(down)">
                                      <p:cBhvr>
                                        <p:cTn id="205" dur="500"/>
                                        <p:tgtEl>
                                          <p:spTgt spid="124"/>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grpId="0" nodeType="clickEffect">
                                  <p:stCondLst>
                                    <p:cond delay="0"/>
                                  </p:stCondLst>
                                  <p:childTnLst>
                                    <p:set>
                                      <p:cBhvr>
                                        <p:cTn id="209" dur="1" fill="hold">
                                          <p:stCondLst>
                                            <p:cond delay="0"/>
                                          </p:stCondLst>
                                        </p:cTn>
                                        <p:tgtEl>
                                          <p:spTgt spid="125"/>
                                        </p:tgtEl>
                                        <p:attrNameLst>
                                          <p:attrName>style.visibility</p:attrName>
                                        </p:attrNameLst>
                                      </p:cBhvr>
                                      <p:to>
                                        <p:strVal val="visible"/>
                                      </p:to>
                                    </p:set>
                                    <p:animEffect transition="in" filter="wipe(down)">
                                      <p:cBhvr>
                                        <p:cTn id="210" dur="500"/>
                                        <p:tgtEl>
                                          <p:spTgt spid="125"/>
                                        </p:tgtEl>
                                      </p:cBhvr>
                                    </p:animEffec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grpId="1" nodeType="clickEffect">
                                  <p:stCondLst>
                                    <p:cond delay="0"/>
                                  </p:stCondLst>
                                  <p:childTnLst>
                                    <p:set>
                                      <p:cBhvr>
                                        <p:cTn id="214" dur="1" fill="hold">
                                          <p:stCondLst>
                                            <p:cond delay="0"/>
                                          </p:stCondLst>
                                        </p:cTn>
                                        <p:tgtEl>
                                          <p:spTgt spid="125"/>
                                        </p:tgtEl>
                                        <p:attrNameLst>
                                          <p:attrName>style.visibility</p:attrName>
                                        </p:attrNameLst>
                                      </p:cBhvr>
                                      <p:to>
                                        <p:strVal val="hidden"/>
                                      </p:to>
                                    </p:set>
                                  </p:childTnLst>
                                </p:cTn>
                              </p:par>
                              <p:par>
                                <p:cTn id="215" presetID="1" presetClass="exit" presetSubtype="0" fill="hold" grpId="1" nodeType="withEffect">
                                  <p:stCondLst>
                                    <p:cond delay="0"/>
                                  </p:stCondLst>
                                  <p:childTnLst>
                                    <p:set>
                                      <p:cBhvr>
                                        <p:cTn id="216" dur="1" fill="hold">
                                          <p:stCondLst>
                                            <p:cond delay="0"/>
                                          </p:stCondLst>
                                        </p:cTn>
                                        <p:tgtEl>
                                          <p:spTgt spid="124"/>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nodeType="clickEffect">
                                  <p:stCondLst>
                                    <p:cond delay="0"/>
                                  </p:stCondLst>
                                  <p:childTnLst>
                                    <p:set>
                                      <p:cBhvr>
                                        <p:cTn id="220" dur="1" fill="hold">
                                          <p:stCondLst>
                                            <p:cond delay="0"/>
                                          </p:stCondLst>
                                        </p:cTn>
                                        <p:tgtEl>
                                          <p:spTgt spid="100"/>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10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22" presetClass="entr" presetSubtype="4" fill="hold" grpId="0" nodeType="clickEffect">
                                  <p:stCondLst>
                                    <p:cond delay="0"/>
                                  </p:stCondLst>
                                  <p:childTnLst>
                                    <p:set>
                                      <p:cBhvr>
                                        <p:cTn id="228" dur="1" fill="hold">
                                          <p:stCondLst>
                                            <p:cond delay="0"/>
                                          </p:stCondLst>
                                        </p:cTn>
                                        <p:tgtEl>
                                          <p:spTgt spid="140"/>
                                        </p:tgtEl>
                                        <p:attrNameLst>
                                          <p:attrName>style.visibility</p:attrName>
                                        </p:attrNameLst>
                                      </p:cBhvr>
                                      <p:to>
                                        <p:strVal val="visible"/>
                                      </p:to>
                                    </p:set>
                                    <p:animEffect transition="in" filter="wipe(down)">
                                      <p:cBhvr>
                                        <p:cTn id="229" dur="500"/>
                                        <p:tgtEl>
                                          <p:spTgt spid="140"/>
                                        </p:tgtEl>
                                      </p:cBhvr>
                                    </p:animEffect>
                                  </p:childTnLst>
                                </p:cTn>
                              </p:par>
                            </p:childTnLst>
                          </p:cTn>
                        </p:par>
                      </p:childTnLst>
                    </p:cTn>
                  </p:par>
                  <p:par>
                    <p:cTn id="230" fill="hold">
                      <p:stCondLst>
                        <p:cond delay="indefinite"/>
                      </p:stCondLst>
                      <p:childTnLst>
                        <p:par>
                          <p:cTn id="231" fill="hold">
                            <p:stCondLst>
                              <p:cond delay="0"/>
                            </p:stCondLst>
                            <p:childTnLst>
                              <p:par>
                                <p:cTn id="232" presetID="42" presetClass="path" presetSubtype="0" accel="50000" decel="50000" fill="hold" grpId="2" nodeType="clickEffect">
                                  <p:stCondLst>
                                    <p:cond delay="0"/>
                                  </p:stCondLst>
                                  <p:childTnLst>
                                    <p:animMotion origin="layout" path="M 2.70833E-6 -2.22222E-6 L 0.02005 0.30023 " pathEditMode="relative" rAng="0" ptsTypes="AA">
                                      <p:cBhvr>
                                        <p:cTn id="233" dur="2000" fill="hold"/>
                                        <p:tgtEl>
                                          <p:spTgt spid="140"/>
                                        </p:tgtEl>
                                        <p:attrNameLst>
                                          <p:attrName>ppt_x</p:attrName>
                                          <p:attrName>ppt_y</p:attrName>
                                        </p:attrNameLst>
                                      </p:cBhvr>
                                      <p:rCtr x="1003" y="15000"/>
                                    </p:animMotion>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grpId="0" nodeType="clickEffect">
                                  <p:stCondLst>
                                    <p:cond delay="0"/>
                                  </p:stCondLst>
                                  <p:childTnLst>
                                    <p:set>
                                      <p:cBhvr>
                                        <p:cTn id="237" dur="1" fill="hold">
                                          <p:stCondLst>
                                            <p:cond delay="0"/>
                                          </p:stCondLst>
                                        </p:cTn>
                                        <p:tgtEl>
                                          <p:spTgt spid="141"/>
                                        </p:tgtEl>
                                        <p:attrNameLst>
                                          <p:attrName>style.visibility</p:attrName>
                                        </p:attrNameLst>
                                      </p:cBhvr>
                                      <p:to>
                                        <p:strVal val="visible"/>
                                      </p:to>
                                    </p:set>
                                    <p:animEffect transition="in" filter="wipe(down)">
                                      <p:cBhvr>
                                        <p:cTn id="238" dur="500"/>
                                        <p:tgtEl>
                                          <p:spTgt spid="141"/>
                                        </p:tgtEl>
                                      </p:cBhvr>
                                    </p:animEffect>
                                  </p:childTnLst>
                                </p:cTn>
                              </p:par>
                            </p:childTnLst>
                          </p:cTn>
                        </p:par>
                      </p:childTnLst>
                    </p:cTn>
                  </p:par>
                  <p:par>
                    <p:cTn id="239" fill="hold">
                      <p:stCondLst>
                        <p:cond delay="indefinite"/>
                      </p:stCondLst>
                      <p:childTnLst>
                        <p:par>
                          <p:cTn id="240" fill="hold">
                            <p:stCondLst>
                              <p:cond delay="0"/>
                            </p:stCondLst>
                            <p:childTnLst>
                              <p:par>
                                <p:cTn id="241" presetID="42" presetClass="path" presetSubtype="0" accel="50000" decel="50000" fill="hold" grpId="2" nodeType="clickEffect">
                                  <p:stCondLst>
                                    <p:cond delay="0"/>
                                  </p:stCondLst>
                                  <p:childTnLst>
                                    <p:animMotion origin="layout" path="M 4.375E-6 0 L 0.20052 -0.34653 " pathEditMode="relative" rAng="0" ptsTypes="AA">
                                      <p:cBhvr>
                                        <p:cTn id="242" dur="2000" fill="hold"/>
                                        <p:tgtEl>
                                          <p:spTgt spid="141"/>
                                        </p:tgtEl>
                                        <p:attrNameLst>
                                          <p:attrName>ppt_x</p:attrName>
                                          <p:attrName>ppt_y</p:attrName>
                                        </p:attrNameLst>
                                      </p:cBhvr>
                                      <p:rCtr x="10026" y="-17338"/>
                                    </p:animMotion>
                                  </p:childTnLst>
                                </p:cTn>
                              </p:par>
                            </p:childTnLst>
                          </p:cTn>
                        </p:par>
                      </p:childTnLst>
                    </p:cTn>
                  </p:par>
                  <p:par>
                    <p:cTn id="243" fill="hold">
                      <p:stCondLst>
                        <p:cond delay="indefinite"/>
                      </p:stCondLst>
                      <p:childTnLst>
                        <p:par>
                          <p:cTn id="244" fill="hold">
                            <p:stCondLst>
                              <p:cond delay="0"/>
                            </p:stCondLst>
                            <p:childTnLst>
                              <p:par>
                                <p:cTn id="245" presetID="22" presetClass="entr" presetSubtype="8" fill="hold" grpId="0" nodeType="clickEffect">
                                  <p:stCondLst>
                                    <p:cond delay="0"/>
                                  </p:stCondLst>
                                  <p:childTnLst>
                                    <p:set>
                                      <p:cBhvr>
                                        <p:cTn id="246" dur="1" fill="hold">
                                          <p:stCondLst>
                                            <p:cond delay="0"/>
                                          </p:stCondLst>
                                        </p:cTn>
                                        <p:tgtEl>
                                          <p:spTgt spid="104">
                                            <p:txEl>
                                              <p:pRg st="0" end="0"/>
                                            </p:txEl>
                                          </p:spTgt>
                                        </p:tgtEl>
                                        <p:attrNameLst>
                                          <p:attrName>style.visibility</p:attrName>
                                        </p:attrNameLst>
                                      </p:cBhvr>
                                      <p:to>
                                        <p:strVal val="visible"/>
                                      </p:to>
                                    </p:set>
                                    <p:animEffect transition="in" filter="wipe(left)">
                                      <p:cBhvr>
                                        <p:cTn id="247" dur="500"/>
                                        <p:tgtEl>
                                          <p:spTgt spid="104">
                                            <p:txEl>
                                              <p:pRg st="0" end="0"/>
                                            </p:txEl>
                                          </p:spTgt>
                                        </p:tgtEl>
                                      </p:cBhvr>
                                    </p:animEffect>
                                  </p:childTnLst>
                                </p:cTn>
                              </p:par>
                            </p:childTnLst>
                          </p:cTn>
                        </p:par>
                      </p:childTnLst>
                    </p:cTn>
                  </p:par>
                  <p:par>
                    <p:cTn id="248" fill="hold">
                      <p:stCondLst>
                        <p:cond delay="indefinite"/>
                      </p:stCondLst>
                      <p:childTnLst>
                        <p:par>
                          <p:cTn id="249" fill="hold">
                            <p:stCondLst>
                              <p:cond delay="0"/>
                            </p:stCondLst>
                            <p:childTnLst>
                              <p:par>
                                <p:cTn id="250" presetID="1" presetClass="exit" presetSubtype="0" fill="hold" grpId="1" nodeType="clickEffect">
                                  <p:stCondLst>
                                    <p:cond delay="0"/>
                                  </p:stCondLst>
                                  <p:childTnLst>
                                    <p:set>
                                      <p:cBhvr>
                                        <p:cTn id="251" dur="1" fill="hold">
                                          <p:stCondLst>
                                            <p:cond delay="0"/>
                                          </p:stCondLst>
                                        </p:cTn>
                                        <p:tgtEl>
                                          <p:spTgt spid="141"/>
                                        </p:tgtEl>
                                        <p:attrNameLst>
                                          <p:attrName>style.visibility</p:attrName>
                                        </p:attrNameLst>
                                      </p:cBhvr>
                                      <p:to>
                                        <p:strVal val="hidden"/>
                                      </p:to>
                                    </p:set>
                                  </p:childTnLst>
                                </p:cTn>
                              </p:par>
                              <p:par>
                                <p:cTn id="252" presetID="1" presetClass="exit" presetSubtype="0" fill="hold" grpId="1" nodeType="withEffect">
                                  <p:stCondLst>
                                    <p:cond delay="0"/>
                                  </p:stCondLst>
                                  <p:childTnLst>
                                    <p:set>
                                      <p:cBhvr>
                                        <p:cTn id="253" dur="1" fill="hold">
                                          <p:stCondLst>
                                            <p:cond delay="0"/>
                                          </p:stCondLst>
                                        </p:cTn>
                                        <p:tgtEl>
                                          <p:spTgt spid="140"/>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101"/>
                                        </p:tgtEl>
                                        <p:attrNameLst>
                                          <p:attrName>style.visibility</p:attrName>
                                        </p:attrNameLst>
                                      </p:cBhvr>
                                      <p:to>
                                        <p:strVal val="hidden"/>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nodeType="clickEffect">
                                  <p:stCondLst>
                                    <p:cond delay="0"/>
                                  </p:stCondLst>
                                  <p:childTnLst>
                                    <p:set>
                                      <p:cBhvr>
                                        <p:cTn id="261" dur="1" fill="hold">
                                          <p:stCondLst>
                                            <p:cond delay="0"/>
                                          </p:stCondLst>
                                        </p:cTn>
                                        <p:tgtEl>
                                          <p:spTgt spid="106"/>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nodeType="clickEffect">
                                  <p:stCondLst>
                                    <p:cond delay="0"/>
                                  </p:stCondLst>
                                  <p:childTnLst>
                                    <p:set>
                                      <p:cBhvr>
                                        <p:cTn id="265" dur="1" fill="hold">
                                          <p:stCondLst>
                                            <p:cond delay="0"/>
                                          </p:stCondLst>
                                        </p:cTn>
                                        <p:tgtEl>
                                          <p:spTgt spid="107"/>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xit" presetSubtype="0" fill="hold" nodeType="clickEffect">
                                  <p:stCondLst>
                                    <p:cond delay="0"/>
                                  </p:stCondLst>
                                  <p:childTnLst>
                                    <p:set>
                                      <p:cBhvr>
                                        <p:cTn id="269" dur="1" fill="hold">
                                          <p:stCondLst>
                                            <p:cond delay="0"/>
                                          </p:stCondLst>
                                        </p:cTn>
                                        <p:tgtEl>
                                          <p:spTgt spid="106"/>
                                        </p:tgtEl>
                                        <p:attrNameLst>
                                          <p:attrName>style.visibility</p:attrName>
                                        </p:attrNameLst>
                                      </p:cBhvr>
                                      <p:to>
                                        <p:strVal val="hidden"/>
                                      </p:to>
                                    </p:se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nodeType="clickEffect">
                                  <p:stCondLst>
                                    <p:cond delay="0"/>
                                  </p:stCondLst>
                                  <p:childTnLst>
                                    <p:set>
                                      <p:cBhvr>
                                        <p:cTn id="273" dur="1" fill="hold">
                                          <p:stCondLst>
                                            <p:cond delay="0"/>
                                          </p:stCondLst>
                                        </p:cTn>
                                        <p:tgtEl>
                                          <p:spTgt spid="113"/>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1" presetClass="exit" presetSubtype="0" fill="hold" nodeType="clickEffect">
                                  <p:stCondLst>
                                    <p:cond delay="0"/>
                                  </p:stCondLst>
                                  <p:childTnLst>
                                    <p:set>
                                      <p:cBhvr>
                                        <p:cTn id="277" dur="1" fill="hold">
                                          <p:stCondLst>
                                            <p:cond delay="0"/>
                                          </p:stCondLst>
                                        </p:cTn>
                                        <p:tgtEl>
                                          <p:spTgt spid="113"/>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nodeType="clickEffect">
                                  <p:stCondLst>
                                    <p:cond delay="0"/>
                                  </p:stCondLst>
                                  <p:childTnLst>
                                    <p:set>
                                      <p:cBhvr>
                                        <p:cTn id="281" dur="1" fill="hold">
                                          <p:stCondLst>
                                            <p:cond delay="0"/>
                                          </p:stCondLst>
                                        </p:cTn>
                                        <p:tgtEl>
                                          <p:spTgt spid="114"/>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nodeType="clickEffect">
                                  <p:stCondLst>
                                    <p:cond delay="0"/>
                                  </p:stCondLst>
                                  <p:childTnLst>
                                    <p:set>
                                      <p:cBhvr>
                                        <p:cTn id="285" dur="1" fill="hold">
                                          <p:stCondLst>
                                            <p:cond delay="0"/>
                                          </p:stCondLst>
                                        </p:cTn>
                                        <p:tgtEl>
                                          <p:spTgt spid="115"/>
                                        </p:tgtEl>
                                        <p:attrNameLst>
                                          <p:attrName>style.visibility</p:attrName>
                                        </p:attrNameLst>
                                      </p:cBhvr>
                                      <p:to>
                                        <p:strVal val="visible"/>
                                      </p:to>
                                    </p:set>
                                    <p:animEffect transition="in" filter="fade">
                                      <p:cBhvr>
                                        <p:cTn id="286" dur="500"/>
                                        <p:tgtEl>
                                          <p:spTgt spid="115"/>
                                        </p:tgtEl>
                                      </p:cBhvr>
                                    </p:animEffec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nodeType="clickEffect">
                                  <p:stCondLst>
                                    <p:cond delay="0"/>
                                  </p:stCondLst>
                                  <p:childTnLst>
                                    <p:set>
                                      <p:cBhvr>
                                        <p:cTn id="290" dur="1" fill="hold">
                                          <p:stCondLst>
                                            <p:cond delay="0"/>
                                          </p:stCondLst>
                                        </p:cTn>
                                        <p:tgtEl>
                                          <p:spTgt spid="114"/>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nodeType="clickEffect">
                                  <p:stCondLst>
                                    <p:cond delay="0"/>
                                  </p:stCondLst>
                                  <p:childTnLst>
                                    <p:set>
                                      <p:cBhvr>
                                        <p:cTn id="294" dur="1" fill="hold">
                                          <p:stCondLst>
                                            <p:cond delay="0"/>
                                          </p:stCondLst>
                                        </p:cTn>
                                        <p:tgtEl>
                                          <p:spTgt spid="121"/>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0" presetClass="entr" presetSubtype="0" fill="hold" grpId="0" nodeType="clickEffect">
                                  <p:stCondLst>
                                    <p:cond delay="0"/>
                                  </p:stCondLst>
                                  <p:childTnLst>
                                    <p:set>
                                      <p:cBhvr>
                                        <p:cTn id="298" dur="1" fill="hold">
                                          <p:stCondLst>
                                            <p:cond delay="0"/>
                                          </p:stCondLst>
                                        </p:cTn>
                                        <p:tgtEl>
                                          <p:spTgt spid="123"/>
                                        </p:tgtEl>
                                        <p:attrNameLst>
                                          <p:attrName>style.visibility</p:attrName>
                                        </p:attrNameLst>
                                      </p:cBhvr>
                                      <p:to>
                                        <p:strVal val="visible"/>
                                      </p:to>
                                    </p:set>
                                    <p:animEffect transition="in" filter="fade">
                                      <p:cBhvr>
                                        <p:cTn id="299" dur="500"/>
                                        <p:tgtEl>
                                          <p:spTgt spid="123"/>
                                        </p:tgtEl>
                                      </p:cBhvr>
                                    </p:animEffec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nodeType="clickEffect">
                                  <p:stCondLst>
                                    <p:cond delay="0"/>
                                  </p:stCondLst>
                                  <p:childTnLst>
                                    <p:set>
                                      <p:cBhvr>
                                        <p:cTn id="303" dur="1" fill="hold">
                                          <p:stCondLst>
                                            <p:cond delay="0"/>
                                          </p:stCondLst>
                                        </p:cTn>
                                        <p:tgtEl>
                                          <p:spTgt spid="121"/>
                                        </p:tgtEl>
                                        <p:attrNameLst>
                                          <p:attrName>style.visibility</p:attrName>
                                        </p:attrNameLst>
                                      </p:cBhvr>
                                      <p:to>
                                        <p:strVal val="hidden"/>
                                      </p:to>
                                    </p:set>
                                  </p:childTnLst>
                                </p:cTn>
                              </p:par>
                            </p:childTnLst>
                          </p:cTn>
                        </p:par>
                      </p:childTnLst>
                    </p:cTn>
                  </p:par>
                  <p:par>
                    <p:cTn id="304" fill="hold">
                      <p:stCondLst>
                        <p:cond delay="indefinite"/>
                      </p:stCondLst>
                      <p:childTnLst>
                        <p:par>
                          <p:cTn id="305" fill="hold">
                            <p:stCondLst>
                              <p:cond delay="0"/>
                            </p:stCondLst>
                            <p:childTnLst>
                              <p:par>
                                <p:cTn id="306" presetID="1" presetClass="entr" presetSubtype="0" fill="hold" nodeType="clickEffect">
                                  <p:stCondLst>
                                    <p:cond delay="0"/>
                                  </p:stCondLst>
                                  <p:childTnLst>
                                    <p:set>
                                      <p:cBhvr>
                                        <p:cTn id="307" dur="1" fill="hold">
                                          <p:stCondLst>
                                            <p:cond delay="0"/>
                                          </p:stCondLst>
                                        </p:cTn>
                                        <p:tgtEl>
                                          <p:spTgt spid="122"/>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nodeType="clickEffect">
                                  <p:stCondLst>
                                    <p:cond delay="0"/>
                                  </p:stCondLst>
                                  <p:childTnLst>
                                    <p:set>
                                      <p:cBhvr>
                                        <p:cTn id="311" dur="1" fill="hold">
                                          <p:stCondLst>
                                            <p:cond delay="0"/>
                                          </p:stCondLst>
                                        </p:cTn>
                                        <p:tgtEl>
                                          <p:spTgt spid="118"/>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xit" presetSubtype="0" fill="hold" nodeType="clickEffect">
                                  <p:stCondLst>
                                    <p:cond delay="0"/>
                                  </p:stCondLst>
                                  <p:childTnLst>
                                    <p:set>
                                      <p:cBhvr>
                                        <p:cTn id="315" dur="1" fill="hold">
                                          <p:stCondLst>
                                            <p:cond delay="0"/>
                                          </p:stCondLst>
                                        </p:cTn>
                                        <p:tgtEl>
                                          <p:spTgt spid="122"/>
                                        </p:tgtEl>
                                        <p:attrNameLst>
                                          <p:attrName>style.visibility</p:attrName>
                                        </p:attrNameLst>
                                      </p:cBhvr>
                                      <p:to>
                                        <p:strVal val="hidden"/>
                                      </p:to>
                                    </p:se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nodeType="clickEffect">
                                  <p:stCondLst>
                                    <p:cond delay="0"/>
                                  </p:stCondLst>
                                  <p:childTnLst>
                                    <p:set>
                                      <p:cBhvr>
                                        <p:cTn id="319" dur="1" fill="hold">
                                          <p:stCondLst>
                                            <p:cond delay="0"/>
                                          </p:stCondLst>
                                        </p:cTn>
                                        <p:tgtEl>
                                          <p:spTgt spid="130"/>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22" presetClass="entr" presetSubtype="4" fill="hold" grpId="0" nodeType="clickEffect">
                                  <p:stCondLst>
                                    <p:cond delay="0"/>
                                  </p:stCondLst>
                                  <p:childTnLst>
                                    <p:set>
                                      <p:cBhvr>
                                        <p:cTn id="323" dur="1" fill="hold">
                                          <p:stCondLst>
                                            <p:cond delay="0"/>
                                          </p:stCondLst>
                                        </p:cTn>
                                        <p:tgtEl>
                                          <p:spTgt spid="132"/>
                                        </p:tgtEl>
                                        <p:attrNameLst>
                                          <p:attrName>style.visibility</p:attrName>
                                        </p:attrNameLst>
                                      </p:cBhvr>
                                      <p:to>
                                        <p:strVal val="visible"/>
                                      </p:to>
                                    </p:set>
                                    <p:animEffect transition="in" filter="wipe(down)">
                                      <p:cBhvr>
                                        <p:cTn id="324" dur="500"/>
                                        <p:tgtEl>
                                          <p:spTgt spid="132"/>
                                        </p:tgtEl>
                                      </p:cBhvr>
                                    </p:animEffect>
                                  </p:childTnLst>
                                </p:cTn>
                              </p:par>
                            </p:childTnLst>
                          </p:cTn>
                        </p:par>
                      </p:childTnLst>
                    </p:cTn>
                  </p:par>
                  <p:par>
                    <p:cTn id="325" fill="hold">
                      <p:stCondLst>
                        <p:cond delay="indefinite"/>
                      </p:stCondLst>
                      <p:childTnLst>
                        <p:par>
                          <p:cTn id="326" fill="hold">
                            <p:stCondLst>
                              <p:cond delay="0"/>
                            </p:stCondLst>
                            <p:childTnLst>
                              <p:par>
                                <p:cTn id="327" presetID="42" presetClass="path" presetSubtype="0" accel="50000" decel="50000" fill="hold" grpId="2" nodeType="clickEffect">
                                  <p:stCondLst>
                                    <p:cond delay="0"/>
                                  </p:stCondLst>
                                  <p:childTnLst>
                                    <p:animMotion origin="layout" path="M 1.66667E-6 0 L 0.02396 0.18356 " pathEditMode="relative" rAng="0" ptsTypes="AA">
                                      <p:cBhvr>
                                        <p:cTn id="328" dur="2000" fill="hold"/>
                                        <p:tgtEl>
                                          <p:spTgt spid="132"/>
                                        </p:tgtEl>
                                        <p:attrNameLst>
                                          <p:attrName>ppt_x</p:attrName>
                                          <p:attrName>ppt_y</p:attrName>
                                        </p:attrNameLst>
                                      </p:cBhvr>
                                      <p:rCtr x="1198" y="9167"/>
                                    </p:animMotion>
                                  </p:childTnLst>
                                </p:cTn>
                              </p:par>
                            </p:childTnLst>
                          </p:cTn>
                        </p:par>
                      </p:childTnLst>
                    </p:cTn>
                  </p:par>
                  <p:par>
                    <p:cTn id="329" fill="hold">
                      <p:stCondLst>
                        <p:cond delay="indefinite"/>
                      </p:stCondLst>
                      <p:childTnLst>
                        <p:par>
                          <p:cTn id="330" fill="hold">
                            <p:stCondLst>
                              <p:cond delay="0"/>
                            </p:stCondLst>
                            <p:childTnLst>
                              <p:par>
                                <p:cTn id="331" presetID="22" presetClass="entr" presetSubtype="4" fill="hold" grpId="0" nodeType="clickEffect">
                                  <p:stCondLst>
                                    <p:cond delay="0"/>
                                  </p:stCondLst>
                                  <p:childTnLst>
                                    <p:set>
                                      <p:cBhvr>
                                        <p:cTn id="332" dur="1" fill="hold">
                                          <p:stCondLst>
                                            <p:cond delay="0"/>
                                          </p:stCondLst>
                                        </p:cTn>
                                        <p:tgtEl>
                                          <p:spTgt spid="133"/>
                                        </p:tgtEl>
                                        <p:attrNameLst>
                                          <p:attrName>style.visibility</p:attrName>
                                        </p:attrNameLst>
                                      </p:cBhvr>
                                      <p:to>
                                        <p:strVal val="visible"/>
                                      </p:to>
                                    </p:set>
                                    <p:animEffect transition="in" filter="wipe(down)">
                                      <p:cBhvr>
                                        <p:cTn id="333" dur="500"/>
                                        <p:tgtEl>
                                          <p:spTgt spid="133"/>
                                        </p:tgtEl>
                                      </p:cBhvr>
                                    </p:animEffect>
                                  </p:childTnLst>
                                </p:cTn>
                              </p:par>
                            </p:childTnLst>
                          </p:cTn>
                        </p:par>
                      </p:childTnLst>
                    </p:cTn>
                  </p:par>
                  <p:par>
                    <p:cTn id="334" fill="hold">
                      <p:stCondLst>
                        <p:cond delay="indefinite"/>
                      </p:stCondLst>
                      <p:childTnLst>
                        <p:par>
                          <p:cTn id="335" fill="hold">
                            <p:stCondLst>
                              <p:cond delay="0"/>
                            </p:stCondLst>
                            <p:childTnLst>
                              <p:par>
                                <p:cTn id="336" presetID="42" presetClass="path" presetSubtype="0" accel="50000" decel="50000" fill="hold" grpId="2" nodeType="clickEffect">
                                  <p:stCondLst>
                                    <p:cond delay="0"/>
                                  </p:stCondLst>
                                  <p:childTnLst>
                                    <p:animMotion origin="layout" path="M 3.33333E-6 2.22222E-6 L 0.19544 -0.48935 " pathEditMode="relative" rAng="0" ptsTypes="AA">
                                      <p:cBhvr>
                                        <p:cTn id="337" dur="2000" fill="hold"/>
                                        <p:tgtEl>
                                          <p:spTgt spid="133"/>
                                        </p:tgtEl>
                                        <p:attrNameLst>
                                          <p:attrName>ppt_x</p:attrName>
                                          <p:attrName>ppt_y</p:attrName>
                                        </p:attrNameLst>
                                      </p:cBhvr>
                                      <p:rCtr x="9766" y="-24468"/>
                                    </p:animMotion>
                                  </p:childTnLst>
                                </p:cTn>
                              </p:par>
                            </p:childTnLst>
                          </p:cTn>
                        </p:par>
                      </p:childTnLst>
                    </p:cTn>
                  </p:par>
                  <p:par>
                    <p:cTn id="338" fill="hold">
                      <p:stCondLst>
                        <p:cond delay="indefinite"/>
                      </p:stCondLst>
                      <p:childTnLst>
                        <p:par>
                          <p:cTn id="339" fill="hold">
                            <p:stCondLst>
                              <p:cond delay="0"/>
                            </p:stCondLst>
                            <p:childTnLst>
                              <p:par>
                                <p:cTn id="340" presetID="22" presetClass="entr" presetSubtype="8" fill="hold" grpId="0" nodeType="clickEffect">
                                  <p:stCondLst>
                                    <p:cond delay="0"/>
                                  </p:stCondLst>
                                  <p:childTnLst>
                                    <p:set>
                                      <p:cBhvr>
                                        <p:cTn id="341" dur="1" fill="hold">
                                          <p:stCondLst>
                                            <p:cond delay="0"/>
                                          </p:stCondLst>
                                        </p:cTn>
                                        <p:tgtEl>
                                          <p:spTgt spid="104">
                                            <p:txEl>
                                              <p:pRg st="1" end="1"/>
                                            </p:txEl>
                                          </p:spTgt>
                                        </p:tgtEl>
                                        <p:attrNameLst>
                                          <p:attrName>style.visibility</p:attrName>
                                        </p:attrNameLst>
                                      </p:cBhvr>
                                      <p:to>
                                        <p:strVal val="visible"/>
                                      </p:to>
                                    </p:set>
                                    <p:animEffect transition="in" filter="wipe(left)">
                                      <p:cBhvr>
                                        <p:cTn id="342" dur="500"/>
                                        <p:tgtEl>
                                          <p:spTgt spid="104">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133"/>
                                        </p:tgtEl>
                                        <p:attrNameLst>
                                          <p:attrName>style.visibility</p:attrName>
                                        </p:attrNameLst>
                                      </p:cBhvr>
                                      <p:to>
                                        <p:strVal val="hidden"/>
                                      </p:to>
                                    </p:set>
                                  </p:childTnLst>
                                </p:cTn>
                              </p:par>
                              <p:par>
                                <p:cTn id="347" presetID="1" presetClass="exit" presetSubtype="0" fill="hold" grpId="1" nodeType="withEffect">
                                  <p:stCondLst>
                                    <p:cond delay="0"/>
                                  </p:stCondLst>
                                  <p:childTnLst>
                                    <p:set>
                                      <p:cBhvr>
                                        <p:cTn id="348" dur="1" fill="hold">
                                          <p:stCondLst>
                                            <p:cond delay="0"/>
                                          </p:stCondLst>
                                        </p:cTn>
                                        <p:tgtEl>
                                          <p:spTgt spid="132"/>
                                        </p:tgtEl>
                                        <p:attrNameLst>
                                          <p:attrName>style.visibility</p:attrName>
                                        </p:attrNameLst>
                                      </p:cBhvr>
                                      <p:to>
                                        <p:strVal val="hidden"/>
                                      </p:to>
                                    </p:set>
                                  </p:childTnLst>
                                </p:cTn>
                              </p:par>
                            </p:childTnLst>
                          </p:cTn>
                        </p:par>
                      </p:childTnLst>
                    </p:cTn>
                  </p:par>
                  <p:par>
                    <p:cTn id="349" fill="hold">
                      <p:stCondLst>
                        <p:cond delay="indefinite"/>
                      </p:stCondLst>
                      <p:childTnLst>
                        <p:par>
                          <p:cTn id="350" fill="hold">
                            <p:stCondLst>
                              <p:cond delay="0"/>
                            </p:stCondLst>
                            <p:childTnLst>
                              <p:par>
                                <p:cTn id="351" presetID="1" presetClass="exit" presetSubtype="0" fill="hold" nodeType="clickEffect">
                                  <p:stCondLst>
                                    <p:cond delay="0"/>
                                  </p:stCondLst>
                                  <p:childTnLst>
                                    <p:set>
                                      <p:cBhvr>
                                        <p:cTn id="352" dur="1" fill="hold">
                                          <p:stCondLst>
                                            <p:cond delay="0"/>
                                          </p:stCondLst>
                                        </p:cTn>
                                        <p:tgtEl>
                                          <p:spTgt spid="130"/>
                                        </p:tgtEl>
                                        <p:attrNameLst>
                                          <p:attrName>style.visibility</p:attrName>
                                        </p:attrNameLst>
                                      </p:cBhvr>
                                      <p:to>
                                        <p:strVal val="hidden"/>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nodeType="clickEffect">
                                  <p:stCondLst>
                                    <p:cond delay="0"/>
                                  </p:stCondLst>
                                  <p:childTnLst>
                                    <p:set>
                                      <p:cBhvr>
                                        <p:cTn id="356" dur="1" fill="hold">
                                          <p:stCondLst>
                                            <p:cond delay="0"/>
                                          </p:stCondLst>
                                        </p:cTn>
                                        <p:tgtEl>
                                          <p:spTgt spid="131"/>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135"/>
                                        </p:tgtEl>
                                        <p:attrNameLst>
                                          <p:attrName>style.visibility</p:attrName>
                                        </p:attrNameLst>
                                      </p:cBhvr>
                                      <p:to>
                                        <p:strVal val="visible"/>
                                      </p:to>
                                    </p:set>
                                    <p:animEffect transition="in" filter="wipe(down)">
                                      <p:cBhvr>
                                        <p:cTn id="361" dur="500"/>
                                        <p:tgtEl>
                                          <p:spTgt spid="135"/>
                                        </p:tgtEl>
                                      </p:cBhvr>
                                    </p:animEffect>
                                  </p:childTnLst>
                                </p:cTn>
                              </p:par>
                            </p:childTnLst>
                          </p:cTn>
                        </p:par>
                      </p:childTnLst>
                    </p:cTn>
                  </p:par>
                  <p:par>
                    <p:cTn id="362" fill="hold">
                      <p:stCondLst>
                        <p:cond delay="indefinite"/>
                      </p:stCondLst>
                      <p:childTnLst>
                        <p:par>
                          <p:cTn id="363" fill="hold">
                            <p:stCondLst>
                              <p:cond delay="0"/>
                            </p:stCondLst>
                            <p:childTnLst>
                              <p:par>
                                <p:cTn id="364" presetID="42" presetClass="path" presetSubtype="0" accel="50000" decel="50000" fill="hold" grpId="2" nodeType="clickEffect">
                                  <p:stCondLst>
                                    <p:cond delay="0"/>
                                  </p:stCondLst>
                                  <p:childTnLst>
                                    <p:animMotion origin="layout" path="M 2.08333E-6 -2.59259E-6 L 0.31041 0.1581 " pathEditMode="relative" rAng="0" ptsTypes="AA">
                                      <p:cBhvr>
                                        <p:cTn id="365" dur="2000" fill="hold"/>
                                        <p:tgtEl>
                                          <p:spTgt spid="135"/>
                                        </p:tgtEl>
                                        <p:attrNameLst>
                                          <p:attrName>ppt_x</p:attrName>
                                          <p:attrName>ppt_y</p:attrName>
                                        </p:attrNameLst>
                                      </p:cBhvr>
                                      <p:rCtr x="15521" y="7894"/>
                                    </p:animMotion>
                                  </p:childTnLst>
                                </p:cTn>
                              </p:par>
                            </p:childTnLst>
                          </p:cTn>
                        </p:par>
                      </p:childTnLst>
                    </p:cTn>
                  </p:par>
                  <p:par>
                    <p:cTn id="366" fill="hold">
                      <p:stCondLst>
                        <p:cond delay="indefinite"/>
                      </p:stCondLst>
                      <p:childTnLst>
                        <p:par>
                          <p:cTn id="367" fill="hold">
                            <p:stCondLst>
                              <p:cond delay="0"/>
                            </p:stCondLst>
                            <p:childTnLst>
                              <p:par>
                                <p:cTn id="368" presetID="22" presetClass="entr" presetSubtype="4" fill="hold" grpId="0" nodeType="clickEffect">
                                  <p:stCondLst>
                                    <p:cond delay="0"/>
                                  </p:stCondLst>
                                  <p:childTnLst>
                                    <p:set>
                                      <p:cBhvr>
                                        <p:cTn id="369" dur="1" fill="hold">
                                          <p:stCondLst>
                                            <p:cond delay="0"/>
                                          </p:stCondLst>
                                        </p:cTn>
                                        <p:tgtEl>
                                          <p:spTgt spid="136"/>
                                        </p:tgtEl>
                                        <p:attrNameLst>
                                          <p:attrName>style.visibility</p:attrName>
                                        </p:attrNameLst>
                                      </p:cBhvr>
                                      <p:to>
                                        <p:strVal val="visible"/>
                                      </p:to>
                                    </p:set>
                                    <p:animEffect transition="in" filter="wipe(down)">
                                      <p:cBhvr>
                                        <p:cTn id="370" dur="500"/>
                                        <p:tgtEl>
                                          <p:spTgt spid="136"/>
                                        </p:tgtEl>
                                      </p:cBhvr>
                                    </p:animEffect>
                                  </p:childTnLst>
                                </p:cTn>
                              </p:par>
                            </p:childTnLst>
                          </p:cTn>
                        </p:par>
                      </p:childTnLst>
                    </p:cTn>
                  </p:par>
                  <p:par>
                    <p:cTn id="371" fill="hold">
                      <p:stCondLst>
                        <p:cond delay="indefinite"/>
                      </p:stCondLst>
                      <p:childTnLst>
                        <p:par>
                          <p:cTn id="372" fill="hold">
                            <p:stCondLst>
                              <p:cond delay="0"/>
                            </p:stCondLst>
                            <p:childTnLst>
                              <p:par>
                                <p:cTn id="373" presetID="42" presetClass="path" presetSubtype="0" accel="50000" decel="50000" fill="hold" grpId="2" nodeType="clickEffect">
                                  <p:stCondLst>
                                    <p:cond delay="0"/>
                                  </p:stCondLst>
                                  <p:childTnLst>
                                    <p:animMotion origin="layout" path="M 3.95833E-6 -3.7037E-7 L 0.19583 -0.51042 " pathEditMode="relative" rAng="0" ptsTypes="AA">
                                      <p:cBhvr>
                                        <p:cTn id="374" dur="2000" fill="hold"/>
                                        <p:tgtEl>
                                          <p:spTgt spid="136"/>
                                        </p:tgtEl>
                                        <p:attrNameLst>
                                          <p:attrName>ppt_x</p:attrName>
                                          <p:attrName>ppt_y</p:attrName>
                                        </p:attrNameLst>
                                      </p:cBhvr>
                                      <p:rCtr x="9792" y="-25532"/>
                                    </p:animMotion>
                                  </p:childTnLst>
                                </p:cTn>
                              </p:par>
                            </p:childTnLst>
                          </p:cTn>
                        </p:par>
                      </p:childTnLst>
                    </p:cTn>
                  </p:par>
                  <p:par>
                    <p:cTn id="375" fill="hold">
                      <p:stCondLst>
                        <p:cond delay="indefinite"/>
                      </p:stCondLst>
                      <p:childTnLst>
                        <p:par>
                          <p:cTn id="376" fill="hold">
                            <p:stCondLst>
                              <p:cond delay="0"/>
                            </p:stCondLst>
                            <p:childTnLst>
                              <p:par>
                                <p:cTn id="377" presetID="22" presetClass="entr" presetSubtype="8" fill="hold" grpId="0" nodeType="clickEffect">
                                  <p:stCondLst>
                                    <p:cond delay="0"/>
                                  </p:stCondLst>
                                  <p:childTnLst>
                                    <p:set>
                                      <p:cBhvr>
                                        <p:cTn id="378" dur="1" fill="hold">
                                          <p:stCondLst>
                                            <p:cond delay="0"/>
                                          </p:stCondLst>
                                        </p:cTn>
                                        <p:tgtEl>
                                          <p:spTgt spid="104">
                                            <p:txEl>
                                              <p:pRg st="2" end="2"/>
                                            </p:txEl>
                                          </p:spTgt>
                                        </p:tgtEl>
                                        <p:attrNameLst>
                                          <p:attrName>style.visibility</p:attrName>
                                        </p:attrNameLst>
                                      </p:cBhvr>
                                      <p:to>
                                        <p:strVal val="visible"/>
                                      </p:to>
                                    </p:set>
                                    <p:animEffect transition="in" filter="wipe(left)">
                                      <p:cBhvr>
                                        <p:cTn id="379" dur="500"/>
                                        <p:tgtEl>
                                          <p:spTgt spid="104">
                                            <p:txEl>
                                              <p:pRg st="2" end="2"/>
                                            </p:txEl>
                                          </p:spTgt>
                                        </p:tgtEl>
                                      </p:cBhvr>
                                    </p:animEffect>
                                  </p:childTnLst>
                                </p:cTn>
                              </p:par>
                            </p:childTnLst>
                          </p:cTn>
                        </p:par>
                      </p:childTnLst>
                    </p:cTn>
                  </p:par>
                  <p:par>
                    <p:cTn id="380" fill="hold">
                      <p:stCondLst>
                        <p:cond delay="indefinite"/>
                      </p:stCondLst>
                      <p:childTnLst>
                        <p:par>
                          <p:cTn id="381" fill="hold">
                            <p:stCondLst>
                              <p:cond delay="0"/>
                            </p:stCondLst>
                            <p:childTnLst>
                              <p:par>
                                <p:cTn id="382" presetID="1" presetClass="exit" presetSubtype="0" fill="hold" grpId="1" nodeType="clickEffect">
                                  <p:stCondLst>
                                    <p:cond delay="0"/>
                                  </p:stCondLst>
                                  <p:childTnLst>
                                    <p:set>
                                      <p:cBhvr>
                                        <p:cTn id="383" dur="1" fill="hold">
                                          <p:stCondLst>
                                            <p:cond delay="0"/>
                                          </p:stCondLst>
                                        </p:cTn>
                                        <p:tgtEl>
                                          <p:spTgt spid="136"/>
                                        </p:tgtEl>
                                        <p:attrNameLst>
                                          <p:attrName>style.visibility</p:attrName>
                                        </p:attrNameLst>
                                      </p:cBhvr>
                                      <p:to>
                                        <p:strVal val="hidden"/>
                                      </p:to>
                                    </p:set>
                                  </p:childTnLst>
                                </p:cTn>
                              </p:par>
                              <p:par>
                                <p:cTn id="384" presetID="1" presetClass="exit" presetSubtype="0" fill="hold" grpId="1" nodeType="withEffect">
                                  <p:stCondLst>
                                    <p:cond delay="0"/>
                                  </p:stCondLst>
                                  <p:childTnLst>
                                    <p:set>
                                      <p:cBhvr>
                                        <p:cTn id="385" dur="1" fill="hold">
                                          <p:stCondLst>
                                            <p:cond delay="0"/>
                                          </p:stCondLst>
                                        </p:cTn>
                                        <p:tgtEl>
                                          <p:spTgt spid="135"/>
                                        </p:tgtEl>
                                        <p:attrNameLst>
                                          <p:attrName>style.visibility</p:attrName>
                                        </p:attrNameLst>
                                      </p:cBhvr>
                                      <p:to>
                                        <p:strVal val="hidden"/>
                                      </p:to>
                                    </p:set>
                                  </p:childTnLst>
                                </p:cTn>
                              </p:par>
                            </p:childTnLst>
                          </p:cTn>
                        </p:par>
                      </p:childTnLst>
                    </p:cTn>
                  </p:par>
                  <p:par>
                    <p:cTn id="386" fill="hold">
                      <p:stCondLst>
                        <p:cond delay="indefinite"/>
                      </p:stCondLst>
                      <p:childTnLst>
                        <p:par>
                          <p:cTn id="387" fill="hold">
                            <p:stCondLst>
                              <p:cond delay="0"/>
                            </p:stCondLst>
                            <p:childTnLst>
                              <p:par>
                                <p:cTn id="388" presetID="1" presetClass="exit" presetSubtype="0" fill="hold" nodeType="clickEffect">
                                  <p:stCondLst>
                                    <p:cond delay="0"/>
                                  </p:stCondLst>
                                  <p:childTnLst>
                                    <p:set>
                                      <p:cBhvr>
                                        <p:cTn id="389" dur="1" fill="hold">
                                          <p:stCondLst>
                                            <p:cond delay="0"/>
                                          </p:stCondLst>
                                        </p:cTn>
                                        <p:tgtEl>
                                          <p:spTgt spid="131"/>
                                        </p:tgtEl>
                                        <p:attrNameLst>
                                          <p:attrName>style.visibility</p:attrName>
                                        </p:attrNameLst>
                                      </p:cBhvr>
                                      <p:to>
                                        <p:strVal val="hidden"/>
                                      </p:to>
                                    </p:set>
                                  </p:childTnLst>
                                </p:cTn>
                              </p:par>
                            </p:childTnLst>
                          </p:cTn>
                        </p:par>
                      </p:childTnLst>
                    </p:cTn>
                  </p:par>
                  <p:par>
                    <p:cTn id="390" fill="hold">
                      <p:stCondLst>
                        <p:cond delay="indefinite"/>
                      </p:stCondLst>
                      <p:childTnLst>
                        <p:par>
                          <p:cTn id="391" fill="hold">
                            <p:stCondLst>
                              <p:cond delay="0"/>
                            </p:stCondLst>
                            <p:childTnLst>
                              <p:par>
                                <p:cTn id="392" presetID="1" presetClass="entr" presetSubtype="0" fill="hold" grpId="0" nodeType="clickEffect">
                                  <p:stCondLst>
                                    <p:cond delay="0"/>
                                  </p:stCondLst>
                                  <p:childTnLst>
                                    <p:set>
                                      <p:cBhvr>
                                        <p:cTn id="393"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7" grpId="0" animBg="1"/>
      <p:bldP spid="37" grpId="1" animBg="1"/>
      <p:bldP spid="38" grpId="0" animBg="1"/>
      <p:bldP spid="38" grpId="1" animBg="1"/>
      <p:bldP spid="74" grpId="0" animBg="1"/>
      <p:bldP spid="76" grpId="0"/>
      <p:bldP spid="102" grpId="0" animBg="1"/>
      <p:bldP spid="104" grpId="0" uiExpand="1" build="p"/>
      <p:bldP spid="99" grpId="0" animBg="1"/>
      <p:bldP spid="82" grpId="0" animBg="1"/>
      <p:bldP spid="82" grpId="1" animBg="1"/>
      <p:bldP spid="82" grpId="2" animBg="1"/>
      <p:bldP spid="123" grpId="0" animBg="1"/>
      <p:bldP spid="124" grpId="0" animBg="1"/>
      <p:bldP spid="124" grpId="1" animBg="1"/>
      <p:bldP spid="125" grpId="0" animBg="1"/>
      <p:bldP spid="125" grpId="1" animBg="1"/>
      <p:bldP spid="126" grpId="0" animBg="1"/>
      <p:bldP spid="126" grpId="1" animBg="1"/>
      <p:bldP spid="126" grpId="2" animBg="1"/>
      <p:bldP spid="127" grpId="0" animBg="1"/>
      <p:bldP spid="127" grpId="1" animBg="1"/>
      <p:bldP spid="128" grpId="0" animBg="1"/>
      <p:bldP spid="128" grpId="1" animBg="1"/>
      <p:bldP spid="128" grpId="2" animBg="1"/>
      <p:bldP spid="129" grpId="0" animBg="1"/>
      <p:bldP spid="129" grpId="1" animBg="1"/>
      <p:bldP spid="129" grpId="2" animBg="1"/>
      <p:bldP spid="132" grpId="0" animBg="1"/>
      <p:bldP spid="132" grpId="1" animBg="1"/>
      <p:bldP spid="132" grpId="2" animBg="1"/>
      <p:bldP spid="133" grpId="0" animBg="1"/>
      <p:bldP spid="133" grpId="1" animBg="1"/>
      <p:bldP spid="133" grpId="2" animBg="1"/>
      <p:bldP spid="135" grpId="0" animBg="1"/>
      <p:bldP spid="135" grpId="1" animBg="1"/>
      <p:bldP spid="135" grpId="2" animBg="1"/>
      <p:bldP spid="136" grpId="0" animBg="1"/>
      <p:bldP spid="136" grpId="1" animBg="1"/>
      <p:bldP spid="136" grpId="2" animBg="1"/>
      <p:bldP spid="139" grpId="0"/>
      <p:bldP spid="140" grpId="0" animBg="1"/>
      <p:bldP spid="140" grpId="1" animBg="1"/>
      <p:bldP spid="140" grpId="2" animBg="1"/>
      <p:bldP spid="141" grpId="0" animBg="1"/>
      <p:bldP spid="141" grpId="1" animBg="1"/>
      <p:bldP spid="141"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FFDB-617A-4EAC-8793-F15006F350F9}"/>
              </a:ext>
            </a:extLst>
          </p:cNvPr>
          <p:cNvSpPr>
            <a:spLocks noGrp="1"/>
          </p:cNvSpPr>
          <p:nvPr>
            <p:ph type="title"/>
          </p:nvPr>
        </p:nvSpPr>
        <p:spPr/>
        <p:txBody>
          <a:bodyPr>
            <a:normAutofit/>
          </a:bodyPr>
          <a:lstStyle/>
          <a:p>
            <a:r>
              <a:rPr lang="en-US" sz="4400" dirty="0"/>
              <a:t>Class Variables</a:t>
            </a:r>
          </a:p>
        </p:txBody>
      </p:sp>
      <p:sp>
        <p:nvSpPr>
          <p:cNvPr id="7" name="TextBox 6">
            <a:extLst>
              <a:ext uri="{FF2B5EF4-FFF2-40B4-BE49-F238E27FC236}">
                <a16:creationId xmlns:a16="http://schemas.microsoft.com/office/drawing/2014/main" id="{52D9A80C-CF57-41E9-98A3-673D86104A7E}"/>
              </a:ext>
            </a:extLst>
          </p:cNvPr>
          <p:cNvSpPr txBox="1"/>
          <p:nvPr/>
        </p:nvSpPr>
        <p:spPr>
          <a:xfrm>
            <a:off x="536760" y="3232866"/>
            <a:ext cx="5724420" cy="2318637"/>
          </a:xfrm>
          <a:prstGeom prst="rect">
            <a:avLst/>
          </a:prstGeom>
          <a:solidFill>
            <a:schemeClr val="accent4">
              <a:lumMod val="20000"/>
              <a:lumOff val="80000"/>
            </a:schemeClr>
          </a:solidFill>
          <a:ln>
            <a:solidFill>
              <a:schemeClr val="tx1"/>
            </a:solidFill>
          </a:ln>
        </p:spPr>
        <p:txBody>
          <a:bodyPr wrap="square" rtlCol="0">
            <a:noAutofit/>
          </a:bodyPr>
          <a:lstStyle/>
          <a:p>
            <a:r>
              <a:rPr lang="en-US">
                <a:solidFill>
                  <a:srgbClr val="1396A3"/>
                </a:solidFill>
                <a:latin typeface="Consolas" panose="020B0609020204030204" pitchFamily="49" charset="0"/>
              </a:rPr>
              <a:t>from</a:t>
            </a:r>
            <a:r>
              <a:rPr lang="en-US">
                <a:solidFill>
                  <a:srgbClr val="000000"/>
                </a:solidFill>
                <a:latin typeface="Consolas" panose="020B0609020204030204" pitchFamily="49" charset="0"/>
              </a:rPr>
              <a:t> </a:t>
            </a:r>
            <a:r>
              <a:rPr lang="en-US">
                <a:solidFill>
                  <a:srgbClr val="C00000"/>
                </a:solidFill>
                <a:latin typeface="Consolas" panose="020B0609020204030204" pitchFamily="49" charset="0"/>
              </a:rPr>
              <a:t>thing </a:t>
            </a:r>
            <a:r>
              <a:rPr lang="en-US">
                <a:solidFill>
                  <a:srgbClr val="1396A3"/>
                </a:solidFill>
                <a:latin typeface="Consolas" panose="020B0609020204030204" pitchFamily="49" charset="0"/>
              </a:rPr>
              <a:t>import </a:t>
            </a:r>
            <a:r>
              <a:rPr lang="en-US">
                <a:solidFill>
                  <a:srgbClr val="0F7574"/>
                </a:solidFill>
                <a:latin typeface="Consolas" panose="020B0609020204030204" pitchFamily="49" charset="0"/>
              </a:rPr>
              <a:t>Thing</a:t>
            </a:r>
            <a:endParaRPr lang="en-US">
              <a:solidFill>
                <a:srgbClr val="C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t1 = Thing(</a:t>
            </a:r>
            <a:r>
              <a:rPr lang="en-US" dirty="0">
                <a:solidFill>
                  <a:srgbClr val="850002"/>
                </a:solidFill>
                <a:latin typeface="Consolas" panose="020B0609020204030204" pitchFamily="49" charset="0"/>
              </a:rPr>
              <a:t>"a"</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F7574"/>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"{t1.thing_num} {</a:t>
            </a:r>
            <a:r>
              <a:rPr lang="en-US" dirty="0" err="1">
                <a:solidFill>
                  <a:srgbClr val="850002"/>
                </a:solidFill>
                <a:latin typeface="Consolas" panose="020B0609020204030204" pitchFamily="49" charset="0"/>
              </a:rPr>
              <a:t>Thing.thing_count</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t2 = Thing(</a:t>
            </a:r>
            <a:r>
              <a:rPr lang="en-US" dirty="0">
                <a:solidFill>
                  <a:srgbClr val="850002"/>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F7574"/>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"{t1.thing_num} {</a:t>
            </a:r>
            <a:r>
              <a:rPr lang="en-US" dirty="0" err="1">
                <a:solidFill>
                  <a:srgbClr val="850002"/>
                </a:solidFill>
                <a:latin typeface="Consolas" panose="020B0609020204030204" pitchFamily="49" charset="0"/>
              </a:rPr>
              <a:t>Thing.thing_count</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F7574"/>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"{t2.thing_num} {</a:t>
            </a:r>
            <a:r>
              <a:rPr lang="en-US" dirty="0" err="1">
                <a:solidFill>
                  <a:srgbClr val="850002"/>
                </a:solidFill>
                <a:latin typeface="Consolas" panose="020B0609020204030204" pitchFamily="49" charset="0"/>
              </a:rPr>
              <a:t>Thing.thing_count</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grpSp>
        <p:nvGrpSpPr>
          <p:cNvPr id="63" name="Group 62">
            <a:extLst>
              <a:ext uri="{FF2B5EF4-FFF2-40B4-BE49-F238E27FC236}">
                <a16:creationId xmlns:a16="http://schemas.microsoft.com/office/drawing/2014/main" id="{C54FC5AE-E022-4B6A-8D32-0F9D9FF52CF0}"/>
              </a:ext>
            </a:extLst>
          </p:cNvPr>
          <p:cNvGrpSpPr/>
          <p:nvPr/>
        </p:nvGrpSpPr>
        <p:grpSpPr>
          <a:xfrm>
            <a:off x="458218" y="742235"/>
            <a:ext cx="5802960" cy="2457616"/>
            <a:chOff x="458218" y="742235"/>
            <a:chExt cx="5802960" cy="2457616"/>
          </a:xfrm>
        </p:grpSpPr>
        <p:sp>
          <p:nvSpPr>
            <p:cNvPr id="61" name="TextBox 60">
              <a:extLst>
                <a:ext uri="{FF2B5EF4-FFF2-40B4-BE49-F238E27FC236}">
                  <a16:creationId xmlns:a16="http://schemas.microsoft.com/office/drawing/2014/main" id="{B615C025-D25F-44E5-9BA3-03B2343AF60C}"/>
                </a:ext>
              </a:extLst>
            </p:cNvPr>
            <p:cNvSpPr txBox="1"/>
            <p:nvPr/>
          </p:nvSpPr>
          <p:spPr>
            <a:xfrm>
              <a:off x="536759" y="1127820"/>
              <a:ext cx="5724419" cy="2072031"/>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class</a:t>
              </a:r>
              <a:r>
                <a:rPr lang="en-US" sz="1800" b="0" dirty="0">
                  <a:solidFill>
                    <a:srgbClr val="000000"/>
                  </a:solidFill>
                  <a:latin typeface="Consolas" panose="020B0609020204030204" pitchFamily="49" charset="0"/>
                </a:rPr>
                <a:t> </a:t>
              </a:r>
              <a:r>
                <a:rPr lang="en-US" sz="1800" b="0" dirty="0">
                  <a:solidFill>
                    <a:srgbClr val="0F7574"/>
                  </a:solidFill>
                  <a:latin typeface="Consolas" panose="020B0609020204030204" pitchFamily="49" charset="0"/>
                </a:rPr>
                <a:t>Thing</a:t>
              </a:r>
              <a:r>
                <a:rPr lang="en-US" sz="1800" b="0" dirty="0">
                  <a:solidFill>
                    <a:srgbClr val="000000"/>
                  </a:solidFill>
                  <a:latin typeface="Consolas" panose="020B0609020204030204" pitchFamily="49" charset="0"/>
                </a:rPr>
                <a:t>:</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thing_count</a:t>
              </a:r>
              <a:r>
                <a:rPr lang="en-US" sz="1800" b="0" dirty="0">
                  <a:solidFill>
                    <a:srgbClr val="000000"/>
                  </a:solidFill>
                  <a:latin typeface="Consolas" panose="020B0609020204030204" pitchFamily="49" charset="0"/>
                </a:rPr>
                <a:t> = </a:t>
              </a:r>
              <a:r>
                <a:rPr lang="en-US" sz="1800" dirty="0">
                  <a:solidFill>
                    <a:srgbClr val="850002"/>
                  </a:solidFill>
                  <a:latin typeface="Consolas" panose="020B0609020204030204" pitchFamily="49" charset="0"/>
                </a:rPr>
                <a:t>0</a:t>
              </a:r>
            </a:p>
            <a:p>
              <a:endParaRPr lang="en-US" sz="1800" dirty="0">
                <a:solidFill>
                  <a:srgbClr val="850002"/>
                </a:solidFill>
                <a:latin typeface="Consolas" panose="020B0609020204030204" pitchFamily="49" charset="0"/>
              </a:endParaRPr>
            </a:p>
            <a:p>
              <a:r>
                <a:rPr lang="en-US" sz="1800" b="0" dirty="0">
                  <a:solidFill>
                    <a:srgbClr val="000000"/>
                  </a:solidFill>
                  <a:latin typeface="Consolas" panose="020B0609020204030204" pitchFamily="49" charset="0"/>
                </a:rPr>
                <a:t> </a:t>
              </a:r>
              <a:r>
                <a:rPr lang="en-US" sz="1800" b="1" dirty="0">
                  <a:solidFill>
                    <a:srgbClr val="9D0003"/>
                  </a:solidFill>
                  <a:latin typeface="Consolas-Bold"/>
                </a:rPr>
                <a:t>def</a:t>
              </a:r>
              <a:r>
                <a:rPr lang="en-US" sz="1800" b="0" dirty="0">
                  <a:solidFill>
                    <a:srgbClr val="000000"/>
                  </a:solidFill>
                  <a:latin typeface="Consolas" panose="020B0609020204030204" pitchFamily="49" charset="0"/>
                </a:rPr>
                <a:t> </a:t>
              </a:r>
              <a:r>
                <a:rPr lang="en-US" sz="1800" b="0" dirty="0">
                  <a:solidFill>
                    <a:srgbClr val="0F7574"/>
                  </a:solidFill>
                  <a:latin typeface="Consolas" panose="020B0609020204030204" pitchFamily="49" charset="0"/>
                </a:rPr>
                <a:t>__</a:t>
              </a:r>
              <a:r>
                <a:rPr lang="en-US" sz="1800" b="0" dirty="0" err="1">
                  <a:solidFill>
                    <a:srgbClr val="0F7574"/>
                  </a:solidFill>
                  <a:latin typeface="Consolas" panose="020B0609020204030204" pitchFamily="49" charset="0"/>
                </a:rPr>
                <a:t>init</a:t>
              </a:r>
              <a:r>
                <a:rPr lang="en-US" sz="1800" b="0" dirty="0">
                  <a:solidFill>
                    <a:srgbClr val="0F7574"/>
                  </a:solidFill>
                  <a:latin typeface="Consolas" panose="020B0609020204030204" pitchFamily="49" charset="0"/>
                </a:rPr>
                <a:t>__</a:t>
              </a:r>
              <a:r>
                <a:rPr lang="en-US" sz="1800" b="0" dirty="0">
                  <a:solidFill>
                    <a:srgbClr val="000000"/>
                  </a:solidFill>
                  <a:latin typeface="Consolas" panose="020B0609020204030204" pitchFamily="49" charset="0"/>
                </a:rPr>
                <a:t>(self, v):</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self.value</a:t>
              </a:r>
              <a:r>
                <a:rPr lang="en-US" sz="1800" b="0" dirty="0">
                  <a:solidFill>
                    <a:srgbClr val="000000"/>
                  </a:solidFill>
                  <a:latin typeface="Consolas" panose="020B0609020204030204" pitchFamily="49" charset="0"/>
                </a:rPr>
                <a:t> = v</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Thing.thing_count</a:t>
              </a:r>
              <a:r>
                <a:rPr lang="en-US" sz="1800" b="0" dirty="0">
                  <a:solidFill>
                    <a:srgbClr val="000000"/>
                  </a:solidFill>
                  <a:latin typeface="Consolas" panose="020B0609020204030204" pitchFamily="49" charset="0"/>
                </a:rPr>
                <a:t> += </a:t>
              </a:r>
              <a:r>
                <a:rPr lang="en-US" sz="1800" b="0" dirty="0">
                  <a:solidFill>
                    <a:srgbClr val="850002"/>
                  </a:solidFill>
                  <a:latin typeface="Consolas" panose="020B0609020204030204" pitchFamily="49" charset="0"/>
                </a:rPr>
                <a:t>1</a:t>
              </a:r>
              <a:r>
                <a:rPr lang="en-US" sz="1800" b="0" dirty="0">
                  <a:solidFill>
                    <a:srgbClr val="000000"/>
                  </a:solidFill>
                  <a:latin typeface="Consolas" panose="020B0609020204030204" pitchFamily="49" charset="0"/>
                </a:rPr>
                <a:t>   </a:t>
              </a:r>
              <a:br>
                <a:rPr lang="en-US" sz="1800" b="0" dirty="0">
                  <a:solidFill>
                    <a:srgbClr val="000000"/>
                  </a:solidFill>
                  <a:latin typeface="Consolas" panose="020B0609020204030204" pitchFamily="49" charset="0"/>
                </a:rPr>
              </a:br>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self.thing_num</a:t>
              </a:r>
              <a:r>
                <a:rPr lang="en-US" sz="1800" b="0" dirty="0">
                  <a:solidFill>
                    <a:srgbClr val="000000"/>
                  </a:solidFill>
                  <a:latin typeface="Consolas" panose="020B0609020204030204" pitchFamily="49" charset="0"/>
                </a:rPr>
                <a:t> = </a:t>
              </a:r>
              <a:r>
                <a:rPr lang="en-US" sz="1800" b="0" dirty="0" err="1">
                  <a:solidFill>
                    <a:srgbClr val="000000"/>
                  </a:solidFill>
                  <a:latin typeface="Consolas" panose="020B0609020204030204" pitchFamily="49" charset="0"/>
                </a:rPr>
                <a:t>Thing.thing_count</a:t>
              </a:r>
              <a:br>
                <a:rPr lang="en-US" sz="1800" b="0" dirty="0">
                  <a:solidFill>
                    <a:srgbClr val="000000"/>
                  </a:solidFill>
                  <a:latin typeface="Consolas" panose="020B0609020204030204" pitchFamily="49" charset="0"/>
                </a:rPr>
              </a:br>
              <a:endParaRPr lang="en-US" sz="1800" b="0" dirty="0">
                <a:solidFill>
                  <a:srgbClr val="000000"/>
                </a:solidFill>
                <a:latin typeface="Consolas" panose="020B0609020204030204" pitchFamily="49" charset="0"/>
              </a:endParaRPr>
            </a:p>
          </p:txBody>
        </p:sp>
        <p:sp>
          <p:nvSpPr>
            <p:cNvPr id="62" name="TextBox 61">
              <a:extLst>
                <a:ext uri="{FF2B5EF4-FFF2-40B4-BE49-F238E27FC236}">
                  <a16:creationId xmlns:a16="http://schemas.microsoft.com/office/drawing/2014/main" id="{2779A821-9E39-4856-BEF1-B05A15B94D34}"/>
                </a:ext>
              </a:extLst>
            </p:cNvPr>
            <p:cNvSpPr txBox="1"/>
            <p:nvPr/>
          </p:nvSpPr>
          <p:spPr>
            <a:xfrm>
              <a:off x="458218" y="742235"/>
              <a:ext cx="1067921" cy="400110"/>
            </a:xfrm>
            <a:prstGeom prst="rect">
              <a:avLst/>
            </a:prstGeom>
            <a:noFill/>
          </p:spPr>
          <p:txBody>
            <a:bodyPr wrap="none" rtlCol="0">
              <a:spAutoFit/>
            </a:bodyPr>
            <a:lstStyle/>
            <a:p>
              <a:pPr algn="ctr"/>
              <a:r>
                <a:rPr lang="en-US" sz="2000" dirty="0"/>
                <a:t>thing.py</a:t>
              </a:r>
            </a:p>
          </p:txBody>
        </p:sp>
      </p:grpSp>
      <p:sp>
        <p:nvSpPr>
          <p:cNvPr id="139" name="TextBox 138">
            <a:extLst>
              <a:ext uri="{FF2B5EF4-FFF2-40B4-BE49-F238E27FC236}">
                <a16:creationId xmlns:a16="http://schemas.microsoft.com/office/drawing/2014/main" id="{B3241ABF-FC60-4AEE-8CD2-A7BED8614F77}"/>
              </a:ext>
            </a:extLst>
          </p:cNvPr>
          <p:cNvSpPr txBox="1"/>
          <p:nvPr/>
        </p:nvSpPr>
        <p:spPr>
          <a:xfrm>
            <a:off x="6694003" y="1012169"/>
            <a:ext cx="4818542" cy="769441"/>
          </a:xfrm>
          <a:prstGeom prst="rect">
            <a:avLst/>
          </a:prstGeom>
          <a:noFill/>
        </p:spPr>
        <p:txBody>
          <a:bodyPr wrap="square">
            <a:spAutoFit/>
          </a:bodyPr>
          <a:lstStyle/>
          <a:p>
            <a:pPr algn="ctr"/>
            <a:r>
              <a:rPr lang="en-US" sz="2200" dirty="0"/>
              <a:t>A </a:t>
            </a:r>
            <a:r>
              <a:rPr lang="en-US" sz="2200" dirty="0">
                <a:solidFill>
                  <a:srgbClr val="7030A0"/>
                </a:solidFill>
              </a:rPr>
              <a:t>class method </a:t>
            </a:r>
            <a:r>
              <a:rPr lang="en-US" sz="2200" dirty="0"/>
              <a:t>is a method that has no </a:t>
            </a:r>
            <a:r>
              <a:rPr lang="en-US" sz="2200" dirty="0">
                <a:solidFill>
                  <a:srgbClr val="FF0000"/>
                </a:solidFill>
              </a:rPr>
              <a:t>self</a:t>
            </a:r>
            <a:r>
              <a:rPr lang="en-US" sz="2200" dirty="0"/>
              <a:t> parameter. </a:t>
            </a:r>
            <a:r>
              <a:rPr lang="en-US" sz="2200" dirty="0">
                <a:solidFill>
                  <a:schemeClr val="bg1"/>
                </a:solidFill>
              </a:rPr>
              <a:t>As such...</a:t>
            </a:r>
          </a:p>
        </p:txBody>
      </p:sp>
      <p:sp>
        <p:nvSpPr>
          <p:cNvPr id="83" name="Title 1">
            <a:extLst>
              <a:ext uri="{FF2B5EF4-FFF2-40B4-BE49-F238E27FC236}">
                <a16:creationId xmlns:a16="http://schemas.microsoft.com/office/drawing/2014/main" id="{C5AD6A63-6108-4639-A0D9-21B4EF468E82}"/>
              </a:ext>
            </a:extLst>
          </p:cNvPr>
          <p:cNvSpPr txBox="1">
            <a:spLocks/>
          </p:cNvSpPr>
          <p:nvPr/>
        </p:nvSpPr>
        <p:spPr>
          <a:xfrm>
            <a:off x="893397" y="-67433"/>
            <a:ext cx="103632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4400" dirty="0"/>
              <a:t>Class Methods</a:t>
            </a:r>
          </a:p>
        </p:txBody>
      </p:sp>
      <p:sp>
        <p:nvSpPr>
          <p:cNvPr id="103" name="TextBox 102">
            <a:extLst>
              <a:ext uri="{FF2B5EF4-FFF2-40B4-BE49-F238E27FC236}">
                <a16:creationId xmlns:a16="http://schemas.microsoft.com/office/drawing/2014/main" id="{35B99601-637A-4A2A-B604-CEECB2A0C529}"/>
              </a:ext>
            </a:extLst>
          </p:cNvPr>
          <p:cNvSpPr txBox="1"/>
          <p:nvPr/>
        </p:nvSpPr>
        <p:spPr>
          <a:xfrm>
            <a:off x="6912569" y="1797242"/>
            <a:ext cx="4658786" cy="430887"/>
          </a:xfrm>
          <a:prstGeom prst="rect">
            <a:avLst/>
          </a:prstGeom>
          <a:noFill/>
        </p:spPr>
        <p:txBody>
          <a:bodyPr wrap="square">
            <a:spAutoFit/>
          </a:bodyPr>
          <a:lstStyle/>
          <a:p>
            <a:pPr marL="342900" indent="-342900">
              <a:buFont typeface="Arial" panose="020B0604020202020204" pitchFamily="34" charset="0"/>
              <a:buChar char="•"/>
            </a:pPr>
            <a:r>
              <a:rPr lang="en-US" sz="2200" dirty="0"/>
              <a:t>it can't </a:t>
            </a:r>
            <a:r>
              <a:rPr lang="en-US" sz="2200" dirty="0">
                <a:solidFill>
                  <a:srgbClr val="00B050"/>
                </a:solidFill>
              </a:rPr>
              <a:t>access</a:t>
            </a:r>
            <a:r>
              <a:rPr lang="en-US" sz="2200" dirty="0"/>
              <a:t> </a:t>
            </a:r>
            <a:r>
              <a:rPr lang="en-US" sz="2200" dirty="0">
                <a:solidFill>
                  <a:srgbClr val="FF0000"/>
                </a:solidFill>
              </a:rPr>
              <a:t>member variables</a:t>
            </a:r>
            <a:endParaRPr lang="en-US" sz="2200" dirty="0"/>
          </a:p>
        </p:txBody>
      </p:sp>
      <p:sp>
        <p:nvSpPr>
          <p:cNvPr id="105" name="TextBox 104">
            <a:extLst>
              <a:ext uri="{FF2B5EF4-FFF2-40B4-BE49-F238E27FC236}">
                <a16:creationId xmlns:a16="http://schemas.microsoft.com/office/drawing/2014/main" id="{B68A5D15-7DF5-4EBF-B675-D37E875C2BCF}"/>
              </a:ext>
            </a:extLst>
          </p:cNvPr>
          <p:cNvSpPr txBox="1"/>
          <p:nvPr/>
        </p:nvSpPr>
        <p:spPr>
          <a:xfrm>
            <a:off x="536758" y="1130814"/>
            <a:ext cx="5724419" cy="4420689"/>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class</a:t>
            </a:r>
            <a:r>
              <a:rPr lang="en-US" sz="1800" b="0" dirty="0">
                <a:solidFill>
                  <a:srgbClr val="000000"/>
                </a:solidFill>
                <a:latin typeface="Consolas" panose="020B0609020204030204" pitchFamily="49" charset="0"/>
              </a:rPr>
              <a:t> </a:t>
            </a:r>
            <a:r>
              <a:rPr lang="en-US" sz="1800" b="0" dirty="0">
                <a:solidFill>
                  <a:srgbClr val="0F7574"/>
                </a:solidFill>
                <a:latin typeface="Consolas" panose="020B0609020204030204" pitchFamily="49" charset="0"/>
              </a:rPr>
              <a:t>Thing</a:t>
            </a:r>
            <a:r>
              <a:rPr lang="en-US" sz="1800" b="0" dirty="0">
                <a:solidFill>
                  <a:srgbClr val="000000"/>
                </a:solidFill>
                <a:latin typeface="Consolas" panose="020B0609020204030204" pitchFamily="49" charset="0"/>
              </a:rPr>
              <a:t>:</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thing_count</a:t>
            </a:r>
            <a:r>
              <a:rPr lang="en-US" sz="1800" b="0" dirty="0">
                <a:solidFill>
                  <a:srgbClr val="000000"/>
                </a:solidFill>
                <a:latin typeface="Consolas" panose="020B0609020204030204" pitchFamily="49" charset="0"/>
              </a:rPr>
              <a:t> = </a:t>
            </a:r>
            <a:r>
              <a:rPr lang="en-US" sz="1800" dirty="0">
                <a:solidFill>
                  <a:srgbClr val="850002"/>
                </a:solidFill>
                <a:latin typeface="Consolas" panose="020B0609020204030204" pitchFamily="49" charset="0"/>
              </a:rPr>
              <a:t>0</a:t>
            </a:r>
          </a:p>
          <a:p>
            <a:endParaRPr lang="en-US" sz="1800" dirty="0">
              <a:solidFill>
                <a:srgbClr val="850002"/>
              </a:solidFill>
              <a:latin typeface="Consolas" panose="020B0609020204030204" pitchFamily="49" charset="0"/>
            </a:endParaRPr>
          </a:p>
          <a:p>
            <a:r>
              <a:rPr lang="en-US" sz="1800" b="0" dirty="0">
                <a:solidFill>
                  <a:srgbClr val="000000"/>
                </a:solidFill>
                <a:latin typeface="Consolas" panose="020B0609020204030204" pitchFamily="49" charset="0"/>
              </a:rPr>
              <a:t> </a:t>
            </a:r>
            <a:r>
              <a:rPr lang="en-US" sz="1800" b="1" dirty="0">
                <a:solidFill>
                  <a:srgbClr val="9D0003"/>
                </a:solidFill>
                <a:latin typeface="Consolas-Bold"/>
              </a:rPr>
              <a:t>def</a:t>
            </a:r>
            <a:r>
              <a:rPr lang="en-US" sz="1800" b="0" dirty="0">
                <a:solidFill>
                  <a:srgbClr val="000000"/>
                </a:solidFill>
                <a:latin typeface="Consolas" panose="020B0609020204030204" pitchFamily="49" charset="0"/>
              </a:rPr>
              <a:t> </a:t>
            </a:r>
            <a:r>
              <a:rPr lang="en-US" sz="1800" b="0" dirty="0">
                <a:solidFill>
                  <a:srgbClr val="0F7574"/>
                </a:solidFill>
                <a:latin typeface="Consolas" panose="020B0609020204030204" pitchFamily="49" charset="0"/>
              </a:rPr>
              <a:t>__</a:t>
            </a:r>
            <a:r>
              <a:rPr lang="en-US" sz="1800" b="0" dirty="0" err="1">
                <a:solidFill>
                  <a:srgbClr val="0F7574"/>
                </a:solidFill>
                <a:latin typeface="Consolas" panose="020B0609020204030204" pitchFamily="49" charset="0"/>
              </a:rPr>
              <a:t>init</a:t>
            </a:r>
            <a:r>
              <a:rPr lang="en-US" sz="1800" b="0" dirty="0">
                <a:solidFill>
                  <a:srgbClr val="0F7574"/>
                </a:solidFill>
                <a:latin typeface="Consolas" panose="020B0609020204030204" pitchFamily="49" charset="0"/>
              </a:rPr>
              <a:t>__</a:t>
            </a:r>
            <a:r>
              <a:rPr lang="en-US" sz="1800" b="0" dirty="0">
                <a:solidFill>
                  <a:srgbClr val="000000"/>
                </a:solidFill>
                <a:latin typeface="Consolas" panose="020B0609020204030204" pitchFamily="49" charset="0"/>
              </a:rPr>
              <a:t>(self, v):</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self.value</a:t>
            </a:r>
            <a:r>
              <a:rPr lang="en-US" sz="1800" b="0" dirty="0">
                <a:solidFill>
                  <a:srgbClr val="000000"/>
                </a:solidFill>
                <a:latin typeface="Consolas" panose="020B0609020204030204" pitchFamily="49" charset="0"/>
              </a:rPr>
              <a:t> = v</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Thing.thing_count</a:t>
            </a:r>
            <a:r>
              <a:rPr lang="en-US" sz="1800" b="0" dirty="0">
                <a:solidFill>
                  <a:srgbClr val="000000"/>
                </a:solidFill>
                <a:latin typeface="Consolas" panose="020B0609020204030204" pitchFamily="49" charset="0"/>
              </a:rPr>
              <a:t> += </a:t>
            </a:r>
            <a:r>
              <a:rPr lang="en-US" sz="1800" b="0" dirty="0">
                <a:solidFill>
                  <a:srgbClr val="850002"/>
                </a:solidFill>
                <a:latin typeface="Consolas" panose="020B0609020204030204" pitchFamily="49" charset="0"/>
              </a:rPr>
              <a:t>1</a:t>
            </a:r>
            <a:r>
              <a:rPr lang="en-US" sz="1800" b="0" dirty="0">
                <a:solidFill>
                  <a:srgbClr val="000000"/>
                </a:solidFill>
                <a:latin typeface="Consolas" panose="020B0609020204030204" pitchFamily="49" charset="0"/>
              </a:rPr>
              <a:t>   </a:t>
            </a:r>
            <a:br>
              <a:rPr lang="en-US" sz="1800" b="0" dirty="0">
                <a:solidFill>
                  <a:srgbClr val="000000"/>
                </a:solidFill>
                <a:latin typeface="Consolas" panose="020B0609020204030204" pitchFamily="49" charset="0"/>
              </a:rPr>
            </a:br>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self.thing_num</a:t>
            </a:r>
            <a:r>
              <a:rPr lang="en-US" sz="1800" b="0" dirty="0">
                <a:solidFill>
                  <a:srgbClr val="000000"/>
                </a:solidFill>
                <a:latin typeface="Consolas" panose="020B0609020204030204" pitchFamily="49" charset="0"/>
              </a:rPr>
              <a:t> = </a:t>
            </a:r>
            <a:r>
              <a:rPr lang="en-US" sz="1800" b="0" dirty="0" err="1">
                <a:solidFill>
                  <a:srgbClr val="000000"/>
                </a:solidFill>
                <a:latin typeface="Consolas" panose="020B0609020204030204" pitchFamily="49" charset="0"/>
              </a:rPr>
              <a:t>Thing.thing_count</a:t>
            </a:r>
            <a:br>
              <a:rPr lang="en-US" sz="1800" b="0" dirty="0">
                <a:solidFill>
                  <a:srgbClr val="000000"/>
                </a:solidFill>
                <a:latin typeface="Consolas" panose="020B0609020204030204" pitchFamily="49" charset="0"/>
              </a:rPr>
            </a:br>
            <a:endParaRPr lang="en-US" sz="1800" b="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sz="1800" b="1" dirty="0">
                <a:solidFill>
                  <a:srgbClr val="9D0003"/>
                </a:solidFill>
                <a:latin typeface="Consolas-Bold"/>
              </a:rPr>
              <a:t>def</a:t>
            </a:r>
            <a:r>
              <a:rPr lang="en-US" sz="1800" b="0" dirty="0">
                <a:solidFill>
                  <a:srgbClr val="000000"/>
                </a:solidFill>
                <a:latin typeface="Consolas" panose="020B0609020204030204" pitchFamily="49" charset="0"/>
              </a:rPr>
              <a:t> </a:t>
            </a:r>
            <a:r>
              <a:rPr lang="en-US" sz="1800" b="0" dirty="0" err="1">
                <a:solidFill>
                  <a:srgbClr val="0F7574"/>
                </a:solidFill>
                <a:latin typeface="Consolas" panose="020B0609020204030204" pitchFamily="49" charset="0"/>
              </a:rPr>
              <a:t>change_val</a:t>
            </a:r>
            <a:r>
              <a:rPr lang="en-US" sz="1800" b="0" dirty="0">
                <a:solidFill>
                  <a:srgbClr val="000000"/>
                </a:solidFill>
                <a:latin typeface="Consolas" panose="020B0609020204030204" pitchFamily="49" charset="0"/>
              </a:rPr>
              <a:t>(self, </a:t>
            </a:r>
            <a:r>
              <a:rPr lang="en-US" sz="1800" b="0" dirty="0" err="1">
                <a:solidFill>
                  <a:srgbClr val="000000"/>
                </a:solidFill>
                <a:latin typeface="Consolas" panose="020B0609020204030204" pitchFamily="49" charset="0"/>
              </a:rPr>
              <a:t>new_val</a:t>
            </a:r>
            <a:r>
              <a:rPr lang="en-US" sz="1800" b="0" dirty="0">
                <a:solidFill>
                  <a:srgbClr val="000000"/>
                </a:solidFill>
                <a:latin typeface="Consolas" panose="020B0609020204030204" pitchFamily="49" charset="0"/>
              </a:rPr>
              <a:t>):     </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self.value</a:t>
            </a:r>
            <a:r>
              <a:rPr lang="en-US" sz="1800" b="0" dirty="0">
                <a:solidFill>
                  <a:srgbClr val="000000"/>
                </a:solidFill>
                <a:latin typeface="Consolas" panose="020B0609020204030204" pitchFamily="49" charset="0"/>
              </a:rPr>
              <a:t> = </a:t>
            </a:r>
            <a:r>
              <a:rPr lang="en-US" sz="1800" b="0" dirty="0" err="1">
                <a:solidFill>
                  <a:srgbClr val="000000"/>
                </a:solidFill>
                <a:latin typeface="Consolas" panose="020B0609020204030204" pitchFamily="49" charset="0"/>
              </a:rPr>
              <a:t>new_val</a:t>
            </a:r>
            <a:endParaRPr lang="en-US" sz="1800" b="0"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9D0003"/>
                </a:solidFill>
                <a:latin typeface="Consolas-Bold"/>
              </a:rPr>
              <a:t>def</a:t>
            </a:r>
            <a:r>
              <a:rPr lang="en-US" dirty="0">
                <a:solidFill>
                  <a:srgbClr val="000000"/>
                </a:solidFill>
                <a:latin typeface="Consolas" panose="020B0609020204030204" pitchFamily="49" charset="0"/>
              </a:rPr>
              <a:t> </a:t>
            </a:r>
            <a:r>
              <a:rPr lang="en-US" dirty="0" err="1">
                <a:solidFill>
                  <a:srgbClr val="7030A0"/>
                </a:solidFill>
                <a:latin typeface="Consolas" panose="020B0609020204030204" pitchFamily="49" charset="0"/>
              </a:rPr>
              <a:t>a_class_method</a:t>
            </a:r>
            <a:r>
              <a:rPr lang="en-US" dirty="0">
                <a:solidFill>
                  <a:srgbClr val="000000"/>
                </a:solidFill>
                <a:latin typeface="Consolas" panose="020B0609020204030204" pitchFamily="49" charset="0"/>
              </a:rPr>
              <a:t>(foo, bar): </a:t>
            </a:r>
          </a:p>
          <a:p>
            <a:r>
              <a:rPr lang="en-US" dirty="0">
                <a:solidFill>
                  <a:srgbClr val="000000"/>
                </a:solidFill>
                <a:latin typeface="Consolas" panose="020B0609020204030204" pitchFamily="49" charset="0"/>
              </a:rPr>
              <a:t>  return </a:t>
            </a:r>
            <a:r>
              <a:rPr lang="en-US" dirty="0" err="1">
                <a:solidFill>
                  <a:srgbClr val="000000"/>
                </a:solidFill>
                <a:latin typeface="Consolas" panose="020B0609020204030204" pitchFamily="49" charset="0"/>
              </a:rPr>
              <a:t>Thing.thing_count</a:t>
            </a:r>
            <a:r>
              <a:rPr lang="en-US" dirty="0">
                <a:solidFill>
                  <a:srgbClr val="000000"/>
                </a:solidFill>
                <a:latin typeface="Consolas" panose="020B0609020204030204" pitchFamily="49" charset="0"/>
              </a:rPr>
              <a:t> * foo + bar</a:t>
            </a:r>
          </a:p>
          <a:p>
            <a:endParaRPr lang="en-US" sz="1200" b="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D0003"/>
                </a:solidFill>
                <a:latin typeface="Consolas-Bold"/>
              </a:rPr>
              <a:t>def</a:t>
            </a:r>
            <a:r>
              <a:rPr lang="en-US" dirty="0">
                <a:solidFill>
                  <a:srgbClr val="000000"/>
                </a:solidFill>
                <a:latin typeface="Consolas" panose="020B0609020204030204" pitchFamily="49" charset="0"/>
              </a:rPr>
              <a:t> </a:t>
            </a:r>
            <a:r>
              <a:rPr lang="en-US" dirty="0" err="1">
                <a:solidFill>
                  <a:srgbClr val="7030A0"/>
                </a:solidFill>
                <a:latin typeface="Consolas" panose="020B0609020204030204" pitchFamily="49" charset="0"/>
              </a:rPr>
              <a:t>another_class_method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bletch</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Thing.a_class_method</a:t>
            </a:r>
            <a:r>
              <a:rPr lang="en-US" dirty="0">
                <a:solidFill>
                  <a:srgbClr val="000000"/>
                </a:solidFill>
                <a:latin typeface="Consolas" panose="020B0609020204030204" pitchFamily="49" charset="0"/>
              </a:rPr>
              <a:t>(bletch,20)</a:t>
            </a:r>
          </a:p>
          <a:p>
            <a:endParaRPr lang="en-US" sz="1800" b="0" dirty="0">
              <a:solidFill>
                <a:srgbClr val="000000"/>
              </a:solidFill>
              <a:latin typeface="Consolas" panose="020B0609020204030204" pitchFamily="49" charset="0"/>
            </a:endParaRPr>
          </a:p>
        </p:txBody>
      </p:sp>
      <p:sp>
        <p:nvSpPr>
          <p:cNvPr id="138" name="Speech Bubble: Rectangle with Corners Rounded 137">
            <a:extLst>
              <a:ext uri="{FF2B5EF4-FFF2-40B4-BE49-F238E27FC236}">
                <a16:creationId xmlns:a16="http://schemas.microsoft.com/office/drawing/2014/main" id="{67DA4CDF-ECD3-4E20-BAEE-2FDF55901F6F}"/>
              </a:ext>
            </a:extLst>
          </p:cNvPr>
          <p:cNvSpPr/>
          <p:nvPr/>
        </p:nvSpPr>
        <p:spPr>
          <a:xfrm>
            <a:off x="4144899" y="2496748"/>
            <a:ext cx="3334248" cy="981081"/>
          </a:xfrm>
          <a:prstGeom prst="wedgeRoundRectCallout">
            <a:avLst>
              <a:gd name="adj1" fmla="val -80494"/>
              <a:gd name="adj2" fmla="val 1299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class methods don't have a </a:t>
            </a:r>
            <a:r>
              <a:rPr lang="en-US" sz="2000" dirty="0">
                <a:solidFill>
                  <a:srgbClr val="FCDFDC"/>
                </a:solidFill>
                <a:latin typeface="Corbel" panose="020B0503020204020204" pitchFamily="34" charset="0"/>
              </a:rPr>
              <a:t>self</a:t>
            </a:r>
            <a:r>
              <a:rPr lang="en-US" sz="2000" dirty="0">
                <a:latin typeface="Corbel" panose="020B0503020204020204" pitchFamily="34" charset="0"/>
              </a:rPr>
              <a:t> parameter...</a:t>
            </a:r>
          </a:p>
        </p:txBody>
      </p:sp>
      <p:sp>
        <p:nvSpPr>
          <p:cNvPr id="143" name="TextBox 142">
            <a:extLst>
              <a:ext uri="{FF2B5EF4-FFF2-40B4-BE49-F238E27FC236}">
                <a16:creationId xmlns:a16="http://schemas.microsoft.com/office/drawing/2014/main" id="{6BB2395B-9423-44FC-96B1-39977291C573}"/>
              </a:ext>
            </a:extLst>
          </p:cNvPr>
          <p:cNvSpPr txBox="1"/>
          <p:nvPr/>
        </p:nvSpPr>
        <p:spPr>
          <a:xfrm>
            <a:off x="6912569" y="2195672"/>
            <a:ext cx="5131752" cy="430887"/>
          </a:xfrm>
          <a:prstGeom prst="rect">
            <a:avLst/>
          </a:prstGeom>
          <a:noFill/>
        </p:spPr>
        <p:txBody>
          <a:bodyPr wrap="square">
            <a:spAutoFit/>
          </a:bodyPr>
          <a:lstStyle/>
          <a:p>
            <a:pPr marL="342900" indent="-342900">
              <a:buFont typeface="Arial" panose="020B0604020202020204" pitchFamily="34" charset="0"/>
              <a:buChar char="•"/>
            </a:pPr>
            <a:r>
              <a:rPr lang="en-US" sz="2200" dirty="0"/>
              <a:t>it can't </a:t>
            </a:r>
            <a:r>
              <a:rPr lang="en-US" sz="2200" dirty="0">
                <a:solidFill>
                  <a:srgbClr val="00B050"/>
                </a:solidFill>
              </a:rPr>
              <a:t>call</a:t>
            </a:r>
            <a:r>
              <a:rPr lang="en-US" sz="2200" dirty="0"/>
              <a:t> </a:t>
            </a:r>
            <a:r>
              <a:rPr lang="en-US" sz="2200" dirty="0">
                <a:solidFill>
                  <a:srgbClr val="FF0000"/>
                </a:solidFill>
              </a:rPr>
              <a:t>instance methods</a:t>
            </a:r>
            <a:endParaRPr lang="en-US" sz="2200" dirty="0"/>
          </a:p>
        </p:txBody>
      </p:sp>
      <p:sp>
        <p:nvSpPr>
          <p:cNvPr id="147" name="TextBox 146">
            <a:extLst>
              <a:ext uri="{FF2B5EF4-FFF2-40B4-BE49-F238E27FC236}">
                <a16:creationId xmlns:a16="http://schemas.microsoft.com/office/drawing/2014/main" id="{8133385F-4487-4FFB-AFCE-986A1245C05F}"/>
              </a:ext>
            </a:extLst>
          </p:cNvPr>
          <p:cNvSpPr txBox="1"/>
          <p:nvPr/>
        </p:nvSpPr>
        <p:spPr>
          <a:xfrm>
            <a:off x="6611722" y="4768580"/>
            <a:ext cx="4983104" cy="769441"/>
          </a:xfrm>
          <a:prstGeom prst="rect">
            <a:avLst/>
          </a:prstGeom>
          <a:noFill/>
        </p:spPr>
        <p:txBody>
          <a:bodyPr wrap="square">
            <a:spAutoFit/>
          </a:bodyPr>
          <a:lstStyle/>
          <a:p>
            <a:pPr algn="ctr"/>
            <a:r>
              <a:rPr lang="en-US" sz="2200" dirty="0"/>
              <a:t>To call a </a:t>
            </a:r>
            <a:r>
              <a:rPr lang="en-US" sz="2200" dirty="0">
                <a:solidFill>
                  <a:srgbClr val="7030A0"/>
                </a:solidFill>
              </a:rPr>
              <a:t>class method</a:t>
            </a:r>
            <a:r>
              <a:rPr lang="en-US" sz="2200" dirty="0"/>
              <a:t>, use this syntax:</a:t>
            </a:r>
          </a:p>
          <a:p>
            <a:pPr algn="ctr"/>
            <a:r>
              <a:rPr lang="en-US" sz="2200" dirty="0" err="1"/>
              <a:t>class_name.</a:t>
            </a:r>
            <a:r>
              <a:rPr lang="en-US" sz="2200" dirty="0" err="1">
                <a:solidFill>
                  <a:srgbClr val="7030A0"/>
                </a:solidFill>
              </a:rPr>
              <a:t>method_name</a:t>
            </a:r>
            <a:r>
              <a:rPr lang="en-US" sz="2200" dirty="0"/>
              <a:t>(params)</a:t>
            </a:r>
          </a:p>
        </p:txBody>
      </p:sp>
      <p:sp>
        <p:nvSpPr>
          <p:cNvPr id="148" name="TextBox 147">
            <a:extLst>
              <a:ext uri="{FF2B5EF4-FFF2-40B4-BE49-F238E27FC236}">
                <a16:creationId xmlns:a16="http://schemas.microsoft.com/office/drawing/2014/main" id="{49BA4A59-85AE-4404-B66F-5A9A1BD1A875}"/>
              </a:ext>
            </a:extLst>
          </p:cNvPr>
          <p:cNvSpPr txBox="1"/>
          <p:nvPr/>
        </p:nvSpPr>
        <p:spPr>
          <a:xfrm>
            <a:off x="539027" y="5584518"/>
            <a:ext cx="5724420" cy="2318637"/>
          </a:xfrm>
          <a:prstGeom prst="rect">
            <a:avLst/>
          </a:prstGeom>
          <a:solidFill>
            <a:schemeClr val="accent4">
              <a:lumMod val="20000"/>
              <a:lumOff val="80000"/>
            </a:schemeClr>
          </a:solidFill>
          <a:ln>
            <a:solidFill>
              <a:schemeClr val="tx1"/>
            </a:solidFill>
          </a:ln>
        </p:spPr>
        <p:txBody>
          <a:bodyPr wrap="square" rtlCol="0">
            <a:noAutofit/>
          </a:bodyPr>
          <a:lstStyle/>
          <a:p>
            <a:r>
              <a:rPr lang="en-US" dirty="0">
                <a:solidFill>
                  <a:srgbClr val="1396A3"/>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C00000"/>
                </a:solidFill>
                <a:latin typeface="Consolas" panose="020B0609020204030204" pitchFamily="49" charset="0"/>
              </a:rPr>
              <a:t>thing </a:t>
            </a:r>
            <a:r>
              <a:rPr lang="en-US" dirty="0">
                <a:solidFill>
                  <a:srgbClr val="1396A3"/>
                </a:solidFill>
                <a:latin typeface="Consolas" panose="020B0609020204030204" pitchFamily="49" charset="0"/>
              </a:rPr>
              <a:t>import </a:t>
            </a:r>
            <a:r>
              <a:rPr lang="en-US" dirty="0">
                <a:solidFill>
                  <a:srgbClr val="0F7574"/>
                </a:solidFill>
                <a:latin typeface="Consolas" panose="020B0609020204030204" pitchFamily="49" charset="0"/>
              </a:rPr>
              <a:t>Thing</a:t>
            </a:r>
            <a:endParaRPr lang="en-US" dirty="0">
              <a:solidFill>
                <a:srgbClr val="C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t1 = Thing(</a:t>
            </a:r>
            <a:r>
              <a:rPr lang="en-US" dirty="0">
                <a:solidFill>
                  <a:srgbClr val="850002"/>
                </a:solidFill>
                <a:latin typeface="Consolas" panose="020B0609020204030204" pitchFamily="49" charset="0"/>
              </a:rPr>
              <a:t>"a"</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err="1">
                <a:solidFill>
                  <a:srgbClr val="000000"/>
                </a:solidFill>
                <a:latin typeface="Consolas" panose="020B0609020204030204" pitchFamily="49" charset="0"/>
              </a:rPr>
              <a:t>Thing.another_class_method</a:t>
            </a:r>
            <a:r>
              <a:rPr lang="en-US" dirty="0">
                <a:solidFill>
                  <a:srgbClr val="000000"/>
                </a:solidFill>
                <a:latin typeface="Consolas" panose="020B0609020204030204" pitchFamily="49" charset="0"/>
              </a:rPr>
              <a:t>(42)</a:t>
            </a:r>
            <a:endParaRPr lang="en-US" dirty="0">
              <a:latin typeface="Consolas" panose="020B0609020204030204" pitchFamily="49" charset="0"/>
            </a:endParaRPr>
          </a:p>
        </p:txBody>
      </p:sp>
      <p:sp>
        <p:nvSpPr>
          <p:cNvPr id="149" name="Rectangle 148">
            <a:extLst>
              <a:ext uri="{FF2B5EF4-FFF2-40B4-BE49-F238E27FC236}">
                <a16:creationId xmlns:a16="http://schemas.microsoft.com/office/drawing/2014/main" id="{67BA7CD6-6648-46AB-B1A9-794DE12F3120}"/>
              </a:ext>
            </a:extLst>
          </p:cNvPr>
          <p:cNvSpPr/>
          <p:nvPr/>
        </p:nvSpPr>
        <p:spPr>
          <a:xfrm>
            <a:off x="660649" y="4121557"/>
            <a:ext cx="5528443" cy="137438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CCC549C-E597-4A42-96AB-EF4B5E1B3422}"/>
              </a:ext>
            </a:extLst>
          </p:cNvPr>
          <p:cNvGrpSpPr/>
          <p:nvPr/>
        </p:nvGrpSpPr>
        <p:grpSpPr>
          <a:xfrm>
            <a:off x="746699" y="4401486"/>
            <a:ext cx="5442392" cy="369332"/>
            <a:chOff x="179140" y="4756582"/>
            <a:chExt cx="6600067" cy="369332"/>
          </a:xfrm>
        </p:grpSpPr>
        <p:sp>
          <p:nvSpPr>
            <p:cNvPr id="4" name="Rectangle 3">
              <a:extLst>
                <a:ext uri="{FF2B5EF4-FFF2-40B4-BE49-F238E27FC236}">
                  <a16:creationId xmlns:a16="http://schemas.microsoft.com/office/drawing/2014/main" id="{8D66A3EC-9099-4B0E-BFFF-60CC266F342B}"/>
                </a:ext>
              </a:extLst>
            </p:cNvPr>
            <p:cNvSpPr/>
            <p:nvPr/>
          </p:nvSpPr>
          <p:spPr>
            <a:xfrm>
              <a:off x="249576" y="4834029"/>
              <a:ext cx="6529631" cy="260707"/>
            </a:xfrm>
            <a:prstGeom prst="rect">
              <a:avLst/>
            </a:pr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E278C95-0BB2-4BA2-8667-DA4A36B45861}"/>
                </a:ext>
              </a:extLst>
            </p:cNvPr>
            <p:cNvSpPr txBox="1"/>
            <p:nvPr/>
          </p:nvSpPr>
          <p:spPr>
            <a:xfrm>
              <a:off x="179140" y="4756582"/>
              <a:ext cx="6299625" cy="369332"/>
            </a:xfrm>
            <a:prstGeom prst="rect">
              <a:avLst/>
            </a:prstGeom>
            <a:noFill/>
          </p:spPr>
          <p:txBody>
            <a:bodyPr wrap="square" rtlCol="0">
              <a:spAutoFit/>
            </a:bodyPr>
            <a:lstStyle/>
            <a:p>
              <a:r>
                <a:rPr lang="en-US" dirty="0" err="1">
                  <a:solidFill>
                    <a:srgbClr val="FF0000"/>
                  </a:solidFill>
                  <a:latin typeface="Consolas" panose="020B0609020204030204" pitchFamily="49" charset="0"/>
                </a:rPr>
                <a:t>self.</a:t>
              </a:r>
              <a:r>
                <a:rPr lang="en-US" sz="1800" b="0" dirty="0" err="1">
                  <a:solidFill>
                    <a:srgbClr val="0F7574"/>
                  </a:solidFill>
                  <a:latin typeface="Consolas" panose="020B0609020204030204" pitchFamily="49" charset="0"/>
                </a:rPr>
                <a:t>change_val</a:t>
              </a:r>
              <a:r>
                <a:rPr lang="en-US" dirty="0">
                  <a:latin typeface="Consolas" panose="020B0609020204030204" pitchFamily="49" charset="0"/>
                </a:rPr>
                <a:t>(bar)   </a:t>
              </a:r>
              <a:r>
                <a:rPr lang="en-US" dirty="0">
                  <a:solidFill>
                    <a:srgbClr val="FF0000"/>
                  </a:solidFill>
                  <a:latin typeface="Consolas" panose="020B0609020204030204" pitchFamily="49" charset="0"/>
                </a:rPr>
                <a:t># ERROR! </a:t>
              </a:r>
            </a:p>
          </p:txBody>
        </p:sp>
      </p:grpSp>
      <p:sp>
        <p:nvSpPr>
          <p:cNvPr id="157" name="TextBox 156">
            <a:extLst>
              <a:ext uri="{FF2B5EF4-FFF2-40B4-BE49-F238E27FC236}">
                <a16:creationId xmlns:a16="http://schemas.microsoft.com/office/drawing/2014/main" id="{31A53CCE-FCD4-4FEF-BC0F-B26C9D811B83}"/>
              </a:ext>
            </a:extLst>
          </p:cNvPr>
          <p:cNvSpPr txBox="1"/>
          <p:nvPr/>
        </p:nvSpPr>
        <p:spPr>
          <a:xfrm>
            <a:off x="9399625" y="1355270"/>
            <a:ext cx="1411014" cy="430887"/>
          </a:xfrm>
          <a:prstGeom prst="rect">
            <a:avLst/>
          </a:prstGeom>
          <a:noFill/>
        </p:spPr>
        <p:txBody>
          <a:bodyPr wrap="square">
            <a:spAutoFit/>
          </a:bodyPr>
          <a:lstStyle/>
          <a:p>
            <a:r>
              <a:rPr lang="en-US" sz="2200" dirty="0"/>
              <a:t>As such...</a:t>
            </a:r>
          </a:p>
        </p:txBody>
      </p:sp>
      <p:sp>
        <p:nvSpPr>
          <p:cNvPr id="158" name="Speech Bubble: Rectangle with Corners Rounded 157">
            <a:extLst>
              <a:ext uri="{FF2B5EF4-FFF2-40B4-BE49-F238E27FC236}">
                <a16:creationId xmlns:a16="http://schemas.microsoft.com/office/drawing/2014/main" id="{E3A00D5E-3F95-48E7-A4A6-6E9530089A8D}"/>
              </a:ext>
            </a:extLst>
          </p:cNvPr>
          <p:cNvSpPr/>
          <p:nvPr/>
        </p:nvSpPr>
        <p:spPr>
          <a:xfrm>
            <a:off x="4144899" y="2496749"/>
            <a:ext cx="3334248" cy="981081"/>
          </a:xfrm>
          <a:prstGeom prst="wedgeRoundRectCallout">
            <a:avLst>
              <a:gd name="adj1" fmla="val -80494"/>
              <a:gd name="adj2" fmla="val 1299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class methods don't have a </a:t>
            </a:r>
            <a:r>
              <a:rPr lang="en-US" sz="2000" dirty="0">
                <a:solidFill>
                  <a:srgbClr val="FCDFDC"/>
                </a:solidFill>
                <a:latin typeface="Corbel" panose="020B0503020204020204" pitchFamily="34" charset="0"/>
              </a:rPr>
              <a:t>self</a:t>
            </a:r>
            <a:r>
              <a:rPr lang="en-US" sz="2000" dirty="0">
                <a:latin typeface="Corbel" panose="020B0503020204020204" pitchFamily="34" charset="0"/>
              </a:rPr>
              <a:t> parameter...</a:t>
            </a:r>
          </a:p>
        </p:txBody>
      </p:sp>
      <p:sp>
        <p:nvSpPr>
          <p:cNvPr id="156" name="Speech Bubble: Rectangle with Corners Rounded 155">
            <a:extLst>
              <a:ext uri="{FF2B5EF4-FFF2-40B4-BE49-F238E27FC236}">
                <a16:creationId xmlns:a16="http://schemas.microsoft.com/office/drawing/2014/main" id="{A77C17CE-2CF7-4F39-9A0F-CA749DEE7075}"/>
              </a:ext>
            </a:extLst>
          </p:cNvPr>
          <p:cNvSpPr/>
          <p:nvPr/>
        </p:nvSpPr>
        <p:spPr>
          <a:xfrm>
            <a:off x="4260234" y="5272270"/>
            <a:ext cx="2819541" cy="981081"/>
          </a:xfrm>
          <a:prstGeom prst="wedgeRoundRectCallout">
            <a:avLst>
              <a:gd name="adj1" fmla="val -155664"/>
              <a:gd name="adj2" fmla="val -1092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They can't call instance methods like </a:t>
            </a:r>
            <a:r>
              <a:rPr lang="en-US" sz="2000" dirty="0" err="1">
                <a:solidFill>
                  <a:srgbClr val="FCDFDC"/>
                </a:solidFill>
                <a:latin typeface="Corbel" panose="020B0503020204020204" pitchFamily="34" charset="0"/>
              </a:rPr>
              <a:t>change_val</a:t>
            </a:r>
            <a:r>
              <a:rPr lang="en-US" sz="2000" dirty="0">
                <a:latin typeface="Corbel" panose="020B0503020204020204" pitchFamily="34" charset="0"/>
              </a:rPr>
              <a:t>!</a:t>
            </a:r>
          </a:p>
        </p:txBody>
      </p:sp>
      <p:sp>
        <p:nvSpPr>
          <p:cNvPr id="159" name="Rectangle 158">
            <a:extLst>
              <a:ext uri="{FF2B5EF4-FFF2-40B4-BE49-F238E27FC236}">
                <a16:creationId xmlns:a16="http://schemas.microsoft.com/office/drawing/2014/main" id="{FC79F7F8-C79D-43E4-9EF6-0C2D20FFBEFE}"/>
              </a:ext>
            </a:extLst>
          </p:cNvPr>
          <p:cNvSpPr/>
          <p:nvPr/>
        </p:nvSpPr>
        <p:spPr>
          <a:xfrm>
            <a:off x="583281" y="6482148"/>
            <a:ext cx="3858089" cy="260707"/>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513ADD41-A733-47D8-8D51-484F4DE109B4}"/>
              </a:ext>
            </a:extLst>
          </p:cNvPr>
          <p:cNvSpPr txBox="1"/>
          <p:nvPr/>
        </p:nvSpPr>
        <p:spPr>
          <a:xfrm>
            <a:off x="6439171" y="2823700"/>
            <a:ext cx="5605150" cy="430887"/>
          </a:xfrm>
          <a:prstGeom prst="rect">
            <a:avLst/>
          </a:prstGeom>
          <a:noFill/>
        </p:spPr>
        <p:txBody>
          <a:bodyPr wrap="square">
            <a:spAutoFit/>
          </a:bodyPr>
          <a:lstStyle/>
          <a:p>
            <a:pPr algn="ctr"/>
            <a:r>
              <a:rPr lang="en-US" sz="2200" dirty="0"/>
              <a:t>So what can they do?</a:t>
            </a:r>
          </a:p>
        </p:txBody>
      </p:sp>
      <p:grpSp>
        <p:nvGrpSpPr>
          <p:cNvPr id="160" name="Group 159">
            <a:extLst>
              <a:ext uri="{FF2B5EF4-FFF2-40B4-BE49-F238E27FC236}">
                <a16:creationId xmlns:a16="http://schemas.microsoft.com/office/drawing/2014/main" id="{30C1E543-FFA0-46B0-B66C-6A3084FE83EC}"/>
              </a:ext>
            </a:extLst>
          </p:cNvPr>
          <p:cNvGrpSpPr/>
          <p:nvPr/>
        </p:nvGrpSpPr>
        <p:grpSpPr>
          <a:xfrm>
            <a:off x="746698" y="4421445"/>
            <a:ext cx="5442394" cy="369332"/>
            <a:chOff x="179140" y="4756582"/>
            <a:chExt cx="6600069" cy="369332"/>
          </a:xfrm>
        </p:grpSpPr>
        <p:sp>
          <p:nvSpPr>
            <p:cNvPr id="161" name="Rectangle 160">
              <a:extLst>
                <a:ext uri="{FF2B5EF4-FFF2-40B4-BE49-F238E27FC236}">
                  <a16:creationId xmlns:a16="http://schemas.microsoft.com/office/drawing/2014/main" id="{115E5ECD-C356-43F1-BE0A-F63AE32AA484}"/>
                </a:ext>
              </a:extLst>
            </p:cNvPr>
            <p:cNvSpPr/>
            <p:nvPr/>
          </p:nvSpPr>
          <p:spPr>
            <a:xfrm>
              <a:off x="249577" y="4834029"/>
              <a:ext cx="6529632" cy="260707"/>
            </a:xfrm>
            <a:prstGeom prst="rect">
              <a:avLst/>
            </a:pr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CDC1BAED-7798-4659-80F2-AA6CA63C3723}"/>
                </a:ext>
              </a:extLst>
            </p:cNvPr>
            <p:cNvSpPr txBox="1"/>
            <p:nvPr/>
          </p:nvSpPr>
          <p:spPr>
            <a:xfrm>
              <a:off x="179140" y="4756582"/>
              <a:ext cx="6299625" cy="369332"/>
            </a:xfrm>
            <a:prstGeom prst="rect">
              <a:avLst/>
            </a:prstGeom>
            <a:noFill/>
          </p:spPr>
          <p:txBody>
            <a:bodyPr wrap="square" rtlCol="0">
              <a:spAutoFit/>
            </a:bodyPr>
            <a:lstStyle/>
            <a:p>
              <a:r>
                <a:rPr lang="en-US" dirty="0">
                  <a:latin typeface="Consolas" panose="020B0609020204030204" pitchFamily="49" charset="0"/>
                </a:rPr>
                <a:t>print(</a:t>
              </a:r>
              <a:r>
                <a:rPr lang="en-US" dirty="0" err="1">
                  <a:solidFill>
                    <a:srgbClr val="FF0000"/>
                  </a:solidFill>
                  <a:latin typeface="Consolas" panose="020B0609020204030204" pitchFamily="49" charset="0"/>
                </a:rPr>
                <a:t>self</a:t>
              </a:r>
              <a:r>
                <a:rPr lang="en-US" dirty="0" err="1">
                  <a:latin typeface="Consolas" panose="020B0609020204030204" pitchFamily="49" charset="0"/>
                </a:rPr>
                <a:t>.value</a:t>
              </a:r>
              <a:r>
                <a:rPr lang="en-US" dirty="0">
                  <a:latin typeface="Consolas" panose="020B0609020204030204" pitchFamily="49" charset="0"/>
                </a:rPr>
                <a:t>)         </a:t>
              </a:r>
              <a:r>
                <a:rPr lang="en-US" dirty="0">
                  <a:solidFill>
                    <a:srgbClr val="FF0000"/>
                  </a:solidFill>
                  <a:latin typeface="Consolas" panose="020B0609020204030204" pitchFamily="49" charset="0"/>
                </a:rPr>
                <a:t># ERROR! </a:t>
              </a:r>
            </a:p>
          </p:txBody>
        </p:sp>
      </p:grpSp>
      <p:sp>
        <p:nvSpPr>
          <p:cNvPr id="142" name="Speech Bubble: Rectangle with Corners Rounded 141">
            <a:extLst>
              <a:ext uri="{FF2B5EF4-FFF2-40B4-BE49-F238E27FC236}">
                <a16:creationId xmlns:a16="http://schemas.microsoft.com/office/drawing/2014/main" id="{7D1C3B14-6788-47AE-A16B-6F2B32482F5F}"/>
              </a:ext>
            </a:extLst>
          </p:cNvPr>
          <p:cNvSpPr/>
          <p:nvPr/>
        </p:nvSpPr>
        <p:spPr>
          <a:xfrm>
            <a:off x="1866685" y="5360850"/>
            <a:ext cx="2819541" cy="981081"/>
          </a:xfrm>
          <a:prstGeom prst="wedgeRoundRectCallout">
            <a:avLst>
              <a:gd name="adj1" fmla="val -52301"/>
              <a:gd name="adj2" fmla="val -1138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They can't access </a:t>
            </a:r>
            <a:r>
              <a:rPr lang="en-US" sz="2000" dirty="0">
                <a:solidFill>
                  <a:srgbClr val="FCDFDC"/>
                </a:solidFill>
                <a:latin typeface="Corbel" panose="020B0503020204020204" pitchFamily="34" charset="0"/>
              </a:rPr>
              <a:t>member variables </a:t>
            </a:r>
            <a:r>
              <a:rPr lang="en-US" sz="2000" dirty="0">
                <a:latin typeface="Corbel" panose="020B0503020204020204" pitchFamily="34" charset="0"/>
              </a:rPr>
              <a:t>like </a:t>
            </a:r>
            <a:r>
              <a:rPr lang="en-US" sz="2000" dirty="0" err="1">
                <a:solidFill>
                  <a:srgbClr val="FCDFDC"/>
                </a:solidFill>
                <a:latin typeface="Corbel" panose="020B0503020204020204" pitchFamily="34" charset="0"/>
              </a:rPr>
              <a:t>self.value</a:t>
            </a:r>
            <a:r>
              <a:rPr lang="en-US" sz="2000" dirty="0">
                <a:latin typeface="Corbel" panose="020B0503020204020204" pitchFamily="34" charset="0"/>
              </a:rPr>
              <a:t>!</a:t>
            </a:r>
          </a:p>
        </p:txBody>
      </p:sp>
      <p:sp>
        <p:nvSpPr>
          <p:cNvPr id="163" name="Speech Bubble: Rectangle with Corners Rounded 162">
            <a:extLst>
              <a:ext uri="{FF2B5EF4-FFF2-40B4-BE49-F238E27FC236}">
                <a16:creationId xmlns:a16="http://schemas.microsoft.com/office/drawing/2014/main" id="{619C28C1-D7B6-4A6E-838B-007DC861F2A3}"/>
              </a:ext>
            </a:extLst>
          </p:cNvPr>
          <p:cNvSpPr/>
          <p:nvPr/>
        </p:nvSpPr>
        <p:spPr>
          <a:xfrm>
            <a:off x="1156961" y="2131388"/>
            <a:ext cx="2819541" cy="981081"/>
          </a:xfrm>
          <a:prstGeom prst="wedgeRoundRectCallout">
            <a:avLst>
              <a:gd name="adj1" fmla="val 20550"/>
              <a:gd name="adj2" fmla="val 1703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they don't have a </a:t>
            </a:r>
            <a:r>
              <a:rPr lang="en-US" sz="2000" dirty="0">
                <a:solidFill>
                  <a:srgbClr val="FCDFDC"/>
                </a:solidFill>
                <a:latin typeface="Corbel" panose="020B0503020204020204" pitchFamily="34" charset="0"/>
              </a:rPr>
              <a:t>self</a:t>
            </a:r>
            <a:r>
              <a:rPr lang="en-US" sz="2000" dirty="0">
                <a:latin typeface="Corbel" panose="020B0503020204020204" pitchFamily="34" charset="0"/>
              </a:rPr>
              <a:t> parameter!</a:t>
            </a:r>
          </a:p>
        </p:txBody>
      </p:sp>
      <p:sp>
        <p:nvSpPr>
          <p:cNvPr id="164" name="TextBox 163">
            <a:extLst>
              <a:ext uri="{FF2B5EF4-FFF2-40B4-BE49-F238E27FC236}">
                <a16:creationId xmlns:a16="http://schemas.microsoft.com/office/drawing/2014/main" id="{385FDCAF-541C-4F22-9F9D-29961EA2292A}"/>
              </a:ext>
            </a:extLst>
          </p:cNvPr>
          <p:cNvSpPr txBox="1"/>
          <p:nvPr/>
        </p:nvSpPr>
        <p:spPr>
          <a:xfrm>
            <a:off x="6832475" y="3246093"/>
            <a:ext cx="4818542" cy="430887"/>
          </a:xfrm>
          <a:prstGeom prst="rect">
            <a:avLst/>
          </a:prstGeom>
          <a:noFill/>
        </p:spPr>
        <p:txBody>
          <a:bodyPr wrap="square">
            <a:spAutoFit/>
          </a:bodyPr>
          <a:lstStyle/>
          <a:p>
            <a:pPr algn="ctr"/>
            <a:r>
              <a:rPr lang="en-US" sz="2200" dirty="0"/>
              <a:t>They can...</a:t>
            </a:r>
            <a:r>
              <a:rPr lang="en-US" sz="2200" dirty="0">
                <a:solidFill>
                  <a:schemeClr val="bg1"/>
                </a:solidFill>
              </a:rPr>
              <a:t>...</a:t>
            </a:r>
          </a:p>
        </p:txBody>
      </p:sp>
      <p:sp>
        <p:nvSpPr>
          <p:cNvPr id="165" name="TextBox 164">
            <a:extLst>
              <a:ext uri="{FF2B5EF4-FFF2-40B4-BE49-F238E27FC236}">
                <a16:creationId xmlns:a16="http://schemas.microsoft.com/office/drawing/2014/main" id="{09A82B66-258D-4185-907F-0A5832BCC653}"/>
              </a:ext>
            </a:extLst>
          </p:cNvPr>
          <p:cNvSpPr txBox="1"/>
          <p:nvPr/>
        </p:nvSpPr>
        <p:spPr>
          <a:xfrm>
            <a:off x="7444093" y="3765433"/>
            <a:ext cx="4658786" cy="430887"/>
          </a:xfrm>
          <a:prstGeom prst="rect">
            <a:avLst/>
          </a:prstGeom>
          <a:noFill/>
        </p:spPr>
        <p:txBody>
          <a:bodyPr wrap="square">
            <a:spAutoFit/>
          </a:bodyPr>
          <a:lstStyle/>
          <a:p>
            <a:pPr marL="342900" indent="-342900">
              <a:buFont typeface="Arial" panose="020B0604020202020204" pitchFamily="34" charset="0"/>
              <a:buChar char="•"/>
            </a:pPr>
            <a:r>
              <a:rPr lang="en-US" sz="2200" dirty="0">
                <a:solidFill>
                  <a:srgbClr val="00B050"/>
                </a:solidFill>
              </a:rPr>
              <a:t>access</a:t>
            </a:r>
            <a:r>
              <a:rPr lang="en-US" sz="2200" dirty="0"/>
              <a:t> </a:t>
            </a:r>
            <a:r>
              <a:rPr lang="en-US" sz="2200" dirty="0">
                <a:solidFill>
                  <a:srgbClr val="FF0000"/>
                </a:solidFill>
              </a:rPr>
              <a:t>class variables</a:t>
            </a:r>
            <a:endParaRPr lang="en-US" sz="2200" dirty="0"/>
          </a:p>
        </p:txBody>
      </p:sp>
      <p:sp>
        <p:nvSpPr>
          <p:cNvPr id="166" name="TextBox 165">
            <a:extLst>
              <a:ext uri="{FF2B5EF4-FFF2-40B4-BE49-F238E27FC236}">
                <a16:creationId xmlns:a16="http://schemas.microsoft.com/office/drawing/2014/main" id="{8EF063CC-0493-4FF9-A8E7-0A5DF497FD88}"/>
              </a:ext>
            </a:extLst>
          </p:cNvPr>
          <p:cNvSpPr txBox="1"/>
          <p:nvPr/>
        </p:nvSpPr>
        <p:spPr>
          <a:xfrm>
            <a:off x="7444093" y="4168367"/>
            <a:ext cx="4001208" cy="430887"/>
          </a:xfrm>
          <a:prstGeom prst="rect">
            <a:avLst/>
          </a:prstGeom>
          <a:noFill/>
        </p:spPr>
        <p:txBody>
          <a:bodyPr wrap="square">
            <a:spAutoFit/>
          </a:bodyPr>
          <a:lstStyle/>
          <a:p>
            <a:pPr marL="342900" indent="-342900">
              <a:buFont typeface="Arial" panose="020B0604020202020204" pitchFamily="34" charset="0"/>
              <a:buChar char="•"/>
            </a:pPr>
            <a:r>
              <a:rPr lang="en-US" sz="2200" dirty="0">
                <a:solidFill>
                  <a:srgbClr val="00B050"/>
                </a:solidFill>
              </a:rPr>
              <a:t>call </a:t>
            </a:r>
            <a:r>
              <a:rPr lang="en-US" sz="2200" dirty="0"/>
              <a:t>other </a:t>
            </a:r>
            <a:r>
              <a:rPr lang="en-US" sz="2200" dirty="0">
                <a:solidFill>
                  <a:srgbClr val="FF0000"/>
                </a:solidFill>
              </a:rPr>
              <a:t>class methods</a:t>
            </a:r>
            <a:endParaRPr lang="en-US" sz="2200" dirty="0"/>
          </a:p>
        </p:txBody>
      </p:sp>
      <p:sp>
        <p:nvSpPr>
          <p:cNvPr id="169" name="Rectangle 168">
            <a:extLst>
              <a:ext uri="{FF2B5EF4-FFF2-40B4-BE49-F238E27FC236}">
                <a16:creationId xmlns:a16="http://schemas.microsoft.com/office/drawing/2014/main" id="{DFE10E73-46FE-40B0-9A90-A08E70D18DEC}"/>
              </a:ext>
            </a:extLst>
          </p:cNvPr>
          <p:cNvSpPr/>
          <p:nvPr/>
        </p:nvSpPr>
        <p:spPr>
          <a:xfrm>
            <a:off x="1756695" y="4478933"/>
            <a:ext cx="2219807" cy="260707"/>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0696F0B4-B897-4306-BC72-B696EDA1D856}"/>
              </a:ext>
            </a:extLst>
          </p:cNvPr>
          <p:cNvSpPr/>
          <p:nvPr/>
        </p:nvSpPr>
        <p:spPr>
          <a:xfrm>
            <a:off x="804780" y="5215050"/>
            <a:ext cx="4005955" cy="260707"/>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Speech Bubble: Rectangle with Corners Rounded 133">
            <a:extLst>
              <a:ext uri="{FF2B5EF4-FFF2-40B4-BE49-F238E27FC236}">
                <a16:creationId xmlns:a16="http://schemas.microsoft.com/office/drawing/2014/main" id="{FAF1A191-434F-4C58-AF05-97949C1A453F}"/>
              </a:ext>
            </a:extLst>
          </p:cNvPr>
          <p:cNvSpPr/>
          <p:nvPr/>
        </p:nvSpPr>
        <p:spPr>
          <a:xfrm>
            <a:off x="7912341" y="2842760"/>
            <a:ext cx="2819541" cy="981081"/>
          </a:xfrm>
          <a:prstGeom prst="wedgeRoundRectCallout">
            <a:avLst>
              <a:gd name="adj1" fmla="val -144000"/>
              <a:gd name="adj2" fmla="val 945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These are examples of  </a:t>
            </a:r>
            <a:r>
              <a:rPr lang="en-US" sz="2000" dirty="0">
                <a:solidFill>
                  <a:srgbClr val="FCDFDC"/>
                </a:solidFill>
                <a:latin typeface="Corbel" panose="020B0503020204020204" pitchFamily="34" charset="0"/>
              </a:rPr>
              <a:t>class methods</a:t>
            </a:r>
            <a:r>
              <a:rPr lang="en-US" sz="2000" dirty="0">
                <a:latin typeface="Corbel" panose="020B0503020204020204" pitchFamily="34" charset="0"/>
              </a:rPr>
              <a:t>.</a:t>
            </a:r>
          </a:p>
        </p:txBody>
      </p:sp>
      <p:sp>
        <p:nvSpPr>
          <p:cNvPr id="171" name="TextBox 170">
            <a:extLst>
              <a:ext uri="{FF2B5EF4-FFF2-40B4-BE49-F238E27FC236}">
                <a16:creationId xmlns:a16="http://schemas.microsoft.com/office/drawing/2014/main" id="{8F1A75CC-DFF7-448F-BE12-7297A1FF63BD}"/>
              </a:ext>
            </a:extLst>
          </p:cNvPr>
          <p:cNvSpPr txBox="1"/>
          <p:nvPr/>
        </p:nvSpPr>
        <p:spPr>
          <a:xfrm>
            <a:off x="6456211" y="5670716"/>
            <a:ext cx="5294127" cy="1107996"/>
          </a:xfrm>
          <a:prstGeom prst="rect">
            <a:avLst/>
          </a:prstGeom>
          <a:noFill/>
        </p:spPr>
        <p:txBody>
          <a:bodyPr wrap="square">
            <a:spAutoFit/>
          </a:bodyPr>
          <a:lstStyle/>
          <a:p>
            <a:pPr algn="ctr"/>
            <a:r>
              <a:rPr lang="en-US" sz="2200" dirty="0"/>
              <a:t>Use class methods when the only state that needs to be operated on is class variables, or the method does not need any not state.</a:t>
            </a:r>
          </a:p>
        </p:txBody>
      </p:sp>
    </p:spTree>
    <p:extLst>
      <p:ext uri="{BB962C8B-B14F-4D97-AF65-F5344CB8AC3E}">
        <p14:creationId xmlns:p14="http://schemas.microsoft.com/office/powerpoint/2010/main" val="6905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3000" fill="hold"/>
                                        <p:tgtEl>
                                          <p:spTgt spid="83"/>
                                        </p:tgtEl>
                                        <p:attrNameLst>
                                          <p:attrName>ppt_x</p:attrName>
                                        </p:attrNameLst>
                                      </p:cBhvr>
                                      <p:tavLst>
                                        <p:tav tm="0">
                                          <p:val>
                                            <p:strVal val="#ppt_x"/>
                                          </p:val>
                                        </p:tav>
                                        <p:tav tm="100000">
                                          <p:val>
                                            <p:strVal val="#ppt_x"/>
                                          </p:val>
                                        </p:tav>
                                      </p:tavLst>
                                    </p:anim>
                                    <p:anim calcmode="lin" valueType="num">
                                      <p:cBhvr additive="base">
                                        <p:cTn id="8" dur="3000" fill="hold"/>
                                        <p:tgtEl>
                                          <p:spTgt spid="83"/>
                                        </p:tgtEl>
                                        <p:attrNameLst>
                                          <p:attrName>ppt_y</p:attrName>
                                        </p:attrNameLst>
                                      </p:cBhvr>
                                      <p:tavLst>
                                        <p:tav tm="0">
                                          <p:val>
                                            <p:strVal val="0-#ppt_h/2"/>
                                          </p:val>
                                        </p:tav>
                                        <p:tav tm="100000">
                                          <p:val>
                                            <p:strVal val="#ppt_y"/>
                                          </p:val>
                                        </p:tav>
                                      </p:tavLst>
                                    </p:anim>
                                  </p:childTnLst>
                                </p:cTn>
                              </p:par>
                              <p:par>
                                <p:cTn id="9" presetID="2" presetClass="exit" presetSubtype="1" fill="hold" grpId="0" nodeType="withEffect">
                                  <p:stCondLst>
                                    <p:cond delay="0"/>
                                  </p:stCondLst>
                                  <p:childTnLst>
                                    <p:anim calcmode="lin" valueType="num">
                                      <p:cBhvr additive="base">
                                        <p:cTn id="10" dur="3000"/>
                                        <p:tgtEl>
                                          <p:spTgt spid="2"/>
                                        </p:tgtEl>
                                        <p:attrNameLst>
                                          <p:attrName>ppt_x</p:attrName>
                                        </p:attrNameLst>
                                      </p:cBhvr>
                                      <p:tavLst>
                                        <p:tav tm="0">
                                          <p:val>
                                            <p:strVal val="ppt_x"/>
                                          </p:val>
                                        </p:tav>
                                        <p:tav tm="100000">
                                          <p:val>
                                            <p:strVal val="ppt_x"/>
                                          </p:val>
                                        </p:tav>
                                      </p:tavLst>
                                    </p:anim>
                                    <p:anim calcmode="lin" valueType="num">
                                      <p:cBhvr additive="base">
                                        <p:cTn id="11" dur="3000"/>
                                        <p:tgtEl>
                                          <p:spTgt spid="2"/>
                                        </p:tgtEl>
                                        <p:attrNameLst>
                                          <p:attrName>ppt_y</p:attrName>
                                        </p:attrNameLst>
                                      </p:cBhvr>
                                      <p:tavLst>
                                        <p:tav tm="0">
                                          <p:val>
                                            <p:strVal val="ppt_y"/>
                                          </p:val>
                                        </p:tav>
                                        <p:tav tm="100000">
                                          <p:val>
                                            <p:strVal val="0-ppt_h/2"/>
                                          </p:val>
                                        </p:tav>
                                      </p:tavLst>
                                    </p:anim>
                                    <p:set>
                                      <p:cBhvr>
                                        <p:cTn id="12" dur="1" fill="hold">
                                          <p:stCondLst>
                                            <p:cond delay="29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wipe(up)">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wipe(down)">
                                      <p:cBhvr>
                                        <p:cTn id="31" dur="500"/>
                                        <p:tgtEl>
                                          <p:spTgt spid="1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down)">
                                      <p:cBhvr>
                                        <p:cTn id="41" dur="500"/>
                                        <p:tgtEl>
                                          <p:spTgt spid="163"/>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2" nodeType="clickEffect">
                                  <p:stCondLst>
                                    <p:cond delay="0"/>
                                  </p:stCondLst>
                                  <p:childTnLst>
                                    <p:animMotion origin="layout" path="M 3.125E-6 2.59259E-6 L 0.06106 0.10532 " pathEditMode="relative" rAng="0" ptsTypes="AA">
                                      <p:cBhvr>
                                        <p:cTn id="45" dur="2000" fill="hold"/>
                                        <p:tgtEl>
                                          <p:spTgt spid="163"/>
                                        </p:tgtEl>
                                        <p:attrNameLst>
                                          <p:attrName>ppt_x</p:attrName>
                                          <p:attrName>ppt_y</p:attrName>
                                        </p:attrNameLst>
                                      </p:cBhvr>
                                      <p:rCtr x="3047" y="5255"/>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3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6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49"/>
                                        </p:tgtEl>
                                      </p:cBhvr>
                                    </p:animEffect>
                                    <p:set>
                                      <p:cBhvr>
                                        <p:cTn id="56" dur="1" fill="hold">
                                          <p:stCondLst>
                                            <p:cond delay="499"/>
                                          </p:stCondLst>
                                        </p:cTn>
                                        <p:tgtEl>
                                          <p:spTgt spid="14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38"/>
                                        </p:tgtEl>
                                        <p:attrNameLst>
                                          <p:attrName>style.visibility</p:attrName>
                                        </p:attrNameLst>
                                      </p:cBhvr>
                                      <p:to>
                                        <p:strVal val="visible"/>
                                      </p:to>
                                    </p:set>
                                    <p:animEffect transition="in" filter="wipe(down)">
                                      <p:cBhvr>
                                        <p:cTn id="69" dur="500"/>
                                        <p:tgtEl>
                                          <p:spTgt spid="13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wipe(down)">
                                      <p:cBhvr>
                                        <p:cTn id="74" dur="500"/>
                                        <p:tgtEl>
                                          <p:spTgt spid="142"/>
                                        </p:tgtEl>
                                      </p:cBhvr>
                                    </p:animEffect>
                                  </p:childTnLst>
                                </p:cTn>
                              </p:par>
                              <p:par>
                                <p:cTn id="75" presetID="22" presetClass="entr" presetSubtype="8" fill="hold" nodeType="with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wipe(left)">
                                      <p:cBhvr>
                                        <p:cTn id="77" dur="500"/>
                                        <p:tgtEl>
                                          <p:spTgt spid="160"/>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160"/>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142"/>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13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4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58"/>
                                        </p:tgtEl>
                                        <p:attrNameLst>
                                          <p:attrName>style.visibility</p:attrName>
                                        </p:attrNameLst>
                                      </p:cBhvr>
                                      <p:to>
                                        <p:strVal val="visible"/>
                                      </p:to>
                                    </p:set>
                                    <p:animEffect transition="in" filter="wipe(down)">
                                      <p:cBhvr>
                                        <p:cTn id="94" dur="500"/>
                                        <p:tgtEl>
                                          <p:spTgt spid="15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56"/>
                                        </p:tgtEl>
                                        <p:attrNameLst>
                                          <p:attrName>style.visibility</p:attrName>
                                        </p:attrNameLst>
                                      </p:cBhvr>
                                      <p:to>
                                        <p:strVal val="visible"/>
                                      </p:to>
                                    </p:set>
                                    <p:animEffect transition="in" filter="wipe(down)">
                                      <p:cBhvr>
                                        <p:cTn id="99" dur="500"/>
                                        <p:tgtEl>
                                          <p:spTgt spid="156"/>
                                        </p:tgtEl>
                                      </p:cBhvr>
                                    </p:animEffect>
                                  </p:childTnLst>
                                </p:cTn>
                              </p:par>
                              <p:par>
                                <p:cTn id="100" presetID="22" presetClass="entr" presetSubtype="8" fill="hold"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left)">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56"/>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5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6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69"/>
                                        </p:tgtEl>
                                        <p:attrNameLst>
                                          <p:attrName>style.visibility</p:attrName>
                                        </p:attrNameLst>
                                      </p:cBhvr>
                                      <p:to>
                                        <p:strVal val="visible"/>
                                      </p:to>
                                    </p:set>
                                    <p:animEffect transition="in" filter="fade">
                                      <p:cBhvr>
                                        <p:cTn id="127" dur="500"/>
                                        <p:tgtEl>
                                          <p:spTgt spid="16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169"/>
                                        </p:tgtEl>
                                      </p:cBhvr>
                                    </p:animEffect>
                                    <p:set>
                                      <p:cBhvr>
                                        <p:cTn id="132" dur="1" fill="hold">
                                          <p:stCondLst>
                                            <p:cond delay="499"/>
                                          </p:stCondLst>
                                        </p:cTn>
                                        <p:tgtEl>
                                          <p:spTgt spid="169"/>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6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70"/>
                                        </p:tgtEl>
                                        <p:attrNameLst>
                                          <p:attrName>style.visibility</p:attrName>
                                        </p:attrNameLst>
                                      </p:cBhvr>
                                      <p:to>
                                        <p:strVal val="visible"/>
                                      </p:to>
                                    </p:set>
                                    <p:animEffect transition="in" filter="fade">
                                      <p:cBhvr>
                                        <p:cTn id="141" dur="500"/>
                                        <p:tgtEl>
                                          <p:spTgt spid="170"/>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148"/>
                                        </p:tgtEl>
                                        <p:attrNameLst>
                                          <p:attrName>style.visibility</p:attrName>
                                        </p:attrNameLst>
                                      </p:cBhvr>
                                      <p:to>
                                        <p:strVal val="visible"/>
                                      </p:to>
                                    </p:set>
                                    <p:animEffect transition="in" filter="wipe(up)">
                                      <p:cBhvr>
                                        <p:cTn id="146" dur="500"/>
                                        <p:tgtEl>
                                          <p:spTgt spid="148"/>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4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59"/>
                                        </p:tgtEl>
                                        <p:attrNameLst>
                                          <p:attrName>style.visibility</p:attrName>
                                        </p:attrNameLst>
                                      </p:cBhvr>
                                      <p:to>
                                        <p:strVal val="visible"/>
                                      </p:to>
                                    </p:set>
                                    <p:animEffect transition="in" filter="fade">
                                      <p:cBhvr>
                                        <p:cTn id="155" dur="500"/>
                                        <p:tgtEl>
                                          <p:spTgt spid="159"/>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grpId="1" nodeType="clickEffect">
                                  <p:stCondLst>
                                    <p:cond delay="0"/>
                                  </p:stCondLst>
                                  <p:childTnLst>
                                    <p:animEffect transition="out" filter="fade">
                                      <p:cBhvr>
                                        <p:cTn id="159" dur="500"/>
                                        <p:tgtEl>
                                          <p:spTgt spid="159"/>
                                        </p:tgtEl>
                                      </p:cBhvr>
                                    </p:animEffect>
                                    <p:set>
                                      <p:cBhvr>
                                        <p:cTn id="160" dur="1" fill="hold">
                                          <p:stCondLst>
                                            <p:cond delay="499"/>
                                          </p:stCondLst>
                                        </p:cTn>
                                        <p:tgtEl>
                                          <p:spTgt spid="159"/>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70"/>
                                        </p:tgtEl>
                                      </p:cBhvr>
                                    </p:animEffect>
                                    <p:set>
                                      <p:cBhvr>
                                        <p:cTn id="163" dur="1" fill="hold">
                                          <p:stCondLst>
                                            <p:cond delay="499"/>
                                          </p:stCondLst>
                                        </p:cTn>
                                        <p:tgtEl>
                                          <p:spTgt spid="170"/>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1" animBg="1"/>
      <p:bldP spid="139" grpId="0"/>
      <p:bldP spid="83" grpId="0"/>
      <p:bldP spid="103" grpId="0"/>
      <p:bldP spid="105" grpId="0" animBg="1"/>
      <p:bldP spid="138" grpId="0" animBg="1"/>
      <p:bldP spid="138" grpId="1" animBg="1"/>
      <p:bldP spid="143" grpId="0"/>
      <p:bldP spid="147" grpId="0"/>
      <p:bldP spid="148" grpId="0" animBg="1"/>
      <p:bldP spid="149" grpId="0" animBg="1"/>
      <p:bldP spid="149" grpId="1" animBg="1"/>
      <p:bldP spid="157" grpId="0"/>
      <p:bldP spid="158" grpId="0" animBg="1"/>
      <p:bldP spid="158" grpId="1" animBg="1"/>
      <p:bldP spid="156" grpId="0" animBg="1"/>
      <p:bldP spid="156" grpId="1" animBg="1"/>
      <p:bldP spid="159" grpId="0" animBg="1"/>
      <p:bldP spid="159" grpId="1" animBg="1"/>
      <p:bldP spid="153" grpId="0"/>
      <p:bldP spid="142" grpId="0" animBg="1"/>
      <p:bldP spid="142" grpId="1" animBg="1"/>
      <p:bldP spid="163" grpId="0" animBg="1"/>
      <p:bldP spid="163" grpId="1" animBg="1"/>
      <p:bldP spid="163" grpId="2" animBg="1"/>
      <p:bldP spid="164" grpId="0"/>
      <p:bldP spid="165" grpId="0"/>
      <p:bldP spid="166" grpId="0"/>
      <p:bldP spid="169" grpId="0" animBg="1"/>
      <p:bldP spid="169" grpId="1" animBg="1"/>
      <p:bldP spid="170" grpId="0" animBg="1"/>
      <p:bldP spid="170" grpId="1" animBg="1"/>
      <p:bldP spid="134" grpId="0" animBg="1"/>
      <p:bldP spid="134" grpId="1" animBg="1"/>
      <p:bldP spid="17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4B5F1C08-26B5-476C-BB21-809CCDA16008}"/>
              </a:ext>
            </a:extLst>
          </p:cNvPr>
          <p:cNvSpPr txBox="1"/>
          <p:nvPr/>
        </p:nvSpPr>
        <p:spPr>
          <a:xfrm>
            <a:off x="3670840" y="918022"/>
            <a:ext cx="5199184" cy="4328681"/>
          </a:xfrm>
          <a:prstGeom prst="rect">
            <a:avLst/>
          </a:prstGeom>
          <a:solidFill>
            <a:srgbClr val="EBF0F9"/>
          </a:solidFill>
          <a:ln>
            <a:solidFill>
              <a:schemeClr val="tx1"/>
            </a:solidFill>
          </a:ln>
        </p:spPr>
        <p:txBody>
          <a:bodyPr wrap="square" rtlCol="0">
            <a:noAutofit/>
          </a:bodyPr>
          <a:lstStyle/>
          <a:p>
            <a:r>
              <a:rPr lang="en-US" dirty="0">
                <a:latin typeface="Consolas" panose="020B0609020204030204" pitchFamily="49" charset="0"/>
              </a:rPr>
              <a:t># Circle class in Python</a:t>
            </a:r>
          </a:p>
          <a:p>
            <a:r>
              <a:rPr lang="en-US" dirty="0">
                <a:solidFill>
                  <a:srgbClr val="A100A3"/>
                </a:solidFill>
                <a:latin typeface="Consolas" panose="020B0609020204030204" pitchFamily="49" charset="0"/>
              </a:rPr>
              <a:t>import</a:t>
            </a:r>
            <a:r>
              <a:rPr lang="en-US" dirty="0">
                <a:solidFill>
                  <a:srgbClr val="000000"/>
                </a:solidFill>
                <a:latin typeface="Consolas" panose="020B0609020204030204" pitchFamily="49" charset="0"/>
              </a:rPr>
              <a:t> math</a:t>
            </a:r>
          </a:p>
          <a:p>
            <a:endParaRPr lang="en-US"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Circle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math.pi</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set_radius</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endParaRPr lang="en-US" dirty="0">
              <a:latin typeface="Consolas" panose="020B0609020204030204" pitchFamily="49" charset="0"/>
            </a:endParaRPr>
          </a:p>
        </p:txBody>
      </p:sp>
      <p:sp>
        <p:nvSpPr>
          <p:cNvPr id="43" name="TextBox 42">
            <a:extLst>
              <a:ext uri="{FF2B5EF4-FFF2-40B4-BE49-F238E27FC236}">
                <a16:creationId xmlns:a16="http://schemas.microsoft.com/office/drawing/2014/main" id="{9EA41933-9784-4B2A-A24D-3743C13320ED}"/>
              </a:ext>
            </a:extLst>
          </p:cNvPr>
          <p:cNvSpPr txBox="1"/>
          <p:nvPr/>
        </p:nvSpPr>
        <p:spPr>
          <a:xfrm>
            <a:off x="3670840" y="5297598"/>
            <a:ext cx="5199184" cy="1483686"/>
          </a:xfrm>
          <a:prstGeom prst="rect">
            <a:avLst/>
          </a:prstGeom>
          <a:solidFill>
            <a:srgbClr val="EBF0F9"/>
          </a:solidFill>
          <a:ln>
            <a:solidFill>
              <a:schemeClr val="tx1"/>
            </a:solidFill>
          </a:ln>
        </p:spPr>
        <p:txBody>
          <a:bodyPr wrap="square" rtlCol="0">
            <a:noAutofit/>
          </a:bodyPr>
          <a:lstStyle/>
          <a:p>
            <a:r>
              <a:rPr lang="fr-FR" dirty="0">
                <a:solidFill>
                  <a:srgbClr val="000000"/>
                </a:solidFill>
                <a:latin typeface="Consolas" panose="020B0609020204030204" pitchFamily="49" charset="0"/>
              </a:rPr>
              <a:t>c = Circle(</a:t>
            </a:r>
            <a:r>
              <a:rPr lang="fr-FR" dirty="0">
                <a:solidFill>
                  <a:srgbClr val="850002"/>
                </a:solidFill>
                <a:latin typeface="Consolas" panose="020B0609020204030204" pitchFamily="49" charset="0"/>
              </a:rPr>
              <a:t>10</a:t>
            </a:r>
            <a:r>
              <a:rPr lang="fr-FR" dirty="0">
                <a:solidFill>
                  <a:srgbClr val="000000"/>
                </a:solidFill>
                <a:latin typeface="Consolas" panose="020B0609020204030204" pitchFamily="49" charset="0"/>
              </a:rPr>
              <a:t>)</a:t>
            </a:r>
          </a:p>
          <a:p>
            <a:r>
              <a:rPr lang="fr-FR" dirty="0" err="1">
                <a:solidFill>
                  <a:srgbClr val="1396A3"/>
                </a:solidFill>
                <a:latin typeface="Consolas" panose="020B0609020204030204" pitchFamily="49" charset="0"/>
              </a:rPr>
              <a:t>print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c.area</a:t>
            </a:r>
            <a:r>
              <a:rPr lang="fr-FR" dirty="0">
                <a:solidFill>
                  <a:srgbClr val="000000"/>
                </a:solidFill>
                <a:latin typeface="Consolas" panose="020B0609020204030204" pitchFamily="49" charset="0"/>
              </a:rPr>
              <a:t>())</a:t>
            </a:r>
            <a:endParaRPr lang="en-US" dirty="0">
              <a:latin typeface="Consolas" panose="020B0609020204030204" pitchFamily="49" charset="0"/>
            </a:endParaRPr>
          </a:p>
          <a:p>
            <a:endParaRPr lang="en-US" dirty="0">
              <a:latin typeface="Consolas" panose="020B0609020204030204" pitchFamily="49" charset="0"/>
            </a:endParaRPr>
          </a:p>
        </p:txBody>
      </p:sp>
      <p:sp>
        <p:nvSpPr>
          <p:cNvPr id="34" name="Speech Bubble: Rectangle with Corners Rounded 33">
            <a:extLst>
              <a:ext uri="{FF2B5EF4-FFF2-40B4-BE49-F238E27FC236}">
                <a16:creationId xmlns:a16="http://schemas.microsoft.com/office/drawing/2014/main" id="{EDCA9B33-9B2E-46EF-AB1B-255B3355F61D}"/>
              </a:ext>
            </a:extLst>
          </p:cNvPr>
          <p:cNvSpPr/>
          <p:nvPr/>
        </p:nvSpPr>
        <p:spPr>
          <a:xfrm>
            <a:off x="96479" y="3995275"/>
            <a:ext cx="3194162" cy="1075811"/>
          </a:xfrm>
          <a:prstGeom prst="wedgeRoundRectCallout">
            <a:avLst>
              <a:gd name="adj1" fmla="val 68030"/>
              <a:gd name="adj2" fmla="val 1293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new object reference called c2...</a:t>
            </a:r>
          </a:p>
        </p:txBody>
      </p:sp>
      <p:sp>
        <p:nvSpPr>
          <p:cNvPr id="69" name="TextBox 68">
            <a:extLst>
              <a:ext uri="{FF2B5EF4-FFF2-40B4-BE49-F238E27FC236}">
                <a16:creationId xmlns:a16="http://schemas.microsoft.com/office/drawing/2014/main" id="{34673E5A-43E5-42C8-AFB1-9E98EC3260CA}"/>
              </a:ext>
            </a:extLst>
          </p:cNvPr>
          <p:cNvSpPr txBox="1"/>
          <p:nvPr/>
        </p:nvSpPr>
        <p:spPr>
          <a:xfrm>
            <a:off x="564829" y="16086"/>
            <a:ext cx="11411205" cy="830997"/>
          </a:xfrm>
          <a:prstGeom prst="rect">
            <a:avLst/>
          </a:prstGeom>
          <a:noFill/>
        </p:spPr>
        <p:txBody>
          <a:bodyPr wrap="square" rtlCol="0">
            <a:spAutoFit/>
          </a:bodyPr>
          <a:lstStyle/>
          <a:p>
            <a:pPr algn="ctr"/>
            <a:r>
              <a:rPr lang="en-US" sz="4800" dirty="0"/>
              <a:t>Copying of Objects</a:t>
            </a:r>
          </a:p>
        </p:txBody>
      </p:sp>
      <p:grpSp>
        <p:nvGrpSpPr>
          <p:cNvPr id="29" name="Group 28">
            <a:extLst>
              <a:ext uri="{FF2B5EF4-FFF2-40B4-BE49-F238E27FC236}">
                <a16:creationId xmlns:a16="http://schemas.microsoft.com/office/drawing/2014/main" id="{01309685-92C1-4CD9-AE83-B643D0253B10}"/>
              </a:ext>
            </a:extLst>
          </p:cNvPr>
          <p:cNvGrpSpPr/>
          <p:nvPr/>
        </p:nvGrpSpPr>
        <p:grpSpPr>
          <a:xfrm>
            <a:off x="112301" y="896371"/>
            <a:ext cx="3587106" cy="2309256"/>
            <a:chOff x="6477465" y="251451"/>
            <a:chExt cx="3587106" cy="2309256"/>
          </a:xfrm>
        </p:grpSpPr>
        <p:sp>
          <p:nvSpPr>
            <p:cNvPr id="30" name="TextBox 29">
              <a:extLst>
                <a:ext uri="{FF2B5EF4-FFF2-40B4-BE49-F238E27FC236}">
                  <a16:creationId xmlns:a16="http://schemas.microsoft.com/office/drawing/2014/main" id="{EBAEFE0C-F214-47D6-B847-54EB84707EDD}"/>
                </a:ext>
              </a:extLst>
            </p:cNvPr>
            <p:cNvSpPr txBox="1"/>
            <p:nvPr/>
          </p:nvSpPr>
          <p:spPr>
            <a:xfrm>
              <a:off x="6477465" y="1175712"/>
              <a:ext cx="3587106" cy="1384995"/>
            </a:xfrm>
            <a:prstGeom prst="rect">
              <a:avLst/>
            </a:prstGeom>
            <a:noFill/>
          </p:spPr>
          <p:txBody>
            <a:bodyPr wrap="square">
              <a:spAutoFit/>
            </a:bodyPr>
            <a:lstStyle/>
            <a:p>
              <a:pPr algn="ctr"/>
              <a:r>
                <a:rPr lang="en-US" sz="2800" dirty="0"/>
                <a:t>Challenge: What happens when we run the following </a:t>
              </a:r>
              <a:r>
                <a:rPr lang="en-US" sz="2800" dirty="0">
                  <a:solidFill>
                    <a:srgbClr val="FF0000"/>
                  </a:solidFill>
                </a:rPr>
                <a:t>code</a:t>
              </a:r>
              <a:r>
                <a:rPr lang="en-US" sz="2800" dirty="0"/>
                <a:t>?</a:t>
              </a:r>
            </a:p>
          </p:txBody>
        </p:sp>
        <p:pic>
          <p:nvPicPr>
            <p:cNvPr id="31" name="Picture 30" descr="Shape&#10;&#10;Description automatically generated with low confidence">
              <a:extLst>
                <a:ext uri="{FF2B5EF4-FFF2-40B4-BE49-F238E27FC236}">
                  <a16:creationId xmlns:a16="http://schemas.microsoft.com/office/drawing/2014/main" id="{C46969FE-C9F7-4DD7-A95D-DAC23159F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35" name="TextBox 34">
            <a:extLst>
              <a:ext uri="{FF2B5EF4-FFF2-40B4-BE49-F238E27FC236}">
                <a16:creationId xmlns:a16="http://schemas.microsoft.com/office/drawing/2014/main" id="{52C523BF-A858-465A-8D33-261668910DBA}"/>
              </a:ext>
            </a:extLst>
          </p:cNvPr>
          <p:cNvSpPr txBox="1"/>
          <p:nvPr/>
        </p:nvSpPr>
        <p:spPr>
          <a:xfrm>
            <a:off x="3674913" y="5815507"/>
            <a:ext cx="6227684" cy="923330"/>
          </a:xfrm>
          <a:prstGeom prst="rect">
            <a:avLst/>
          </a:prstGeom>
          <a:noFill/>
        </p:spPr>
        <p:txBody>
          <a:bodyPr wrap="square">
            <a:spAutoFit/>
          </a:bodyPr>
          <a:lstStyle/>
          <a:p>
            <a:r>
              <a:rPr lang="en-US" dirty="0">
                <a:solidFill>
                  <a:srgbClr val="000000"/>
                </a:solidFill>
                <a:latin typeface="Consolas" panose="020B0609020204030204" pitchFamily="49" charset="0"/>
              </a:rPr>
              <a:t>c2 = c</a:t>
            </a:r>
          </a:p>
          <a:p>
            <a:r>
              <a:rPr lang="en-US" dirty="0" err="1">
                <a:solidFill>
                  <a:srgbClr val="000000"/>
                </a:solidFill>
                <a:latin typeface="Consolas" panose="020B0609020204030204" pitchFamily="49" charset="0"/>
              </a:rPr>
              <a:t>c.set_radius</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(c2.area())  </a:t>
            </a:r>
            <a:r>
              <a:rPr lang="en-US" dirty="0">
                <a:solidFill>
                  <a:srgbClr val="0000A3"/>
                </a:solidFill>
                <a:latin typeface="Consolas" panose="020B0609020204030204" pitchFamily="49" charset="0"/>
              </a:rPr>
              <a:t># What happens?!?!?</a:t>
            </a:r>
            <a:endParaRPr lang="en-US" dirty="0">
              <a:solidFill>
                <a:srgbClr val="009A46"/>
              </a:solidFill>
              <a:latin typeface="Consolas" panose="020B0609020204030204" pitchFamily="49" charset="0"/>
            </a:endParaRPr>
          </a:p>
        </p:txBody>
      </p:sp>
      <p:grpSp>
        <p:nvGrpSpPr>
          <p:cNvPr id="10" name="Group 9">
            <a:extLst>
              <a:ext uri="{FF2B5EF4-FFF2-40B4-BE49-F238E27FC236}">
                <a16:creationId xmlns:a16="http://schemas.microsoft.com/office/drawing/2014/main" id="{F049BF21-CFF1-4E5F-9682-893F30E0A894}"/>
              </a:ext>
            </a:extLst>
          </p:cNvPr>
          <p:cNvGrpSpPr/>
          <p:nvPr/>
        </p:nvGrpSpPr>
        <p:grpSpPr>
          <a:xfrm>
            <a:off x="6211515" y="5165935"/>
            <a:ext cx="3131432" cy="1040971"/>
            <a:chOff x="6211515" y="5165935"/>
            <a:chExt cx="3131432" cy="1040971"/>
          </a:xfrm>
        </p:grpSpPr>
        <p:grpSp>
          <p:nvGrpSpPr>
            <p:cNvPr id="45" name="Group 44">
              <a:extLst>
                <a:ext uri="{FF2B5EF4-FFF2-40B4-BE49-F238E27FC236}">
                  <a16:creationId xmlns:a16="http://schemas.microsoft.com/office/drawing/2014/main" id="{1E58CEF8-A5CF-472A-A980-C7732F45D97E}"/>
                </a:ext>
              </a:extLst>
            </p:cNvPr>
            <p:cNvGrpSpPr/>
            <p:nvPr/>
          </p:nvGrpSpPr>
          <p:grpSpPr>
            <a:xfrm>
              <a:off x="8157603" y="5165935"/>
              <a:ext cx="1185344" cy="1040971"/>
              <a:chOff x="8157603" y="5165935"/>
              <a:chExt cx="1185344" cy="1040971"/>
            </a:xfrm>
          </p:grpSpPr>
          <p:sp>
            <p:nvSpPr>
              <p:cNvPr id="46" name="Rectangle 45">
                <a:extLst>
                  <a:ext uri="{FF2B5EF4-FFF2-40B4-BE49-F238E27FC236}">
                    <a16:creationId xmlns:a16="http://schemas.microsoft.com/office/drawing/2014/main" id="{5E6566DD-5AF7-4984-B911-D21CA7CEA3F9}"/>
                  </a:ext>
                </a:extLst>
              </p:cNvPr>
              <p:cNvSpPr/>
              <p:nvPr/>
            </p:nvSpPr>
            <p:spPr>
              <a:xfrm>
                <a:off x="8157603" y="5165935"/>
                <a:ext cx="1185344" cy="10409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59DCE9E9-EDB0-4371-A962-CB455EF60AEE}"/>
                  </a:ext>
                </a:extLst>
              </p:cNvPr>
              <p:cNvGrpSpPr/>
              <p:nvPr/>
            </p:nvGrpSpPr>
            <p:grpSpPr>
              <a:xfrm>
                <a:off x="8177804" y="5178414"/>
                <a:ext cx="1028030" cy="400110"/>
                <a:chOff x="4384950" y="2533132"/>
                <a:chExt cx="1028030" cy="400110"/>
              </a:xfrm>
            </p:grpSpPr>
            <p:sp>
              <p:nvSpPr>
                <p:cNvPr id="50" name="TextBox 49">
                  <a:extLst>
                    <a:ext uri="{FF2B5EF4-FFF2-40B4-BE49-F238E27FC236}">
                      <a16:creationId xmlns:a16="http://schemas.microsoft.com/office/drawing/2014/main" id="{A97EB21F-7A93-44C0-B576-14380BD31032}"/>
                    </a:ext>
                  </a:extLst>
                </p:cNvPr>
                <p:cNvSpPr txBox="1"/>
                <p:nvPr/>
              </p:nvSpPr>
              <p:spPr>
                <a:xfrm>
                  <a:off x="4384950" y="2533132"/>
                  <a:ext cx="534121" cy="400110"/>
                </a:xfrm>
                <a:prstGeom prst="rect">
                  <a:avLst/>
                </a:prstGeom>
                <a:noFill/>
              </p:spPr>
              <p:txBody>
                <a:bodyPr wrap="none" rtlCol="0">
                  <a:spAutoFit/>
                </a:bodyPr>
                <a:lstStyle/>
                <a:p>
                  <a:pPr algn="ctr"/>
                  <a:r>
                    <a:rPr lang="en-US" sz="2000" dirty="0"/>
                    <a:t>rad</a:t>
                  </a:r>
                </a:p>
              </p:txBody>
            </p:sp>
            <p:sp>
              <p:nvSpPr>
                <p:cNvPr id="51" name="Rectangle 50">
                  <a:extLst>
                    <a:ext uri="{FF2B5EF4-FFF2-40B4-BE49-F238E27FC236}">
                      <a16:creationId xmlns:a16="http://schemas.microsoft.com/office/drawing/2014/main" id="{44DD1FAA-89D7-4B4A-A34F-2A94E3FB3ABA}"/>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C6FDBEC7-9F33-49FE-9D07-EFE26FE046D5}"/>
                  </a:ext>
                </a:extLst>
              </p:cNvPr>
              <p:cNvSpPr txBox="1"/>
              <p:nvPr/>
            </p:nvSpPr>
            <p:spPr>
              <a:xfrm>
                <a:off x="8670279" y="5200222"/>
                <a:ext cx="575672" cy="369332"/>
              </a:xfrm>
              <a:prstGeom prst="rect">
                <a:avLst/>
              </a:prstGeom>
              <a:noFill/>
            </p:spPr>
            <p:txBody>
              <a:bodyPr wrap="square">
                <a:spAutoFit/>
              </a:bodyPr>
              <a:lstStyle/>
              <a:p>
                <a:pPr algn="ctr"/>
                <a:endParaRPr lang="en-US" dirty="0">
                  <a:solidFill>
                    <a:srgbClr val="FF0000"/>
                  </a:solidFill>
                </a:endParaRPr>
              </a:p>
            </p:txBody>
          </p:sp>
        </p:grpSp>
        <p:sp>
          <p:nvSpPr>
            <p:cNvPr id="53" name="TextBox 52">
              <a:extLst>
                <a:ext uri="{FF2B5EF4-FFF2-40B4-BE49-F238E27FC236}">
                  <a16:creationId xmlns:a16="http://schemas.microsoft.com/office/drawing/2014/main" id="{487FCA3B-3264-4FD0-8AC0-5956A412F32C}"/>
                </a:ext>
              </a:extLst>
            </p:cNvPr>
            <p:cNvSpPr txBox="1"/>
            <p:nvPr/>
          </p:nvSpPr>
          <p:spPr>
            <a:xfrm>
              <a:off x="8665719" y="5200222"/>
              <a:ext cx="575672" cy="369332"/>
            </a:xfrm>
            <a:prstGeom prst="rect">
              <a:avLst/>
            </a:prstGeom>
            <a:solidFill>
              <a:srgbClr val="C3E1B1"/>
            </a:solidFill>
            <a:ln>
              <a:solidFill>
                <a:schemeClr val="tx1"/>
              </a:solidFill>
            </a:ln>
          </p:spPr>
          <p:txBody>
            <a:bodyPr wrap="square">
              <a:spAutoFit/>
            </a:bodyPr>
            <a:lstStyle/>
            <a:p>
              <a:pPr algn="ctr"/>
              <a:endParaRPr lang="en-US" dirty="0">
                <a:solidFill>
                  <a:srgbClr val="FF0000"/>
                </a:solidFill>
              </a:endParaRPr>
            </a:p>
          </p:txBody>
        </p:sp>
        <p:grpSp>
          <p:nvGrpSpPr>
            <p:cNvPr id="56" name="Group 55">
              <a:extLst>
                <a:ext uri="{FF2B5EF4-FFF2-40B4-BE49-F238E27FC236}">
                  <a16:creationId xmlns:a16="http://schemas.microsoft.com/office/drawing/2014/main" id="{F9A4D2F6-83FF-4899-8218-4EE0B802064D}"/>
                </a:ext>
              </a:extLst>
            </p:cNvPr>
            <p:cNvGrpSpPr/>
            <p:nvPr/>
          </p:nvGrpSpPr>
          <p:grpSpPr>
            <a:xfrm>
              <a:off x="6211515" y="5178414"/>
              <a:ext cx="1946088" cy="579651"/>
              <a:chOff x="6211515" y="5178414"/>
              <a:chExt cx="1946088" cy="579651"/>
            </a:xfrm>
          </p:grpSpPr>
          <p:grpSp>
            <p:nvGrpSpPr>
              <p:cNvPr id="57" name="Group 56">
                <a:extLst>
                  <a:ext uri="{FF2B5EF4-FFF2-40B4-BE49-F238E27FC236}">
                    <a16:creationId xmlns:a16="http://schemas.microsoft.com/office/drawing/2014/main" id="{ED76E89B-C5D2-4B60-8066-AC0297B423F9}"/>
                  </a:ext>
                </a:extLst>
              </p:cNvPr>
              <p:cNvGrpSpPr/>
              <p:nvPr/>
            </p:nvGrpSpPr>
            <p:grpSpPr>
              <a:xfrm>
                <a:off x="6211515" y="5316006"/>
                <a:ext cx="745800" cy="442059"/>
                <a:chOff x="4667180" y="2516269"/>
                <a:chExt cx="745800" cy="400110"/>
              </a:xfrm>
            </p:grpSpPr>
            <p:sp>
              <p:nvSpPr>
                <p:cNvPr id="59" name="TextBox 58">
                  <a:extLst>
                    <a:ext uri="{FF2B5EF4-FFF2-40B4-BE49-F238E27FC236}">
                      <a16:creationId xmlns:a16="http://schemas.microsoft.com/office/drawing/2014/main" id="{525281DB-05CF-42E5-8096-D1817F0FFCBE}"/>
                    </a:ext>
                  </a:extLst>
                </p:cNvPr>
                <p:cNvSpPr txBox="1"/>
                <p:nvPr/>
              </p:nvSpPr>
              <p:spPr>
                <a:xfrm>
                  <a:off x="4667180" y="2516269"/>
                  <a:ext cx="296876" cy="400110"/>
                </a:xfrm>
                <a:prstGeom prst="rect">
                  <a:avLst/>
                </a:prstGeom>
                <a:noFill/>
              </p:spPr>
              <p:txBody>
                <a:bodyPr wrap="none" rtlCol="0">
                  <a:spAutoFit/>
                </a:bodyPr>
                <a:lstStyle/>
                <a:p>
                  <a:pPr algn="ctr"/>
                  <a:r>
                    <a:rPr lang="en-US" sz="2000" dirty="0"/>
                    <a:t>c</a:t>
                  </a:r>
                </a:p>
              </p:txBody>
            </p:sp>
            <p:sp>
              <p:nvSpPr>
                <p:cNvPr id="60" name="Rectangle 59">
                  <a:extLst>
                    <a:ext uri="{FF2B5EF4-FFF2-40B4-BE49-F238E27FC236}">
                      <a16:creationId xmlns:a16="http://schemas.microsoft.com/office/drawing/2014/main" id="{03761A10-C9C0-477E-BFD4-D2706987B86D}"/>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8" name="Straight Arrow Connector 57">
                <a:extLst>
                  <a:ext uri="{FF2B5EF4-FFF2-40B4-BE49-F238E27FC236}">
                    <a16:creationId xmlns:a16="http://schemas.microsoft.com/office/drawing/2014/main" id="{EDAF4934-2B1A-4B3C-955A-4FAF93DF2F5E}"/>
                  </a:ext>
                </a:extLst>
              </p:cNvPr>
              <p:cNvCxnSpPr>
                <a:cxnSpLocks/>
              </p:cNvCxnSpPr>
              <p:nvPr/>
            </p:nvCxnSpPr>
            <p:spPr>
              <a:xfrm flipV="1">
                <a:off x="6720396" y="5178414"/>
                <a:ext cx="1437207" cy="3701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65" name="Straight Arrow Connector 64">
            <a:extLst>
              <a:ext uri="{FF2B5EF4-FFF2-40B4-BE49-F238E27FC236}">
                <a16:creationId xmlns:a16="http://schemas.microsoft.com/office/drawing/2014/main" id="{46E8A0C0-8EA4-4349-B313-FDC5532B1319}"/>
              </a:ext>
            </a:extLst>
          </p:cNvPr>
          <p:cNvCxnSpPr>
            <a:cxnSpLocks/>
          </p:cNvCxnSpPr>
          <p:nvPr/>
        </p:nvCxnSpPr>
        <p:spPr>
          <a:xfrm>
            <a:off x="3446675" y="601637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0D008382-722E-439D-BF8C-6FF1B1FE15C5}"/>
              </a:ext>
            </a:extLst>
          </p:cNvPr>
          <p:cNvSpPr/>
          <p:nvPr/>
        </p:nvSpPr>
        <p:spPr>
          <a:xfrm>
            <a:off x="252007" y="3316797"/>
            <a:ext cx="319103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67" name="Rectangle 66">
            <a:extLst>
              <a:ext uri="{FF2B5EF4-FFF2-40B4-BE49-F238E27FC236}">
                <a16:creationId xmlns:a16="http://schemas.microsoft.com/office/drawing/2014/main" id="{3C8EF89F-99F3-4D8F-83E2-9D3716DDAC23}"/>
              </a:ext>
            </a:extLst>
          </p:cNvPr>
          <p:cNvSpPr/>
          <p:nvPr/>
        </p:nvSpPr>
        <p:spPr>
          <a:xfrm>
            <a:off x="254452" y="3323269"/>
            <a:ext cx="3192223"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EDCCDFD3-B3DB-4FEC-B629-8083E4A82561}"/>
              </a:ext>
            </a:extLst>
          </p:cNvPr>
          <p:cNvSpPr txBox="1"/>
          <p:nvPr/>
        </p:nvSpPr>
        <p:spPr>
          <a:xfrm>
            <a:off x="-62105" y="3174766"/>
            <a:ext cx="3831854" cy="523220"/>
          </a:xfrm>
          <a:prstGeom prst="rect">
            <a:avLst/>
          </a:prstGeom>
          <a:noFill/>
        </p:spPr>
        <p:txBody>
          <a:bodyPr wrap="square">
            <a:spAutoFit/>
          </a:bodyPr>
          <a:lstStyle/>
          <a:p>
            <a:pPr algn="ctr"/>
            <a:r>
              <a:rPr lang="en-US" sz="2800" dirty="0"/>
              <a:t>Let's see!</a:t>
            </a:r>
          </a:p>
        </p:txBody>
      </p:sp>
      <p:grpSp>
        <p:nvGrpSpPr>
          <p:cNvPr id="12" name="Group 11">
            <a:extLst>
              <a:ext uri="{FF2B5EF4-FFF2-40B4-BE49-F238E27FC236}">
                <a16:creationId xmlns:a16="http://schemas.microsoft.com/office/drawing/2014/main" id="{F49AB853-D4F5-42DB-A0BF-2CA269DA04EB}"/>
              </a:ext>
            </a:extLst>
          </p:cNvPr>
          <p:cNvGrpSpPr/>
          <p:nvPr/>
        </p:nvGrpSpPr>
        <p:grpSpPr>
          <a:xfrm>
            <a:off x="6092524" y="5796192"/>
            <a:ext cx="864791" cy="400110"/>
            <a:chOff x="6092524" y="5796192"/>
            <a:chExt cx="864791" cy="400110"/>
          </a:xfrm>
        </p:grpSpPr>
        <p:sp>
          <p:nvSpPr>
            <p:cNvPr id="71" name="TextBox 70">
              <a:extLst>
                <a:ext uri="{FF2B5EF4-FFF2-40B4-BE49-F238E27FC236}">
                  <a16:creationId xmlns:a16="http://schemas.microsoft.com/office/drawing/2014/main" id="{FCBCB980-3C3D-415A-9D81-0372036A18BD}"/>
                </a:ext>
              </a:extLst>
            </p:cNvPr>
            <p:cNvSpPr txBox="1"/>
            <p:nvPr/>
          </p:nvSpPr>
          <p:spPr>
            <a:xfrm>
              <a:off x="6092524" y="5796192"/>
              <a:ext cx="428322" cy="400110"/>
            </a:xfrm>
            <a:prstGeom prst="rect">
              <a:avLst/>
            </a:prstGeom>
            <a:noFill/>
          </p:spPr>
          <p:txBody>
            <a:bodyPr wrap="none" rtlCol="0">
              <a:spAutoFit/>
            </a:bodyPr>
            <a:lstStyle/>
            <a:p>
              <a:pPr algn="ctr"/>
              <a:r>
                <a:rPr lang="en-US" sz="2000" dirty="0"/>
                <a:t>c2</a:t>
              </a:r>
            </a:p>
          </p:txBody>
        </p:sp>
        <p:sp>
          <p:nvSpPr>
            <p:cNvPr id="72" name="Rectangle 71">
              <a:extLst>
                <a:ext uri="{FF2B5EF4-FFF2-40B4-BE49-F238E27FC236}">
                  <a16:creationId xmlns:a16="http://schemas.microsoft.com/office/drawing/2014/main" id="{1E0BCCB6-8A72-41BB-9AA7-CC17CF27F141}"/>
                </a:ext>
              </a:extLst>
            </p:cNvPr>
            <p:cNvSpPr/>
            <p:nvPr/>
          </p:nvSpPr>
          <p:spPr>
            <a:xfrm>
              <a:off x="6463406" y="5852178"/>
              <a:ext cx="493909" cy="3318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3" name="Straight Arrow Connector 72">
            <a:extLst>
              <a:ext uri="{FF2B5EF4-FFF2-40B4-BE49-F238E27FC236}">
                <a16:creationId xmlns:a16="http://schemas.microsoft.com/office/drawing/2014/main" id="{CD5CFAF0-C628-46C0-B05B-F997C8D174E6}"/>
              </a:ext>
            </a:extLst>
          </p:cNvPr>
          <p:cNvCxnSpPr>
            <a:cxnSpLocks/>
          </p:cNvCxnSpPr>
          <p:nvPr/>
        </p:nvCxnSpPr>
        <p:spPr>
          <a:xfrm flipV="1">
            <a:off x="6730696" y="5196985"/>
            <a:ext cx="1420428" cy="3462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Speech Bubble: Rectangle with Corners Rounded 73">
            <a:extLst>
              <a:ext uri="{FF2B5EF4-FFF2-40B4-BE49-F238E27FC236}">
                <a16:creationId xmlns:a16="http://schemas.microsoft.com/office/drawing/2014/main" id="{EADAD820-7AFD-4FE0-AEA5-0C872C7C7755}"/>
              </a:ext>
            </a:extLst>
          </p:cNvPr>
          <p:cNvSpPr/>
          <p:nvPr/>
        </p:nvSpPr>
        <p:spPr>
          <a:xfrm>
            <a:off x="112301" y="5961630"/>
            <a:ext cx="2915169" cy="854206"/>
          </a:xfrm>
          <a:prstGeom prst="wedgeRoundRectCallout">
            <a:avLst>
              <a:gd name="adj1" fmla="val 92779"/>
              <a:gd name="adj2" fmla="val -322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takes c's object reference and copies it into c2.</a:t>
            </a:r>
          </a:p>
        </p:txBody>
      </p:sp>
      <p:sp>
        <p:nvSpPr>
          <p:cNvPr id="75" name="Speech Bubble: Rectangle with Corners Rounded 74">
            <a:extLst>
              <a:ext uri="{FF2B5EF4-FFF2-40B4-BE49-F238E27FC236}">
                <a16:creationId xmlns:a16="http://schemas.microsoft.com/office/drawing/2014/main" id="{76D3FF5A-6721-4002-8AF3-38F785ED39D3}"/>
              </a:ext>
            </a:extLst>
          </p:cNvPr>
          <p:cNvSpPr/>
          <p:nvPr/>
        </p:nvSpPr>
        <p:spPr>
          <a:xfrm>
            <a:off x="252007" y="3822765"/>
            <a:ext cx="3383596" cy="1075811"/>
          </a:xfrm>
          <a:prstGeom prst="wedgeRoundRectCallout">
            <a:avLst>
              <a:gd name="adj1" fmla="val 135711"/>
              <a:gd name="adj2" fmla="val 1340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now we have two object references pointing to the same object!</a:t>
            </a:r>
          </a:p>
        </p:txBody>
      </p:sp>
      <p:cxnSp>
        <p:nvCxnSpPr>
          <p:cNvPr id="76" name="Straight Arrow Connector 75">
            <a:extLst>
              <a:ext uri="{FF2B5EF4-FFF2-40B4-BE49-F238E27FC236}">
                <a16:creationId xmlns:a16="http://schemas.microsoft.com/office/drawing/2014/main" id="{41FF663F-A33D-46A7-9645-5F5C6448FE40}"/>
              </a:ext>
            </a:extLst>
          </p:cNvPr>
          <p:cNvCxnSpPr>
            <a:cxnSpLocks/>
          </p:cNvCxnSpPr>
          <p:nvPr/>
        </p:nvCxnSpPr>
        <p:spPr>
          <a:xfrm>
            <a:off x="3456835" y="62906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7937B5F-DD5F-43F0-A7AA-E9F762625101}"/>
              </a:ext>
            </a:extLst>
          </p:cNvPr>
          <p:cNvSpPr txBox="1"/>
          <p:nvPr/>
        </p:nvSpPr>
        <p:spPr>
          <a:xfrm>
            <a:off x="8589453" y="5205214"/>
            <a:ext cx="753494" cy="369332"/>
          </a:xfrm>
          <a:prstGeom prst="rect">
            <a:avLst/>
          </a:prstGeom>
          <a:noFill/>
        </p:spPr>
        <p:txBody>
          <a:bodyPr wrap="square">
            <a:spAutoFit/>
          </a:bodyPr>
          <a:lstStyle/>
          <a:p>
            <a:pPr algn="ctr"/>
            <a:r>
              <a:rPr lang="en-US" dirty="0">
                <a:solidFill>
                  <a:srgbClr val="7030A0"/>
                </a:solidFill>
                <a:latin typeface="Consolas" panose="020B0609020204030204" pitchFamily="49" charset="0"/>
              </a:rPr>
              <a:t>10</a:t>
            </a:r>
            <a:endParaRPr lang="en-US" dirty="0">
              <a:solidFill>
                <a:srgbClr val="7030A0"/>
              </a:solidFill>
            </a:endParaRPr>
          </a:p>
        </p:txBody>
      </p:sp>
      <p:sp>
        <p:nvSpPr>
          <p:cNvPr id="79" name="TextBox 78">
            <a:extLst>
              <a:ext uri="{FF2B5EF4-FFF2-40B4-BE49-F238E27FC236}">
                <a16:creationId xmlns:a16="http://schemas.microsoft.com/office/drawing/2014/main" id="{95E9948D-BD13-40C7-9970-5BFEA0A57545}"/>
              </a:ext>
            </a:extLst>
          </p:cNvPr>
          <p:cNvSpPr txBox="1"/>
          <p:nvPr/>
        </p:nvSpPr>
        <p:spPr>
          <a:xfrm>
            <a:off x="8569133" y="5195054"/>
            <a:ext cx="753494" cy="369332"/>
          </a:xfrm>
          <a:prstGeom prst="rect">
            <a:avLst/>
          </a:prstGeom>
          <a:noFill/>
        </p:spPr>
        <p:txBody>
          <a:bodyPr wrap="square">
            <a:spAutoFit/>
          </a:bodyPr>
          <a:lstStyle/>
          <a:p>
            <a:pPr algn="ctr"/>
            <a:r>
              <a:rPr lang="en-US" dirty="0">
                <a:solidFill>
                  <a:srgbClr val="00B0F0"/>
                </a:solidFill>
                <a:latin typeface="Consolas" panose="020B0609020204030204" pitchFamily="49" charset="0"/>
              </a:rPr>
              <a:t>0</a:t>
            </a:r>
            <a:endParaRPr lang="en-US" dirty="0">
              <a:solidFill>
                <a:srgbClr val="00B0F0"/>
              </a:solidFill>
            </a:endParaRPr>
          </a:p>
        </p:txBody>
      </p:sp>
      <p:sp>
        <p:nvSpPr>
          <p:cNvPr id="80" name="Speech Bubble: Rectangle with Corners Rounded 79">
            <a:extLst>
              <a:ext uri="{FF2B5EF4-FFF2-40B4-BE49-F238E27FC236}">
                <a16:creationId xmlns:a16="http://schemas.microsoft.com/office/drawing/2014/main" id="{CDF6214E-8E66-4A0E-8D47-649D74EA006C}"/>
              </a:ext>
            </a:extLst>
          </p:cNvPr>
          <p:cNvSpPr/>
          <p:nvPr/>
        </p:nvSpPr>
        <p:spPr>
          <a:xfrm>
            <a:off x="4495443" y="4028776"/>
            <a:ext cx="3194162" cy="1075811"/>
          </a:xfrm>
          <a:prstGeom prst="wedgeRoundRectCallout">
            <a:avLst>
              <a:gd name="adj1" fmla="val -45843"/>
              <a:gd name="adj2" fmla="val 1482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this change affects the object pointed to by both object references!</a:t>
            </a:r>
          </a:p>
        </p:txBody>
      </p:sp>
      <p:cxnSp>
        <p:nvCxnSpPr>
          <p:cNvPr id="81" name="Straight Arrow Connector 80">
            <a:extLst>
              <a:ext uri="{FF2B5EF4-FFF2-40B4-BE49-F238E27FC236}">
                <a16:creationId xmlns:a16="http://schemas.microsoft.com/office/drawing/2014/main" id="{919BB3E9-ED63-4B21-A8FD-720E4A43EB47}"/>
              </a:ext>
            </a:extLst>
          </p:cNvPr>
          <p:cNvCxnSpPr>
            <a:cxnSpLocks/>
          </p:cNvCxnSpPr>
          <p:nvPr/>
        </p:nvCxnSpPr>
        <p:spPr>
          <a:xfrm>
            <a:off x="3466995" y="656501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9C17B34-F074-48E1-9481-E9B97C896365}"/>
              </a:ext>
            </a:extLst>
          </p:cNvPr>
          <p:cNvSpPr/>
          <p:nvPr/>
        </p:nvSpPr>
        <p:spPr>
          <a:xfrm>
            <a:off x="5933439" y="6331672"/>
            <a:ext cx="2635693" cy="402804"/>
          </a:xfrm>
          <a:prstGeom prst="rect">
            <a:avLst/>
          </a:pr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Consolas" panose="020B0609020204030204" pitchFamily="49" charset="0"/>
              </a:rPr>
              <a:t># prints 0</a:t>
            </a:r>
          </a:p>
        </p:txBody>
      </p:sp>
      <p:cxnSp>
        <p:nvCxnSpPr>
          <p:cNvPr id="82" name="Straight Arrow Connector 81">
            <a:extLst>
              <a:ext uri="{FF2B5EF4-FFF2-40B4-BE49-F238E27FC236}">
                <a16:creationId xmlns:a16="http://schemas.microsoft.com/office/drawing/2014/main" id="{1EBCB090-846D-4D1A-992E-64B8886C64AC}"/>
              </a:ext>
            </a:extLst>
          </p:cNvPr>
          <p:cNvCxnSpPr>
            <a:cxnSpLocks/>
          </p:cNvCxnSpPr>
          <p:nvPr/>
        </p:nvCxnSpPr>
        <p:spPr>
          <a:xfrm flipV="1">
            <a:off x="6695440" y="5179758"/>
            <a:ext cx="1459571" cy="8756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B294B81-BA93-415E-8508-AFF32DC4F787}"/>
              </a:ext>
            </a:extLst>
          </p:cNvPr>
          <p:cNvSpPr txBox="1"/>
          <p:nvPr/>
        </p:nvSpPr>
        <p:spPr>
          <a:xfrm>
            <a:off x="8912311" y="1349687"/>
            <a:ext cx="3235124" cy="1938992"/>
          </a:xfrm>
          <a:prstGeom prst="rect">
            <a:avLst/>
          </a:prstGeom>
          <a:noFill/>
        </p:spPr>
        <p:txBody>
          <a:bodyPr wrap="square">
            <a:spAutoFit/>
          </a:bodyPr>
          <a:lstStyle/>
          <a:p>
            <a:pPr algn="ctr"/>
            <a:r>
              <a:rPr lang="en-US" sz="2400" dirty="0"/>
              <a:t>Moral of the story:</a:t>
            </a:r>
          </a:p>
          <a:p>
            <a:pPr algn="ctr"/>
            <a:r>
              <a:rPr lang="en-US" sz="2400" dirty="0"/>
              <a:t>Assignment of object references (e.g., c2 = c) does </a:t>
            </a:r>
            <a:r>
              <a:rPr lang="en-US" sz="2400" dirty="0">
                <a:solidFill>
                  <a:srgbClr val="FF0000"/>
                </a:solidFill>
              </a:rPr>
              <a:t>NOT</a:t>
            </a:r>
            <a:r>
              <a:rPr lang="en-US" sz="2400" dirty="0"/>
              <a:t> make a copy of the object like in C++!</a:t>
            </a:r>
          </a:p>
        </p:txBody>
      </p:sp>
      <p:sp>
        <p:nvSpPr>
          <p:cNvPr id="87" name="TextBox 86">
            <a:extLst>
              <a:ext uri="{FF2B5EF4-FFF2-40B4-BE49-F238E27FC236}">
                <a16:creationId xmlns:a16="http://schemas.microsoft.com/office/drawing/2014/main" id="{E182ACDC-8715-4D44-9D68-A237C4F90376}"/>
              </a:ext>
            </a:extLst>
          </p:cNvPr>
          <p:cNvSpPr txBox="1"/>
          <p:nvPr/>
        </p:nvSpPr>
        <p:spPr>
          <a:xfrm>
            <a:off x="8870025" y="3538155"/>
            <a:ext cx="3235122" cy="1569660"/>
          </a:xfrm>
          <a:prstGeom prst="rect">
            <a:avLst/>
          </a:prstGeom>
          <a:noFill/>
        </p:spPr>
        <p:txBody>
          <a:bodyPr wrap="square">
            <a:spAutoFit/>
          </a:bodyPr>
          <a:lstStyle/>
          <a:p>
            <a:pPr algn="ctr"/>
            <a:r>
              <a:rPr lang="en-US" sz="2400" dirty="0"/>
              <a:t>To make a distinct copy of an object, you need to use a special copying method!</a:t>
            </a:r>
          </a:p>
        </p:txBody>
      </p:sp>
      <p:sp>
        <p:nvSpPr>
          <p:cNvPr id="3" name="Arrow: Right 2">
            <a:extLst>
              <a:ext uri="{FF2B5EF4-FFF2-40B4-BE49-F238E27FC236}">
                <a16:creationId xmlns:a16="http://schemas.microsoft.com/office/drawing/2014/main" id="{7451AB23-52A8-4F53-9087-1AD790B2D9A5}"/>
              </a:ext>
            </a:extLst>
          </p:cNvPr>
          <p:cNvSpPr/>
          <p:nvPr/>
        </p:nvSpPr>
        <p:spPr>
          <a:xfrm>
            <a:off x="2088254" y="5835889"/>
            <a:ext cx="1493533" cy="95281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80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
                                            <p:txEl>
                                              <p:pRg st="0" end="0"/>
                                            </p:txEl>
                                          </p:spTgt>
                                        </p:tgtEl>
                                        <p:attrNameLst>
                                          <p:attrName>style.visibility</p:attrName>
                                        </p:attrNameLst>
                                      </p:cBhvr>
                                      <p:to>
                                        <p:strVal val="visible"/>
                                      </p:to>
                                    </p:set>
                                    <p:animEffect transition="in" filter="wipe(left)">
                                      <p:cBhvr>
                                        <p:cTn id="16" dur="500"/>
                                        <p:tgtEl>
                                          <p:spTgt spid="3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
                                            <p:txEl>
                                              <p:pRg st="1" end="1"/>
                                            </p:txEl>
                                          </p:spTgt>
                                        </p:tgtEl>
                                        <p:attrNameLst>
                                          <p:attrName>style.visibility</p:attrName>
                                        </p:attrNameLst>
                                      </p:cBhvr>
                                      <p:to>
                                        <p:strVal val="visible"/>
                                      </p:to>
                                    </p:set>
                                    <p:animEffect transition="in" filter="wipe(left)">
                                      <p:cBhvr>
                                        <p:cTn id="21" dur="500"/>
                                        <p:tgtEl>
                                          <p:spTgt spid="3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
                                            <p:txEl>
                                              <p:pRg st="2" end="2"/>
                                            </p:txEl>
                                          </p:spTgt>
                                        </p:tgtEl>
                                        <p:attrNameLst>
                                          <p:attrName>style.visibility</p:attrName>
                                        </p:attrNameLst>
                                      </p:cBhvr>
                                      <p:to>
                                        <p:strVal val="visible"/>
                                      </p:to>
                                    </p:set>
                                    <p:animEffect transition="in" filter="wipe(left)">
                                      <p:cBhvr>
                                        <p:cTn id="26" dur="500"/>
                                        <p:tgtEl>
                                          <p:spTgt spid="3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22" presetClass="entr" presetSubtype="8"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wipe(left)">
                                      <p:cBhvr>
                                        <p:cTn id="41" dur="59000"/>
                                        <p:tgtEl>
                                          <p:spTgt spid="6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66"/>
                                        </p:tgtEl>
                                      </p:cBhvr>
                                    </p:animEffect>
                                    <p:set>
                                      <p:cBhvr>
                                        <p:cTn id="46" dur="1" fill="hold">
                                          <p:stCondLst>
                                            <p:cond delay="499"/>
                                          </p:stCondLst>
                                        </p:cTn>
                                        <p:tgtEl>
                                          <p:spTgt spid="6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67"/>
                                        </p:tgtEl>
                                      </p:cBhvr>
                                    </p:animEffect>
                                    <p:set>
                                      <p:cBhvr>
                                        <p:cTn id="49" dur="1" fill="hold">
                                          <p:stCondLst>
                                            <p:cond delay="499"/>
                                          </p:stCondLst>
                                        </p:cTn>
                                        <p:tgtEl>
                                          <p:spTgt spid="6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down)">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3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wipe(down)">
                                      <p:cBhvr>
                                        <p:cTn id="71" dur="500"/>
                                        <p:tgtEl>
                                          <p:spTgt spid="74"/>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3.54167E-6 -1.85185E-6 L 0.00078 0.02986 " pathEditMode="relative" rAng="0" ptsTypes="AA">
                                      <p:cBhvr>
                                        <p:cTn id="75" dur="2000" fill="hold"/>
                                        <p:tgtEl>
                                          <p:spTgt spid="73"/>
                                        </p:tgtEl>
                                        <p:attrNameLst>
                                          <p:attrName>ppt_x</p:attrName>
                                          <p:attrName>ppt_y</p:attrName>
                                        </p:attrNameLst>
                                      </p:cBhvr>
                                      <p:rCtr x="39" y="1481"/>
                                    </p:animMotion>
                                  </p:childTnLst>
                                </p:cTn>
                              </p:par>
                              <p:par>
                                <p:cTn id="76" presetID="8" presetClass="emph" presetSubtype="0" fill="hold" nodeType="withEffect">
                                  <p:stCondLst>
                                    <p:cond delay="0"/>
                                  </p:stCondLst>
                                  <p:childTnLst>
                                    <p:animRot by="-1020000">
                                      <p:cBhvr>
                                        <p:cTn id="77" dur="2000" fill="hold"/>
                                        <p:tgtEl>
                                          <p:spTgt spid="73"/>
                                        </p:tgtEl>
                                        <p:attrNameLst>
                                          <p:attrName>r</p:attrName>
                                        </p:attrNameLst>
                                      </p:cBhvr>
                                    </p:animRot>
                                  </p:childTnLst>
                                </p:cTn>
                              </p:par>
                              <p:par>
                                <p:cTn id="78" presetID="6" presetClass="emph" presetSubtype="0" fill="hold" nodeType="withEffect">
                                  <p:stCondLst>
                                    <p:cond delay="0"/>
                                  </p:stCondLst>
                                  <p:childTnLst>
                                    <p:animScale>
                                      <p:cBhvr>
                                        <p:cTn id="79" dur="2000" fill="hold"/>
                                        <p:tgtEl>
                                          <p:spTgt spid="73"/>
                                        </p:tgtEl>
                                      </p:cBhvr>
                                      <p:by x="120000" y="120000"/>
                                    </p:animScale>
                                  </p:childTnLst>
                                </p:cTn>
                              </p:par>
                            </p:childTnLst>
                          </p:cTn>
                        </p:par>
                        <p:par>
                          <p:cTn id="80" fill="hold">
                            <p:stCondLst>
                              <p:cond delay="2000"/>
                            </p:stCondLst>
                            <p:childTnLst>
                              <p:par>
                                <p:cTn id="81" presetID="1" presetClass="exit" presetSubtype="0" fill="hold" nodeType="afterEffect">
                                  <p:stCondLst>
                                    <p:cond delay="0"/>
                                  </p:stCondLst>
                                  <p:childTnLst>
                                    <p:set>
                                      <p:cBhvr>
                                        <p:cTn id="82" dur="1" fill="hold">
                                          <p:stCondLst>
                                            <p:cond delay="0"/>
                                          </p:stCondLst>
                                        </p:cTn>
                                        <p:tgtEl>
                                          <p:spTgt spid="73"/>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74"/>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wipe(down)">
                                      <p:cBhvr>
                                        <p:cTn id="93" dur="500"/>
                                        <p:tgtEl>
                                          <p:spTgt spid="7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7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6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7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80"/>
                                        </p:tgtEl>
                                        <p:attrNameLst>
                                          <p:attrName>style.visibility</p:attrName>
                                        </p:attrNameLst>
                                      </p:cBhvr>
                                      <p:to>
                                        <p:strVal val="visible"/>
                                      </p:to>
                                    </p:set>
                                    <p:animEffect transition="in" filter="wipe(down)">
                                      <p:cBhvr>
                                        <p:cTn id="110" dur="500"/>
                                        <p:tgtEl>
                                          <p:spTgt spid="80"/>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grpId="2" nodeType="clickEffect">
                                  <p:stCondLst>
                                    <p:cond delay="0"/>
                                  </p:stCondLst>
                                  <p:childTnLst>
                                    <p:animMotion origin="layout" path="M 4.16667E-7 -7.40741E-7 L 0.35859 -0.12708 " pathEditMode="relative" rAng="0" ptsTypes="AA">
                                      <p:cBhvr>
                                        <p:cTn id="114" dur="2000" fill="hold"/>
                                        <p:tgtEl>
                                          <p:spTgt spid="80"/>
                                        </p:tgtEl>
                                        <p:attrNameLst>
                                          <p:attrName>ppt_x</p:attrName>
                                          <p:attrName>ppt_y</p:attrName>
                                        </p:attrNameLst>
                                      </p:cBhvr>
                                      <p:rCtr x="17930" y="-6366"/>
                                    </p:animMotion>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0" nodeType="clickEffect">
                                  <p:stCondLst>
                                    <p:cond delay="0"/>
                                  </p:stCondLst>
                                  <p:childTnLst>
                                    <p:animEffect transition="out" filter="fade">
                                      <p:cBhvr>
                                        <p:cTn id="118" dur="500"/>
                                        <p:tgtEl>
                                          <p:spTgt spid="78"/>
                                        </p:tgtEl>
                                      </p:cBhvr>
                                    </p:animEffect>
                                    <p:set>
                                      <p:cBhvr>
                                        <p:cTn id="119" dur="1" fill="hold">
                                          <p:stCondLst>
                                            <p:cond delay="499"/>
                                          </p:stCondLst>
                                        </p:cTn>
                                        <p:tgtEl>
                                          <p:spTgt spid="78"/>
                                        </p:tgtEl>
                                        <p:attrNameLst>
                                          <p:attrName>style.visibility</p:attrName>
                                        </p:attrNameLst>
                                      </p:cBhvr>
                                      <p:to>
                                        <p:strVal val="hidden"/>
                                      </p:to>
                                    </p:set>
                                  </p:childTnLst>
                                </p:cTn>
                              </p:par>
                              <p:par>
                                <p:cTn id="120" presetID="10" presetClass="entr" presetSubtype="0" fill="hold" grpId="0" nodeType="with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fade">
                                      <p:cBhvr>
                                        <p:cTn id="122" dur="500"/>
                                        <p:tgtEl>
                                          <p:spTgt spid="79"/>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8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76"/>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8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wipe(left)">
                                      <p:cBhvr>
                                        <p:cTn id="139" dur="500"/>
                                        <p:tgtEl>
                                          <p:spTgt spid="2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nodeType="clickEffect">
                                  <p:stCondLst>
                                    <p:cond delay="0"/>
                                  </p:stCondLst>
                                  <p:childTnLst>
                                    <p:set>
                                      <p:cBhvr>
                                        <p:cTn id="143" dur="1" fill="hold">
                                          <p:stCondLst>
                                            <p:cond delay="0"/>
                                          </p:stCondLst>
                                        </p:cTn>
                                        <p:tgtEl>
                                          <p:spTgt spid="81"/>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86"/>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uiExpand="1" build="p"/>
      <p:bldP spid="66" grpId="0" animBg="1"/>
      <p:bldP spid="66" grpId="1" animBg="1"/>
      <p:bldP spid="67" grpId="0" animBg="1"/>
      <p:bldP spid="67" grpId="1" animBg="1"/>
      <p:bldP spid="70" grpId="0"/>
      <p:bldP spid="74" grpId="0" animBg="1"/>
      <p:bldP spid="74" grpId="1" animBg="1"/>
      <p:bldP spid="75" grpId="0" animBg="1"/>
      <p:bldP spid="75" grpId="1" animBg="1"/>
      <p:bldP spid="78" grpId="0"/>
      <p:bldP spid="79" grpId="0"/>
      <p:bldP spid="80" grpId="0" animBg="1"/>
      <p:bldP spid="80" grpId="1" animBg="1"/>
      <p:bldP spid="80" grpId="2" animBg="1"/>
      <p:bldP spid="28" grpId="0" animBg="1"/>
      <p:bldP spid="86" grpId="0"/>
      <p:bldP spid="87" grpId="0"/>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4B5F1C08-26B5-476C-BB21-809CCDA16008}"/>
              </a:ext>
            </a:extLst>
          </p:cNvPr>
          <p:cNvSpPr txBox="1"/>
          <p:nvPr/>
        </p:nvSpPr>
        <p:spPr>
          <a:xfrm>
            <a:off x="3670840" y="918022"/>
            <a:ext cx="5199184" cy="3709819"/>
          </a:xfrm>
          <a:prstGeom prst="rect">
            <a:avLst/>
          </a:prstGeom>
          <a:solidFill>
            <a:srgbClr val="EBF0F9"/>
          </a:solidFill>
          <a:ln>
            <a:solidFill>
              <a:schemeClr val="tx1"/>
            </a:solidFill>
          </a:ln>
        </p:spPr>
        <p:txBody>
          <a:bodyPr wrap="square" rtlCol="0">
            <a:noAutofit/>
          </a:bodyPr>
          <a:lstStyle/>
          <a:p>
            <a:r>
              <a:rPr lang="en-US" dirty="0">
                <a:latin typeface="Consolas" panose="020B0609020204030204" pitchFamily="49" charset="0"/>
              </a:rPr>
              <a:t># Circle class in Python</a:t>
            </a:r>
          </a:p>
          <a:p>
            <a:r>
              <a:rPr lang="en-US" dirty="0">
                <a:solidFill>
                  <a:srgbClr val="A100A3"/>
                </a:solidFill>
                <a:latin typeface="Consolas" panose="020B0609020204030204" pitchFamily="49" charset="0"/>
              </a:rPr>
              <a:t>import</a:t>
            </a:r>
            <a:r>
              <a:rPr lang="en-US" dirty="0">
                <a:latin typeface="Consolas" panose="020B0609020204030204" pitchFamily="49" charset="0"/>
              </a:rPr>
              <a:t> math</a:t>
            </a:r>
          </a:p>
          <a:p>
            <a:endParaRPr lang="en-US" dirty="0">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Circle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area</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math.pi</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set_radius</a:t>
            </a:r>
            <a:r>
              <a:rPr lang="en-US" dirty="0">
                <a:solidFill>
                  <a:srgbClr val="000000"/>
                </a:solidFill>
                <a:latin typeface="Consolas" panose="020B0609020204030204" pitchFamily="49" charset="0"/>
              </a:rPr>
              <a:t>(self, rad):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self.rad</a:t>
            </a:r>
            <a:r>
              <a:rPr lang="en-US" dirty="0">
                <a:solidFill>
                  <a:srgbClr val="000000"/>
                </a:solidFill>
                <a:latin typeface="Consolas" panose="020B0609020204030204" pitchFamily="49" charset="0"/>
              </a:rPr>
              <a:t> = rad</a:t>
            </a:r>
            <a:endParaRPr lang="en-US" dirty="0">
              <a:latin typeface="Consolas" panose="020B0609020204030204" pitchFamily="49" charset="0"/>
            </a:endParaRPr>
          </a:p>
        </p:txBody>
      </p:sp>
      <p:sp>
        <p:nvSpPr>
          <p:cNvPr id="43" name="TextBox 42">
            <a:extLst>
              <a:ext uri="{FF2B5EF4-FFF2-40B4-BE49-F238E27FC236}">
                <a16:creationId xmlns:a16="http://schemas.microsoft.com/office/drawing/2014/main" id="{9EA41933-9784-4B2A-A24D-3743C13320ED}"/>
              </a:ext>
            </a:extLst>
          </p:cNvPr>
          <p:cNvSpPr txBox="1"/>
          <p:nvPr/>
        </p:nvSpPr>
        <p:spPr>
          <a:xfrm>
            <a:off x="3670840" y="5297598"/>
            <a:ext cx="5199184" cy="1483686"/>
          </a:xfrm>
          <a:prstGeom prst="rect">
            <a:avLst/>
          </a:prstGeom>
          <a:solidFill>
            <a:schemeClr val="accent1">
              <a:lumMod val="20000"/>
              <a:lumOff val="80000"/>
            </a:schemeClr>
          </a:solidFill>
          <a:ln>
            <a:solidFill>
              <a:schemeClr val="tx1"/>
            </a:solidFill>
          </a:ln>
        </p:spPr>
        <p:txBody>
          <a:bodyPr wrap="square" rtlCol="0">
            <a:noAutofit/>
          </a:bodyPr>
          <a:lstStyle/>
          <a:p>
            <a:r>
              <a:rPr lang="fr-FR" dirty="0">
                <a:solidFill>
                  <a:srgbClr val="000000"/>
                </a:solidFill>
                <a:latin typeface="Consolas" panose="020B0609020204030204" pitchFamily="49" charset="0"/>
              </a:rPr>
              <a:t>c = Circle(</a:t>
            </a:r>
            <a:r>
              <a:rPr lang="fr-FR" dirty="0">
                <a:solidFill>
                  <a:srgbClr val="850002"/>
                </a:solidFill>
                <a:latin typeface="Consolas" panose="020B0609020204030204" pitchFamily="49" charset="0"/>
              </a:rPr>
              <a:t>10</a:t>
            </a:r>
            <a:r>
              <a:rPr lang="fr-FR" dirty="0">
                <a:solidFill>
                  <a:srgbClr val="000000"/>
                </a:solidFill>
                <a:latin typeface="Consolas" panose="020B0609020204030204" pitchFamily="49" charset="0"/>
              </a:rPr>
              <a:t>)</a:t>
            </a:r>
          </a:p>
          <a:p>
            <a:r>
              <a:rPr lang="fr-FR" dirty="0" err="1">
                <a:solidFill>
                  <a:srgbClr val="1396A3"/>
                </a:solidFill>
                <a:latin typeface="Consolas" panose="020B0609020204030204" pitchFamily="49" charset="0"/>
              </a:rPr>
              <a:t>print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c.area</a:t>
            </a:r>
            <a:r>
              <a:rPr lang="fr-FR" dirty="0">
                <a:solidFill>
                  <a:srgbClr val="000000"/>
                </a:solidFill>
                <a:latin typeface="Consolas" panose="020B0609020204030204" pitchFamily="49" charset="0"/>
              </a:rPr>
              <a:t>())</a:t>
            </a:r>
            <a:endParaRPr lang="en-US" dirty="0">
              <a:latin typeface="Consolas" panose="020B0609020204030204" pitchFamily="49" charset="0"/>
            </a:endParaRPr>
          </a:p>
          <a:p>
            <a:endParaRPr lang="en-US" dirty="0">
              <a:latin typeface="Consolas" panose="020B0609020204030204" pitchFamily="49" charset="0"/>
            </a:endParaRPr>
          </a:p>
        </p:txBody>
      </p:sp>
      <p:sp>
        <p:nvSpPr>
          <p:cNvPr id="38" name="TextBox 37">
            <a:extLst>
              <a:ext uri="{FF2B5EF4-FFF2-40B4-BE49-F238E27FC236}">
                <a16:creationId xmlns:a16="http://schemas.microsoft.com/office/drawing/2014/main" id="{31C4322A-E4E1-4B3B-9E49-6E334933A37A}"/>
              </a:ext>
            </a:extLst>
          </p:cNvPr>
          <p:cNvSpPr txBox="1"/>
          <p:nvPr/>
        </p:nvSpPr>
        <p:spPr>
          <a:xfrm>
            <a:off x="505912" y="16086"/>
            <a:ext cx="11411205" cy="830997"/>
          </a:xfrm>
          <a:prstGeom prst="rect">
            <a:avLst/>
          </a:prstGeom>
          <a:noFill/>
        </p:spPr>
        <p:txBody>
          <a:bodyPr wrap="square" rtlCol="0">
            <a:spAutoFit/>
          </a:bodyPr>
          <a:lstStyle/>
          <a:p>
            <a:pPr algn="ctr"/>
            <a:r>
              <a:rPr lang="en-US" sz="4800" dirty="0"/>
              <a:t>Copying of Objects</a:t>
            </a:r>
          </a:p>
        </p:txBody>
      </p:sp>
      <p:sp>
        <p:nvSpPr>
          <p:cNvPr id="39" name="TextBox 38">
            <a:extLst>
              <a:ext uri="{FF2B5EF4-FFF2-40B4-BE49-F238E27FC236}">
                <a16:creationId xmlns:a16="http://schemas.microsoft.com/office/drawing/2014/main" id="{191541BE-8EAF-418D-82A4-C44775206A4D}"/>
              </a:ext>
            </a:extLst>
          </p:cNvPr>
          <p:cNvSpPr txBox="1"/>
          <p:nvPr/>
        </p:nvSpPr>
        <p:spPr>
          <a:xfrm>
            <a:off x="3670840" y="4746450"/>
            <a:ext cx="5199184" cy="2034831"/>
          </a:xfrm>
          <a:prstGeom prst="rect">
            <a:avLst/>
          </a:prstGeom>
          <a:solidFill>
            <a:srgbClr val="EBF0F9"/>
          </a:solidFill>
          <a:ln>
            <a:solidFill>
              <a:schemeClr val="tx1"/>
            </a:solidFill>
          </a:ln>
        </p:spPr>
        <p:txBody>
          <a:bodyPr wrap="square" rtlCol="0">
            <a:noAutofit/>
          </a:bodyPr>
          <a:lstStyle/>
          <a:p>
            <a:endParaRPr lang="en-US" dirty="0">
              <a:latin typeface="Consolas" panose="020B0609020204030204" pitchFamily="49" charset="0"/>
            </a:endParaRPr>
          </a:p>
          <a:p>
            <a:endParaRPr lang="en-US" dirty="0">
              <a:latin typeface="Consolas" panose="020B0609020204030204" pitchFamily="49" charset="0"/>
            </a:endParaRPr>
          </a:p>
          <a:p>
            <a:r>
              <a:rPr lang="fr-FR" dirty="0">
                <a:solidFill>
                  <a:srgbClr val="000000"/>
                </a:solidFill>
                <a:latin typeface="Consolas" panose="020B0609020204030204" pitchFamily="49" charset="0"/>
              </a:rPr>
              <a:t>c = Circle(</a:t>
            </a:r>
            <a:r>
              <a:rPr lang="fr-FR" dirty="0">
                <a:solidFill>
                  <a:srgbClr val="850002"/>
                </a:solidFill>
                <a:latin typeface="Consolas" panose="020B0609020204030204" pitchFamily="49" charset="0"/>
              </a:rPr>
              <a:t>10</a:t>
            </a:r>
            <a:r>
              <a:rPr lang="fr-FR" dirty="0">
                <a:solidFill>
                  <a:srgbClr val="000000"/>
                </a:solidFill>
                <a:latin typeface="Consolas" panose="020B0609020204030204" pitchFamily="49" charset="0"/>
              </a:rPr>
              <a:t>)</a:t>
            </a:r>
          </a:p>
          <a:p>
            <a:r>
              <a:rPr lang="fr-FR" dirty="0" err="1">
                <a:solidFill>
                  <a:srgbClr val="1396A3"/>
                </a:solidFill>
                <a:latin typeface="Consolas" panose="020B0609020204030204" pitchFamily="49" charset="0"/>
              </a:rPr>
              <a:t>print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c.area</a:t>
            </a:r>
            <a:r>
              <a:rPr lang="fr-FR" dirty="0">
                <a:solidFill>
                  <a:srgbClr val="000000"/>
                </a:solidFill>
                <a:latin typeface="Consolas" panose="020B0609020204030204" pitchFamily="49" charset="0"/>
              </a:rPr>
              <a:t>())</a:t>
            </a:r>
            <a:endParaRPr lang="en-US" dirty="0">
              <a:latin typeface="Consolas" panose="020B0609020204030204" pitchFamily="49" charset="0"/>
            </a:endParaRPr>
          </a:p>
          <a:p>
            <a:endParaRPr lang="en-US" dirty="0">
              <a:latin typeface="Consolas" panose="020B0609020204030204" pitchFamily="49" charset="0"/>
            </a:endParaRPr>
          </a:p>
        </p:txBody>
      </p:sp>
      <p:sp>
        <p:nvSpPr>
          <p:cNvPr id="40" name="Rectangle 39">
            <a:extLst>
              <a:ext uri="{FF2B5EF4-FFF2-40B4-BE49-F238E27FC236}">
                <a16:creationId xmlns:a16="http://schemas.microsoft.com/office/drawing/2014/main" id="{06C1D8B6-ECCB-4C5F-9E0B-14A875DBEDC1}"/>
              </a:ext>
            </a:extLst>
          </p:cNvPr>
          <p:cNvSpPr/>
          <p:nvPr/>
        </p:nvSpPr>
        <p:spPr>
          <a:xfrm>
            <a:off x="3663860" y="4698538"/>
            <a:ext cx="2635693" cy="402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100A3"/>
                </a:solidFill>
                <a:latin typeface="Consolas" panose="020B0609020204030204" pitchFamily="49" charset="0"/>
              </a:rPr>
              <a:t>import</a:t>
            </a:r>
            <a:r>
              <a:rPr lang="en-US" dirty="0">
                <a:solidFill>
                  <a:srgbClr val="0070C0"/>
                </a:solidFill>
                <a:latin typeface="Consolas" panose="020B0609020204030204" pitchFamily="49" charset="0"/>
              </a:rPr>
              <a:t> copy</a:t>
            </a:r>
          </a:p>
        </p:txBody>
      </p:sp>
      <p:sp>
        <p:nvSpPr>
          <p:cNvPr id="41" name="Rectangle 40">
            <a:extLst>
              <a:ext uri="{FF2B5EF4-FFF2-40B4-BE49-F238E27FC236}">
                <a16:creationId xmlns:a16="http://schemas.microsoft.com/office/drawing/2014/main" id="{2D40E382-87E7-4FF5-A3C8-571C7D1A3807}"/>
              </a:ext>
            </a:extLst>
          </p:cNvPr>
          <p:cNvSpPr/>
          <p:nvPr/>
        </p:nvSpPr>
        <p:spPr>
          <a:xfrm>
            <a:off x="3663859" y="6173201"/>
            <a:ext cx="3372135" cy="402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70C0"/>
                </a:solidFill>
                <a:latin typeface="Consolas" panose="020B0609020204030204" pitchFamily="49" charset="0"/>
              </a:rPr>
              <a:t>c2 = </a:t>
            </a:r>
            <a:r>
              <a:rPr lang="en-US" dirty="0" err="1">
                <a:solidFill>
                  <a:srgbClr val="0070C0"/>
                </a:solidFill>
                <a:latin typeface="Consolas" panose="020B0609020204030204" pitchFamily="49" charset="0"/>
              </a:rPr>
              <a:t>copy.deepcopy</a:t>
            </a:r>
            <a:r>
              <a:rPr lang="en-US" dirty="0">
                <a:solidFill>
                  <a:srgbClr val="0070C0"/>
                </a:solidFill>
                <a:latin typeface="Consolas" panose="020B0609020204030204" pitchFamily="49" charset="0"/>
              </a:rPr>
              <a:t>(c)</a:t>
            </a:r>
          </a:p>
        </p:txBody>
      </p:sp>
      <p:grpSp>
        <p:nvGrpSpPr>
          <p:cNvPr id="42" name="Group 41">
            <a:extLst>
              <a:ext uri="{FF2B5EF4-FFF2-40B4-BE49-F238E27FC236}">
                <a16:creationId xmlns:a16="http://schemas.microsoft.com/office/drawing/2014/main" id="{0CAD648F-F92E-436C-BA8E-716D87D466C6}"/>
              </a:ext>
            </a:extLst>
          </p:cNvPr>
          <p:cNvGrpSpPr/>
          <p:nvPr/>
        </p:nvGrpSpPr>
        <p:grpSpPr>
          <a:xfrm>
            <a:off x="6211515" y="5165935"/>
            <a:ext cx="3131432" cy="1040971"/>
            <a:chOff x="6211515" y="5165935"/>
            <a:chExt cx="3131432" cy="1040971"/>
          </a:xfrm>
        </p:grpSpPr>
        <p:grpSp>
          <p:nvGrpSpPr>
            <p:cNvPr id="44" name="Group 43">
              <a:extLst>
                <a:ext uri="{FF2B5EF4-FFF2-40B4-BE49-F238E27FC236}">
                  <a16:creationId xmlns:a16="http://schemas.microsoft.com/office/drawing/2014/main" id="{D7466883-2A13-40EF-9945-5F5D612998F9}"/>
                </a:ext>
              </a:extLst>
            </p:cNvPr>
            <p:cNvGrpSpPr/>
            <p:nvPr/>
          </p:nvGrpSpPr>
          <p:grpSpPr>
            <a:xfrm>
              <a:off x="8157603" y="5165935"/>
              <a:ext cx="1185344" cy="1040971"/>
              <a:chOff x="8157603" y="5165935"/>
              <a:chExt cx="1185344" cy="1040971"/>
            </a:xfrm>
          </p:grpSpPr>
          <p:sp>
            <p:nvSpPr>
              <p:cNvPr id="63" name="Rectangle 62">
                <a:extLst>
                  <a:ext uri="{FF2B5EF4-FFF2-40B4-BE49-F238E27FC236}">
                    <a16:creationId xmlns:a16="http://schemas.microsoft.com/office/drawing/2014/main" id="{AA07E7CE-C552-45CF-A28C-F6357B9C90F2}"/>
                  </a:ext>
                </a:extLst>
              </p:cNvPr>
              <p:cNvSpPr/>
              <p:nvPr/>
            </p:nvSpPr>
            <p:spPr>
              <a:xfrm>
                <a:off x="8157603" y="5165935"/>
                <a:ext cx="1185344" cy="10409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C6DA7431-FFC2-45F9-A30C-213FA198C098}"/>
                  </a:ext>
                </a:extLst>
              </p:cNvPr>
              <p:cNvGrpSpPr/>
              <p:nvPr/>
            </p:nvGrpSpPr>
            <p:grpSpPr>
              <a:xfrm>
                <a:off x="8177804" y="5178414"/>
                <a:ext cx="1028030" cy="400110"/>
                <a:chOff x="4384950" y="2533132"/>
                <a:chExt cx="1028030" cy="400110"/>
              </a:xfrm>
            </p:grpSpPr>
            <p:sp>
              <p:nvSpPr>
                <p:cNvPr id="75" name="TextBox 74">
                  <a:extLst>
                    <a:ext uri="{FF2B5EF4-FFF2-40B4-BE49-F238E27FC236}">
                      <a16:creationId xmlns:a16="http://schemas.microsoft.com/office/drawing/2014/main" id="{417D8496-31AA-476E-95DB-29B8EB0207A3}"/>
                    </a:ext>
                  </a:extLst>
                </p:cNvPr>
                <p:cNvSpPr txBox="1"/>
                <p:nvPr/>
              </p:nvSpPr>
              <p:spPr>
                <a:xfrm>
                  <a:off x="4384950" y="2533132"/>
                  <a:ext cx="534121" cy="400110"/>
                </a:xfrm>
                <a:prstGeom prst="rect">
                  <a:avLst/>
                </a:prstGeom>
                <a:noFill/>
              </p:spPr>
              <p:txBody>
                <a:bodyPr wrap="none" rtlCol="0">
                  <a:spAutoFit/>
                </a:bodyPr>
                <a:lstStyle/>
                <a:p>
                  <a:pPr algn="ctr"/>
                  <a:r>
                    <a:rPr lang="en-US" sz="2000" dirty="0"/>
                    <a:t>rad</a:t>
                  </a:r>
                </a:p>
              </p:txBody>
            </p:sp>
            <p:sp>
              <p:nvSpPr>
                <p:cNvPr id="77" name="Rectangle 76">
                  <a:extLst>
                    <a:ext uri="{FF2B5EF4-FFF2-40B4-BE49-F238E27FC236}">
                      <a16:creationId xmlns:a16="http://schemas.microsoft.com/office/drawing/2014/main" id="{D0F810ED-23BB-48B2-8B43-5140827ECF31}"/>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TextBox 67">
                <a:extLst>
                  <a:ext uri="{FF2B5EF4-FFF2-40B4-BE49-F238E27FC236}">
                    <a16:creationId xmlns:a16="http://schemas.microsoft.com/office/drawing/2014/main" id="{2BC6AFA8-2103-4985-9486-56BFFDEA7442}"/>
                  </a:ext>
                </a:extLst>
              </p:cNvPr>
              <p:cNvSpPr txBox="1"/>
              <p:nvPr/>
            </p:nvSpPr>
            <p:spPr>
              <a:xfrm>
                <a:off x="8670279" y="5200222"/>
                <a:ext cx="575672" cy="369332"/>
              </a:xfrm>
              <a:prstGeom prst="rect">
                <a:avLst/>
              </a:prstGeom>
              <a:noFill/>
            </p:spPr>
            <p:txBody>
              <a:bodyPr wrap="square">
                <a:spAutoFit/>
              </a:bodyPr>
              <a:lstStyle/>
              <a:p>
                <a:pPr algn="ctr"/>
                <a:endParaRPr lang="en-US" dirty="0">
                  <a:solidFill>
                    <a:srgbClr val="FF0000"/>
                  </a:solidFill>
                </a:endParaRPr>
              </a:p>
            </p:txBody>
          </p:sp>
        </p:grpSp>
        <p:sp>
          <p:nvSpPr>
            <p:cNvPr id="47" name="TextBox 46">
              <a:extLst>
                <a:ext uri="{FF2B5EF4-FFF2-40B4-BE49-F238E27FC236}">
                  <a16:creationId xmlns:a16="http://schemas.microsoft.com/office/drawing/2014/main" id="{C8251F6D-9FAF-49B1-8D3D-7BBEB0350D91}"/>
                </a:ext>
              </a:extLst>
            </p:cNvPr>
            <p:cNvSpPr txBox="1"/>
            <p:nvPr/>
          </p:nvSpPr>
          <p:spPr>
            <a:xfrm>
              <a:off x="8665719" y="5200222"/>
              <a:ext cx="575672" cy="369332"/>
            </a:xfrm>
            <a:prstGeom prst="rect">
              <a:avLst/>
            </a:prstGeom>
            <a:solidFill>
              <a:srgbClr val="C3E1B1"/>
            </a:solidFill>
            <a:ln>
              <a:solidFill>
                <a:schemeClr val="tx1"/>
              </a:solidFill>
            </a:ln>
          </p:spPr>
          <p:txBody>
            <a:bodyPr wrap="square">
              <a:spAutoFit/>
            </a:bodyPr>
            <a:lstStyle/>
            <a:p>
              <a:pPr algn="ctr"/>
              <a:endParaRPr lang="en-US" dirty="0">
                <a:solidFill>
                  <a:srgbClr val="FF0000"/>
                </a:solidFill>
              </a:endParaRPr>
            </a:p>
          </p:txBody>
        </p:sp>
        <p:grpSp>
          <p:nvGrpSpPr>
            <p:cNvPr id="52" name="Group 51">
              <a:extLst>
                <a:ext uri="{FF2B5EF4-FFF2-40B4-BE49-F238E27FC236}">
                  <a16:creationId xmlns:a16="http://schemas.microsoft.com/office/drawing/2014/main" id="{F2B9ADEE-E278-4162-B88A-9FBB14CBFD10}"/>
                </a:ext>
              </a:extLst>
            </p:cNvPr>
            <p:cNvGrpSpPr/>
            <p:nvPr/>
          </p:nvGrpSpPr>
          <p:grpSpPr>
            <a:xfrm>
              <a:off x="6211515" y="5178414"/>
              <a:ext cx="1946088" cy="579651"/>
              <a:chOff x="6211515" y="5178414"/>
              <a:chExt cx="1946088" cy="579651"/>
            </a:xfrm>
          </p:grpSpPr>
          <p:grpSp>
            <p:nvGrpSpPr>
              <p:cNvPr id="54" name="Group 53">
                <a:extLst>
                  <a:ext uri="{FF2B5EF4-FFF2-40B4-BE49-F238E27FC236}">
                    <a16:creationId xmlns:a16="http://schemas.microsoft.com/office/drawing/2014/main" id="{DA8B1F13-5AA9-4E37-9CB9-A542DEBAD81D}"/>
                  </a:ext>
                </a:extLst>
              </p:cNvPr>
              <p:cNvGrpSpPr/>
              <p:nvPr/>
            </p:nvGrpSpPr>
            <p:grpSpPr>
              <a:xfrm>
                <a:off x="6211515" y="5316006"/>
                <a:ext cx="745800" cy="442059"/>
                <a:chOff x="4667180" y="2516269"/>
                <a:chExt cx="745800" cy="400110"/>
              </a:xfrm>
            </p:grpSpPr>
            <p:sp>
              <p:nvSpPr>
                <p:cNvPr id="61" name="TextBox 60">
                  <a:extLst>
                    <a:ext uri="{FF2B5EF4-FFF2-40B4-BE49-F238E27FC236}">
                      <a16:creationId xmlns:a16="http://schemas.microsoft.com/office/drawing/2014/main" id="{4E894672-12DD-4DC5-BFC7-6DA07B1EA1EC}"/>
                    </a:ext>
                  </a:extLst>
                </p:cNvPr>
                <p:cNvSpPr txBox="1"/>
                <p:nvPr/>
              </p:nvSpPr>
              <p:spPr>
                <a:xfrm>
                  <a:off x="4667180" y="2516269"/>
                  <a:ext cx="296876" cy="400110"/>
                </a:xfrm>
                <a:prstGeom prst="rect">
                  <a:avLst/>
                </a:prstGeom>
                <a:noFill/>
              </p:spPr>
              <p:txBody>
                <a:bodyPr wrap="none" rtlCol="0">
                  <a:spAutoFit/>
                </a:bodyPr>
                <a:lstStyle/>
                <a:p>
                  <a:pPr algn="ctr"/>
                  <a:r>
                    <a:rPr lang="en-US" sz="2000" dirty="0"/>
                    <a:t>c</a:t>
                  </a:r>
                </a:p>
              </p:txBody>
            </p:sp>
            <p:sp>
              <p:nvSpPr>
                <p:cNvPr id="62" name="Rectangle 61">
                  <a:extLst>
                    <a:ext uri="{FF2B5EF4-FFF2-40B4-BE49-F238E27FC236}">
                      <a16:creationId xmlns:a16="http://schemas.microsoft.com/office/drawing/2014/main" id="{F5B91E35-DA2D-4301-971A-8C79C454FCB2}"/>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5" name="Straight Arrow Connector 54">
                <a:extLst>
                  <a:ext uri="{FF2B5EF4-FFF2-40B4-BE49-F238E27FC236}">
                    <a16:creationId xmlns:a16="http://schemas.microsoft.com/office/drawing/2014/main" id="{3696B966-3411-4F2A-80D4-F32DEE67AF77}"/>
                  </a:ext>
                </a:extLst>
              </p:cNvPr>
              <p:cNvCxnSpPr>
                <a:cxnSpLocks/>
              </p:cNvCxnSpPr>
              <p:nvPr/>
            </p:nvCxnSpPr>
            <p:spPr>
              <a:xfrm flipV="1">
                <a:off x="6720396" y="5178414"/>
                <a:ext cx="1437207" cy="3701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3" name="Straight Arrow Connector 82">
            <a:extLst>
              <a:ext uri="{FF2B5EF4-FFF2-40B4-BE49-F238E27FC236}">
                <a16:creationId xmlns:a16="http://schemas.microsoft.com/office/drawing/2014/main" id="{6DAA2B44-05B4-4D86-8E91-623DC93B34FF}"/>
              </a:ext>
            </a:extLst>
          </p:cNvPr>
          <p:cNvCxnSpPr>
            <a:cxnSpLocks/>
          </p:cNvCxnSpPr>
          <p:nvPr/>
        </p:nvCxnSpPr>
        <p:spPr>
          <a:xfrm>
            <a:off x="3435894" y="63774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513866E-66FE-40D3-AD5F-D06710177073}"/>
              </a:ext>
            </a:extLst>
          </p:cNvPr>
          <p:cNvSpPr txBox="1"/>
          <p:nvPr/>
        </p:nvSpPr>
        <p:spPr>
          <a:xfrm>
            <a:off x="200772" y="1225149"/>
            <a:ext cx="3235122" cy="830997"/>
          </a:xfrm>
          <a:prstGeom prst="rect">
            <a:avLst/>
          </a:prstGeom>
          <a:noFill/>
        </p:spPr>
        <p:txBody>
          <a:bodyPr wrap="square">
            <a:spAutoFit/>
          </a:bodyPr>
          <a:lstStyle/>
          <a:p>
            <a:pPr algn="ctr"/>
            <a:r>
              <a:rPr lang="en-US" sz="2400" dirty="0"/>
              <a:t>Let's see how to make a copy of an object.</a:t>
            </a:r>
          </a:p>
        </p:txBody>
      </p:sp>
      <p:grpSp>
        <p:nvGrpSpPr>
          <p:cNvPr id="85" name="Group 84">
            <a:extLst>
              <a:ext uri="{FF2B5EF4-FFF2-40B4-BE49-F238E27FC236}">
                <a16:creationId xmlns:a16="http://schemas.microsoft.com/office/drawing/2014/main" id="{17ADD95A-5D11-4CFD-8E19-A5BE74E49807}"/>
              </a:ext>
            </a:extLst>
          </p:cNvPr>
          <p:cNvGrpSpPr/>
          <p:nvPr/>
        </p:nvGrpSpPr>
        <p:grpSpPr>
          <a:xfrm>
            <a:off x="6092524" y="5796192"/>
            <a:ext cx="864791" cy="400110"/>
            <a:chOff x="6092524" y="5796192"/>
            <a:chExt cx="864791" cy="400110"/>
          </a:xfrm>
        </p:grpSpPr>
        <p:sp>
          <p:nvSpPr>
            <p:cNvPr id="87" name="TextBox 86">
              <a:extLst>
                <a:ext uri="{FF2B5EF4-FFF2-40B4-BE49-F238E27FC236}">
                  <a16:creationId xmlns:a16="http://schemas.microsoft.com/office/drawing/2014/main" id="{02161D44-B943-46E0-853A-91E0589241A3}"/>
                </a:ext>
              </a:extLst>
            </p:cNvPr>
            <p:cNvSpPr txBox="1"/>
            <p:nvPr/>
          </p:nvSpPr>
          <p:spPr>
            <a:xfrm>
              <a:off x="6092524" y="5796192"/>
              <a:ext cx="428322" cy="400110"/>
            </a:xfrm>
            <a:prstGeom prst="rect">
              <a:avLst/>
            </a:prstGeom>
            <a:noFill/>
          </p:spPr>
          <p:txBody>
            <a:bodyPr wrap="none" rtlCol="0">
              <a:spAutoFit/>
            </a:bodyPr>
            <a:lstStyle/>
            <a:p>
              <a:pPr algn="ctr"/>
              <a:r>
                <a:rPr lang="en-US" sz="2000" dirty="0"/>
                <a:t>c2</a:t>
              </a:r>
            </a:p>
          </p:txBody>
        </p:sp>
        <p:sp>
          <p:nvSpPr>
            <p:cNvPr id="88" name="Rectangle 87">
              <a:extLst>
                <a:ext uri="{FF2B5EF4-FFF2-40B4-BE49-F238E27FC236}">
                  <a16:creationId xmlns:a16="http://schemas.microsoft.com/office/drawing/2014/main" id="{A64B12C7-EFC4-45D9-A92B-FA43B61498C2}"/>
                </a:ext>
              </a:extLst>
            </p:cNvPr>
            <p:cNvSpPr/>
            <p:nvPr/>
          </p:nvSpPr>
          <p:spPr>
            <a:xfrm>
              <a:off x="6463406" y="5852178"/>
              <a:ext cx="493909" cy="3318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4" name="TextBox 93">
            <a:extLst>
              <a:ext uri="{FF2B5EF4-FFF2-40B4-BE49-F238E27FC236}">
                <a16:creationId xmlns:a16="http://schemas.microsoft.com/office/drawing/2014/main" id="{CF18CBC1-29A4-4FBC-BFEF-33E33E59233A}"/>
              </a:ext>
            </a:extLst>
          </p:cNvPr>
          <p:cNvSpPr txBox="1"/>
          <p:nvPr/>
        </p:nvSpPr>
        <p:spPr>
          <a:xfrm>
            <a:off x="8589453" y="5205214"/>
            <a:ext cx="753494" cy="369332"/>
          </a:xfrm>
          <a:prstGeom prst="rect">
            <a:avLst/>
          </a:prstGeom>
          <a:noFill/>
        </p:spPr>
        <p:txBody>
          <a:bodyPr wrap="square">
            <a:spAutoFit/>
          </a:bodyPr>
          <a:lstStyle/>
          <a:p>
            <a:pPr algn="ctr"/>
            <a:r>
              <a:rPr lang="en-US" dirty="0">
                <a:solidFill>
                  <a:srgbClr val="7030A0"/>
                </a:solidFill>
                <a:latin typeface="Consolas" panose="020B0609020204030204" pitchFamily="49" charset="0"/>
              </a:rPr>
              <a:t>10</a:t>
            </a:r>
            <a:endParaRPr lang="en-US" dirty="0">
              <a:solidFill>
                <a:srgbClr val="7030A0"/>
              </a:solidFill>
            </a:endParaRPr>
          </a:p>
        </p:txBody>
      </p:sp>
      <p:grpSp>
        <p:nvGrpSpPr>
          <p:cNvPr id="2" name="Group 1">
            <a:extLst>
              <a:ext uri="{FF2B5EF4-FFF2-40B4-BE49-F238E27FC236}">
                <a16:creationId xmlns:a16="http://schemas.microsoft.com/office/drawing/2014/main" id="{15831647-7EFC-493A-9FBD-E60192337E35}"/>
              </a:ext>
            </a:extLst>
          </p:cNvPr>
          <p:cNvGrpSpPr/>
          <p:nvPr/>
        </p:nvGrpSpPr>
        <p:grpSpPr>
          <a:xfrm>
            <a:off x="8157603" y="5168663"/>
            <a:ext cx="1185344" cy="1040971"/>
            <a:chOff x="10746076" y="3328905"/>
            <a:chExt cx="1185344" cy="1040971"/>
          </a:xfrm>
        </p:grpSpPr>
        <p:grpSp>
          <p:nvGrpSpPr>
            <p:cNvPr id="109" name="Group 108">
              <a:extLst>
                <a:ext uri="{FF2B5EF4-FFF2-40B4-BE49-F238E27FC236}">
                  <a16:creationId xmlns:a16="http://schemas.microsoft.com/office/drawing/2014/main" id="{24B8E8DD-A883-444C-A084-66A25537CEBD}"/>
                </a:ext>
              </a:extLst>
            </p:cNvPr>
            <p:cNvGrpSpPr/>
            <p:nvPr/>
          </p:nvGrpSpPr>
          <p:grpSpPr>
            <a:xfrm>
              <a:off x="10746076" y="3328905"/>
              <a:ext cx="1185344" cy="1040971"/>
              <a:chOff x="8157603" y="5165935"/>
              <a:chExt cx="1185344" cy="1040971"/>
            </a:xfrm>
          </p:grpSpPr>
          <p:grpSp>
            <p:nvGrpSpPr>
              <p:cNvPr id="110" name="Group 109">
                <a:extLst>
                  <a:ext uri="{FF2B5EF4-FFF2-40B4-BE49-F238E27FC236}">
                    <a16:creationId xmlns:a16="http://schemas.microsoft.com/office/drawing/2014/main" id="{837EE451-D652-4FA1-A0E7-928FB56BBAA9}"/>
                  </a:ext>
                </a:extLst>
              </p:cNvPr>
              <p:cNvGrpSpPr/>
              <p:nvPr/>
            </p:nvGrpSpPr>
            <p:grpSpPr>
              <a:xfrm>
                <a:off x="8157603" y="5165935"/>
                <a:ext cx="1185344" cy="1040971"/>
                <a:chOff x="8157603" y="5165935"/>
                <a:chExt cx="1185344" cy="1040971"/>
              </a:xfrm>
            </p:grpSpPr>
            <p:sp>
              <p:nvSpPr>
                <p:cNvPr id="117" name="Rectangle 116">
                  <a:extLst>
                    <a:ext uri="{FF2B5EF4-FFF2-40B4-BE49-F238E27FC236}">
                      <a16:creationId xmlns:a16="http://schemas.microsoft.com/office/drawing/2014/main" id="{9313814C-2C74-4F88-A3D4-34404560E35C}"/>
                    </a:ext>
                  </a:extLst>
                </p:cNvPr>
                <p:cNvSpPr/>
                <p:nvPr/>
              </p:nvSpPr>
              <p:spPr>
                <a:xfrm>
                  <a:off x="8157603" y="5165935"/>
                  <a:ext cx="1185344" cy="10409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8" name="Group 117">
                  <a:extLst>
                    <a:ext uri="{FF2B5EF4-FFF2-40B4-BE49-F238E27FC236}">
                      <a16:creationId xmlns:a16="http://schemas.microsoft.com/office/drawing/2014/main" id="{55C7F275-F3C7-47EE-A69D-AA41955C6997}"/>
                    </a:ext>
                  </a:extLst>
                </p:cNvPr>
                <p:cNvGrpSpPr/>
                <p:nvPr/>
              </p:nvGrpSpPr>
              <p:grpSpPr>
                <a:xfrm>
                  <a:off x="8177804" y="5178414"/>
                  <a:ext cx="1028030" cy="400110"/>
                  <a:chOff x="4384950" y="2533132"/>
                  <a:chExt cx="1028030" cy="400110"/>
                </a:xfrm>
              </p:grpSpPr>
              <p:sp>
                <p:nvSpPr>
                  <p:cNvPr id="120" name="TextBox 119">
                    <a:extLst>
                      <a:ext uri="{FF2B5EF4-FFF2-40B4-BE49-F238E27FC236}">
                        <a16:creationId xmlns:a16="http://schemas.microsoft.com/office/drawing/2014/main" id="{4F98BD7D-5143-418E-AA6C-289662A69737}"/>
                      </a:ext>
                    </a:extLst>
                  </p:cNvPr>
                  <p:cNvSpPr txBox="1"/>
                  <p:nvPr/>
                </p:nvSpPr>
                <p:spPr>
                  <a:xfrm>
                    <a:off x="4384950" y="2533132"/>
                    <a:ext cx="534121" cy="400110"/>
                  </a:xfrm>
                  <a:prstGeom prst="rect">
                    <a:avLst/>
                  </a:prstGeom>
                  <a:noFill/>
                </p:spPr>
                <p:txBody>
                  <a:bodyPr wrap="none" rtlCol="0">
                    <a:spAutoFit/>
                  </a:bodyPr>
                  <a:lstStyle/>
                  <a:p>
                    <a:pPr algn="ctr"/>
                    <a:r>
                      <a:rPr lang="en-US" sz="2000" dirty="0"/>
                      <a:t>rad</a:t>
                    </a:r>
                  </a:p>
                </p:txBody>
              </p:sp>
              <p:sp>
                <p:nvSpPr>
                  <p:cNvPr id="121" name="Rectangle 120">
                    <a:extLst>
                      <a:ext uri="{FF2B5EF4-FFF2-40B4-BE49-F238E27FC236}">
                        <a16:creationId xmlns:a16="http://schemas.microsoft.com/office/drawing/2014/main" id="{EBFB3BB0-E0F2-40DA-8222-FB423ED1E964}"/>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9" name="TextBox 118">
                  <a:extLst>
                    <a:ext uri="{FF2B5EF4-FFF2-40B4-BE49-F238E27FC236}">
                      <a16:creationId xmlns:a16="http://schemas.microsoft.com/office/drawing/2014/main" id="{69244505-F5AB-4682-B8E4-55791578E79D}"/>
                    </a:ext>
                  </a:extLst>
                </p:cNvPr>
                <p:cNvSpPr txBox="1"/>
                <p:nvPr/>
              </p:nvSpPr>
              <p:spPr>
                <a:xfrm>
                  <a:off x="8670279" y="5200222"/>
                  <a:ext cx="575672" cy="369332"/>
                </a:xfrm>
                <a:prstGeom prst="rect">
                  <a:avLst/>
                </a:prstGeom>
                <a:noFill/>
              </p:spPr>
              <p:txBody>
                <a:bodyPr wrap="square">
                  <a:spAutoFit/>
                </a:bodyPr>
                <a:lstStyle/>
                <a:p>
                  <a:pPr algn="ctr"/>
                  <a:endParaRPr lang="en-US" dirty="0">
                    <a:solidFill>
                      <a:srgbClr val="FF0000"/>
                    </a:solidFill>
                  </a:endParaRPr>
                </a:p>
              </p:txBody>
            </p:sp>
          </p:grpSp>
          <p:sp>
            <p:nvSpPr>
              <p:cNvPr id="111" name="TextBox 110">
                <a:extLst>
                  <a:ext uri="{FF2B5EF4-FFF2-40B4-BE49-F238E27FC236}">
                    <a16:creationId xmlns:a16="http://schemas.microsoft.com/office/drawing/2014/main" id="{EFBCAA7C-7FD5-454D-A66E-21A8792A3863}"/>
                  </a:ext>
                </a:extLst>
              </p:cNvPr>
              <p:cNvSpPr txBox="1"/>
              <p:nvPr/>
            </p:nvSpPr>
            <p:spPr>
              <a:xfrm>
                <a:off x="8665719" y="5200222"/>
                <a:ext cx="575672" cy="369332"/>
              </a:xfrm>
              <a:prstGeom prst="rect">
                <a:avLst/>
              </a:prstGeom>
              <a:solidFill>
                <a:srgbClr val="C3E1B1"/>
              </a:solidFill>
              <a:ln>
                <a:solidFill>
                  <a:schemeClr val="tx1"/>
                </a:solidFill>
              </a:ln>
            </p:spPr>
            <p:txBody>
              <a:bodyPr wrap="square">
                <a:spAutoFit/>
              </a:bodyPr>
              <a:lstStyle/>
              <a:p>
                <a:pPr algn="ctr"/>
                <a:endParaRPr lang="en-US" dirty="0">
                  <a:solidFill>
                    <a:srgbClr val="7030A0"/>
                  </a:solidFill>
                </a:endParaRPr>
              </a:p>
            </p:txBody>
          </p:sp>
        </p:grpSp>
        <p:sp>
          <p:nvSpPr>
            <p:cNvPr id="122" name="TextBox 121">
              <a:extLst>
                <a:ext uri="{FF2B5EF4-FFF2-40B4-BE49-F238E27FC236}">
                  <a16:creationId xmlns:a16="http://schemas.microsoft.com/office/drawing/2014/main" id="{E1928302-68C5-4F19-A1A4-CCEC622EF937}"/>
                </a:ext>
              </a:extLst>
            </p:cNvPr>
            <p:cNvSpPr txBox="1"/>
            <p:nvPr/>
          </p:nvSpPr>
          <p:spPr>
            <a:xfrm>
              <a:off x="11177926" y="3368184"/>
              <a:ext cx="753494" cy="369332"/>
            </a:xfrm>
            <a:prstGeom prst="rect">
              <a:avLst/>
            </a:prstGeom>
            <a:noFill/>
          </p:spPr>
          <p:txBody>
            <a:bodyPr wrap="square">
              <a:spAutoFit/>
            </a:bodyPr>
            <a:lstStyle/>
            <a:p>
              <a:pPr algn="ctr"/>
              <a:r>
                <a:rPr lang="en-US" dirty="0">
                  <a:solidFill>
                    <a:srgbClr val="7030A0"/>
                  </a:solidFill>
                  <a:latin typeface="Consolas" panose="020B0609020204030204" pitchFamily="49" charset="0"/>
                </a:rPr>
                <a:t>10</a:t>
              </a:r>
              <a:endParaRPr lang="en-US" dirty="0">
                <a:solidFill>
                  <a:srgbClr val="7030A0"/>
                </a:solidFill>
              </a:endParaRPr>
            </a:p>
          </p:txBody>
        </p:sp>
      </p:grpSp>
      <p:cxnSp>
        <p:nvCxnSpPr>
          <p:cNvPr id="123" name="Straight Arrow Connector 122">
            <a:extLst>
              <a:ext uri="{FF2B5EF4-FFF2-40B4-BE49-F238E27FC236}">
                <a16:creationId xmlns:a16="http://schemas.microsoft.com/office/drawing/2014/main" id="{91A03873-D05C-40AD-A9F7-D32C4EFE4DC6}"/>
              </a:ext>
            </a:extLst>
          </p:cNvPr>
          <p:cNvCxnSpPr>
            <a:cxnSpLocks/>
          </p:cNvCxnSpPr>
          <p:nvPr/>
        </p:nvCxnSpPr>
        <p:spPr>
          <a:xfrm>
            <a:off x="4418437" y="6055361"/>
            <a:ext cx="243608" cy="2232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469C669-9CD7-4EFA-BD51-13BA5A0A4D23}"/>
              </a:ext>
            </a:extLst>
          </p:cNvPr>
          <p:cNvCxnSpPr>
            <a:cxnSpLocks/>
          </p:cNvCxnSpPr>
          <p:nvPr/>
        </p:nvCxnSpPr>
        <p:spPr>
          <a:xfrm flipV="1">
            <a:off x="6695440" y="5744800"/>
            <a:ext cx="3041873" cy="310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BBC034C-9702-4E3F-AF4B-451C729BC5A7}"/>
              </a:ext>
            </a:extLst>
          </p:cNvPr>
          <p:cNvCxnSpPr>
            <a:cxnSpLocks/>
          </p:cNvCxnSpPr>
          <p:nvPr/>
        </p:nvCxnSpPr>
        <p:spPr>
          <a:xfrm>
            <a:off x="3963563" y="6075139"/>
            <a:ext cx="243608" cy="2232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6EE8085-CF6A-443F-AF85-C8AA88CD2539}"/>
              </a:ext>
            </a:extLst>
          </p:cNvPr>
          <p:cNvSpPr txBox="1"/>
          <p:nvPr/>
        </p:nvSpPr>
        <p:spPr>
          <a:xfrm>
            <a:off x="3680285" y="6449968"/>
            <a:ext cx="2412239" cy="369332"/>
          </a:xfrm>
          <a:prstGeom prst="rect">
            <a:avLst/>
          </a:prstGeom>
          <a:noFill/>
        </p:spPr>
        <p:txBody>
          <a:bodyPr wrap="square">
            <a:spAutoFit/>
          </a:bodyPr>
          <a:lstStyle/>
          <a:p>
            <a:r>
              <a:rPr lang="fr-FR" dirty="0" err="1">
                <a:solidFill>
                  <a:srgbClr val="000000"/>
                </a:solidFill>
                <a:latin typeface="Consolas" panose="020B0609020204030204" pitchFamily="49" charset="0"/>
              </a:rPr>
              <a:t>c.set_radius</a:t>
            </a:r>
            <a:r>
              <a:rPr lang="fr-FR" dirty="0">
                <a:solidFill>
                  <a:srgbClr val="000000"/>
                </a:solidFill>
                <a:latin typeface="Consolas" panose="020B0609020204030204" pitchFamily="49" charset="0"/>
              </a:rPr>
              <a:t>(</a:t>
            </a:r>
            <a:r>
              <a:rPr lang="fr-FR" dirty="0">
                <a:solidFill>
                  <a:srgbClr val="850002"/>
                </a:solidFill>
                <a:latin typeface="Consolas" panose="020B0609020204030204" pitchFamily="49" charset="0"/>
              </a:rPr>
              <a:t>0</a:t>
            </a:r>
            <a:r>
              <a:rPr lang="fr-FR" dirty="0">
                <a:solidFill>
                  <a:srgbClr val="000000"/>
                </a:solidFill>
                <a:latin typeface="Consolas" panose="020B0609020204030204" pitchFamily="49" charset="0"/>
              </a:rPr>
              <a:t>)</a:t>
            </a:r>
          </a:p>
        </p:txBody>
      </p:sp>
      <p:cxnSp>
        <p:nvCxnSpPr>
          <p:cNvPr id="126" name="Straight Arrow Connector 125">
            <a:extLst>
              <a:ext uri="{FF2B5EF4-FFF2-40B4-BE49-F238E27FC236}">
                <a16:creationId xmlns:a16="http://schemas.microsoft.com/office/drawing/2014/main" id="{D8F345A3-717B-467D-B5D2-CBBEFCC611F4}"/>
              </a:ext>
            </a:extLst>
          </p:cNvPr>
          <p:cNvCxnSpPr>
            <a:cxnSpLocks/>
          </p:cNvCxnSpPr>
          <p:nvPr/>
        </p:nvCxnSpPr>
        <p:spPr>
          <a:xfrm>
            <a:off x="3448691" y="66555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2AA5442-644B-4574-A67E-8F557FA76FAF}"/>
              </a:ext>
            </a:extLst>
          </p:cNvPr>
          <p:cNvSpPr txBox="1"/>
          <p:nvPr/>
        </p:nvSpPr>
        <p:spPr>
          <a:xfrm>
            <a:off x="8569133" y="5195054"/>
            <a:ext cx="753494" cy="369332"/>
          </a:xfrm>
          <a:prstGeom prst="rect">
            <a:avLst/>
          </a:prstGeom>
          <a:noFill/>
        </p:spPr>
        <p:txBody>
          <a:bodyPr wrap="square">
            <a:spAutoFit/>
          </a:bodyPr>
          <a:lstStyle/>
          <a:p>
            <a:pPr algn="ctr"/>
            <a:r>
              <a:rPr lang="en-US" dirty="0">
                <a:solidFill>
                  <a:srgbClr val="00B0F0"/>
                </a:solidFill>
                <a:latin typeface="Consolas" panose="020B0609020204030204" pitchFamily="49" charset="0"/>
              </a:rPr>
              <a:t>0</a:t>
            </a:r>
            <a:endParaRPr lang="en-US" dirty="0">
              <a:solidFill>
                <a:srgbClr val="00B0F0"/>
              </a:solidFill>
            </a:endParaRPr>
          </a:p>
        </p:txBody>
      </p:sp>
      <p:sp>
        <p:nvSpPr>
          <p:cNvPr id="128" name="TextBox 127">
            <a:extLst>
              <a:ext uri="{FF2B5EF4-FFF2-40B4-BE49-F238E27FC236}">
                <a16:creationId xmlns:a16="http://schemas.microsoft.com/office/drawing/2014/main" id="{CA990605-A998-46F3-A46D-BD06582FCDF5}"/>
              </a:ext>
            </a:extLst>
          </p:cNvPr>
          <p:cNvSpPr txBox="1"/>
          <p:nvPr/>
        </p:nvSpPr>
        <p:spPr>
          <a:xfrm>
            <a:off x="200772" y="2263646"/>
            <a:ext cx="3235122" cy="1200329"/>
          </a:xfrm>
          <a:prstGeom prst="rect">
            <a:avLst/>
          </a:prstGeom>
          <a:noFill/>
        </p:spPr>
        <p:txBody>
          <a:bodyPr wrap="square">
            <a:spAutoFit/>
          </a:bodyPr>
          <a:lstStyle/>
          <a:p>
            <a:pPr algn="ctr"/>
            <a:r>
              <a:rPr lang="en-US" sz="2400" dirty="0"/>
              <a:t>Now changes to either object are isolated from the other!</a:t>
            </a:r>
          </a:p>
        </p:txBody>
      </p:sp>
      <p:sp>
        <p:nvSpPr>
          <p:cNvPr id="45" name="TextBox 44">
            <a:extLst>
              <a:ext uri="{FF2B5EF4-FFF2-40B4-BE49-F238E27FC236}">
                <a16:creationId xmlns:a16="http://schemas.microsoft.com/office/drawing/2014/main" id="{CED04ABA-4F55-4EBC-B895-1C18AF794470}"/>
              </a:ext>
            </a:extLst>
          </p:cNvPr>
          <p:cNvSpPr txBox="1"/>
          <p:nvPr/>
        </p:nvSpPr>
        <p:spPr>
          <a:xfrm>
            <a:off x="8711925" y="503971"/>
            <a:ext cx="3551320" cy="400110"/>
          </a:xfrm>
          <a:prstGeom prst="rect">
            <a:avLst/>
          </a:prstGeom>
          <a:noFill/>
        </p:spPr>
        <p:txBody>
          <a:bodyPr wrap="square">
            <a:spAutoFit/>
          </a:bodyPr>
          <a:lstStyle/>
          <a:p>
            <a:pPr algn="ctr"/>
            <a:r>
              <a:rPr lang="en-US" sz="2000" dirty="0"/>
              <a:t>Python has </a:t>
            </a:r>
            <a:r>
              <a:rPr lang="en-US" sz="2000" dirty="0">
                <a:solidFill>
                  <a:srgbClr val="FF0000"/>
                </a:solidFill>
              </a:rPr>
              <a:t>deep copying</a:t>
            </a:r>
            <a:r>
              <a:rPr lang="en-US" sz="2000" dirty="0"/>
              <a:t>:</a:t>
            </a:r>
          </a:p>
        </p:txBody>
      </p:sp>
      <p:sp>
        <p:nvSpPr>
          <p:cNvPr id="48" name="TextBox 47">
            <a:extLst>
              <a:ext uri="{FF2B5EF4-FFF2-40B4-BE49-F238E27FC236}">
                <a16:creationId xmlns:a16="http://schemas.microsoft.com/office/drawing/2014/main" id="{CF0F8C72-F3CE-4A64-981B-75EF96BEB079}"/>
              </a:ext>
            </a:extLst>
          </p:cNvPr>
          <p:cNvSpPr txBox="1"/>
          <p:nvPr/>
        </p:nvSpPr>
        <p:spPr>
          <a:xfrm>
            <a:off x="8872855" y="926692"/>
            <a:ext cx="3321975" cy="1892826"/>
          </a:xfrm>
          <a:prstGeom prst="rect">
            <a:avLst/>
          </a:prstGeom>
          <a:noFill/>
        </p:spPr>
        <p:txBody>
          <a:bodyPr wrap="square">
            <a:spAutoFit/>
          </a:bodyPr>
          <a:lstStyle/>
          <a:p>
            <a:pPr algn="ctr"/>
            <a:r>
              <a:rPr lang="en-US" dirty="0"/>
              <a:t>A deep copy makes a copy of the top-level object </a:t>
            </a:r>
            <a:r>
              <a:rPr lang="en-US" i="1" dirty="0"/>
              <a:t>and</a:t>
            </a:r>
            <a:r>
              <a:rPr lang="en-US" dirty="0"/>
              <a:t> every object referred to directly or indirectly by the </a:t>
            </a:r>
            <a:r>
              <a:rPr lang="en-US" dirty="0">
                <a:solidFill>
                  <a:srgbClr val="7030A0"/>
                </a:solidFill>
              </a:rPr>
              <a:t>top-level object</a:t>
            </a:r>
            <a:r>
              <a:rPr lang="en-US" dirty="0"/>
              <a:t>:</a:t>
            </a:r>
          </a:p>
          <a:p>
            <a:pPr algn="ctr"/>
            <a:endParaRPr lang="en-US" sz="500" dirty="0"/>
          </a:p>
          <a:p>
            <a:pPr algn="ctr"/>
            <a:r>
              <a:rPr lang="en-US" dirty="0"/>
              <a:t>y = </a:t>
            </a:r>
            <a:r>
              <a:rPr lang="en-US" dirty="0" err="1">
                <a:solidFill>
                  <a:srgbClr val="1396A3"/>
                </a:solidFill>
              </a:rPr>
              <a:t>copy</a:t>
            </a:r>
            <a:r>
              <a:rPr lang="en-US" dirty="0" err="1"/>
              <a:t>.</a:t>
            </a:r>
            <a:r>
              <a:rPr lang="en-US" dirty="0" err="1">
                <a:solidFill>
                  <a:srgbClr val="1396A3"/>
                </a:solidFill>
              </a:rPr>
              <a:t>deepcopy</a:t>
            </a:r>
            <a:r>
              <a:rPr lang="en-US" dirty="0"/>
              <a:t>(x)</a:t>
            </a:r>
          </a:p>
          <a:p>
            <a:pPr algn="ctr"/>
            <a:endParaRPr lang="en-US" dirty="0"/>
          </a:p>
        </p:txBody>
      </p:sp>
      <p:grpSp>
        <p:nvGrpSpPr>
          <p:cNvPr id="6" name="Group 5">
            <a:extLst>
              <a:ext uri="{FF2B5EF4-FFF2-40B4-BE49-F238E27FC236}">
                <a16:creationId xmlns:a16="http://schemas.microsoft.com/office/drawing/2014/main" id="{7EF85E69-1F30-4EE9-988E-D1B7084B8665}"/>
              </a:ext>
            </a:extLst>
          </p:cNvPr>
          <p:cNvGrpSpPr/>
          <p:nvPr/>
        </p:nvGrpSpPr>
        <p:grpSpPr>
          <a:xfrm>
            <a:off x="8866754" y="2473959"/>
            <a:ext cx="1764446" cy="832987"/>
            <a:chOff x="-80247" y="16493"/>
            <a:chExt cx="2111747" cy="1094837"/>
          </a:xfrm>
        </p:grpSpPr>
        <p:grpSp>
          <p:nvGrpSpPr>
            <p:cNvPr id="3" name="Group 2">
              <a:extLst>
                <a:ext uri="{FF2B5EF4-FFF2-40B4-BE49-F238E27FC236}">
                  <a16:creationId xmlns:a16="http://schemas.microsoft.com/office/drawing/2014/main" id="{A4ECCD37-ADA9-4BE2-A100-6048CE5D3F98}"/>
                </a:ext>
              </a:extLst>
            </p:cNvPr>
            <p:cNvGrpSpPr/>
            <p:nvPr/>
          </p:nvGrpSpPr>
          <p:grpSpPr>
            <a:xfrm>
              <a:off x="-80247" y="16493"/>
              <a:ext cx="1559235" cy="794305"/>
              <a:chOff x="-460173" y="-61376"/>
              <a:chExt cx="4299355" cy="1288853"/>
            </a:xfrm>
          </p:grpSpPr>
          <p:grpSp>
            <p:nvGrpSpPr>
              <p:cNvPr id="50" name="Group 49">
                <a:extLst>
                  <a:ext uri="{FF2B5EF4-FFF2-40B4-BE49-F238E27FC236}">
                    <a16:creationId xmlns:a16="http://schemas.microsoft.com/office/drawing/2014/main" id="{309B4541-4554-4F9C-86A9-A7CE60AF9C27}"/>
                  </a:ext>
                </a:extLst>
              </p:cNvPr>
              <p:cNvGrpSpPr/>
              <p:nvPr/>
            </p:nvGrpSpPr>
            <p:grpSpPr>
              <a:xfrm>
                <a:off x="-460173" y="-61376"/>
                <a:ext cx="4138890" cy="1288853"/>
                <a:chOff x="5291539" y="2794183"/>
                <a:chExt cx="4138890" cy="1288853"/>
              </a:xfrm>
            </p:grpSpPr>
            <p:grpSp>
              <p:nvGrpSpPr>
                <p:cNvPr id="51" name="Group 50">
                  <a:extLst>
                    <a:ext uri="{FF2B5EF4-FFF2-40B4-BE49-F238E27FC236}">
                      <a16:creationId xmlns:a16="http://schemas.microsoft.com/office/drawing/2014/main" id="{01D5B13C-BADA-4B76-B0D2-0B1FEE4A871D}"/>
                    </a:ext>
                  </a:extLst>
                </p:cNvPr>
                <p:cNvGrpSpPr/>
                <p:nvPr/>
              </p:nvGrpSpPr>
              <p:grpSpPr>
                <a:xfrm>
                  <a:off x="5291539" y="2794183"/>
                  <a:ext cx="4138890" cy="853310"/>
                  <a:chOff x="6219395" y="3411132"/>
                  <a:chExt cx="3953748" cy="853310"/>
                </a:xfrm>
              </p:grpSpPr>
              <p:grpSp>
                <p:nvGrpSpPr>
                  <p:cNvPr id="66" name="Group 65">
                    <a:extLst>
                      <a:ext uri="{FF2B5EF4-FFF2-40B4-BE49-F238E27FC236}">
                        <a16:creationId xmlns:a16="http://schemas.microsoft.com/office/drawing/2014/main" id="{5568D13B-2511-4AB2-9B5E-3A6545CD71DF}"/>
                      </a:ext>
                    </a:extLst>
                  </p:cNvPr>
                  <p:cNvGrpSpPr/>
                  <p:nvPr/>
                </p:nvGrpSpPr>
                <p:grpSpPr>
                  <a:xfrm>
                    <a:off x="6219395" y="3411132"/>
                    <a:ext cx="1930960" cy="853310"/>
                    <a:chOff x="7579233" y="4193424"/>
                    <a:chExt cx="1930960" cy="853310"/>
                  </a:xfrm>
                </p:grpSpPr>
                <p:grpSp>
                  <p:nvGrpSpPr>
                    <p:cNvPr id="69" name="Group 68">
                      <a:extLst>
                        <a:ext uri="{FF2B5EF4-FFF2-40B4-BE49-F238E27FC236}">
                          <a16:creationId xmlns:a16="http://schemas.microsoft.com/office/drawing/2014/main" id="{D51FDEEE-1248-4C8F-811A-313AEAF7D770}"/>
                        </a:ext>
                      </a:extLst>
                    </p:cNvPr>
                    <p:cNvGrpSpPr/>
                    <p:nvPr/>
                  </p:nvGrpSpPr>
                  <p:grpSpPr>
                    <a:xfrm>
                      <a:off x="7579233" y="4193424"/>
                      <a:ext cx="1171614" cy="853310"/>
                      <a:chOff x="4207920" y="2270728"/>
                      <a:chExt cx="677307" cy="853310"/>
                    </a:xfrm>
                  </p:grpSpPr>
                  <p:sp>
                    <p:nvSpPr>
                      <p:cNvPr id="71" name="TextBox 70">
                        <a:extLst>
                          <a:ext uri="{FF2B5EF4-FFF2-40B4-BE49-F238E27FC236}">
                            <a16:creationId xmlns:a16="http://schemas.microsoft.com/office/drawing/2014/main" id="{7DCBB63B-EF00-4F0E-80C8-FEFB3CD5A8F9}"/>
                          </a:ext>
                        </a:extLst>
                      </p:cNvPr>
                      <p:cNvSpPr txBox="1"/>
                      <p:nvPr/>
                    </p:nvSpPr>
                    <p:spPr>
                      <a:xfrm>
                        <a:off x="4207920" y="2270728"/>
                        <a:ext cx="549802" cy="853310"/>
                      </a:xfrm>
                      <a:prstGeom prst="rect">
                        <a:avLst/>
                      </a:prstGeom>
                      <a:noFill/>
                    </p:spPr>
                    <p:txBody>
                      <a:bodyPr wrap="none" rtlCol="0">
                        <a:spAutoFit/>
                      </a:bodyPr>
                      <a:lstStyle/>
                      <a:p>
                        <a:r>
                          <a:rPr lang="en-US" sz="2000" dirty="0"/>
                          <a:t>x</a:t>
                        </a:r>
                      </a:p>
                    </p:txBody>
                  </p:sp>
                  <p:sp>
                    <p:nvSpPr>
                      <p:cNvPr id="72" name="Rectangle 71">
                        <a:extLst>
                          <a:ext uri="{FF2B5EF4-FFF2-40B4-BE49-F238E27FC236}">
                            <a16:creationId xmlns:a16="http://schemas.microsoft.com/office/drawing/2014/main" id="{12C7EEAB-A27B-4585-9D11-FB1054CA648B}"/>
                          </a:ext>
                        </a:extLst>
                      </p:cNvPr>
                      <p:cNvSpPr/>
                      <p:nvPr/>
                    </p:nvSpPr>
                    <p:spPr>
                      <a:xfrm>
                        <a:off x="4590506" y="2603117"/>
                        <a:ext cx="294721" cy="2472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70" name="Straight Arrow Connector 69">
                      <a:extLst>
                        <a:ext uri="{FF2B5EF4-FFF2-40B4-BE49-F238E27FC236}">
                          <a16:creationId xmlns:a16="http://schemas.microsoft.com/office/drawing/2014/main" id="{CD2898C3-77B6-430A-BB0A-5AC2A22A66FF}"/>
                        </a:ext>
                      </a:extLst>
                    </p:cNvPr>
                    <p:cNvCxnSpPr>
                      <a:cxnSpLocks/>
                    </p:cNvCxnSpPr>
                    <p:nvPr/>
                  </p:nvCxnSpPr>
                  <p:spPr>
                    <a:xfrm flipV="1">
                      <a:off x="8470751" y="4415655"/>
                      <a:ext cx="1039442" cy="2344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2C8E2039-BAEB-4777-AE01-1EDEE6E1721F}"/>
                      </a:ext>
                    </a:extLst>
                  </p:cNvPr>
                  <p:cNvSpPr/>
                  <p:nvPr/>
                </p:nvSpPr>
                <p:spPr>
                  <a:xfrm>
                    <a:off x="8206686" y="3633364"/>
                    <a:ext cx="1966457" cy="43398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53" name="Rectangle 52">
                  <a:extLst>
                    <a:ext uri="{FF2B5EF4-FFF2-40B4-BE49-F238E27FC236}">
                      <a16:creationId xmlns:a16="http://schemas.microsoft.com/office/drawing/2014/main" id="{A96FD769-6493-41D6-9F59-AF06C94DF676}"/>
                    </a:ext>
                  </a:extLst>
                </p:cNvPr>
                <p:cNvSpPr/>
                <p:nvPr/>
              </p:nvSpPr>
              <p:spPr>
                <a:xfrm>
                  <a:off x="7498079"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C666C43-7AE4-49C5-B4BE-08ABE4813EF6}"/>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A141DC6-F728-4706-A5E1-501891E54B8D}"/>
                    </a:ext>
                  </a:extLst>
                </p:cNvPr>
                <p:cNvSpPr/>
                <p:nvPr/>
              </p:nvSpPr>
              <p:spPr>
                <a:xfrm>
                  <a:off x="8755777"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C5EA6126-7752-4494-A2BD-8FCFD4991455}"/>
                    </a:ext>
                  </a:extLst>
                </p:cNvPr>
                <p:cNvCxnSpPr>
                  <a:cxnSpLocks/>
                  <a:endCxn id="59" idx="0"/>
                </p:cNvCxnSpPr>
                <p:nvPr/>
              </p:nvCxnSpPr>
              <p:spPr>
                <a:xfrm>
                  <a:off x="7792268" y="3250195"/>
                  <a:ext cx="233984" cy="4794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40734CF-D036-4035-89B7-0C14F88A5575}"/>
                    </a:ext>
                  </a:extLst>
                </p:cNvPr>
                <p:cNvSpPr/>
                <p:nvPr/>
              </p:nvSpPr>
              <p:spPr>
                <a:xfrm>
                  <a:off x="7788803"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1</a:t>
                  </a:r>
                </a:p>
              </p:txBody>
            </p:sp>
            <p:cxnSp>
              <p:nvCxnSpPr>
                <p:cNvPr id="60" name="Straight Arrow Connector 59">
                  <a:extLst>
                    <a:ext uri="{FF2B5EF4-FFF2-40B4-BE49-F238E27FC236}">
                      <a16:creationId xmlns:a16="http://schemas.microsoft.com/office/drawing/2014/main" id="{86217BB6-DB12-4009-B0B4-15A8129A1728}"/>
                    </a:ext>
                  </a:extLst>
                </p:cNvPr>
                <p:cNvCxnSpPr>
                  <a:cxnSpLocks/>
                </p:cNvCxnSpPr>
                <p:nvPr/>
              </p:nvCxnSpPr>
              <p:spPr>
                <a:xfrm>
                  <a:off x="8460606" y="3270414"/>
                  <a:ext cx="130559" cy="461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16BA109-FB15-4E4D-AB16-31F52A696D4B}"/>
                    </a:ext>
                  </a:extLst>
                </p:cNvPr>
                <p:cNvSpPr/>
                <p:nvPr/>
              </p:nvSpPr>
              <p:spPr>
                <a:xfrm>
                  <a:off x="8329032"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2</a:t>
                  </a:r>
                </a:p>
              </p:txBody>
            </p:sp>
          </p:grpSp>
          <p:cxnSp>
            <p:nvCxnSpPr>
              <p:cNvPr id="78" name="Straight Arrow Connector 77">
                <a:extLst>
                  <a:ext uri="{FF2B5EF4-FFF2-40B4-BE49-F238E27FC236}">
                    <a16:creationId xmlns:a16="http://schemas.microsoft.com/office/drawing/2014/main" id="{C2788081-E52B-46C2-A2C7-663A082DC16F}"/>
                  </a:ext>
                </a:extLst>
              </p:cNvPr>
              <p:cNvCxnSpPr>
                <a:cxnSpLocks/>
              </p:cNvCxnSpPr>
              <p:nvPr/>
            </p:nvCxnSpPr>
            <p:spPr>
              <a:xfrm>
                <a:off x="3279644" y="381831"/>
                <a:ext cx="559538" cy="311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A26108AD-F5EA-4AFA-AE76-B3E28005F20A}"/>
                </a:ext>
              </a:extLst>
            </p:cNvPr>
            <p:cNvSpPr/>
            <p:nvPr/>
          </p:nvSpPr>
          <p:spPr>
            <a:xfrm>
              <a:off x="1468348" y="478714"/>
              <a:ext cx="563152" cy="26746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sp>
          <p:nvSpPr>
            <p:cNvPr id="81" name="Rectangle 80">
              <a:extLst>
                <a:ext uri="{FF2B5EF4-FFF2-40B4-BE49-F238E27FC236}">
                  <a16:creationId xmlns:a16="http://schemas.microsoft.com/office/drawing/2014/main" id="{820CAEB3-6732-400C-8934-F169CD4AE7D7}"/>
                </a:ext>
              </a:extLst>
            </p:cNvPr>
            <p:cNvSpPr/>
            <p:nvPr/>
          </p:nvSpPr>
          <p:spPr>
            <a:xfrm>
              <a:off x="1514112" y="521906"/>
              <a:ext cx="212937" cy="183890"/>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FE4AC5E6-5217-4B79-9FAC-AD33EEDCEC07}"/>
                </a:ext>
              </a:extLst>
            </p:cNvPr>
            <p:cNvSpPr/>
            <p:nvPr/>
          </p:nvSpPr>
          <p:spPr>
            <a:xfrm>
              <a:off x="1742176" y="521906"/>
              <a:ext cx="212937" cy="183890"/>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Arrow Connector 85">
              <a:extLst>
                <a:ext uri="{FF2B5EF4-FFF2-40B4-BE49-F238E27FC236}">
                  <a16:creationId xmlns:a16="http://schemas.microsoft.com/office/drawing/2014/main" id="{9C7A95AB-1DED-4579-B6DB-FF362DE185C9}"/>
                </a:ext>
              </a:extLst>
            </p:cNvPr>
            <p:cNvCxnSpPr>
              <a:cxnSpLocks/>
            </p:cNvCxnSpPr>
            <p:nvPr/>
          </p:nvCxnSpPr>
          <p:spPr>
            <a:xfrm>
              <a:off x="1640174" y="610521"/>
              <a:ext cx="47349" cy="2841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E9B74D1F-2CB5-408F-B6F4-8A320FC7B147}"/>
                </a:ext>
              </a:extLst>
            </p:cNvPr>
            <p:cNvSpPr/>
            <p:nvPr/>
          </p:nvSpPr>
          <p:spPr>
            <a:xfrm>
              <a:off x="1592456" y="893536"/>
              <a:ext cx="172230" cy="21779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4</a:t>
              </a:r>
            </a:p>
          </p:txBody>
        </p:sp>
        <p:sp>
          <p:nvSpPr>
            <p:cNvPr id="91" name="Rectangle 90">
              <a:extLst>
                <a:ext uri="{FF2B5EF4-FFF2-40B4-BE49-F238E27FC236}">
                  <a16:creationId xmlns:a16="http://schemas.microsoft.com/office/drawing/2014/main" id="{BBA790D3-0D52-4EAF-B17A-F1B6DA86F672}"/>
                </a:ext>
              </a:extLst>
            </p:cNvPr>
            <p:cNvSpPr/>
            <p:nvPr/>
          </p:nvSpPr>
          <p:spPr>
            <a:xfrm>
              <a:off x="1795402" y="894656"/>
              <a:ext cx="172230" cy="2166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5</a:t>
              </a:r>
            </a:p>
          </p:txBody>
        </p:sp>
        <p:cxnSp>
          <p:nvCxnSpPr>
            <p:cNvPr id="92" name="Straight Arrow Connector 91">
              <a:extLst>
                <a:ext uri="{FF2B5EF4-FFF2-40B4-BE49-F238E27FC236}">
                  <a16:creationId xmlns:a16="http://schemas.microsoft.com/office/drawing/2014/main" id="{72EFD6E1-4157-4E50-98DF-C684B2454E73}"/>
                </a:ext>
              </a:extLst>
            </p:cNvPr>
            <p:cNvCxnSpPr>
              <a:cxnSpLocks/>
            </p:cNvCxnSpPr>
            <p:nvPr/>
          </p:nvCxnSpPr>
          <p:spPr>
            <a:xfrm>
              <a:off x="1802899" y="602033"/>
              <a:ext cx="78618" cy="2926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38AD3E43-F7CB-418E-A0DE-664F56BCFB3D}"/>
              </a:ext>
            </a:extLst>
          </p:cNvPr>
          <p:cNvGrpSpPr/>
          <p:nvPr/>
        </p:nvGrpSpPr>
        <p:grpSpPr>
          <a:xfrm>
            <a:off x="10386783" y="2459890"/>
            <a:ext cx="1782216" cy="823512"/>
            <a:chOff x="-101514" y="28948"/>
            <a:chExt cx="2133014" cy="1082382"/>
          </a:xfrm>
        </p:grpSpPr>
        <p:grpSp>
          <p:nvGrpSpPr>
            <p:cNvPr id="95" name="Group 94">
              <a:extLst>
                <a:ext uri="{FF2B5EF4-FFF2-40B4-BE49-F238E27FC236}">
                  <a16:creationId xmlns:a16="http://schemas.microsoft.com/office/drawing/2014/main" id="{9BF3D710-F468-47BE-BF65-862C2233BE07}"/>
                </a:ext>
              </a:extLst>
            </p:cNvPr>
            <p:cNvGrpSpPr/>
            <p:nvPr/>
          </p:nvGrpSpPr>
          <p:grpSpPr>
            <a:xfrm>
              <a:off x="-101514" y="28948"/>
              <a:ext cx="1580502" cy="781850"/>
              <a:chOff x="-518816" y="-41168"/>
              <a:chExt cx="4357998" cy="1268645"/>
            </a:xfrm>
          </p:grpSpPr>
          <p:grpSp>
            <p:nvGrpSpPr>
              <p:cNvPr id="103" name="Group 102">
                <a:extLst>
                  <a:ext uri="{FF2B5EF4-FFF2-40B4-BE49-F238E27FC236}">
                    <a16:creationId xmlns:a16="http://schemas.microsoft.com/office/drawing/2014/main" id="{88C353FD-7C09-4122-AA38-A426ABC21040}"/>
                  </a:ext>
                </a:extLst>
              </p:cNvPr>
              <p:cNvGrpSpPr/>
              <p:nvPr/>
            </p:nvGrpSpPr>
            <p:grpSpPr>
              <a:xfrm>
                <a:off x="-518816" y="-41168"/>
                <a:ext cx="4197533" cy="1268645"/>
                <a:chOff x="5232896" y="2814391"/>
                <a:chExt cx="4197533" cy="1268645"/>
              </a:xfrm>
            </p:grpSpPr>
            <p:grpSp>
              <p:nvGrpSpPr>
                <p:cNvPr id="107" name="Group 106">
                  <a:extLst>
                    <a:ext uri="{FF2B5EF4-FFF2-40B4-BE49-F238E27FC236}">
                      <a16:creationId xmlns:a16="http://schemas.microsoft.com/office/drawing/2014/main" id="{F5EF63D6-8F0B-40BE-9E8A-81BA7AF7657E}"/>
                    </a:ext>
                  </a:extLst>
                </p:cNvPr>
                <p:cNvGrpSpPr/>
                <p:nvPr/>
              </p:nvGrpSpPr>
              <p:grpSpPr>
                <a:xfrm>
                  <a:off x="5232896" y="2814391"/>
                  <a:ext cx="4197533" cy="853310"/>
                  <a:chOff x="6163375" y="3431340"/>
                  <a:chExt cx="4009768" cy="853310"/>
                </a:xfrm>
              </p:grpSpPr>
              <p:grpSp>
                <p:nvGrpSpPr>
                  <p:cNvPr id="130" name="Group 129">
                    <a:extLst>
                      <a:ext uri="{FF2B5EF4-FFF2-40B4-BE49-F238E27FC236}">
                        <a16:creationId xmlns:a16="http://schemas.microsoft.com/office/drawing/2014/main" id="{86166D45-0B92-41D2-86AF-3B2A1BF3CD72}"/>
                      </a:ext>
                    </a:extLst>
                  </p:cNvPr>
                  <p:cNvGrpSpPr/>
                  <p:nvPr/>
                </p:nvGrpSpPr>
                <p:grpSpPr>
                  <a:xfrm>
                    <a:off x="6163375" y="3431340"/>
                    <a:ext cx="1986980" cy="853310"/>
                    <a:chOff x="7523213" y="4213632"/>
                    <a:chExt cx="1986980" cy="853310"/>
                  </a:xfrm>
                </p:grpSpPr>
                <p:grpSp>
                  <p:nvGrpSpPr>
                    <p:cNvPr id="132" name="Group 131">
                      <a:extLst>
                        <a:ext uri="{FF2B5EF4-FFF2-40B4-BE49-F238E27FC236}">
                          <a16:creationId xmlns:a16="http://schemas.microsoft.com/office/drawing/2014/main" id="{57D691F4-13A4-427D-ADF0-9FF840DEB185}"/>
                        </a:ext>
                      </a:extLst>
                    </p:cNvPr>
                    <p:cNvGrpSpPr/>
                    <p:nvPr/>
                  </p:nvGrpSpPr>
                  <p:grpSpPr>
                    <a:xfrm>
                      <a:off x="7523213" y="4213632"/>
                      <a:ext cx="1227642" cy="853310"/>
                      <a:chOff x="4175531" y="2290936"/>
                      <a:chExt cx="709696" cy="853310"/>
                    </a:xfrm>
                  </p:grpSpPr>
                  <p:sp>
                    <p:nvSpPr>
                      <p:cNvPr id="134" name="TextBox 133">
                        <a:extLst>
                          <a:ext uri="{FF2B5EF4-FFF2-40B4-BE49-F238E27FC236}">
                            <a16:creationId xmlns:a16="http://schemas.microsoft.com/office/drawing/2014/main" id="{9EA83B36-E763-4CB7-8A1E-1DE6CB52612A}"/>
                          </a:ext>
                        </a:extLst>
                      </p:cNvPr>
                      <p:cNvSpPr txBox="1"/>
                      <p:nvPr/>
                    </p:nvSpPr>
                    <p:spPr>
                      <a:xfrm>
                        <a:off x="4175531" y="2290936"/>
                        <a:ext cx="561487" cy="853310"/>
                      </a:xfrm>
                      <a:prstGeom prst="rect">
                        <a:avLst/>
                      </a:prstGeom>
                      <a:noFill/>
                    </p:spPr>
                    <p:txBody>
                      <a:bodyPr wrap="none" rtlCol="0">
                        <a:spAutoFit/>
                      </a:bodyPr>
                      <a:lstStyle/>
                      <a:p>
                        <a:r>
                          <a:rPr lang="en-US" sz="2000" dirty="0"/>
                          <a:t>y</a:t>
                        </a:r>
                      </a:p>
                    </p:txBody>
                  </p:sp>
                  <p:sp>
                    <p:nvSpPr>
                      <p:cNvPr id="135" name="Rectangle 134">
                        <a:extLst>
                          <a:ext uri="{FF2B5EF4-FFF2-40B4-BE49-F238E27FC236}">
                            <a16:creationId xmlns:a16="http://schemas.microsoft.com/office/drawing/2014/main" id="{B484FF5B-A1A0-425B-B1BE-6801EB17E555}"/>
                          </a:ext>
                        </a:extLst>
                      </p:cNvPr>
                      <p:cNvSpPr/>
                      <p:nvPr/>
                    </p:nvSpPr>
                    <p:spPr>
                      <a:xfrm>
                        <a:off x="4590506" y="2603117"/>
                        <a:ext cx="294721" cy="2472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133" name="Straight Arrow Connector 132">
                      <a:extLst>
                        <a:ext uri="{FF2B5EF4-FFF2-40B4-BE49-F238E27FC236}">
                          <a16:creationId xmlns:a16="http://schemas.microsoft.com/office/drawing/2014/main" id="{54D1A559-1F13-49DA-A4FC-27A84229D1CC}"/>
                        </a:ext>
                      </a:extLst>
                    </p:cNvPr>
                    <p:cNvCxnSpPr>
                      <a:cxnSpLocks/>
                    </p:cNvCxnSpPr>
                    <p:nvPr/>
                  </p:nvCxnSpPr>
                  <p:spPr>
                    <a:xfrm flipV="1">
                      <a:off x="8470751" y="4415655"/>
                      <a:ext cx="1039442" cy="2344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1" name="Rectangle 130">
                    <a:extLst>
                      <a:ext uri="{FF2B5EF4-FFF2-40B4-BE49-F238E27FC236}">
                        <a16:creationId xmlns:a16="http://schemas.microsoft.com/office/drawing/2014/main" id="{DB9FA531-7342-49B1-83B2-62DBA87782CB}"/>
                      </a:ext>
                    </a:extLst>
                  </p:cNvPr>
                  <p:cNvSpPr/>
                  <p:nvPr/>
                </p:nvSpPr>
                <p:spPr>
                  <a:xfrm>
                    <a:off x="8206686" y="3633364"/>
                    <a:ext cx="1966457" cy="43398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108" name="Rectangle 107">
                  <a:extLst>
                    <a:ext uri="{FF2B5EF4-FFF2-40B4-BE49-F238E27FC236}">
                      <a16:creationId xmlns:a16="http://schemas.microsoft.com/office/drawing/2014/main" id="{AD27BE4C-7D77-494E-903B-C152CDB560A9}"/>
                    </a:ext>
                  </a:extLst>
                </p:cNvPr>
                <p:cNvSpPr/>
                <p:nvPr/>
              </p:nvSpPr>
              <p:spPr>
                <a:xfrm>
                  <a:off x="7498079"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985585D9-E9D0-45D0-BDD7-E29D07CF7181}"/>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580EA80-F38F-4D14-B6BF-6B81C739498D}"/>
                    </a:ext>
                  </a:extLst>
                </p:cNvPr>
                <p:cNvSpPr/>
                <p:nvPr/>
              </p:nvSpPr>
              <p:spPr>
                <a:xfrm>
                  <a:off x="8755777"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BB3AC445-B073-4394-8588-BFD0CEBEB5EB}"/>
                    </a:ext>
                  </a:extLst>
                </p:cNvPr>
                <p:cNvCxnSpPr>
                  <a:cxnSpLocks/>
                  <a:endCxn id="115" idx="0"/>
                </p:cNvCxnSpPr>
                <p:nvPr/>
              </p:nvCxnSpPr>
              <p:spPr>
                <a:xfrm>
                  <a:off x="7792268" y="3250195"/>
                  <a:ext cx="233984" cy="4794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47CF64F3-E970-4CD7-AE5B-3E1A250F23CB}"/>
                    </a:ext>
                  </a:extLst>
                </p:cNvPr>
                <p:cNvSpPr/>
                <p:nvPr/>
              </p:nvSpPr>
              <p:spPr>
                <a:xfrm>
                  <a:off x="7788803"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1</a:t>
                  </a:r>
                </a:p>
              </p:txBody>
            </p:sp>
            <p:cxnSp>
              <p:nvCxnSpPr>
                <p:cNvPr id="116" name="Straight Arrow Connector 115">
                  <a:extLst>
                    <a:ext uri="{FF2B5EF4-FFF2-40B4-BE49-F238E27FC236}">
                      <a16:creationId xmlns:a16="http://schemas.microsoft.com/office/drawing/2014/main" id="{52B49076-03CF-460B-86E1-9C874E58601F}"/>
                    </a:ext>
                  </a:extLst>
                </p:cNvPr>
                <p:cNvCxnSpPr>
                  <a:cxnSpLocks/>
                </p:cNvCxnSpPr>
                <p:nvPr/>
              </p:nvCxnSpPr>
              <p:spPr>
                <a:xfrm>
                  <a:off x="8460606" y="3270414"/>
                  <a:ext cx="130559" cy="461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4043CA87-E73A-4F5E-9344-24F880C47744}"/>
                    </a:ext>
                  </a:extLst>
                </p:cNvPr>
                <p:cNvSpPr/>
                <p:nvPr/>
              </p:nvSpPr>
              <p:spPr>
                <a:xfrm>
                  <a:off x="8329032"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2</a:t>
                  </a:r>
                </a:p>
              </p:txBody>
            </p:sp>
          </p:grpSp>
          <p:cxnSp>
            <p:nvCxnSpPr>
              <p:cNvPr id="105" name="Straight Arrow Connector 104">
                <a:extLst>
                  <a:ext uri="{FF2B5EF4-FFF2-40B4-BE49-F238E27FC236}">
                    <a16:creationId xmlns:a16="http://schemas.microsoft.com/office/drawing/2014/main" id="{4E3DE846-7FBC-49CB-A586-5AD11078CD1D}"/>
                  </a:ext>
                </a:extLst>
              </p:cNvPr>
              <p:cNvCxnSpPr>
                <a:cxnSpLocks/>
              </p:cNvCxnSpPr>
              <p:nvPr/>
            </p:nvCxnSpPr>
            <p:spPr>
              <a:xfrm>
                <a:off x="3279644" y="381831"/>
                <a:ext cx="559538" cy="311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5C89051C-3721-42EE-B2FF-05E550C37786}"/>
                </a:ext>
              </a:extLst>
            </p:cNvPr>
            <p:cNvSpPr/>
            <p:nvPr/>
          </p:nvSpPr>
          <p:spPr>
            <a:xfrm>
              <a:off x="1468348" y="478714"/>
              <a:ext cx="563152" cy="26746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sp>
          <p:nvSpPr>
            <p:cNvPr id="97" name="Rectangle 96">
              <a:extLst>
                <a:ext uri="{FF2B5EF4-FFF2-40B4-BE49-F238E27FC236}">
                  <a16:creationId xmlns:a16="http://schemas.microsoft.com/office/drawing/2014/main" id="{41357C01-45F6-4FFD-988A-435C555D5146}"/>
                </a:ext>
              </a:extLst>
            </p:cNvPr>
            <p:cNvSpPr/>
            <p:nvPr/>
          </p:nvSpPr>
          <p:spPr>
            <a:xfrm>
              <a:off x="1514112" y="521906"/>
              <a:ext cx="212937" cy="183890"/>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D0B4FA80-E2B7-4769-9B92-4E5F3424EE87}"/>
                </a:ext>
              </a:extLst>
            </p:cNvPr>
            <p:cNvSpPr/>
            <p:nvPr/>
          </p:nvSpPr>
          <p:spPr>
            <a:xfrm>
              <a:off x="1742176" y="521906"/>
              <a:ext cx="212937" cy="183890"/>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a:extLst>
                <a:ext uri="{FF2B5EF4-FFF2-40B4-BE49-F238E27FC236}">
                  <a16:creationId xmlns:a16="http://schemas.microsoft.com/office/drawing/2014/main" id="{5B07FAD2-C112-4597-80DF-1DDA141F5A99}"/>
                </a:ext>
              </a:extLst>
            </p:cNvPr>
            <p:cNvCxnSpPr>
              <a:cxnSpLocks/>
            </p:cNvCxnSpPr>
            <p:nvPr/>
          </p:nvCxnSpPr>
          <p:spPr>
            <a:xfrm>
              <a:off x="1640174" y="610521"/>
              <a:ext cx="47349" cy="2841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4A5A8528-E11E-45EE-A9CF-57AC6F559B60}"/>
                </a:ext>
              </a:extLst>
            </p:cNvPr>
            <p:cNvSpPr/>
            <p:nvPr/>
          </p:nvSpPr>
          <p:spPr>
            <a:xfrm>
              <a:off x="1592456" y="893536"/>
              <a:ext cx="172230" cy="21779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4</a:t>
              </a:r>
            </a:p>
          </p:txBody>
        </p:sp>
        <p:sp>
          <p:nvSpPr>
            <p:cNvPr id="101" name="Rectangle 100">
              <a:extLst>
                <a:ext uri="{FF2B5EF4-FFF2-40B4-BE49-F238E27FC236}">
                  <a16:creationId xmlns:a16="http://schemas.microsoft.com/office/drawing/2014/main" id="{1B3BCFD5-2C85-4509-B694-E032C452CF6A}"/>
                </a:ext>
              </a:extLst>
            </p:cNvPr>
            <p:cNvSpPr/>
            <p:nvPr/>
          </p:nvSpPr>
          <p:spPr>
            <a:xfrm>
              <a:off x="1795402" y="894656"/>
              <a:ext cx="172230" cy="2166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5</a:t>
              </a:r>
            </a:p>
          </p:txBody>
        </p:sp>
        <p:cxnSp>
          <p:nvCxnSpPr>
            <p:cNvPr id="102" name="Straight Arrow Connector 101">
              <a:extLst>
                <a:ext uri="{FF2B5EF4-FFF2-40B4-BE49-F238E27FC236}">
                  <a16:creationId xmlns:a16="http://schemas.microsoft.com/office/drawing/2014/main" id="{6EB91DBD-8A3C-4FB7-BBA2-7E352583817E}"/>
                </a:ext>
              </a:extLst>
            </p:cNvPr>
            <p:cNvCxnSpPr>
              <a:cxnSpLocks/>
            </p:cNvCxnSpPr>
            <p:nvPr/>
          </p:nvCxnSpPr>
          <p:spPr>
            <a:xfrm>
              <a:off x="1802899" y="602033"/>
              <a:ext cx="78618" cy="2926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BF307DEE-EEF4-4F71-BC4A-2604A900CFB7}"/>
              </a:ext>
            </a:extLst>
          </p:cNvPr>
          <p:cNvSpPr/>
          <p:nvPr/>
        </p:nvSpPr>
        <p:spPr>
          <a:xfrm>
            <a:off x="8877511" y="4554866"/>
            <a:ext cx="3200292" cy="2287048"/>
          </a:xfrm>
          <a:prstGeom prst="rect">
            <a:avLst/>
          </a:prstGeom>
          <a:solidFill>
            <a:srgbClr val="FFFFFF">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5478DCAB-A1FD-42B2-B730-1EC67F2CE7C0}"/>
              </a:ext>
            </a:extLst>
          </p:cNvPr>
          <p:cNvSpPr txBox="1"/>
          <p:nvPr/>
        </p:nvSpPr>
        <p:spPr>
          <a:xfrm>
            <a:off x="8877004" y="3485561"/>
            <a:ext cx="3235122" cy="400110"/>
          </a:xfrm>
          <a:prstGeom prst="rect">
            <a:avLst/>
          </a:prstGeom>
          <a:noFill/>
        </p:spPr>
        <p:txBody>
          <a:bodyPr wrap="square">
            <a:spAutoFit/>
          </a:bodyPr>
          <a:lstStyle/>
          <a:p>
            <a:pPr algn="ctr"/>
            <a:r>
              <a:rPr lang="en-US" sz="2000" dirty="0"/>
              <a:t>Python has </a:t>
            </a:r>
            <a:r>
              <a:rPr lang="en-US" sz="2000" dirty="0">
                <a:solidFill>
                  <a:srgbClr val="FF0000"/>
                </a:solidFill>
              </a:rPr>
              <a:t>shallow copying</a:t>
            </a:r>
            <a:r>
              <a:rPr lang="en-US" sz="2000" dirty="0"/>
              <a:t>:</a:t>
            </a:r>
          </a:p>
        </p:txBody>
      </p:sp>
      <p:sp>
        <p:nvSpPr>
          <p:cNvPr id="49" name="TextBox 48">
            <a:extLst>
              <a:ext uri="{FF2B5EF4-FFF2-40B4-BE49-F238E27FC236}">
                <a16:creationId xmlns:a16="http://schemas.microsoft.com/office/drawing/2014/main" id="{F2513B5D-0F14-46CE-8157-E513BEFBAC00}"/>
              </a:ext>
            </a:extLst>
          </p:cNvPr>
          <p:cNvSpPr txBox="1"/>
          <p:nvPr/>
        </p:nvSpPr>
        <p:spPr>
          <a:xfrm>
            <a:off x="8842681" y="3895572"/>
            <a:ext cx="3235122" cy="1000274"/>
          </a:xfrm>
          <a:prstGeom prst="rect">
            <a:avLst/>
          </a:prstGeom>
          <a:noFill/>
        </p:spPr>
        <p:txBody>
          <a:bodyPr wrap="square">
            <a:spAutoFit/>
          </a:bodyPr>
          <a:lstStyle/>
          <a:p>
            <a:pPr algn="ctr"/>
            <a:r>
              <a:rPr lang="en-US" dirty="0"/>
              <a:t>A shallow copy just makes a copy of the </a:t>
            </a:r>
            <a:r>
              <a:rPr lang="en-US" dirty="0">
                <a:solidFill>
                  <a:srgbClr val="7030A0"/>
                </a:solidFill>
              </a:rPr>
              <a:t>top level object</a:t>
            </a:r>
            <a:r>
              <a:rPr lang="en-US" dirty="0"/>
              <a:t>:</a:t>
            </a:r>
          </a:p>
          <a:p>
            <a:pPr algn="ctr"/>
            <a:endParaRPr lang="en-US" sz="400" dirty="0"/>
          </a:p>
          <a:p>
            <a:pPr algn="ctr"/>
            <a:r>
              <a:rPr lang="en-US" dirty="0"/>
              <a:t>y = </a:t>
            </a:r>
            <a:r>
              <a:rPr lang="en-US" dirty="0" err="1">
                <a:solidFill>
                  <a:srgbClr val="1396A3"/>
                </a:solidFill>
              </a:rPr>
              <a:t>copy</a:t>
            </a:r>
            <a:r>
              <a:rPr lang="en-US" dirty="0" err="1"/>
              <a:t>.</a:t>
            </a:r>
            <a:r>
              <a:rPr lang="en-US" dirty="0" err="1">
                <a:solidFill>
                  <a:srgbClr val="1396A3"/>
                </a:solidFill>
              </a:rPr>
              <a:t>copy</a:t>
            </a:r>
            <a:r>
              <a:rPr lang="en-US" dirty="0"/>
              <a:t>(x)</a:t>
            </a:r>
          </a:p>
        </p:txBody>
      </p:sp>
      <p:grpSp>
        <p:nvGrpSpPr>
          <p:cNvPr id="190" name="Group 189">
            <a:extLst>
              <a:ext uri="{FF2B5EF4-FFF2-40B4-BE49-F238E27FC236}">
                <a16:creationId xmlns:a16="http://schemas.microsoft.com/office/drawing/2014/main" id="{47E69CAD-B79D-484A-B2B4-456D59B72069}"/>
              </a:ext>
            </a:extLst>
          </p:cNvPr>
          <p:cNvGrpSpPr/>
          <p:nvPr/>
        </p:nvGrpSpPr>
        <p:grpSpPr>
          <a:xfrm>
            <a:off x="9734276" y="5098321"/>
            <a:ext cx="1764446" cy="832987"/>
            <a:chOff x="-80247" y="16493"/>
            <a:chExt cx="2111747" cy="1094837"/>
          </a:xfrm>
        </p:grpSpPr>
        <p:grpSp>
          <p:nvGrpSpPr>
            <p:cNvPr id="191" name="Group 190">
              <a:extLst>
                <a:ext uri="{FF2B5EF4-FFF2-40B4-BE49-F238E27FC236}">
                  <a16:creationId xmlns:a16="http://schemas.microsoft.com/office/drawing/2014/main" id="{CCAC6BE2-AF3A-4522-BAEF-961DF7F1E904}"/>
                </a:ext>
              </a:extLst>
            </p:cNvPr>
            <p:cNvGrpSpPr/>
            <p:nvPr/>
          </p:nvGrpSpPr>
          <p:grpSpPr>
            <a:xfrm>
              <a:off x="-80247" y="16493"/>
              <a:ext cx="1559235" cy="794305"/>
              <a:chOff x="-460173" y="-61376"/>
              <a:chExt cx="4299355" cy="1288853"/>
            </a:xfrm>
          </p:grpSpPr>
          <p:grpSp>
            <p:nvGrpSpPr>
              <p:cNvPr id="199" name="Group 198">
                <a:extLst>
                  <a:ext uri="{FF2B5EF4-FFF2-40B4-BE49-F238E27FC236}">
                    <a16:creationId xmlns:a16="http://schemas.microsoft.com/office/drawing/2014/main" id="{AA8DE78D-0383-41FD-9D1E-C3997C928214}"/>
                  </a:ext>
                </a:extLst>
              </p:cNvPr>
              <p:cNvGrpSpPr/>
              <p:nvPr/>
            </p:nvGrpSpPr>
            <p:grpSpPr>
              <a:xfrm>
                <a:off x="-460173" y="-61376"/>
                <a:ext cx="4138890" cy="1288853"/>
                <a:chOff x="5291539" y="2794183"/>
                <a:chExt cx="4138890" cy="1288853"/>
              </a:xfrm>
            </p:grpSpPr>
            <p:grpSp>
              <p:nvGrpSpPr>
                <p:cNvPr id="203" name="Group 202">
                  <a:extLst>
                    <a:ext uri="{FF2B5EF4-FFF2-40B4-BE49-F238E27FC236}">
                      <a16:creationId xmlns:a16="http://schemas.microsoft.com/office/drawing/2014/main" id="{30621F18-FA0B-47F3-BB87-548195D5B4F5}"/>
                    </a:ext>
                  </a:extLst>
                </p:cNvPr>
                <p:cNvGrpSpPr/>
                <p:nvPr/>
              </p:nvGrpSpPr>
              <p:grpSpPr>
                <a:xfrm>
                  <a:off x="5291539" y="2794183"/>
                  <a:ext cx="4138890" cy="853310"/>
                  <a:chOff x="6219395" y="3411132"/>
                  <a:chExt cx="3953748" cy="853310"/>
                </a:xfrm>
              </p:grpSpPr>
              <p:grpSp>
                <p:nvGrpSpPr>
                  <p:cNvPr id="211" name="Group 210">
                    <a:extLst>
                      <a:ext uri="{FF2B5EF4-FFF2-40B4-BE49-F238E27FC236}">
                        <a16:creationId xmlns:a16="http://schemas.microsoft.com/office/drawing/2014/main" id="{3B02F520-4AAA-4076-941A-0E002E437AC1}"/>
                      </a:ext>
                    </a:extLst>
                  </p:cNvPr>
                  <p:cNvGrpSpPr/>
                  <p:nvPr/>
                </p:nvGrpSpPr>
                <p:grpSpPr>
                  <a:xfrm>
                    <a:off x="6219395" y="3411132"/>
                    <a:ext cx="1930960" cy="853310"/>
                    <a:chOff x="7579233" y="4193424"/>
                    <a:chExt cx="1930960" cy="853310"/>
                  </a:xfrm>
                </p:grpSpPr>
                <p:grpSp>
                  <p:nvGrpSpPr>
                    <p:cNvPr id="213" name="Group 212">
                      <a:extLst>
                        <a:ext uri="{FF2B5EF4-FFF2-40B4-BE49-F238E27FC236}">
                          <a16:creationId xmlns:a16="http://schemas.microsoft.com/office/drawing/2014/main" id="{DBBC2647-54FB-4ABE-A33C-348EE53165C3}"/>
                        </a:ext>
                      </a:extLst>
                    </p:cNvPr>
                    <p:cNvGrpSpPr/>
                    <p:nvPr/>
                  </p:nvGrpSpPr>
                  <p:grpSpPr>
                    <a:xfrm>
                      <a:off x="7579233" y="4193424"/>
                      <a:ext cx="1171614" cy="853310"/>
                      <a:chOff x="4207920" y="2270728"/>
                      <a:chExt cx="677307" cy="853310"/>
                    </a:xfrm>
                  </p:grpSpPr>
                  <p:sp>
                    <p:nvSpPr>
                      <p:cNvPr id="215" name="TextBox 214">
                        <a:extLst>
                          <a:ext uri="{FF2B5EF4-FFF2-40B4-BE49-F238E27FC236}">
                            <a16:creationId xmlns:a16="http://schemas.microsoft.com/office/drawing/2014/main" id="{6CA2C827-6429-451D-AF7C-BEB10C62C7EF}"/>
                          </a:ext>
                        </a:extLst>
                      </p:cNvPr>
                      <p:cNvSpPr txBox="1"/>
                      <p:nvPr/>
                    </p:nvSpPr>
                    <p:spPr>
                      <a:xfrm>
                        <a:off x="4207920" y="2270728"/>
                        <a:ext cx="549802" cy="853310"/>
                      </a:xfrm>
                      <a:prstGeom prst="rect">
                        <a:avLst/>
                      </a:prstGeom>
                      <a:noFill/>
                    </p:spPr>
                    <p:txBody>
                      <a:bodyPr wrap="none" rtlCol="0">
                        <a:spAutoFit/>
                      </a:bodyPr>
                      <a:lstStyle/>
                      <a:p>
                        <a:r>
                          <a:rPr lang="en-US" sz="2000" dirty="0"/>
                          <a:t>x</a:t>
                        </a:r>
                      </a:p>
                    </p:txBody>
                  </p:sp>
                  <p:sp>
                    <p:nvSpPr>
                      <p:cNvPr id="216" name="Rectangle 215">
                        <a:extLst>
                          <a:ext uri="{FF2B5EF4-FFF2-40B4-BE49-F238E27FC236}">
                            <a16:creationId xmlns:a16="http://schemas.microsoft.com/office/drawing/2014/main" id="{2B566CD4-110A-41A7-965D-D3E6BEE728EA}"/>
                          </a:ext>
                        </a:extLst>
                      </p:cNvPr>
                      <p:cNvSpPr/>
                      <p:nvPr/>
                    </p:nvSpPr>
                    <p:spPr>
                      <a:xfrm>
                        <a:off x="4590506" y="2603117"/>
                        <a:ext cx="294721" cy="2472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214" name="Straight Arrow Connector 213">
                      <a:extLst>
                        <a:ext uri="{FF2B5EF4-FFF2-40B4-BE49-F238E27FC236}">
                          <a16:creationId xmlns:a16="http://schemas.microsoft.com/office/drawing/2014/main" id="{B4601958-6380-465D-AF63-E235BA8E9886}"/>
                        </a:ext>
                      </a:extLst>
                    </p:cNvPr>
                    <p:cNvCxnSpPr>
                      <a:cxnSpLocks/>
                    </p:cNvCxnSpPr>
                    <p:nvPr/>
                  </p:nvCxnSpPr>
                  <p:spPr>
                    <a:xfrm flipV="1">
                      <a:off x="8470751" y="4415655"/>
                      <a:ext cx="1039442" cy="2344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2" name="Rectangle 211">
                    <a:extLst>
                      <a:ext uri="{FF2B5EF4-FFF2-40B4-BE49-F238E27FC236}">
                        <a16:creationId xmlns:a16="http://schemas.microsoft.com/office/drawing/2014/main" id="{8F503DE9-01C8-4D39-91DC-A2C27C51E671}"/>
                      </a:ext>
                    </a:extLst>
                  </p:cNvPr>
                  <p:cNvSpPr/>
                  <p:nvPr/>
                </p:nvSpPr>
                <p:spPr>
                  <a:xfrm>
                    <a:off x="8206686" y="3633364"/>
                    <a:ext cx="1966457" cy="43398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204" name="Rectangle 203">
                  <a:extLst>
                    <a:ext uri="{FF2B5EF4-FFF2-40B4-BE49-F238E27FC236}">
                      <a16:creationId xmlns:a16="http://schemas.microsoft.com/office/drawing/2014/main" id="{6DCC4F5F-B5BA-403D-863B-6C19C9A48282}"/>
                    </a:ext>
                  </a:extLst>
                </p:cNvPr>
                <p:cNvSpPr/>
                <p:nvPr/>
              </p:nvSpPr>
              <p:spPr>
                <a:xfrm>
                  <a:off x="7498079"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204">
                  <a:extLst>
                    <a:ext uri="{FF2B5EF4-FFF2-40B4-BE49-F238E27FC236}">
                      <a16:creationId xmlns:a16="http://schemas.microsoft.com/office/drawing/2014/main" id="{2B03CB86-76FB-4CC4-B498-F79E87A5463B}"/>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41ADB582-8F70-40D1-917E-6E8F6A2ABA1F}"/>
                    </a:ext>
                  </a:extLst>
                </p:cNvPr>
                <p:cNvSpPr/>
                <p:nvPr/>
              </p:nvSpPr>
              <p:spPr>
                <a:xfrm>
                  <a:off x="8755777"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Arrow Connector 206">
                  <a:extLst>
                    <a:ext uri="{FF2B5EF4-FFF2-40B4-BE49-F238E27FC236}">
                      <a16:creationId xmlns:a16="http://schemas.microsoft.com/office/drawing/2014/main" id="{2BB63190-091D-43A7-B3DC-383C0017E11E}"/>
                    </a:ext>
                  </a:extLst>
                </p:cNvPr>
                <p:cNvCxnSpPr>
                  <a:cxnSpLocks/>
                  <a:endCxn id="208" idx="0"/>
                </p:cNvCxnSpPr>
                <p:nvPr/>
              </p:nvCxnSpPr>
              <p:spPr>
                <a:xfrm>
                  <a:off x="7792268" y="3250195"/>
                  <a:ext cx="233984" cy="4794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309360DB-0F91-4D5B-B4FF-BDF92372EF68}"/>
                    </a:ext>
                  </a:extLst>
                </p:cNvPr>
                <p:cNvSpPr/>
                <p:nvPr/>
              </p:nvSpPr>
              <p:spPr>
                <a:xfrm>
                  <a:off x="7788803"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1</a:t>
                  </a:r>
                </a:p>
              </p:txBody>
            </p:sp>
            <p:cxnSp>
              <p:nvCxnSpPr>
                <p:cNvPr id="209" name="Straight Arrow Connector 208">
                  <a:extLst>
                    <a:ext uri="{FF2B5EF4-FFF2-40B4-BE49-F238E27FC236}">
                      <a16:creationId xmlns:a16="http://schemas.microsoft.com/office/drawing/2014/main" id="{55CA35BB-1411-4121-8951-EE679522858F}"/>
                    </a:ext>
                  </a:extLst>
                </p:cNvPr>
                <p:cNvCxnSpPr>
                  <a:cxnSpLocks/>
                </p:cNvCxnSpPr>
                <p:nvPr/>
              </p:nvCxnSpPr>
              <p:spPr>
                <a:xfrm>
                  <a:off x="8460606" y="3270414"/>
                  <a:ext cx="130559" cy="461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BBCEDF85-AA2B-4FCB-912E-02AAC940011D}"/>
                    </a:ext>
                  </a:extLst>
                </p:cNvPr>
                <p:cNvSpPr/>
                <p:nvPr/>
              </p:nvSpPr>
              <p:spPr>
                <a:xfrm>
                  <a:off x="8329032"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2</a:t>
                  </a:r>
                </a:p>
              </p:txBody>
            </p:sp>
          </p:grpSp>
          <p:cxnSp>
            <p:nvCxnSpPr>
              <p:cNvPr id="201" name="Straight Arrow Connector 200">
                <a:extLst>
                  <a:ext uri="{FF2B5EF4-FFF2-40B4-BE49-F238E27FC236}">
                    <a16:creationId xmlns:a16="http://schemas.microsoft.com/office/drawing/2014/main" id="{26A5C758-40B1-4174-90A4-4ED8B4996179}"/>
                  </a:ext>
                </a:extLst>
              </p:cNvPr>
              <p:cNvCxnSpPr>
                <a:cxnSpLocks/>
              </p:cNvCxnSpPr>
              <p:nvPr/>
            </p:nvCxnSpPr>
            <p:spPr>
              <a:xfrm>
                <a:off x="3279644" y="381831"/>
                <a:ext cx="559538" cy="311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94914762-0C59-4582-8C6B-BFFBB1DB6F7A}"/>
                </a:ext>
              </a:extLst>
            </p:cNvPr>
            <p:cNvSpPr/>
            <p:nvPr/>
          </p:nvSpPr>
          <p:spPr>
            <a:xfrm>
              <a:off x="1468348" y="478714"/>
              <a:ext cx="563152" cy="26746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sp>
          <p:nvSpPr>
            <p:cNvPr id="193" name="Rectangle 192">
              <a:extLst>
                <a:ext uri="{FF2B5EF4-FFF2-40B4-BE49-F238E27FC236}">
                  <a16:creationId xmlns:a16="http://schemas.microsoft.com/office/drawing/2014/main" id="{AF7CC5E3-930C-4FBA-B3A4-F1AE5B3B8141}"/>
                </a:ext>
              </a:extLst>
            </p:cNvPr>
            <p:cNvSpPr/>
            <p:nvPr/>
          </p:nvSpPr>
          <p:spPr>
            <a:xfrm>
              <a:off x="1514112" y="521906"/>
              <a:ext cx="212937" cy="183890"/>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3A4A2AE9-9191-4C54-B399-DC8E1AF5D47F}"/>
                </a:ext>
              </a:extLst>
            </p:cNvPr>
            <p:cNvSpPr/>
            <p:nvPr/>
          </p:nvSpPr>
          <p:spPr>
            <a:xfrm>
              <a:off x="1742176" y="521906"/>
              <a:ext cx="212937" cy="183890"/>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5" name="Straight Arrow Connector 194">
              <a:extLst>
                <a:ext uri="{FF2B5EF4-FFF2-40B4-BE49-F238E27FC236}">
                  <a16:creationId xmlns:a16="http://schemas.microsoft.com/office/drawing/2014/main" id="{01CAF4E6-BB5D-4595-A779-DA9A59E3882B}"/>
                </a:ext>
              </a:extLst>
            </p:cNvPr>
            <p:cNvCxnSpPr>
              <a:cxnSpLocks/>
            </p:cNvCxnSpPr>
            <p:nvPr/>
          </p:nvCxnSpPr>
          <p:spPr>
            <a:xfrm>
              <a:off x="1640174" y="610521"/>
              <a:ext cx="47349" cy="2841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1E70743-7D37-4DFA-9FAE-68B4CE31005D}"/>
                </a:ext>
              </a:extLst>
            </p:cNvPr>
            <p:cNvSpPr/>
            <p:nvPr/>
          </p:nvSpPr>
          <p:spPr>
            <a:xfrm>
              <a:off x="1592456" y="893536"/>
              <a:ext cx="172230" cy="21779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4</a:t>
              </a:r>
            </a:p>
          </p:txBody>
        </p:sp>
        <p:sp>
          <p:nvSpPr>
            <p:cNvPr id="197" name="Rectangle 196">
              <a:extLst>
                <a:ext uri="{FF2B5EF4-FFF2-40B4-BE49-F238E27FC236}">
                  <a16:creationId xmlns:a16="http://schemas.microsoft.com/office/drawing/2014/main" id="{F1EAD430-2BDE-495F-BB43-9957DABF6283}"/>
                </a:ext>
              </a:extLst>
            </p:cNvPr>
            <p:cNvSpPr/>
            <p:nvPr/>
          </p:nvSpPr>
          <p:spPr>
            <a:xfrm>
              <a:off x="1795402" y="894656"/>
              <a:ext cx="172230" cy="2166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5</a:t>
              </a:r>
            </a:p>
          </p:txBody>
        </p:sp>
        <p:cxnSp>
          <p:nvCxnSpPr>
            <p:cNvPr id="198" name="Straight Arrow Connector 197">
              <a:extLst>
                <a:ext uri="{FF2B5EF4-FFF2-40B4-BE49-F238E27FC236}">
                  <a16:creationId xmlns:a16="http://schemas.microsoft.com/office/drawing/2014/main" id="{373AE750-6177-4FF3-BEBE-346A965C801D}"/>
                </a:ext>
              </a:extLst>
            </p:cNvPr>
            <p:cNvCxnSpPr>
              <a:cxnSpLocks/>
            </p:cNvCxnSpPr>
            <p:nvPr/>
          </p:nvCxnSpPr>
          <p:spPr>
            <a:xfrm>
              <a:off x="1802899" y="602033"/>
              <a:ext cx="78618" cy="2926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83CEA1CD-2D84-4CA3-A913-40916E788788}"/>
              </a:ext>
            </a:extLst>
          </p:cNvPr>
          <p:cNvGrpSpPr/>
          <p:nvPr/>
        </p:nvGrpSpPr>
        <p:grpSpPr>
          <a:xfrm>
            <a:off x="9621912" y="5424545"/>
            <a:ext cx="1411487" cy="1259441"/>
            <a:chOff x="-518816" y="-1873854"/>
            <a:chExt cx="4658027" cy="2685996"/>
          </a:xfrm>
        </p:grpSpPr>
        <p:grpSp>
          <p:nvGrpSpPr>
            <p:cNvPr id="226" name="Group 225">
              <a:extLst>
                <a:ext uri="{FF2B5EF4-FFF2-40B4-BE49-F238E27FC236}">
                  <a16:creationId xmlns:a16="http://schemas.microsoft.com/office/drawing/2014/main" id="{A64DFB7D-5C5F-46AC-9534-D7411A806524}"/>
                </a:ext>
              </a:extLst>
            </p:cNvPr>
            <p:cNvGrpSpPr/>
            <p:nvPr/>
          </p:nvGrpSpPr>
          <p:grpSpPr>
            <a:xfrm>
              <a:off x="-518816" y="-1280734"/>
              <a:ext cx="4197533" cy="2092876"/>
              <a:chOff x="5232896" y="1574825"/>
              <a:chExt cx="4197533" cy="2092876"/>
            </a:xfrm>
          </p:grpSpPr>
          <p:grpSp>
            <p:nvGrpSpPr>
              <p:cNvPr id="230" name="Group 229">
                <a:extLst>
                  <a:ext uri="{FF2B5EF4-FFF2-40B4-BE49-F238E27FC236}">
                    <a16:creationId xmlns:a16="http://schemas.microsoft.com/office/drawing/2014/main" id="{1373C837-B84D-401A-AC02-11B069002CFD}"/>
                  </a:ext>
                </a:extLst>
              </p:cNvPr>
              <p:cNvGrpSpPr/>
              <p:nvPr/>
            </p:nvGrpSpPr>
            <p:grpSpPr>
              <a:xfrm>
                <a:off x="5232896" y="2814391"/>
                <a:ext cx="4197533" cy="853310"/>
                <a:chOff x="6163375" y="3431340"/>
                <a:chExt cx="4009768" cy="853310"/>
              </a:xfrm>
            </p:grpSpPr>
            <p:grpSp>
              <p:nvGrpSpPr>
                <p:cNvPr id="238" name="Group 237">
                  <a:extLst>
                    <a:ext uri="{FF2B5EF4-FFF2-40B4-BE49-F238E27FC236}">
                      <a16:creationId xmlns:a16="http://schemas.microsoft.com/office/drawing/2014/main" id="{5CF3C163-03D3-4B01-9EC8-BC2DCECEFE71}"/>
                    </a:ext>
                  </a:extLst>
                </p:cNvPr>
                <p:cNvGrpSpPr/>
                <p:nvPr/>
              </p:nvGrpSpPr>
              <p:grpSpPr>
                <a:xfrm>
                  <a:off x="6163375" y="3431340"/>
                  <a:ext cx="1986980" cy="853310"/>
                  <a:chOff x="7523213" y="4213632"/>
                  <a:chExt cx="1986980" cy="853310"/>
                </a:xfrm>
              </p:grpSpPr>
              <p:grpSp>
                <p:nvGrpSpPr>
                  <p:cNvPr id="240" name="Group 239">
                    <a:extLst>
                      <a:ext uri="{FF2B5EF4-FFF2-40B4-BE49-F238E27FC236}">
                        <a16:creationId xmlns:a16="http://schemas.microsoft.com/office/drawing/2014/main" id="{6292DB14-E73E-4CE3-AECB-5985B65109EE}"/>
                      </a:ext>
                    </a:extLst>
                  </p:cNvPr>
                  <p:cNvGrpSpPr/>
                  <p:nvPr/>
                </p:nvGrpSpPr>
                <p:grpSpPr>
                  <a:xfrm>
                    <a:off x="7523213" y="4213632"/>
                    <a:ext cx="1227642" cy="853310"/>
                    <a:chOff x="4175531" y="2290936"/>
                    <a:chExt cx="709696" cy="853310"/>
                  </a:xfrm>
                </p:grpSpPr>
                <p:sp>
                  <p:nvSpPr>
                    <p:cNvPr id="242" name="TextBox 241">
                      <a:extLst>
                        <a:ext uri="{FF2B5EF4-FFF2-40B4-BE49-F238E27FC236}">
                          <a16:creationId xmlns:a16="http://schemas.microsoft.com/office/drawing/2014/main" id="{BD9D80D1-C846-4B71-AA03-1C78507D9F56}"/>
                        </a:ext>
                      </a:extLst>
                    </p:cNvPr>
                    <p:cNvSpPr txBox="1"/>
                    <p:nvPr/>
                  </p:nvSpPr>
                  <p:spPr>
                    <a:xfrm>
                      <a:off x="4175531" y="2290936"/>
                      <a:ext cx="561487" cy="853310"/>
                    </a:xfrm>
                    <a:prstGeom prst="rect">
                      <a:avLst/>
                    </a:prstGeom>
                    <a:noFill/>
                  </p:spPr>
                  <p:txBody>
                    <a:bodyPr wrap="none" rtlCol="0">
                      <a:spAutoFit/>
                    </a:bodyPr>
                    <a:lstStyle/>
                    <a:p>
                      <a:r>
                        <a:rPr lang="en-US" sz="2000" dirty="0"/>
                        <a:t>y</a:t>
                      </a:r>
                    </a:p>
                  </p:txBody>
                </p:sp>
                <p:sp>
                  <p:nvSpPr>
                    <p:cNvPr id="243" name="Rectangle 242">
                      <a:extLst>
                        <a:ext uri="{FF2B5EF4-FFF2-40B4-BE49-F238E27FC236}">
                          <a16:creationId xmlns:a16="http://schemas.microsoft.com/office/drawing/2014/main" id="{709E9EC0-D606-4EF4-9C50-63FA3F2C2658}"/>
                        </a:ext>
                      </a:extLst>
                    </p:cNvPr>
                    <p:cNvSpPr/>
                    <p:nvPr/>
                  </p:nvSpPr>
                  <p:spPr>
                    <a:xfrm>
                      <a:off x="4590506" y="2603117"/>
                      <a:ext cx="294721" cy="2472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241" name="Straight Arrow Connector 240">
                    <a:extLst>
                      <a:ext uri="{FF2B5EF4-FFF2-40B4-BE49-F238E27FC236}">
                        <a16:creationId xmlns:a16="http://schemas.microsoft.com/office/drawing/2014/main" id="{A98E9251-FF0C-46AC-937E-2824DEC7EEA9}"/>
                      </a:ext>
                    </a:extLst>
                  </p:cNvPr>
                  <p:cNvCxnSpPr>
                    <a:cxnSpLocks/>
                  </p:cNvCxnSpPr>
                  <p:nvPr/>
                </p:nvCxnSpPr>
                <p:spPr>
                  <a:xfrm flipV="1">
                    <a:off x="8470751" y="4415655"/>
                    <a:ext cx="1039442" cy="2344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9" name="Rectangle 238">
                  <a:extLst>
                    <a:ext uri="{FF2B5EF4-FFF2-40B4-BE49-F238E27FC236}">
                      <a16:creationId xmlns:a16="http://schemas.microsoft.com/office/drawing/2014/main" id="{641C426F-F49D-4139-89D2-608C9AC23150}"/>
                    </a:ext>
                  </a:extLst>
                </p:cNvPr>
                <p:cNvSpPr/>
                <p:nvPr/>
              </p:nvSpPr>
              <p:spPr>
                <a:xfrm>
                  <a:off x="8206686" y="3633364"/>
                  <a:ext cx="1966457" cy="43398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231" name="Rectangle 230">
                <a:extLst>
                  <a:ext uri="{FF2B5EF4-FFF2-40B4-BE49-F238E27FC236}">
                    <a16:creationId xmlns:a16="http://schemas.microsoft.com/office/drawing/2014/main" id="{C0847784-43F2-4C70-B46F-2BE0130227A7}"/>
                  </a:ext>
                </a:extLst>
              </p:cNvPr>
              <p:cNvSpPr/>
              <p:nvPr/>
            </p:nvSpPr>
            <p:spPr>
              <a:xfrm>
                <a:off x="7498079"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21E2129B-B913-4F18-8651-EBF461F56FC3}"/>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2587BAA6-A566-41C9-92D5-AA7925F5BFFB}"/>
                  </a:ext>
                </a:extLst>
              </p:cNvPr>
              <p:cNvSpPr/>
              <p:nvPr/>
            </p:nvSpPr>
            <p:spPr>
              <a:xfrm>
                <a:off x="8755777"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4" name="Straight Arrow Connector 233">
                <a:extLst>
                  <a:ext uri="{FF2B5EF4-FFF2-40B4-BE49-F238E27FC236}">
                    <a16:creationId xmlns:a16="http://schemas.microsoft.com/office/drawing/2014/main" id="{809962A0-3512-4785-ACF4-B1B4F1BA6C64}"/>
                  </a:ext>
                </a:extLst>
              </p:cNvPr>
              <p:cNvCxnSpPr>
                <a:cxnSpLocks/>
                <a:endCxn id="208" idx="2"/>
              </p:cNvCxnSpPr>
              <p:nvPr/>
            </p:nvCxnSpPr>
            <p:spPr>
              <a:xfrm flipV="1">
                <a:off x="7919251" y="1574825"/>
                <a:ext cx="419170" cy="17275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857BCB1D-F63E-49B4-8641-F037512A9673}"/>
                  </a:ext>
                </a:extLst>
              </p:cNvPr>
              <p:cNvCxnSpPr>
                <a:cxnSpLocks/>
                <a:endCxn id="210" idx="2"/>
              </p:cNvCxnSpPr>
              <p:nvPr/>
            </p:nvCxnSpPr>
            <p:spPr>
              <a:xfrm flipV="1">
                <a:off x="8509154" y="1574825"/>
                <a:ext cx="369497" cy="1700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Arrow Connector 227">
              <a:extLst>
                <a:ext uri="{FF2B5EF4-FFF2-40B4-BE49-F238E27FC236}">
                  <a16:creationId xmlns:a16="http://schemas.microsoft.com/office/drawing/2014/main" id="{A6C649BA-8628-496D-9719-793FBE67D1FD}"/>
                </a:ext>
              </a:extLst>
            </p:cNvPr>
            <p:cNvCxnSpPr>
              <a:cxnSpLocks/>
            </p:cNvCxnSpPr>
            <p:nvPr/>
          </p:nvCxnSpPr>
          <p:spPr>
            <a:xfrm flipV="1">
              <a:off x="3358586" y="-1873854"/>
              <a:ext cx="780625" cy="22684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788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8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1.66667E-6 3.7037E-7 L 0.12773 0.08032 " pathEditMode="relative" rAng="0" ptsTypes="AA">
                                      <p:cBhvr>
                                        <p:cTn id="45" dur="2000" fill="hold"/>
                                        <p:tgtEl>
                                          <p:spTgt spid="2"/>
                                        </p:tgtEl>
                                        <p:attrNameLst>
                                          <p:attrName>ppt_x</p:attrName>
                                          <p:attrName>ppt_y</p:attrName>
                                        </p:attrNameLst>
                                      </p:cBhvr>
                                      <p:rCtr x="6380" y="4005"/>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12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500"/>
                                        <p:tgtEl>
                                          <p:spTgt spid="8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2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25"/>
                                        </p:tgtEl>
                                        <p:attrNameLst>
                                          <p:attrName>style.visibility</p:attrName>
                                        </p:attrNameLst>
                                      </p:cBhvr>
                                      <p:to>
                                        <p:strVal val="visible"/>
                                      </p:to>
                                    </p:set>
                                    <p:animEffect transition="in" filter="wipe(left)">
                                      <p:cBhvr>
                                        <p:cTn id="75" dur="500"/>
                                        <p:tgtEl>
                                          <p:spTgt spid="12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94"/>
                                        </p:tgtEl>
                                      </p:cBhvr>
                                    </p:animEffect>
                                    <p:set>
                                      <p:cBhvr>
                                        <p:cTn id="80" dur="1" fill="hold">
                                          <p:stCondLst>
                                            <p:cond delay="499"/>
                                          </p:stCondLst>
                                        </p:cTn>
                                        <p:tgtEl>
                                          <p:spTgt spid="9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127"/>
                                        </p:tgtEl>
                                        <p:attrNameLst>
                                          <p:attrName>style.visibility</p:attrName>
                                        </p:attrNameLst>
                                      </p:cBhvr>
                                      <p:to>
                                        <p:strVal val="visible"/>
                                      </p:to>
                                    </p:set>
                                    <p:animEffect transition="in" filter="fade">
                                      <p:cBhvr>
                                        <p:cTn id="83" dur="500"/>
                                        <p:tgtEl>
                                          <p:spTgt spid="12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2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9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46"/>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9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p:bldP spid="84" grpId="0"/>
      <p:bldP spid="94" grpId="0"/>
      <p:bldP spid="125" grpId="0"/>
      <p:bldP spid="127" grpId="0"/>
      <p:bldP spid="128" grpId="0"/>
      <p:bldP spid="45" grpId="0"/>
      <p:bldP spid="48" grpId="0" uiExpand="1" build="p"/>
      <p:bldP spid="9" grpId="0" animBg="1"/>
      <p:bldP spid="46" grpId="0"/>
      <p:bldP spid="4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76200"/>
            <a:ext cx="10363200" cy="1143000"/>
          </a:xfrm>
        </p:spPr>
        <p:txBody>
          <a:bodyPr/>
          <a:lstStyle/>
          <a:p>
            <a:r>
              <a:rPr lang="en-US" dirty="0"/>
              <a:t>But Why Name it 'Python'?</a:t>
            </a:r>
          </a:p>
        </p:txBody>
      </p:sp>
      <p:sp>
        <p:nvSpPr>
          <p:cNvPr id="7" name="TextBox 6">
            <a:extLst>
              <a:ext uri="{FF2B5EF4-FFF2-40B4-BE49-F238E27FC236}">
                <a16:creationId xmlns:a16="http://schemas.microsoft.com/office/drawing/2014/main" id="{19C666BC-AEFE-4EC9-94C4-EDAA0C622D0C}"/>
              </a:ext>
            </a:extLst>
          </p:cNvPr>
          <p:cNvSpPr txBox="1"/>
          <p:nvPr/>
        </p:nvSpPr>
        <p:spPr>
          <a:xfrm>
            <a:off x="2072640" y="1375012"/>
            <a:ext cx="8046721" cy="461665"/>
          </a:xfrm>
          <a:prstGeom prst="rect">
            <a:avLst/>
          </a:prstGeom>
          <a:noFill/>
        </p:spPr>
        <p:txBody>
          <a:bodyPr wrap="square" rtlCol="0">
            <a:spAutoFit/>
          </a:bodyPr>
          <a:lstStyle/>
          <a:p>
            <a:pPr algn="ctr"/>
            <a:r>
              <a:rPr lang="en-US" sz="2400" dirty="0"/>
              <a:t>Guido needed a name for his language! But what?</a:t>
            </a:r>
          </a:p>
        </p:txBody>
      </p:sp>
      <p:sp>
        <p:nvSpPr>
          <p:cNvPr id="8" name="TextBox 7">
            <a:extLst>
              <a:ext uri="{FF2B5EF4-FFF2-40B4-BE49-F238E27FC236}">
                <a16:creationId xmlns:a16="http://schemas.microsoft.com/office/drawing/2014/main" id="{F088F867-43A4-4E35-9590-FFF5E07D5226}"/>
              </a:ext>
            </a:extLst>
          </p:cNvPr>
          <p:cNvSpPr txBox="1"/>
          <p:nvPr/>
        </p:nvSpPr>
        <p:spPr>
          <a:xfrm>
            <a:off x="2804161" y="2085636"/>
            <a:ext cx="6583680" cy="830997"/>
          </a:xfrm>
          <a:prstGeom prst="rect">
            <a:avLst/>
          </a:prstGeom>
          <a:noFill/>
        </p:spPr>
        <p:txBody>
          <a:bodyPr wrap="square" rtlCol="0">
            <a:spAutoFit/>
          </a:bodyPr>
          <a:lstStyle/>
          <a:p>
            <a:pPr algn="ctr"/>
            <a:r>
              <a:rPr lang="en-US" sz="2400" dirty="0"/>
              <a:t>He was a big fan of </a:t>
            </a:r>
            <a:r>
              <a:rPr lang="en-US" sz="2400" dirty="0">
                <a:solidFill>
                  <a:srgbClr val="FF0000"/>
                </a:solidFill>
              </a:rPr>
              <a:t>Monty Python's Flying Circus</a:t>
            </a:r>
            <a:r>
              <a:rPr lang="en-US" sz="2400" dirty="0"/>
              <a:t> – a BBC comedy show...</a:t>
            </a:r>
          </a:p>
        </p:txBody>
      </p:sp>
      <p:sp>
        <p:nvSpPr>
          <p:cNvPr id="9" name="TextBox 8">
            <a:extLst>
              <a:ext uri="{FF2B5EF4-FFF2-40B4-BE49-F238E27FC236}">
                <a16:creationId xmlns:a16="http://schemas.microsoft.com/office/drawing/2014/main" id="{EFA59519-19C7-428E-9426-9F47098FB4C0}"/>
              </a:ext>
            </a:extLst>
          </p:cNvPr>
          <p:cNvSpPr txBox="1"/>
          <p:nvPr/>
        </p:nvSpPr>
        <p:spPr>
          <a:xfrm>
            <a:off x="2412275" y="6075115"/>
            <a:ext cx="7367451" cy="461665"/>
          </a:xfrm>
          <a:prstGeom prst="rect">
            <a:avLst/>
          </a:prstGeom>
          <a:noFill/>
        </p:spPr>
        <p:txBody>
          <a:bodyPr wrap="square" rtlCol="0">
            <a:spAutoFit/>
          </a:bodyPr>
          <a:lstStyle/>
          <a:p>
            <a:pPr algn="ctr"/>
            <a:r>
              <a:rPr lang="en-US" sz="2400" dirty="0"/>
              <a:t>So... he named it 'Python,' of course!</a:t>
            </a:r>
          </a:p>
        </p:txBody>
      </p:sp>
      <p:pic>
        <p:nvPicPr>
          <p:cNvPr id="3" name="Online Media 2" title="The Man Who Speaks in Anagrams - Monty Python's Flying Circus">
            <a:hlinkClick r:id="" action="ppaction://media"/>
            <a:extLst>
              <a:ext uri="{FF2B5EF4-FFF2-40B4-BE49-F238E27FC236}">
                <a16:creationId xmlns:a16="http://schemas.microsoft.com/office/drawing/2014/main" id="{918BC4FF-FFA0-44F0-9BBA-CD0675AA4B31}"/>
              </a:ext>
            </a:extLst>
          </p:cNvPr>
          <p:cNvPicPr>
            <a:picLocks noRot="1" noChangeAspect="1"/>
          </p:cNvPicPr>
          <p:nvPr>
            <a:videoFile r:link="rId1"/>
          </p:nvPr>
        </p:nvPicPr>
        <p:blipFill>
          <a:blip r:embed="rId3"/>
          <a:stretch>
            <a:fillRect/>
          </a:stretch>
        </p:blipFill>
        <p:spPr>
          <a:xfrm>
            <a:off x="3596640" y="3083736"/>
            <a:ext cx="4998720" cy="2824276"/>
          </a:xfrm>
          <a:prstGeom prst="rect">
            <a:avLst/>
          </a:prstGeom>
        </p:spPr>
      </p:pic>
    </p:spTree>
    <p:extLst>
      <p:ext uri="{BB962C8B-B14F-4D97-AF65-F5344CB8AC3E}">
        <p14:creationId xmlns:p14="http://schemas.microsoft.com/office/powerpoint/2010/main" val="366716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3"/>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lstStyle/>
          <a:p>
            <a:r>
              <a:rPr lang="en-US" dirty="0"/>
              <a:t>Python: Automatic Garbage Collection</a:t>
            </a:r>
          </a:p>
        </p:txBody>
      </p:sp>
      <p:sp>
        <p:nvSpPr>
          <p:cNvPr id="8" name="TextBox 7">
            <a:extLst>
              <a:ext uri="{FF2B5EF4-FFF2-40B4-BE49-F238E27FC236}">
                <a16:creationId xmlns:a16="http://schemas.microsoft.com/office/drawing/2014/main" id="{CA4A41F0-DE45-4490-AB88-A0F651D27F07}"/>
              </a:ext>
            </a:extLst>
          </p:cNvPr>
          <p:cNvSpPr txBox="1"/>
          <p:nvPr/>
        </p:nvSpPr>
        <p:spPr>
          <a:xfrm>
            <a:off x="1711150" y="715379"/>
            <a:ext cx="8769700" cy="830997"/>
          </a:xfrm>
          <a:prstGeom prst="rect">
            <a:avLst/>
          </a:prstGeom>
          <a:noFill/>
        </p:spPr>
        <p:txBody>
          <a:bodyPr wrap="square" rtlCol="0">
            <a:spAutoFit/>
          </a:bodyPr>
          <a:lstStyle/>
          <a:p>
            <a:pPr algn="ctr"/>
            <a:r>
              <a:rPr lang="en-US" sz="2400" dirty="0"/>
              <a:t>In Python, you don't have to worry about </a:t>
            </a:r>
            <a:r>
              <a:rPr lang="en-US" sz="2400" dirty="0">
                <a:solidFill>
                  <a:srgbClr val="FF0000"/>
                </a:solidFill>
              </a:rPr>
              <a:t>freeing objects </a:t>
            </a:r>
            <a:r>
              <a:rPr lang="en-US" sz="2400" dirty="0"/>
              <a:t>when you're done with them, like you have to in C++!</a:t>
            </a:r>
          </a:p>
        </p:txBody>
      </p:sp>
      <p:sp>
        <p:nvSpPr>
          <p:cNvPr id="11" name="Rectangle 10">
            <a:extLst>
              <a:ext uri="{FF2B5EF4-FFF2-40B4-BE49-F238E27FC236}">
                <a16:creationId xmlns:a16="http://schemas.microsoft.com/office/drawing/2014/main" id="{D0ACB5F0-5C71-4EBC-B943-F195132974D9}"/>
              </a:ext>
            </a:extLst>
          </p:cNvPr>
          <p:cNvSpPr/>
          <p:nvPr/>
        </p:nvSpPr>
        <p:spPr>
          <a:xfrm>
            <a:off x="6754951" y="3036163"/>
            <a:ext cx="5087860" cy="3683294"/>
          </a:xfrm>
          <a:prstGeom prst="rect">
            <a:avLst/>
          </a:prstGeom>
          <a:solidFill>
            <a:srgbClr val="EBF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Python has automatic mem. mgmt.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def study():</a:t>
            </a:r>
          </a:p>
          <a:p>
            <a:r>
              <a:rPr lang="en-US" dirty="0">
                <a:solidFill>
                  <a:srgbClr val="009A46"/>
                </a:solidFill>
                <a:latin typeface="Consolas" panose="020B0609020204030204" pitchFamily="49" charset="0"/>
              </a:rPr>
              <a:t>  b = Book("</a:t>
            </a:r>
            <a:r>
              <a:rPr lang="en-US" dirty="0" err="1">
                <a:solidFill>
                  <a:srgbClr val="009A46"/>
                </a:solidFill>
                <a:latin typeface="Consolas" panose="020B0609020204030204" pitchFamily="49" charset="0"/>
              </a:rPr>
              <a:t>Watership</a:t>
            </a:r>
            <a:r>
              <a:rPr lang="en-US" dirty="0">
                <a:solidFill>
                  <a:srgbClr val="009A46"/>
                </a:solidFill>
                <a:latin typeface="Consolas" panose="020B0609020204030204" pitchFamily="49" charset="0"/>
              </a:rPr>
              <a:t> Down")</a:t>
            </a:r>
          </a:p>
          <a:p>
            <a:endParaRPr lang="en-US" sz="12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b.read</a:t>
            </a:r>
            <a:r>
              <a:rPr lang="en-US" dirty="0">
                <a:solidFill>
                  <a:schemeClr val="tx1"/>
                </a:solidFill>
                <a:latin typeface="Consolas" panose="020B0609020204030204" pitchFamily="49" charset="0"/>
              </a:rPr>
              <a:t>()</a:t>
            </a:r>
          </a:p>
          <a:p>
            <a:endParaRPr lang="en-US" sz="1200" dirty="0">
              <a:solidFill>
                <a:schemeClr val="tx1"/>
              </a:solidFill>
              <a:latin typeface="Consolas" panose="020B0609020204030204" pitchFamily="49" charset="0"/>
            </a:endParaRPr>
          </a:p>
          <a:p>
            <a:r>
              <a:rPr lang="en-US" dirty="0">
                <a:solidFill>
                  <a:srgbClr val="FF0000"/>
                </a:solidFill>
                <a:latin typeface="Consolas" panose="020B0609020204030204" pitchFamily="49" charset="0"/>
              </a:rPr>
              <a:t>  # nothing to do!</a:t>
            </a: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r>
              <a:rPr lang="en-US" dirty="0">
                <a:solidFill>
                  <a:schemeClr val="tx1"/>
                </a:solidFill>
                <a:latin typeface="Consolas" panose="020B0609020204030204" pitchFamily="49" charset="0"/>
              </a:rPr>
              <a:t>def </a:t>
            </a:r>
            <a:r>
              <a:rPr lang="en-US" dirty="0" err="1">
                <a:solidFill>
                  <a:schemeClr val="tx1"/>
                </a:solidFill>
                <a:latin typeface="Consolas" panose="020B0609020204030204" pitchFamily="49" charset="0"/>
              </a:rPr>
              <a:t>go_to_ucla</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study()</a:t>
            </a:r>
          </a:p>
          <a:p>
            <a:endParaRPr lang="en-US" dirty="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CCBB7F4E-7E59-4C2C-AB2F-FDCED427315B}"/>
              </a:ext>
            </a:extLst>
          </p:cNvPr>
          <p:cNvSpPr txBox="1"/>
          <p:nvPr/>
        </p:nvSpPr>
        <p:spPr>
          <a:xfrm>
            <a:off x="2340822" y="1701884"/>
            <a:ext cx="7510356" cy="1200329"/>
          </a:xfrm>
          <a:prstGeom prst="rect">
            <a:avLst/>
          </a:prstGeom>
          <a:noFill/>
        </p:spPr>
        <p:txBody>
          <a:bodyPr wrap="square" rtlCol="0">
            <a:spAutoFit/>
          </a:bodyPr>
          <a:lstStyle/>
          <a:p>
            <a:pPr algn="ctr"/>
            <a:r>
              <a:rPr lang="en-US" sz="2400" dirty="0"/>
              <a:t>Why? Python automatically tracks each object and deletes it when your program no longer refers to it!</a:t>
            </a:r>
          </a:p>
          <a:p>
            <a:pPr algn="ctr"/>
            <a:endParaRPr lang="en-US" sz="2400" dirty="0"/>
          </a:p>
        </p:txBody>
      </p:sp>
      <p:sp>
        <p:nvSpPr>
          <p:cNvPr id="12" name="Rectangle 11">
            <a:extLst>
              <a:ext uri="{FF2B5EF4-FFF2-40B4-BE49-F238E27FC236}">
                <a16:creationId xmlns:a16="http://schemas.microsoft.com/office/drawing/2014/main" id="{56D22DEB-5303-449B-AAD8-11079EC72EEA}"/>
              </a:ext>
            </a:extLst>
          </p:cNvPr>
          <p:cNvSpPr/>
          <p:nvPr/>
        </p:nvSpPr>
        <p:spPr>
          <a:xfrm>
            <a:off x="426127" y="3036163"/>
            <a:ext cx="5770487" cy="37272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has manual memory management!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void study() {</a:t>
            </a:r>
          </a:p>
          <a:p>
            <a:r>
              <a:rPr lang="en-US" dirty="0">
                <a:solidFill>
                  <a:schemeClr val="tx1"/>
                </a:solidFill>
                <a:latin typeface="Consolas" panose="020B0609020204030204" pitchFamily="49" charset="0"/>
              </a:rPr>
              <a:t>  </a:t>
            </a:r>
            <a:r>
              <a:rPr lang="en-US" dirty="0">
                <a:solidFill>
                  <a:srgbClr val="009A46"/>
                </a:solidFill>
                <a:latin typeface="Consolas" panose="020B0609020204030204" pitchFamily="49" charset="0"/>
              </a:rPr>
              <a:t>Book *b = new Book("</a:t>
            </a:r>
            <a:r>
              <a:rPr lang="en-US" dirty="0" err="1">
                <a:solidFill>
                  <a:srgbClr val="009A46"/>
                </a:solidFill>
                <a:latin typeface="Consolas" panose="020B0609020204030204" pitchFamily="49" charset="0"/>
              </a:rPr>
              <a:t>Watership</a:t>
            </a:r>
            <a:r>
              <a:rPr lang="en-US" dirty="0">
                <a:solidFill>
                  <a:srgbClr val="009A46"/>
                </a:solidFill>
                <a:latin typeface="Consolas" panose="020B0609020204030204" pitchFamily="49" charset="0"/>
              </a:rPr>
              <a:t> Down");</a:t>
            </a:r>
          </a:p>
          <a:p>
            <a:r>
              <a:rPr lang="en-US" sz="1050"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b-&gt;read();</a:t>
            </a:r>
          </a:p>
          <a:p>
            <a:endParaRPr lang="en-US" sz="105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delete b;  // Explicitly free when done!</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void </a:t>
            </a:r>
            <a:r>
              <a:rPr lang="en-US" dirty="0" err="1">
                <a:solidFill>
                  <a:schemeClr val="tx1"/>
                </a:solidFill>
                <a:latin typeface="Consolas" panose="020B0609020204030204" pitchFamily="49" charset="0"/>
              </a:rPr>
              <a:t>go_to_ucla</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study();</a:t>
            </a:r>
          </a:p>
          <a:p>
            <a:r>
              <a:rPr lang="en-US" dirty="0">
                <a:solidFill>
                  <a:schemeClr val="tx1"/>
                </a:solidFill>
                <a:latin typeface="Consolas" panose="020B0609020204030204" pitchFamily="49" charset="0"/>
              </a:rPr>
              <a:t>}</a:t>
            </a:r>
          </a:p>
        </p:txBody>
      </p:sp>
      <p:sp>
        <p:nvSpPr>
          <p:cNvPr id="3" name="Arrow: Right 2">
            <a:extLst>
              <a:ext uri="{FF2B5EF4-FFF2-40B4-BE49-F238E27FC236}">
                <a16:creationId xmlns:a16="http://schemas.microsoft.com/office/drawing/2014/main" id="{EAF5F030-A07C-4ADC-AD68-4B86E72BF133}"/>
              </a:ext>
            </a:extLst>
          </p:cNvPr>
          <p:cNvSpPr/>
          <p:nvPr/>
        </p:nvSpPr>
        <p:spPr>
          <a:xfrm>
            <a:off x="6232125" y="3891222"/>
            <a:ext cx="478438" cy="605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DEA63FB-26C0-426B-84BB-585CF74E3103}"/>
              </a:ext>
            </a:extLst>
          </p:cNvPr>
          <p:cNvSpPr/>
          <p:nvPr/>
        </p:nvSpPr>
        <p:spPr>
          <a:xfrm>
            <a:off x="6235084" y="4751815"/>
            <a:ext cx="478438" cy="605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638B9336-0AC9-4A67-B121-D67F7A794363}"/>
              </a:ext>
            </a:extLst>
          </p:cNvPr>
          <p:cNvCxnSpPr/>
          <p:nvPr/>
        </p:nvCxnSpPr>
        <p:spPr>
          <a:xfrm>
            <a:off x="6762123" y="61625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B6C2CA6-E431-433A-AE24-D4918E894D88}"/>
              </a:ext>
            </a:extLst>
          </p:cNvPr>
          <p:cNvCxnSpPr/>
          <p:nvPr/>
        </p:nvCxnSpPr>
        <p:spPr>
          <a:xfrm>
            <a:off x="6544481" y="38719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AF0CA2B-37CE-4DA8-AFA3-A35D90D7FB6F}"/>
              </a:ext>
            </a:extLst>
          </p:cNvPr>
          <p:cNvCxnSpPr/>
          <p:nvPr/>
        </p:nvCxnSpPr>
        <p:spPr>
          <a:xfrm>
            <a:off x="6745006" y="41398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711E724-FA22-4CC9-8A93-DC3450A8F0B2}"/>
              </a:ext>
            </a:extLst>
          </p:cNvPr>
          <p:cNvGrpSpPr/>
          <p:nvPr/>
        </p:nvGrpSpPr>
        <p:grpSpPr>
          <a:xfrm>
            <a:off x="10610946" y="3891222"/>
            <a:ext cx="758624" cy="405583"/>
            <a:chOff x="4654356" y="2516269"/>
            <a:chExt cx="758624" cy="367095"/>
          </a:xfrm>
        </p:grpSpPr>
        <p:sp>
          <p:nvSpPr>
            <p:cNvPr id="25" name="TextBox 24">
              <a:extLst>
                <a:ext uri="{FF2B5EF4-FFF2-40B4-BE49-F238E27FC236}">
                  <a16:creationId xmlns:a16="http://schemas.microsoft.com/office/drawing/2014/main" id="{892EAB82-9F47-4E63-95AE-68C255A95BFD}"/>
                </a:ext>
              </a:extLst>
            </p:cNvPr>
            <p:cNvSpPr txBox="1"/>
            <p:nvPr/>
          </p:nvSpPr>
          <p:spPr>
            <a:xfrm>
              <a:off x="4654356" y="2516269"/>
              <a:ext cx="322525" cy="362142"/>
            </a:xfrm>
            <a:prstGeom prst="rect">
              <a:avLst/>
            </a:prstGeom>
            <a:noFill/>
          </p:spPr>
          <p:txBody>
            <a:bodyPr wrap="none" rtlCol="0">
              <a:spAutoFit/>
            </a:bodyPr>
            <a:lstStyle/>
            <a:p>
              <a:pPr algn="ctr"/>
              <a:r>
                <a:rPr lang="en-US" sz="2000" dirty="0"/>
                <a:t>b</a:t>
              </a:r>
            </a:p>
          </p:txBody>
        </p:sp>
        <p:sp>
          <p:nvSpPr>
            <p:cNvPr id="26" name="Rectangle 25">
              <a:extLst>
                <a:ext uri="{FF2B5EF4-FFF2-40B4-BE49-F238E27FC236}">
                  <a16:creationId xmlns:a16="http://schemas.microsoft.com/office/drawing/2014/main" id="{D1F08763-E3E9-4D9D-9738-1703AE46ABD7}"/>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8" name="Straight Arrow Connector 27">
            <a:extLst>
              <a:ext uri="{FF2B5EF4-FFF2-40B4-BE49-F238E27FC236}">
                <a16:creationId xmlns:a16="http://schemas.microsoft.com/office/drawing/2014/main" id="{BEB281CF-15B9-4204-B0E8-EF5196CFBDC6}"/>
              </a:ext>
            </a:extLst>
          </p:cNvPr>
          <p:cNvCxnSpPr>
            <a:cxnSpLocks/>
            <a:endCxn id="27" idx="2"/>
          </p:cNvCxnSpPr>
          <p:nvPr/>
        </p:nvCxnSpPr>
        <p:spPr>
          <a:xfrm flipH="1" flipV="1">
            <a:off x="10783563" y="3160494"/>
            <a:ext cx="352866" cy="9302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C30505D-043B-4AF1-AC51-5A67C7216FB6}"/>
              </a:ext>
            </a:extLst>
          </p:cNvPr>
          <p:cNvGrpSpPr/>
          <p:nvPr/>
        </p:nvGrpSpPr>
        <p:grpSpPr>
          <a:xfrm>
            <a:off x="10190891" y="2119523"/>
            <a:ext cx="1185344" cy="1040971"/>
            <a:chOff x="14138088" y="3891222"/>
            <a:chExt cx="1185344" cy="1040971"/>
          </a:xfrm>
        </p:grpSpPr>
        <p:sp>
          <p:nvSpPr>
            <p:cNvPr id="27" name="Rectangle 26">
              <a:extLst>
                <a:ext uri="{FF2B5EF4-FFF2-40B4-BE49-F238E27FC236}">
                  <a16:creationId xmlns:a16="http://schemas.microsoft.com/office/drawing/2014/main" id="{D3EE7A36-6863-46D0-B8FF-F05C1643FB36}"/>
                </a:ext>
              </a:extLst>
            </p:cNvPr>
            <p:cNvSpPr/>
            <p:nvPr/>
          </p:nvSpPr>
          <p:spPr>
            <a:xfrm>
              <a:off x="14138088" y="3891222"/>
              <a:ext cx="1185344" cy="10409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D1E28A59-C7FB-4025-BEFA-BBFF93E9B3FA}"/>
                </a:ext>
              </a:extLst>
            </p:cNvPr>
            <p:cNvGrpSpPr/>
            <p:nvPr/>
          </p:nvGrpSpPr>
          <p:grpSpPr>
            <a:xfrm>
              <a:off x="14216514" y="3903701"/>
              <a:ext cx="1016563" cy="648733"/>
              <a:chOff x="4443175" y="2533132"/>
              <a:chExt cx="1016563" cy="648733"/>
            </a:xfrm>
          </p:grpSpPr>
          <p:sp>
            <p:nvSpPr>
              <p:cNvPr id="30" name="TextBox 29">
                <a:extLst>
                  <a:ext uri="{FF2B5EF4-FFF2-40B4-BE49-F238E27FC236}">
                    <a16:creationId xmlns:a16="http://schemas.microsoft.com/office/drawing/2014/main" id="{F4DFCF21-CC3C-4E16-8645-47D344332F06}"/>
                  </a:ext>
                </a:extLst>
              </p:cNvPr>
              <p:cNvSpPr txBox="1"/>
              <p:nvPr/>
            </p:nvSpPr>
            <p:spPr>
              <a:xfrm>
                <a:off x="4673740" y="2533132"/>
                <a:ext cx="611066" cy="400110"/>
              </a:xfrm>
              <a:prstGeom prst="rect">
                <a:avLst/>
              </a:prstGeom>
              <a:noFill/>
            </p:spPr>
            <p:txBody>
              <a:bodyPr wrap="none" rtlCol="0">
                <a:spAutoFit/>
              </a:bodyPr>
              <a:lstStyle/>
              <a:p>
                <a:pPr algn="ctr"/>
                <a:r>
                  <a:rPr lang="en-US" sz="2000" dirty="0"/>
                  <a:t>title</a:t>
                </a:r>
              </a:p>
            </p:txBody>
          </p:sp>
          <p:sp>
            <p:nvSpPr>
              <p:cNvPr id="31" name="Rectangle 30">
                <a:extLst>
                  <a:ext uri="{FF2B5EF4-FFF2-40B4-BE49-F238E27FC236}">
                    <a16:creationId xmlns:a16="http://schemas.microsoft.com/office/drawing/2014/main" id="{A803A847-1459-4823-9193-9AE6405E9D08}"/>
                  </a:ext>
                </a:extLst>
              </p:cNvPr>
              <p:cNvSpPr/>
              <p:nvPr/>
            </p:nvSpPr>
            <p:spPr>
              <a:xfrm>
                <a:off x="4443175" y="2881514"/>
                <a:ext cx="101656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r>
                  <a:rPr lang="en-US" sz="1400" dirty="0" err="1">
                    <a:solidFill>
                      <a:schemeClr val="tx1"/>
                    </a:solidFill>
                  </a:rPr>
                  <a:t>Watersh</a:t>
                </a:r>
                <a:r>
                  <a:rPr lang="en-US" sz="1400" dirty="0">
                    <a:solidFill>
                      <a:schemeClr val="tx1"/>
                    </a:solidFill>
                  </a:rPr>
                  <a:t>...</a:t>
                </a:r>
              </a:p>
            </p:txBody>
          </p:sp>
        </p:grpSp>
      </p:grpSp>
      <p:cxnSp>
        <p:nvCxnSpPr>
          <p:cNvPr id="33" name="Straight Arrow Connector 32">
            <a:extLst>
              <a:ext uri="{FF2B5EF4-FFF2-40B4-BE49-F238E27FC236}">
                <a16:creationId xmlns:a16="http://schemas.microsoft.com/office/drawing/2014/main" id="{87887031-54D3-4CEE-9958-2E7E0CD6F52B}"/>
              </a:ext>
            </a:extLst>
          </p:cNvPr>
          <p:cNvCxnSpPr/>
          <p:nvPr/>
        </p:nvCxnSpPr>
        <p:spPr>
          <a:xfrm>
            <a:off x="6762653" y="460028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BDDD1BD-76DC-4C60-83E9-11A665476DDE}"/>
              </a:ext>
            </a:extLst>
          </p:cNvPr>
          <p:cNvCxnSpPr/>
          <p:nvPr/>
        </p:nvCxnSpPr>
        <p:spPr>
          <a:xfrm>
            <a:off x="6770675" y="50606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301082-FFD0-42A2-9F9C-64C4CC7886A5}"/>
              </a:ext>
            </a:extLst>
          </p:cNvPr>
          <p:cNvCxnSpPr/>
          <p:nvPr/>
        </p:nvCxnSpPr>
        <p:spPr>
          <a:xfrm>
            <a:off x="6769071" y="64739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2637B8A-6A00-44B5-B7F5-F151C0E4E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6866" y="5285836"/>
            <a:ext cx="1685023" cy="1685023"/>
          </a:xfrm>
          <a:prstGeom prst="rect">
            <a:avLst/>
          </a:prstGeom>
        </p:spPr>
      </p:pic>
      <p:pic>
        <p:nvPicPr>
          <p:cNvPr id="37" name="Picture 36">
            <a:extLst>
              <a:ext uri="{FF2B5EF4-FFF2-40B4-BE49-F238E27FC236}">
                <a16:creationId xmlns:a16="http://schemas.microsoft.com/office/drawing/2014/main" id="{BE0719D7-CE37-4F35-B58D-596C16599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138" y="2738727"/>
            <a:ext cx="2933700" cy="1352550"/>
          </a:xfrm>
          <a:prstGeom prst="rect">
            <a:avLst/>
          </a:prstGeom>
        </p:spPr>
      </p:pic>
      <p:sp>
        <p:nvSpPr>
          <p:cNvPr id="39" name="Speech Bubble: Rectangle with Corners Rounded 38">
            <a:extLst>
              <a:ext uri="{FF2B5EF4-FFF2-40B4-BE49-F238E27FC236}">
                <a16:creationId xmlns:a16="http://schemas.microsoft.com/office/drawing/2014/main" id="{4840C1AC-B414-4498-8008-F8DB33BE2C5F}"/>
              </a:ext>
            </a:extLst>
          </p:cNvPr>
          <p:cNvSpPr/>
          <p:nvPr/>
        </p:nvSpPr>
        <p:spPr>
          <a:xfrm>
            <a:off x="6013949" y="1895203"/>
            <a:ext cx="2994129" cy="1020855"/>
          </a:xfrm>
          <a:prstGeom prst="wedgeRoundRectCallout">
            <a:avLst>
              <a:gd name="adj1" fmla="val 49053"/>
              <a:gd name="adj2" fmla="val 1590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As with C++, Python allocates objects in heap memory.</a:t>
            </a:r>
          </a:p>
        </p:txBody>
      </p:sp>
      <p:sp>
        <p:nvSpPr>
          <p:cNvPr id="40" name="Speech Bubble: Rectangle with Corners Rounded 39">
            <a:extLst>
              <a:ext uri="{FF2B5EF4-FFF2-40B4-BE49-F238E27FC236}">
                <a16:creationId xmlns:a16="http://schemas.microsoft.com/office/drawing/2014/main" id="{0AFA3C9A-80F6-4234-B405-801D0591438F}"/>
              </a:ext>
            </a:extLst>
          </p:cNvPr>
          <p:cNvSpPr/>
          <p:nvPr/>
        </p:nvSpPr>
        <p:spPr>
          <a:xfrm>
            <a:off x="8893070" y="5565278"/>
            <a:ext cx="2994129" cy="1020855"/>
          </a:xfrm>
          <a:prstGeom prst="wedgeRoundRectCallout">
            <a:avLst>
              <a:gd name="adj1" fmla="val 25907"/>
              <a:gd name="adj2" fmla="val -1822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As long as some variable refers to an object, the object is kept around.</a:t>
            </a:r>
          </a:p>
        </p:txBody>
      </p:sp>
      <p:sp>
        <p:nvSpPr>
          <p:cNvPr id="41" name="Speech Bubble: Rectangle with Corners Rounded 40">
            <a:extLst>
              <a:ext uri="{FF2B5EF4-FFF2-40B4-BE49-F238E27FC236}">
                <a16:creationId xmlns:a16="http://schemas.microsoft.com/office/drawing/2014/main" id="{6997F1C9-1B46-4E80-B1D3-8396ECC15CB7}"/>
              </a:ext>
            </a:extLst>
          </p:cNvPr>
          <p:cNvSpPr/>
          <p:nvPr/>
        </p:nvSpPr>
        <p:spPr>
          <a:xfrm>
            <a:off x="3578050" y="5726234"/>
            <a:ext cx="2994129" cy="1020855"/>
          </a:xfrm>
          <a:prstGeom prst="wedgeRoundRectCallout">
            <a:avLst>
              <a:gd name="adj1" fmla="val 79593"/>
              <a:gd name="adj2" fmla="val -1020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But when the last reference to the object goes away...</a:t>
            </a:r>
          </a:p>
        </p:txBody>
      </p:sp>
      <p:sp>
        <p:nvSpPr>
          <p:cNvPr id="42" name="Speech Bubble: Rectangle with Corners Rounded 41">
            <a:extLst>
              <a:ext uri="{FF2B5EF4-FFF2-40B4-BE49-F238E27FC236}">
                <a16:creationId xmlns:a16="http://schemas.microsoft.com/office/drawing/2014/main" id="{F3BF8234-8415-49EC-8A53-42735CC18EF0}"/>
              </a:ext>
            </a:extLst>
          </p:cNvPr>
          <p:cNvSpPr/>
          <p:nvPr/>
        </p:nvSpPr>
        <p:spPr>
          <a:xfrm>
            <a:off x="9040102" y="95967"/>
            <a:ext cx="2994129" cy="1020855"/>
          </a:xfrm>
          <a:prstGeom prst="wedgeRoundRectCallout">
            <a:avLst>
              <a:gd name="adj1" fmla="val 16906"/>
              <a:gd name="adj2" fmla="val 1553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 becomes a candidate for garbage collection.</a:t>
            </a:r>
          </a:p>
        </p:txBody>
      </p:sp>
    </p:spTree>
    <p:extLst>
      <p:ext uri="{BB962C8B-B14F-4D97-AF65-F5344CB8AC3E}">
        <p14:creationId xmlns:p14="http://schemas.microsoft.com/office/powerpoint/2010/main" val="21138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wipe(left)">
                                      <p:cBhvr>
                                        <p:cTn id="27" dur="500"/>
                                        <p:tgtEl>
                                          <p:spTgt spid="12">
                                            <p:txEl>
                                              <p:pRg st="2" end="2"/>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xEl>
                                              <p:pRg st="8" end="8"/>
                                            </p:txEl>
                                          </p:spTgt>
                                        </p:tgtEl>
                                        <p:attrNameLst>
                                          <p:attrName>style.visibility</p:attrName>
                                        </p:attrNameLst>
                                      </p:cBhvr>
                                      <p:to>
                                        <p:strVal val="visible"/>
                                      </p:to>
                                    </p:set>
                                    <p:animEffect transition="in" filter="wipe(left)">
                                      <p:cBhvr>
                                        <p:cTn id="30" dur="500"/>
                                        <p:tgtEl>
                                          <p:spTgt spid="12">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animEffect transition="in" filter="wipe(left)">
                                      <p:cBhvr>
                                        <p:cTn id="35" dur="500"/>
                                        <p:tgtEl>
                                          <p:spTgt spid="11">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wipe(left)">
                                      <p:cBhvr>
                                        <p:cTn id="40" dur="500"/>
                                        <p:tgtEl>
                                          <p:spTgt spid="1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
                                            <p:txEl>
                                              <p:pRg st="3" end="3"/>
                                            </p:txEl>
                                          </p:spTgt>
                                        </p:tgtEl>
                                        <p:attrNameLst>
                                          <p:attrName>style.visibility</p:attrName>
                                        </p:attrNameLst>
                                      </p:cBhvr>
                                      <p:to>
                                        <p:strVal val="visible"/>
                                      </p:to>
                                    </p:set>
                                    <p:animEffect transition="in" filter="wipe(left)">
                                      <p:cBhvr>
                                        <p:cTn id="50" dur="500"/>
                                        <p:tgtEl>
                                          <p:spTgt spid="11">
                                            <p:txEl>
                                              <p:pRg st="3" end="3"/>
                                            </p:txEl>
                                          </p:spTgt>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xEl>
                                              <p:pRg st="5" end="5"/>
                                            </p:txEl>
                                          </p:spTgt>
                                        </p:tgtEl>
                                        <p:attrNameLst>
                                          <p:attrName>style.visibility</p:attrName>
                                        </p:attrNameLst>
                                      </p:cBhvr>
                                      <p:to>
                                        <p:strVal val="visible"/>
                                      </p:to>
                                    </p:set>
                                    <p:animEffect transition="in" filter="wipe(left)">
                                      <p:cBhvr>
                                        <p:cTn id="57" dur="500"/>
                                        <p:tgtEl>
                                          <p:spTgt spid="12">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
                                            <p:txEl>
                                              <p:pRg st="5" end="5"/>
                                            </p:txEl>
                                          </p:spTgt>
                                        </p:tgtEl>
                                        <p:attrNameLst>
                                          <p:attrName>style.visibility</p:attrName>
                                        </p:attrNameLst>
                                      </p:cBhvr>
                                      <p:to>
                                        <p:strVal val="visible"/>
                                      </p:to>
                                    </p:set>
                                    <p:animEffect transition="in" filter="wipe(left)">
                                      <p:cBhvr>
                                        <p:cTn id="62" dur="500"/>
                                        <p:tgtEl>
                                          <p:spTgt spid="11">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
                                            <p:txEl>
                                              <p:pRg st="7" end="7"/>
                                            </p:txEl>
                                          </p:spTgt>
                                        </p:tgtEl>
                                        <p:attrNameLst>
                                          <p:attrName>style.visibility</p:attrName>
                                        </p:attrNameLst>
                                      </p:cBhvr>
                                      <p:to>
                                        <p:strVal val="visible"/>
                                      </p:to>
                                    </p:set>
                                    <p:animEffect transition="in" filter="wipe(left)">
                                      <p:cBhvr>
                                        <p:cTn id="67" dur="500"/>
                                        <p:tgtEl>
                                          <p:spTgt spid="12">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1">
                                            <p:txEl>
                                              <p:pRg st="7" end="7"/>
                                            </p:txEl>
                                          </p:spTgt>
                                        </p:tgtEl>
                                        <p:attrNameLst>
                                          <p:attrName>style.visibility</p:attrName>
                                        </p:attrNameLst>
                                      </p:cBhvr>
                                      <p:to>
                                        <p:strVal val="visible"/>
                                      </p:to>
                                    </p:set>
                                    <p:animEffect transition="in" filter="wipe(left)">
                                      <p:cBhvr>
                                        <p:cTn id="77" dur="500"/>
                                        <p:tgtEl>
                                          <p:spTgt spid="11">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2">
                                            <p:txEl>
                                              <p:pRg st="10" end="10"/>
                                            </p:txEl>
                                          </p:spTgt>
                                        </p:tgtEl>
                                        <p:attrNameLst>
                                          <p:attrName>style.visibility</p:attrName>
                                        </p:attrNameLst>
                                      </p:cBhvr>
                                      <p:to>
                                        <p:strVal val="visible"/>
                                      </p:to>
                                    </p:set>
                                    <p:animEffect transition="in" filter="wipe(left)">
                                      <p:cBhvr>
                                        <p:cTn id="82" dur="500"/>
                                        <p:tgtEl>
                                          <p:spTgt spid="12">
                                            <p:txEl>
                                              <p:pRg st="10" end="10"/>
                                            </p:txEl>
                                          </p:spTgt>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2">
                                            <p:txEl>
                                              <p:pRg st="11" end="11"/>
                                            </p:txEl>
                                          </p:spTgt>
                                        </p:tgtEl>
                                        <p:attrNameLst>
                                          <p:attrName>style.visibility</p:attrName>
                                        </p:attrNameLst>
                                      </p:cBhvr>
                                      <p:to>
                                        <p:strVal val="visible"/>
                                      </p:to>
                                    </p:set>
                                    <p:animEffect transition="in" filter="wipe(left)">
                                      <p:cBhvr>
                                        <p:cTn id="85" dur="500"/>
                                        <p:tgtEl>
                                          <p:spTgt spid="12">
                                            <p:txEl>
                                              <p:pRg st="11" end="11"/>
                                            </p:txEl>
                                          </p:spTgt>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2">
                                            <p:txEl>
                                              <p:pRg st="12" end="12"/>
                                            </p:txEl>
                                          </p:spTgt>
                                        </p:tgtEl>
                                        <p:attrNameLst>
                                          <p:attrName>style.visibility</p:attrName>
                                        </p:attrNameLst>
                                      </p:cBhvr>
                                      <p:to>
                                        <p:strVal val="visible"/>
                                      </p:to>
                                    </p:set>
                                    <p:animEffect transition="in" filter="wipe(left)">
                                      <p:cBhvr>
                                        <p:cTn id="88" dur="500"/>
                                        <p:tgtEl>
                                          <p:spTgt spid="12">
                                            <p:txEl>
                                              <p:pRg st="12" end="1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1">
                                            <p:txEl>
                                              <p:pRg st="10" end="10"/>
                                            </p:txEl>
                                          </p:spTgt>
                                        </p:tgtEl>
                                        <p:attrNameLst>
                                          <p:attrName>style.visibility</p:attrName>
                                        </p:attrNameLst>
                                      </p:cBhvr>
                                      <p:to>
                                        <p:strVal val="visible"/>
                                      </p:to>
                                    </p:set>
                                    <p:animEffect transition="in" filter="wipe(left)">
                                      <p:cBhvr>
                                        <p:cTn id="93" dur="500"/>
                                        <p:tgtEl>
                                          <p:spTgt spid="11">
                                            <p:txEl>
                                              <p:pRg st="10" end="10"/>
                                            </p:txEl>
                                          </p:spTgt>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1">
                                            <p:txEl>
                                              <p:pRg st="11" end="11"/>
                                            </p:txEl>
                                          </p:spTgt>
                                        </p:tgtEl>
                                        <p:attrNameLst>
                                          <p:attrName>style.visibility</p:attrName>
                                        </p:attrNameLst>
                                      </p:cBhvr>
                                      <p:to>
                                        <p:strVal val="visible"/>
                                      </p:to>
                                    </p:set>
                                    <p:animEffect transition="in" filter="wipe(left)">
                                      <p:cBhvr>
                                        <p:cTn id="96" dur="500"/>
                                        <p:tgtEl>
                                          <p:spTgt spid="11">
                                            <p:txEl>
                                              <p:pRg st="11" end="1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2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2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wipe(down)">
                                      <p:cBhvr>
                                        <p:cTn id="121" dur="500"/>
                                        <p:tgtEl>
                                          <p:spTgt spid="39"/>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6"/>
                                        </p:tgtEl>
                                        <p:attrNameLst>
                                          <p:attrName>style.visibility</p:attrName>
                                        </p:attrNameLst>
                                      </p:cBhvr>
                                      <p:to>
                                        <p:strVal val="visible"/>
                                      </p:to>
                                    </p:set>
                                  </p:childTnLst>
                                </p:cTn>
                              </p:par>
                              <p:par>
                                <p:cTn id="130" presetID="22" presetClass="entr" presetSubtype="4" fill="hold" nodeType="with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wipe(down)">
                                      <p:cBhvr>
                                        <p:cTn id="132" dur="500"/>
                                        <p:tgtEl>
                                          <p:spTgt spid="28"/>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39"/>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23"/>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3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wipe(down)">
                                      <p:cBhvr>
                                        <p:cTn id="149" dur="500"/>
                                        <p:tgtEl>
                                          <p:spTgt spid="40"/>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40"/>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nodeType="clickEffect">
                                  <p:stCondLst>
                                    <p:cond delay="0"/>
                                  </p:stCondLst>
                                  <p:childTnLst>
                                    <p:set>
                                      <p:cBhvr>
                                        <p:cTn id="157" dur="1" fill="hold">
                                          <p:stCondLst>
                                            <p:cond delay="0"/>
                                          </p:stCondLst>
                                        </p:cTn>
                                        <p:tgtEl>
                                          <p:spTgt spid="33"/>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34"/>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41"/>
                                        </p:tgtEl>
                                        <p:attrNameLst>
                                          <p:attrName>style.visibility</p:attrName>
                                        </p:attrNameLst>
                                      </p:cBhvr>
                                      <p:to>
                                        <p:strVal val="visible"/>
                                      </p:to>
                                    </p:set>
                                    <p:animEffect transition="in" filter="wipe(down)">
                                      <p:cBhvr>
                                        <p:cTn id="166" dur="500"/>
                                        <p:tgtEl>
                                          <p:spTgt spid="41"/>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nodeType="clickEffect">
                                  <p:stCondLst>
                                    <p:cond delay="0"/>
                                  </p:stCondLst>
                                  <p:childTnLst>
                                    <p:animEffect transition="out" filter="fade">
                                      <p:cBhvr>
                                        <p:cTn id="170" dur="500"/>
                                        <p:tgtEl>
                                          <p:spTgt spid="24"/>
                                        </p:tgtEl>
                                      </p:cBhvr>
                                    </p:animEffect>
                                    <p:set>
                                      <p:cBhvr>
                                        <p:cTn id="171" dur="1" fill="hold">
                                          <p:stCondLst>
                                            <p:cond delay="499"/>
                                          </p:stCondLst>
                                        </p:cTn>
                                        <p:tgtEl>
                                          <p:spTgt spid="2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28"/>
                                        </p:tgtEl>
                                      </p:cBhvr>
                                    </p:animEffect>
                                    <p:set>
                                      <p:cBhvr>
                                        <p:cTn id="174" dur="1" fill="hold">
                                          <p:stCondLst>
                                            <p:cond delay="499"/>
                                          </p:stCondLst>
                                        </p:cTn>
                                        <p:tgtEl>
                                          <p:spTgt spid="28"/>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42"/>
                                        </p:tgtEl>
                                        <p:attrNameLst>
                                          <p:attrName>style.visibility</p:attrName>
                                        </p:attrNameLst>
                                      </p:cBhvr>
                                      <p:to>
                                        <p:strVal val="visible"/>
                                      </p:to>
                                    </p:set>
                                    <p:animEffect transition="in" filter="wipe(down)">
                                      <p:cBhvr>
                                        <p:cTn id="179" dur="500"/>
                                        <p:tgtEl>
                                          <p:spTgt spid="42"/>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grpId="1" nodeType="clickEffect">
                                  <p:stCondLst>
                                    <p:cond delay="0"/>
                                  </p:stCondLst>
                                  <p:childTnLst>
                                    <p:set>
                                      <p:cBhvr>
                                        <p:cTn id="183" dur="1" fill="hold">
                                          <p:stCondLst>
                                            <p:cond delay="0"/>
                                          </p:stCondLst>
                                        </p:cTn>
                                        <p:tgtEl>
                                          <p:spTgt spid="42"/>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41"/>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nodeType="clickEffect">
                                  <p:stCondLst>
                                    <p:cond delay="0"/>
                                  </p:stCondLst>
                                  <p:childTnLst>
                                    <p:set>
                                      <p:cBhvr>
                                        <p:cTn id="191" dur="1" fill="hold">
                                          <p:stCondLst>
                                            <p:cond delay="0"/>
                                          </p:stCondLst>
                                        </p:cTn>
                                        <p:tgtEl>
                                          <p:spTgt spid="34"/>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nodeType="clickEffect">
                                  <p:stCondLst>
                                    <p:cond delay="0"/>
                                  </p:stCondLst>
                                  <p:childTnLst>
                                    <p:set>
                                      <p:cBhvr>
                                        <p:cTn id="195" dur="1" fill="hold">
                                          <p:stCondLst>
                                            <p:cond delay="0"/>
                                          </p:stCondLst>
                                        </p:cTn>
                                        <p:tgtEl>
                                          <p:spTgt spid="35"/>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nodeType="clickEffect">
                                  <p:stCondLst>
                                    <p:cond delay="0"/>
                                  </p:stCondLst>
                                  <p:childTnLst>
                                    <p:set>
                                      <p:cBhvr>
                                        <p:cTn id="199" dur="1" fill="hold">
                                          <p:stCondLst>
                                            <p:cond delay="0"/>
                                          </p:stCondLst>
                                        </p:cTn>
                                        <p:tgtEl>
                                          <p:spTgt spid="10"/>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nodeType="clickEffect">
                                  <p:stCondLst>
                                    <p:cond delay="0"/>
                                  </p:stCondLst>
                                  <p:childTnLst>
                                    <p:set>
                                      <p:cBhvr>
                                        <p:cTn id="203" dur="1" fill="hold">
                                          <p:stCondLst>
                                            <p:cond delay="0"/>
                                          </p:stCondLst>
                                        </p:cTn>
                                        <p:tgtEl>
                                          <p:spTgt spid="37"/>
                                        </p:tgtEl>
                                        <p:attrNameLst>
                                          <p:attrName>style.visibility</p:attrName>
                                        </p:attrNameLst>
                                      </p:cBhvr>
                                      <p:to>
                                        <p:strVal val="visible"/>
                                      </p:to>
                                    </p:set>
                                  </p:childTnLst>
                                </p:cTn>
                              </p:par>
                            </p:childTnLst>
                          </p:cTn>
                        </p:par>
                        <p:par>
                          <p:cTn id="204" fill="hold">
                            <p:stCondLst>
                              <p:cond delay="0"/>
                            </p:stCondLst>
                            <p:childTnLst>
                              <p:par>
                                <p:cTn id="205" presetID="42" presetClass="path" presetSubtype="0" fill="hold" nodeType="afterEffect">
                                  <p:stCondLst>
                                    <p:cond delay="0"/>
                                  </p:stCondLst>
                                  <p:childTnLst>
                                    <p:animMotion origin="layout" path="M -4.16667E-6 3.33333E-6 L 1.01289 0.01828 " pathEditMode="relative" rAng="0" ptsTypes="AA">
                                      <p:cBhvr>
                                        <p:cTn id="206" dur="4000" fill="hold"/>
                                        <p:tgtEl>
                                          <p:spTgt spid="37"/>
                                        </p:tgtEl>
                                        <p:attrNameLst>
                                          <p:attrName>ppt_x</p:attrName>
                                          <p:attrName>ppt_y</p:attrName>
                                        </p:attrNameLst>
                                      </p:cBhvr>
                                      <p:rCtr x="50638" y="903"/>
                                    </p:animMotion>
                                  </p:childTnLst>
                                </p:cTn>
                              </p:par>
                            </p:childTnLst>
                          </p:cTn>
                        </p:par>
                        <p:par>
                          <p:cTn id="207" fill="hold">
                            <p:stCondLst>
                              <p:cond delay="4000"/>
                            </p:stCondLst>
                            <p:childTnLst>
                              <p:par>
                                <p:cTn id="208" presetID="42" presetClass="exit" presetSubtype="0" fill="hold" nodeType="afterEffect">
                                  <p:stCondLst>
                                    <p:cond delay="0"/>
                                  </p:stCondLst>
                                  <p:childTnLst>
                                    <p:animEffect transition="out" filter="fade">
                                      <p:cBhvr>
                                        <p:cTn id="209" dur="1000"/>
                                        <p:tgtEl>
                                          <p:spTgt spid="6"/>
                                        </p:tgtEl>
                                      </p:cBhvr>
                                    </p:animEffect>
                                    <p:anim calcmode="lin" valueType="num">
                                      <p:cBhvr>
                                        <p:cTn id="210" dur="1000"/>
                                        <p:tgtEl>
                                          <p:spTgt spid="6"/>
                                        </p:tgtEl>
                                        <p:attrNameLst>
                                          <p:attrName>ppt_x</p:attrName>
                                        </p:attrNameLst>
                                      </p:cBhvr>
                                      <p:tavLst>
                                        <p:tav tm="0">
                                          <p:val>
                                            <p:strVal val="ppt_x"/>
                                          </p:val>
                                        </p:tav>
                                        <p:tav tm="100000">
                                          <p:val>
                                            <p:strVal val="ppt_x"/>
                                          </p:val>
                                        </p:tav>
                                      </p:tavLst>
                                    </p:anim>
                                    <p:anim calcmode="lin" valueType="num">
                                      <p:cBhvr>
                                        <p:cTn id="211" dur="1000"/>
                                        <p:tgtEl>
                                          <p:spTgt spid="6"/>
                                        </p:tgtEl>
                                        <p:attrNameLst>
                                          <p:attrName>ppt_y</p:attrName>
                                        </p:attrNameLst>
                                      </p:cBhvr>
                                      <p:tavLst>
                                        <p:tav tm="0">
                                          <p:val>
                                            <p:strVal val="ppt_y"/>
                                          </p:val>
                                        </p:tav>
                                        <p:tav tm="100000">
                                          <p:val>
                                            <p:strVal val="ppt_y+.1"/>
                                          </p:val>
                                        </p:tav>
                                      </p:tavLst>
                                    </p:anim>
                                    <p:set>
                                      <p:cBhvr>
                                        <p:cTn id="212" dur="1" fill="hold">
                                          <p:stCondLst>
                                            <p:cond delay="999"/>
                                          </p:stCondLst>
                                        </p:cTn>
                                        <p:tgtEl>
                                          <p:spTgt spid="6"/>
                                        </p:tgtEl>
                                        <p:attrNameLst>
                                          <p:attrName>style.visibility</p:attrName>
                                        </p:attrNameLst>
                                      </p:cBhvr>
                                      <p:to>
                                        <p:strVal val="hidden"/>
                                      </p:to>
                                    </p:set>
                                  </p:childTnLst>
                                </p:cTn>
                              </p:par>
                            </p:childTnLst>
                          </p:cTn>
                        </p:par>
                        <p:par>
                          <p:cTn id="213" fill="hold">
                            <p:stCondLst>
                              <p:cond delay="5000"/>
                            </p:stCondLst>
                            <p:childTnLst>
                              <p:par>
                                <p:cTn id="214" presetID="42" presetClass="path" presetSubtype="0" fill="hold" nodeType="afterEffect">
                                  <p:stCondLst>
                                    <p:cond delay="0"/>
                                  </p:stCondLst>
                                  <p:childTnLst>
                                    <p:animMotion origin="layout" path="M 1.01289 0.01829 L 1.24519 0.01551 " pathEditMode="relative" rAng="0" ptsTypes="AA">
                                      <p:cBhvr>
                                        <p:cTn id="215" dur="2000" fill="hold"/>
                                        <p:tgtEl>
                                          <p:spTgt spid="37"/>
                                        </p:tgtEl>
                                        <p:attrNameLst>
                                          <p:attrName>ppt_x</p:attrName>
                                          <p:attrName>ppt_y</p:attrName>
                                        </p:attrNameLst>
                                      </p:cBhvr>
                                      <p:rCtr x="11615" y="0"/>
                                    </p:animMotion>
                                  </p:childTnLst>
                                </p:cTn>
                              </p:par>
                              <p:par>
                                <p:cTn id="216" presetID="10" presetClass="exit" presetSubtype="0" fill="hold" nodeType="withEffect">
                                  <p:stCondLst>
                                    <p:cond delay="0"/>
                                  </p:stCondLst>
                                  <p:childTnLst>
                                    <p:animEffect transition="out" filter="fade">
                                      <p:cBhvr>
                                        <p:cTn id="217" dur="500"/>
                                        <p:tgtEl>
                                          <p:spTgt spid="10"/>
                                        </p:tgtEl>
                                      </p:cBhvr>
                                    </p:animEffect>
                                    <p:set>
                                      <p:cBhvr>
                                        <p:cTn id="2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uiExpand="1" build="p" animBg="1"/>
      <p:bldP spid="14" grpId="0"/>
      <p:bldP spid="12" grpId="0" uiExpand="1" build="p" animBg="1"/>
      <p:bldP spid="3" grpId="0" animBg="1"/>
      <p:bldP spid="15" grpId="0" animBg="1"/>
      <p:bldP spid="39" grpId="0" animBg="1"/>
      <p:bldP spid="39" grpId="1" animBg="1"/>
      <p:bldP spid="40" grpId="0" animBg="1"/>
      <p:bldP spid="40" grpId="1" animBg="1"/>
      <p:bldP spid="41" grpId="0" animBg="1"/>
      <p:bldP spid="41"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0"/>
            <a:ext cx="11411205" cy="830997"/>
          </a:xfrm>
          <a:prstGeom prst="rect">
            <a:avLst/>
          </a:prstGeom>
          <a:noFill/>
        </p:spPr>
        <p:txBody>
          <a:bodyPr wrap="square" rtlCol="0">
            <a:spAutoFit/>
          </a:bodyPr>
          <a:lstStyle/>
          <a:p>
            <a:pPr algn="ctr"/>
            <a:r>
              <a:rPr lang="en-US" sz="4800" dirty="0"/>
              <a:t>Classes and Destructors</a:t>
            </a:r>
          </a:p>
        </p:txBody>
      </p:sp>
      <p:sp>
        <p:nvSpPr>
          <p:cNvPr id="6" name="TextBox 5">
            <a:extLst>
              <a:ext uri="{FF2B5EF4-FFF2-40B4-BE49-F238E27FC236}">
                <a16:creationId xmlns:a16="http://schemas.microsoft.com/office/drawing/2014/main" id="{DB3A6544-5225-4067-B8DB-9E4CF40322FB}"/>
              </a:ext>
            </a:extLst>
          </p:cNvPr>
          <p:cNvSpPr txBox="1"/>
          <p:nvPr/>
        </p:nvSpPr>
        <p:spPr>
          <a:xfrm>
            <a:off x="6751391" y="1746522"/>
            <a:ext cx="5199184" cy="3672502"/>
          </a:xfrm>
          <a:prstGeom prst="rect">
            <a:avLst/>
          </a:prstGeom>
          <a:solidFill>
            <a:srgbClr val="EBF0F9"/>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Destructors in Python</a:t>
            </a:r>
          </a:p>
          <a:p>
            <a:endParaRPr lang="en-US" sz="700" b="1" dirty="0">
              <a:solidFill>
                <a:srgbClr val="0000A3"/>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TextBook</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endParaRPr lang="en-US" sz="1050"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Student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self.book</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TextBook</a:t>
            </a:r>
            <a:r>
              <a:rPr lang="en-US"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study</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self.book.read</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8" name="TextBox 7">
            <a:extLst>
              <a:ext uri="{FF2B5EF4-FFF2-40B4-BE49-F238E27FC236}">
                <a16:creationId xmlns:a16="http://schemas.microsoft.com/office/drawing/2014/main" id="{AAD636AE-2702-4C34-8EFC-2BCA518C246A}"/>
              </a:ext>
            </a:extLst>
          </p:cNvPr>
          <p:cNvSpPr txBox="1"/>
          <p:nvPr/>
        </p:nvSpPr>
        <p:spPr>
          <a:xfrm>
            <a:off x="3751488" y="756393"/>
            <a:ext cx="4882962" cy="400110"/>
          </a:xfrm>
          <a:prstGeom prst="rect">
            <a:avLst/>
          </a:prstGeom>
          <a:noFill/>
        </p:spPr>
        <p:txBody>
          <a:bodyPr wrap="square" rtlCol="0">
            <a:spAutoFit/>
          </a:bodyPr>
          <a:lstStyle/>
          <a:p>
            <a:pPr algn="ctr"/>
            <a:r>
              <a:rPr lang="en-US" sz="2000" dirty="0"/>
              <a:t>Ok – what about destructors in Python?</a:t>
            </a:r>
          </a:p>
        </p:txBody>
      </p:sp>
      <p:sp>
        <p:nvSpPr>
          <p:cNvPr id="29" name="TextBox 28">
            <a:extLst>
              <a:ext uri="{FF2B5EF4-FFF2-40B4-BE49-F238E27FC236}">
                <a16:creationId xmlns:a16="http://schemas.microsoft.com/office/drawing/2014/main" id="{815FEEE6-2A07-45EC-A779-4C6DDEC5CFE3}"/>
              </a:ext>
            </a:extLst>
          </p:cNvPr>
          <p:cNvSpPr txBox="1"/>
          <p:nvPr/>
        </p:nvSpPr>
        <p:spPr>
          <a:xfrm>
            <a:off x="1211004" y="1187280"/>
            <a:ext cx="9769992" cy="400110"/>
          </a:xfrm>
          <a:prstGeom prst="rect">
            <a:avLst/>
          </a:prstGeom>
          <a:noFill/>
        </p:spPr>
        <p:txBody>
          <a:bodyPr wrap="square" rtlCol="0">
            <a:spAutoFit/>
          </a:bodyPr>
          <a:lstStyle/>
          <a:p>
            <a:pPr algn="ctr"/>
            <a:r>
              <a:rPr lang="en-US" sz="2000" dirty="0"/>
              <a:t>Python classes may have </a:t>
            </a:r>
            <a:r>
              <a:rPr lang="en-US" sz="2000" dirty="0">
                <a:solidFill>
                  <a:srgbClr val="FF0000"/>
                </a:solidFill>
              </a:rPr>
              <a:t>destructors</a:t>
            </a:r>
            <a:r>
              <a:rPr lang="en-US" sz="2000" dirty="0"/>
              <a:t> – but they're </a:t>
            </a:r>
            <a:r>
              <a:rPr lang="en-US" sz="2000" dirty="0">
                <a:solidFill>
                  <a:srgbClr val="FF0000"/>
                </a:solidFill>
              </a:rPr>
              <a:t>rarely used</a:t>
            </a:r>
            <a:r>
              <a:rPr lang="en-US" sz="2000" dirty="0"/>
              <a:t>, and </a:t>
            </a:r>
            <a:r>
              <a:rPr lang="en-US" sz="2000" dirty="0">
                <a:solidFill>
                  <a:srgbClr val="FF0000"/>
                </a:solidFill>
              </a:rPr>
              <a:t>NOT guaranteed to run</a:t>
            </a:r>
            <a:r>
              <a:rPr lang="en-US" sz="2000" dirty="0"/>
              <a:t>!</a:t>
            </a:r>
          </a:p>
        </p:txBody>
      </p:sp>
      <p:sp>
        <p:nvSpPr>
          <p:cNvPr id="35" name="TextBox 34">
            <a:extLst>
              <a:ext uri="{FF2B5EF4-FFF2-40B4-BE49-F238E27FC236}">
                <a16:creationId xmlns:a16="http://schemas.microsoft.com/office/drawing/2014/main" id="{AB9FE92A-38B1-461D-BB01-A1E3C3ED9276}"/>
              </a:ext>
            </a:extLst>
          </p:cNvPr>
          <p:cNvSpPr txBox="1"/>
          <p:nvPr/>
        </p:nvSpPr>
        <p:spPr>
          <a:xfrm>
            <a:off x="452392" y="1746521"/>
            <a:ext cx="5545494" cy="5000789"/>
          </a:xfrm>
          <a:prstGeom prst="rect">
            <a:avLst/>
          </a:prstGeom>
          <a:solidFill>
            <a:schemeClr val="accent4">
              <a:lumMod val="20000"/>
              <a:lumOff val="80000"/>
            </a:schemeClr>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Destructors in C++</a:t>
            </a:r>
          </a:p>
          <a:p>
            <a:r>
              <a:rPr lang="en-US" dirty="0">
                <a:solidFill>
                  <a:srgbClr val="149902"/>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TextBook</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 };</a:t>
            </a:r>
          </a:p>
          <a:p>
            <a:endParaRPr lang="en-US" dirty="0">
              <a:solidFill>
                <a:srgbClr val="000000"/>
              </a:solidFill>
              <a:latin typeface="Consolas" panose="020B0609020204030204" pitchFamily="49" charset="0"/>
            </a:endParaRPr>
          </a:p>
          <a:p>
            <a:r>
              <a:rPr lang="en-US" dirty="0">
                <a:solidFill>
                  <a:srgbClr val="149902"/>
                </a:solidFill>
                <a:latin typeface="Consolas" panose="020B0609020204030204" pitchFamily="49" charset="0"/>
              </a:rPr>
              <a:t>class</a:t>
            </a:r>
            <a:r>
              <a:rPr lang="en-US" dirty="0">
                <a:solidFill>
                  <a:srgbClr val="000000"/>
                </a:solidFill>
                <a:latin typeface="Consolas" panose="020B0609020204030204" pitchFamily="49" charset="0"/>
              </a:rPr>
              <a:t> Student {</a:t>
            </a:r>
          </a:p>
          <a:p>
            <a:r>
              <a:rPr lang="en-US" b="1" dirty="0">
                <a:solidFill>
                  <a:srgbClr val="9E4C04"/>
                </a:solidFill>
                <a:latin typeface="Consolas-Bold"/>
              </a:rPr>
              <a:t>public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my_book</a:t>
            </a:r>
            <a:r>
              <a:rPr lang="en-US" dirty="0">
                <a:solidFill>
                  <a:srgbClr val="000000"/>
                </a:solidFill>
                <a:latin typeface="Consolas" panose="020B0609020204030204" pitchFamily="49" charset="0"/>
              </a:rPr>
              <a:t>_ = </a:t>
            </a:r>
            <a:r>
              <a:rPr lang="en-US" b="1" dirty="0">
                <a:solidFill>
                  <a:srgbClr val="9E4C04"/>
                </a:solidFill>
                <a:latin typeface="Consolas-Bold"/>
              </a:rPr>
              <a:t>new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TextBook</a:t>
            </a:r>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149902"/>
                </a:solidFill>
                <a:latin typeface="Consolas" panose="020B0609020204030204" pitchFamily="49" charset="0"/>
              </a:rPr>
              <a:t>void</a:t>
            </a:r>
            <a:r>
              <a:rPr lang="en-US" dirty="0">
                <a:solidFill>
                  <a:srgbClr val="000000"/>
                </a:solidFill>
                <a:latin typeface="Consolas" panose="020B0609020204030204" pitchFamily="49" charset="0"/>
              </a:rPr>
              <a:t> study() { </a:t>
            </a:r>
            <a:r>
              <a:rPr lang="en-US" dirty="0" err="1">
                <a:solidFill>
                  <a:srgbClr val="000000"/>
                </a:solidFill>
                <a:latin typeface="Consolas" panose="020B0609020204030204" pitchFamily="49" charset="0"/>
              </a:rPr>
              <a:t>my_book</a:t>
            </a:r>
            <a:r>
              <a:rPr lang="en-US" dirty="0">
                <a:solidFill>
                  <a:srgbClr val="000000"/>
                </a:solidFill>
                <a:latin typeface="Consolas" panose="020B0609020204030204" pitchFamily="49" charset="0"/>
              </a:rPr>
              <a:t>_-&gt;read(); }</a:t>
            </a:r>
          </a:p>
          <a:p>
            <a:endParaRPr lang="en-US" b="1"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endParaRPr lang="en-US" b="1" dirty="0">
              <a:solidFill>
                <a:srgbClr val="000000"/>
              </a:solidFill>
              <a:latin typeface="Consolas" panose="020B0609020204030204" pitchFamily="49" charset="0"/>
            </a:endParaRPr>
          </a:p>
          <a:p>
            <a:r>
              <a:rPr lang="en-US" b="1" dirty="0">
                <a:solidFill>
                  <a:srgbClr val="9E4C04"/>
                </a:solidFill>
                <a:latin typeface="Consolas-Bold"/>
              </a:rPr>
              <a:t>private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TextBook</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my_book</a:t>
            </a:r>
            <a:r>
              <a:rPr lang="en-US" dirty="0">
                <a:solidFill>
                  <a:srgbClr val="000000"/>
                </a:solidFill>
                <a:latin typeface="Consolas" panose="020B0609020204030204" pitchFamily="49" charset="0"/>
              </a:rPr>
              <a:t>_;</a:t>
            </a:r>
          </a:p>
          <a:p>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43" name="Arrow: Right 42">
            <a:extLst>
              <a:ext uri="{FF2B5EF4-FFF2-40B4-BE49-F238E27FC236}">
                <a16:creationId xmlns:a16="http://schemas.microsoft.com/office/drawing/2014/main" id="{EC60B026-12F1-4ABA-8828-0110F80B96D3}"/>
              </a:ext>
            </a:extLst>
          </p:cNvPr>
          <p:cNvSpPr/>
          <p:nvPr/>
        </p:nvSpPr>
        <p:spPr>
          <a:xfrm>
            <a:off x="6084492" y="4875592"/>
            <a:ext cx="580293" cy="64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5CAFD0CE-713C-42E9-8EB5-123345ACB463}"/>
              </a:ext>
            </a:extLst>
          </p:cNvPr>
          <p:cNvSpPr/>
          <p:nvPr/>
        </p:nvSpPr>
        <p:spPr>
          <a:xfrm>
            <a:off x="8855832" y="2727987"/>
            <a:ext cx="3257462" cy="1218164"/>
          </a:xfrm>
          <a:prstGeom prst="wedgeRoundRectCallout">
            <a:avLst>
              <a:gd name="adj1" fmla="val -72522"/>
              <a:gd name="adj2" fmla="val 1002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Python's destructor is named </a:t>
            </a:r>
            <a:r>
              <a:rPr lang="en-US" sz="2000" dirty="0">
                <a:solidFill>
                  <a:schemeClr val="accent4">
                    <a:lumMod val="40000"/>
                    <a:lumOff val="60000"/>
                  </a:schemeClr>
                </a:solidFill>
                <a:latin typeface="Corbel" panose="020B0503020204020204" pitchFamily="34" charset="0"/>
              </a:rPr>
              <a:t>__del__  </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that's </a:t>
            </a:r>
            <a:r>
              <a:rPr lang="en-US" sz="2000" dirty="0">
                <a:solidFill>
                  <a:schemeClr val="accent4">
                    <a:lumMod val="40000"/>
                    <a:lumOff val="60000"/>
                  </a:schemeClr>
                </a:solidFill>
                <a:latin typeface="Corbel" panose="020B0503020204020204" pitchFamily="34" charset="0"/>
              </a:rPr>
              <a:t>_ _ del _ _</a:t>
            </a:r>
            <a:r>
              <a:rPr lang="en-US" sz="2000" dirty="0">
                <a:latin typeface="Corbel" panose="020B0503020204020204" pitchFamily="34" charset="0"/>
              </a:rPr>
              <a:t>.</a:t>
            </a:r>
          </a:p>
        </p:txBody>
      </p:sp>
      <p:sp>
        <p:nvSpPr>
          <p:cNvPr id="48" name="Speech Bubble: Rectangle with Corners Rounded 47">
            <a:extLst>
              <a:ext uri="{FF2B5EF4-FFF2-40B4-BE49-F238E27FC236}">
                <a16:creationId xmlns:a16="http://schemas.microsoft.com/office/drawing/2014/main" id="{EF7AF915-ED72-4C51-86AB-38C53844C099}"/>
              </a:ext>
            </a:extLst>
          </p:cNvPr>
          <p:cNvSpPr/>
          <p:nvPr/>
        </p:nvSpPr>
        <p:spPr>
          <a:xfrm>
            <a:off x="8753704" y="1242020"/>
            <a:ext cx="3283477" cy="1009002"/>
          </a:xfrm>
          <a:prstGeom prst="wedgeRoundRectCallout">
            <a:avLst>
              <a:gd name="adj1" fmla="val -25892"/>
              <a:gd name="adj2" fmla="val 1645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Python, the garbage collector does this for us!</a:t>
            </a:r>
          </a:p>
        </p:txBody>
      </p:sp>
      <p:sp>
        <p:nvSpPr>
          <p:cNvPr id="15" name="TextBox 14">
            <a:extLst>
              <a:ext uri="{FF2B5EF4-FFF2-40B4-BE49-F238E27FC236}">
                <a16:creationId xmlns:a16="http://schemas.microsoft.com/office/drawing/2014/main" id="{2B5BE690-4527-4292-8FDB-8B6866F98DE6}"/>
              </a:ext>
            </a:extLst>
          </p:cNvPr>
          <p:cNvSpPr txBox="1"/>
          <p:nvPr/>
        </p:nvSpPr>
        <p:spPr>
          <a:xfrm>
            <a:off x="612584" y="4388303"/>
            <a:ext cx="5162574" cy="1477328"/>
          </a:xfrm>
          <a:prstGeom prst="rect">
            <a:avLst/>
          </a:prstGeom>
          <a:noFill/>
        </p:spPr>
        <p:txBody>
          <a:bodyPr wrap="square">
            <a:spAutoFit/>
          </a:bodyPr>
          <a:lstStyle/>
          <a:p>
            <a:r>
              <a:rPr lang="en-US" dirty="0">
                <a:solidFill>
                  <a:srgbClr val="FF0000"/>
                </a:solidFill>
                <a:latin typeface="Consolas" panose="020B0609020204030204" pitchFamily="49" charset="0"/>
              </a:rPr>
              <a:t> </a:t>
            </a:r>
            <a:r>
              <a:rPr lang="en-US" dirty="0">
                <a:latin typeface="Consolas" panose="020B0609020204030204" pitchFamily="49" charset="0"/>
              </a:rPr>
              <a:t>~Student() {</a:t>
            </a:r>
          </a:p>
          <a:p>
            <a:r>
              <a:rPr lang="en-US" dirty="0">
                <a:latin typeface="Consolas" panose="020B0609020204030204" pitchFamily="49" charset="0"/>
              </a:rPr>
              <a:t>     if (</a:t>
            </a:r>
            <a:r>
              <a:rPr lang="en-US" dirty="0" err="1">
                <a:latin typeface="Consolas" panose="020B0609020204030204" pitchFamily="49" charset="0"/>
              </a:rPr>
              <a:t>my_book</a:t>
            </a:r>
            <a:r>
              <a:rPr lang="en-US" dirty="0">
                <a:latin typeface="Consolas" panose="020B0609020204030204" pitchFamily="49" charset="0"/>
              </a:rPr>
              <a:t>_-&gt;</a:t>
            </a:r>
            <a:r>
              <a:rPr lang="en-US" dirty="0" err="1">
                <a:latin typeface="Consolas" panose="020B0609020204030204" pitchFamily="49" charset="0"/>
              </a:rPr>
              <a:t>finished_reading</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"You graduated!"; </a:t>
            </a:r>
          </a:p>
          <a:p>
            <a:r>
              <a:rPr lang="en-US" dirty="0">
                <a:latin typeface="Consolas" panose="020B0609020204030204" pitchFamily="49" charset="0"/>
              </a:rPr>
              <a:t>     delete </a:t>
            </a:r>
            <a:r>
              <a:rPr lang="en-US" dirty="0" err="1">
                <a:latin typeface="Consolas" panose="020B0609020204030204" pitchFamily="49" charset="0"/>
              </a:rPr>
              <a:t>my_book</a:t>
            </a:r>
            <a:r>
              <a:rPr lang="en-US" dirty="0">
                <a:latin typeface="Consolas" panose="020B0609020204030204" pitchFamily="49" charset="0"/>
              </a:rPr>
              <a:t>_;</a:t>
            </a:r>
          </a:p>
          <a:p>
            <a:r>
              <a:rPr lang="en-US" dirty="0">
                <a:latin typeface="Consolas" panose="020B0609020204030204" pitchFamily="49" charset="0"/>
              </a:rPr>
              <a:t>  }</a:t>
            </a:r>
            <a:endParaRPr lang="en-US" dirty="0"/>
          </a:p>
        </p:txBody>
      </p:sp>
      <p:sp>
        <p:nvSpPr>
          <p:cNvPr id="17" name="TextBox 16">
            <a:extLst>
              <a:ext uri="{FF2B5EF4-FFF2-40B4-BE49-F238E27FC236}">
                <a16:creationId xmlns:a16="http://schemas.microsoft.com/office/drawing/2014/main" id="{A27528D0-DB00-4AF4-801B-475B12F5ECAF}"/>
              </a:ext>
            </a:extLst>
          </p:cNvPr>
          <p:cNvSpPr txBox="1"/>
          <p:nvPr/>
        </p:nvSpPr>
        <p:spPr>
          <a:xfrm>
            <a:off x="6870380" y="4493064"/>
            <a:ext cx="4869228" cy="923330"/>
          </a:xfrm>
          <a:prstGeom prst="rect">
            <a:avLst/>
          </a:prstGeom>
          <a:noFill/>
        </p:spPr>
        <p:txBody>
          <a:bodyPr wrap="square">
            <a:spAutoFit/>
          </a:bodyPr>
          <a:lstStyle/>
          <a:p>
            <a:r>
              <a:rPr lang="en-US" dirty="0">
                <a:solidFill>
                  <a:srgbClr val="C00000"/>
                </a:solidFill>
                <a:latin typeface="Consolas" panose="020B0609020204030204" pitchFamily="49" charset="0"/>
              </a:rPr>
              <a:t> def </a:t>
            </a:r>
            <a:r>
              <a:rPr lang="en-US" dirty="0">
                <a:solidFill>
                  <a:srgbClr val="1396A3"/>
                </a:solidFill>
                <a:latin typeface="Consolas" panose="020B0609020204030204" pitchFamily="49" charset="0"/>
              </a:rPr>
              <a:t>__del__</a:t>
            </a:r>
            <a:r>
              <a:rPr lang="en-US" dirty="0">
                <a:latin typeface="Consolas" panose="020B0609020204030204" pitchFamily="49" charset="0"/>
              </a:rPr>
              <a:t>(self):</a:t>
            </a:r>
          </a:p>
          <a:p>
            <a:r>
              <a:rPr lang="en-US" dirty="0">
                <a:latin typeface="Consolas" panose="020B0609020204030204" pitchFamily="49" charset="0"/>
              </a:rPr>
              <a:t>    if </a:t>
            </a:r>
            <a:r>
              <a:rPr lang="en-US" dirty="0" err="1">
                <a:latin typeface="Consolas" panose="020B0609020204030204" pitchFamily="49" charset="0"/>
              </a:rPr>
              <a:t>self.book.finished_reading</a:t>
            </a:r>
            <a:r>
              <a:rPr lang="en-US" dirty="0">
                <a:latin typeface="Consolas" panose="020B0609020204030204" pitchFamily="49" charset="0"/>
              </a:rPr>
              <a:t>():</a:t>
            </a:r>
          </a:p>
          <a:p>
            <a:r>
              <a:rPr lang="en-US" dirty="0">
                <a:latin typeface="Consolas" panose="020B0609020204030204" pitchFamily="49" charset="0"/>
              </a:rPr>
              <a:t>      print("You graduated!")</a:t>
            </a:r>
            <a:endParaRPr lang="en-US" dirty="0"/>
          </a:p>
        </p:txBody>
      </p:sp>
      <p:sp>
        <p:nvSpPr>
          <p:cNvPr id="18" name="TextBox 17">
            <a:extLst>
              <a:ext uri="{FF2B5EF4-FFF2-40B4-BE49-F238E27FC236}">
                <a16:creationId xmlns:a16="http://schemas.microsoft.com/office/drawing/2014/main" id="{9151FAFF-9711-4F89-89D0-2A95CC92C8F2}"/>
              </a:ext>
            </a:extLst>
          </p:cNvPr>
          <p:cNvSpPr txBox="1"/>
          <p:nvPr/>
        </p:nvSpPr>
        <p:spPr>
          <a:xfrm>
            <a:off x="6751391" y="5467150"/>
            <a:ext cx="5209217" cy="1218164"/>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go_to_school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irman</a:t>
            </a:r>
            <a:r>
              <a:rPr lang="en-US" dirty="0">
                <a:solidFill>
                  <a:srgbClr val="000000"/>
                </a:solidFill>
                <a:latin typeface="Consolas" panose="020B0609020204030204" pitchFamily="49" charset="0"/>
              </a:rPr>
              <a:t> = Student()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irman.study</a:t>
            </a:r>
            <a:r>
              <a:rPr lang="en-US" dirty="0">
                <a:solidFill>
                  <a:srgbClr val="000000"/>
                </a:solidFill>
                <a:latin typeface="Consolas" panose="020B0609020204030204" pitchFamily="49" charset="0"/>
              </a:rPr>
              <a:t>()</a:t>
            </a:r>
          </a:p>
          <a:p>
            <a:r>
              <a:rPr lang="en-US" b="1" dirty="0">
                <a:solidFill>
                  <a:srgbClr val="000000"/>
                </a:solidFill>
                <a:latin typeface="Consolas" panose="020B0609020204030204" pitchFamily="49" charset="0"/>
              </a:rPr>
              <a:t>  </a:t>
            </a:r>
            <a:r>
              <a:rPr lang="en-US" b="1" dirty="0">
                <a:solidFill>
                  <a:srgbClr val="9E4C04"/>
                </a:solidFill>
                <a:latin typeface="Consolas-Bold"/>
              </a:rPr>
              <a:t>return</a:t>
            </a:r>
            <a:endParaRPr lang="en-US" dirty="0">
              <a:latin typeface="Consolas" panose="020B0609020204030204" pitchFamily="49" charset="0"/>
            </a:endParaRPr>
          </a:p>
        </p:txBody>
      </p:sp>
      <p:sp>
        <p:nvSpPr>
          <p:cNvPr id="46" name="Speech Bubble: Rectangle with Corners Rounded 45">
            <a:extLst>
              <a:ext uri="{FF2B5EF4-FFF2-40B4-BE49-F238E27FC236}">
                <a16:creationId xmlns:a16="http://schemas.microsoft.com/office/drawing/2014/main" id="{659043B5-310E-4BDB-82CF-DBCD46C9C7B7}"/>
              </a:ext>
            </a:extLst>
          </p:cNvPr>
          <p:cNvSpPr/>
          <p:nvPr/>
        </p:nvSpPr>
        <p:spPr>
          <a:xfrm>
            <a:off x="4025323" y="3958834"/>
            <a:ext cx="3542081" cy="1009002"/>
          </a:xfrm>
          <a:prstGeom prst="wedgeRoundRectCallout">
            <a:avLst>
              <a:gd name="adj1" fmla="val -68516"/>
              <a:gd name="adj2" fmla="val -792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While we have to explicitly free allocated objects in C++...</a:t>
            </a:r>
          </a:p>
        </p:txBody>
      </p:sp>
      <p:sp>
        <p:nvSpPr>
          <p:cNvPr id="19" name="Speech Bubble: Rectangle with Corners Rounded 18">
            <a:extLst>
              <a:ext uri="{FF2B5EF4-FFF2-40B4-BE49-F238E27FC236}">
                <a16:creationId xmlns:a16="http://schemas.microsoft.com/office/drawing/2014/main" id="{F9D0A7B7-C89F-473D-94B0-E10906D53823}"/>
              </a:ext>
            </a:extLst>
          </p:cNvPr>
          <p:cNvSpPr/>
          <p:nvPr/>
        </p:nvSpPr>
        <p:spPr>
          <a:xfrm>
            <a:off x="871350" y="5008081"/>
            <a:ext cx="4103292" cy="1477328"/>
          </a:xfrm>
          <a:prstGeom prst="wedgeRoundRectCallout">
            <a:avLst>
              <a:gd name="adj1" fmla="val 100466"/>
              <a:gd name="adj2" fmla="val 505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an object is no longer referred to by an object reference, it </a:t>
            </a:r>
            <a:r>
              <a:rPr lang="en-US" sz="2000" i="1" dirty="0">
                <a:solidFill>
                  <a:schemeClr val="accent4">
                    <a:lumMod val="40000"/>
                    <a:lumOff val="60000"/>
                  </a:schemeClr>
                </a:solidFill>
                <a:latin typeface="Corbel" panose="020B0503020204020204" pitchFamily="34" charset="0"/>
              </a:rPr>
              <a:t>may be </a:t>
            </a:r>
            <a:r>
              <a:rPr lang="en-US" sz="2000" dirty="0">
                <a:latin typeface="Corbel" panose="020B0503020204020204" pitchFamily="34" charset="0"/>
              </a:rPr>
              <a:t>garbage collected.</a:t>
            </a:r>
          </a:p>
        </p:txBody>
      </p:sp>
      <p:sp>
        <p:nvSpPr>
          <p:cNvPr id="22" name="Speech Bubble: Rectangle with Corners Rounded 21">
            <a:extLst>
              <a:ext uri="{FF2B5EF4-FFF2-40B4-BE49-F238E27FC236}">
                <a16:creationId xmlns:a16="http://schemas.microsoft.com/office/drawing/2014/main" id="{1ADFB68C-FE93-4E4D-A89E-359C51AFF83C}"/>
              </a:ext>
            </a:extLst>
          </p:cNvPr>
          <p:cNvSpPr/>
          <p:nvPr/>
        </p:nvSpPr>
        <p:spPr>
          <a:xfrm>
            <a:off x="5151032" y="2528469"/>
            <a:ext cx="3542081" cy="1218164"/>
          </a:xfrm>
          <a:prstGeom prst="wedgeRoundRectCallout">
            <a:avLst>
              <a:gd name="adj1" fmla="val 29069"/>
              <a:gd name="adj2" fmla="val 1141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so, during garbage collection, the destructor will be called automatically.</a:t>
            </a:r>
          </a:p>
        </p:txBody>
      </p:sp>
      <p:sp>
        <p:nvSpPr>
          <p:cNvPr id="21" name="Speech Bubble: Rectangle with Corners Rounded 20">
            <a:extLst>
              <a:ext uri="{FF2B5EF4-FFF2-40B4-BE49-F238E27FC236}">
                <a16:creationId xmlns:a16="http://schemas.microsoft.com/office/drawing/2014/main" id="{AE830540-3156-420A-B27F-D4522E76F754}"/>
              </a:ext>
            </a:extLst>
          </p:cNvPr>
          <p:cNvSpPr/>
          <p:nvPr/>
        </p:nvSpPr>
        <p:spPr>
          <a:xfrm>
            <a:off x="3330341" y="3242132"/>
            <a:ext cx="2937031" cy="1009002"/>
          </a:xfrm>
          <a:prstGeom prst="wedgeRoundRectCallout">
            <a:avLst>
              <a:gd name="adj1" fmla="val 86889"/>
              <a:gd name="adj2" fmla="val 1168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our destructor doesn't need to worry about it!</a:t>
            </a:r>
          </a:p>
        </p:txBody>
      </p:sp>
      <p:grpSp>
        <p:nvGrpSpPr>
          <p:cNvPr id="23" name="Group 22">
            <a:extLst>
              <a:ext uri="{FF2B5EF4-FFF2-40B4-BE49-F238E27FC236}">
                <a16:creationId xmlns:a16="http://schemas.microsoft.com/office/drawing/2014/main" id="{842C29B7-CBCB-4759-9B4C-8B4C425F166B}"/>
              </a:ext>
            </a:extLst>
          </p:cNvPr>
          <p:cNvGrpSpPr/>
          <p:nvPr/>
        </p:nvGrpSpPr>
        <p:grpSpPr>
          <a:xfrm>
            <a:off x="6538365" y="47020"/>
            <a:ext cx="5622258" cy="3454376"/>
            <a:chOff x="6049251" y="1867121"/>
            <a:chExt cx="5622258" cy="3454376"/>
          </a:xfrm>
        </p:grpSpPr>
        <p:grpSp>
          <p:nvGrpSpPr>
            <p:cNvPr id="24" name="Group 23">
              <a:extLst>
                <a:ext uri="{FF2B5EF4-FFF2-40B4-BE49-F238E27FC236}">
                  <a16:creationId xmlns:a16="http://schemas.microsoft.com/office/drawing/2014/main" id="{291787C5-4BBA-4011-86DB-5107B7436F8E}"/>
                </a:ext>
              </a:extLst>
            </p:cNvPr>
            <p:cNvGrpSpPr/>
            <p:nvPr/>
          </p:nvGrpSpPr>
          <p:grpSpPr>
            <a:xfrm>
              <a:off x="6049251" y="1867121"/>
              <a:ext cx="5622258" cy="3454376"/>
              <a:chOff x="7119660" y="4803763"/>
              <a:chExt cx="5622258" cy="3454376"/>
            </a:xfrm>
          </p:grpSpPr>
          <p:grpSp>
            <p:nvGrpSpPr>
              <p:cNvPr id="26" name="Group 25">
                <a:extLst>
                  <a:ext uri="{FF2B5EF4-FFF2-40B4-BE49-F238E27FC236}">
                    <a16:creationId xmlns:a16="http://schemas.microsoft.com/office/drawing/2014/main" id="{F0E66C06-36B5-4763-BFE9-7EC3BD1FCEB8}"/>
                  </a:ext>
                </a:extLst>
              </p:cNvPr>
              <p:cNvGrpSpPr/>
              <p:nvPr/>
            </p:nvGrpSpPr>
            <p:grpSpPr>
              <a:xfrm>
                <a:off x="7119660" y="4803763"/>
                <a:ext cx="5622258" cy="3381980"/>
                <a:chOff x="7358201" y="4426225"/>
                <a:chExt cx="5622258" cy="3381980"/>
              </a:xfrm>
            </p:grpSpPr>
            <p:sp>
              <p:nvSpPr>
                <p:cNvPr id="28" name="Rectangle: Rounded Corners 27">
                  <a:extLst>
                    <a:ext uri="{FF2B5EF4-FFF2-40B4-BE49-F238E27FC236}">
                      <a16:creationId xmlns:a16="http://schemas.microsoft.com/office/drawing/2014/main" id="{9D5AA61D-BE26-4DB9-8A79-569385F2A99A}"/>
                    </a:ext>
                  </a:extLst>
                </p:cNvPr>
                <p:cNvSpPr/>
                <p:nvPr/>
              </p:nvSpPr>
              <p:spPr>
                <a:xfrm>
                  <a:off x="7358201" y="4426225"/>
                  <a:ext cx="5622258" cy="33819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E2EA7258-1806-44DA-881B-B699A2D20217}"/>
                    </a:ext>
                  </a:extLst>
                </p:cNvPr>
                <p:cNvSpPr txBox="1"/>
                <p:nvPr/>
              </p:nvSpPr>
              <p:spPr>
                <a:xfrm>
                  <a:off x="7794151" y="443124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7" name="TextBox 26">
                <a:extLst>
                  <a:ext uri="{FF2B5EF4-FFF2-40B4-BE49-F238E27FC236}">
                    <a16:creationId xmlns:a16="http://schemas.microsoft.com/office/drawing/2014/main" id="{0D88DF0F-18B3-44C1-9AE1-C453AAA7C44F}"/>
                  </a:ext>
                </a:extLst>
              </p:cNvPr>
              <p:cNvSpPr txBox="1"/>
              <p:nvPr/>
            </p:nvSpPr>
            <p:spPr>
              <a:xfrm>
                <a:off x="7807484" y="5211151"/>
                <a:ext cx="4853514" cy="3046988"/>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cs typeface="Cordia New" panose="020B0502040204020203" pitchFamily="34" charset="-34"/>
                  </a:rPr>
                  <a:t>In garbage collected languages we use a destructor to free non-memory resources - like </a:t>
                </a:r>
                <a:r>
                  <a:rPr lang="en-US" sz="2000" dirty="0">
                    <a:solidFill>
                      <a:srgbClr val="FF0000"/>
                    </a:solidFill>
                    <a:latin typeface="Comic Sans MS" panose="030F0702030302020204" pitchFamily="66" charset="0"/>
                    <a:cs typeface="Cordia New" panose="020B0502040204020203" pitchFamily="34" charset="-34"/>
                  </a:rPr>
                  <a:t>deleting temporary files</a:t>
                </a:r>
                <a:r>
                  <a:rPr lang="en-US" sz="2000" dirty="0">
                    <a:solidFill>
                      <a:schemeClr val="accent1">
                        <a:lumMod val="75000"/>
                      </a:schemeClr>
                    </a:solidFill>
                    <a:latin typeface="Comic Sans MS" panose="030F0702030302020204" pitchFamily="66" charset="0"/>
                    <a:cs typeface="Cordia New" panose="020B0502040204020203" pitchFamily="34" charset="-34"/>
                  </a:rPr>
                  <a:t>, or </a:t>
                </a:r>
                <a:r>
                  <a:rPr lang="en-US" sz="2000" dirty="0">
                    <a:solidFill>
                      <a:srgbClr val="FF0000"/>
                    </a:solidFill>
                    <a:latin typeface="Comic Sans MS" panose="030F0702030302020204" pitchFamily="66" charset="0"/>
                    <a:cs typeface="Cordia New" panose="020B0502040204020203" pitchFamily="34" charset="-34"/>
                  </a:rPr>
                  <a:t>closing network connections</a:t>
                </a:r>
                <a:r>
                  <a:rPr lang="en-US" sz="2000" dirty="0">
                    <a:solidFill>
                      <a:schemeClr val="accent1">
                        <a:lumMod val="75000"/>
                      </a:schemeClr>
                    </a:solidFill>
                    <a:latin typeface="Comic Sans MS" panose="030F0702030302020204" pitchFamily="66" charset="0"/>
                    <a:cs typeface="Cordia New" panose="020B0502040204020203" pitchFamily="34" charset="-34"/>
                  </a:rPr>
                  <a:t>...</a:t>
                </a:r>
              </a:p>
              <a:p>
                <a:pPr algn="ctr"/>
                <a:endParaRPr lang="en-US" sz="500" dirty="0">
                  <a:solidFill>
                    <a:schemeClr val="accent1">
                      <a:lumMod val="75000"/>
                    </a:schemeClr>
                  </a:solidFill>
                  <a:latin typeface="Comic Sans MS" panose="030F0702030302020204" pitchFamily="66" charset="0"/>
                  <a:cs typeface="Cordia New" panose="020B0502040204020203" pitchFamily="34" charset="-34"/>
                </a:endParaRPr>
              </a:p>
              <a:p>
                <a:pPr algn="ctr"/>
                <a:endParaRPr lang="en-US" sz="2000" dirty="0">
                  <a:solidFill>
                    <a:schemeClr val="accent1">
                      <a:lumMod val="75000"/>
                    </a:schemeClr>
                  </a:solidFill>
                  <a:latin typeface="Comic Sans MS" panose="030F0702030302020204" pitchFamily="66" charset="0"/>
                  <a:cs typeface="Cordia New" panose="020B0502040204020203" pitchFamily="34" charset="-34"/>
                </a:endParaRPr>
              </a:p>
              <a:p>
                <a:pPr algn="ctr"/>
                <a:r>
                  <a:rPr lang="en-US" sz="2000" dirty="0">
                    <a:solidFill>
                      <a:schemeClr val="accent1">
                        <a:lumMod val="75000"/>
                      </a:schemeClr>
                    </a:solidFill>
                    <a:latin typeface="Comic Sans MS" panose="030F0702030302020204" pitchFamily="66" charset="0"/>
                    <a:cs typeface="Cordia New" panose="020B0502040204020203" pitchFamily="34" charset="-34"/>
                  </a:rPr>
                  <a:t>But, since the destructor may never be called, it's best to define your own </a:t>
                </a:r>
                <a:r>
                  <a:rPr lang="en-US" sz="2000" dirty="0">
                    <a:solidFill>
                      <a:srgbClr val="FF0000"/>
                    </a:solidFill>
                    <a:latin typeface="Comic Sans MS" panose="030F0702030302020204" pitchFamily="66" charset="0"/>
                    <a:cs typeface="Cordia New" panose="020B0502040204020203" pitchFamily="34" charset="-34"/>
                  </a:rPr>
                  <a:t>disposal()</a:t>
                </a:r>
                <a:r>
                  <a:rPr lang="en-US" sz="2000" dirty="0">
                    <a:solidFill>
                      <a:schemeClr val="accent1">
                        <a:lumMod val="75000"/>
                      </a:schemeClr>
                    </a:solidFill>
                    <a:latin typeface="Comic Sans MS" panose="030F0702030302020204" pitchFamily="66" charset="0"/>
                    <a:cs typeface="Cordia New" panose="020B0502040204020203" pitchFamily="34" charset="-34"/>
                  </a:rPr>
                  <a:t> function and explicitly call it when necessary.</a:t>
                </a:r>
                <a:endParaRPr lang="en-US" dirty="0">
                  <a:solidFill>
                    <a:srgbClr val="FF0000"/>
                  </a:solidFill>
                  <a:latin typeface="Consolas" panose="020B0609020204030204" pitchFamily="49" charset="0"/>
                  <a:cs typeface="Cordia New" panose="020B0502040204020203" pitchFamily="34" charset="-34"/>
                </a:endParaRPr>
              </a:p>
            </p:txBody>
          </p:sp>
        </p:grpSp>
        <p:pic>
          <p:nvPicPr>
            <p:cNvPr id="25" name="Picture 24">
              <a:extLst>
                <a:ext uri="{FF2B5EF4-FFF2-40B4-BE49-F238E27FC236}">
                  <a16:creationId xmlns:a16="http://schemas.microsoft.com/office/drawing/2014/main" id="{AF758140-9E1E-40A3-A9D0-9948EADE9728}"/>
                </a:ext>
              </a:extLst>
            </p:cNvPr>
            <p:cNvPicPr>
              <a:picLocks noChangeAspect="1"/>
            </p:cNvPicPr>
            <p:nvPr/>
          </p:nvPicPr>
          <p:blipFill rotWithShape="1">
            <a:blip r:embed="rId3"/>
            <a:srcRect l="23761" r="21167"/>
            <a:stretch/>
          </p:blipFill>
          <p:spPr>
            <a:xfrm>
              <a:off x="6143342" y="2340522"/>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22061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left)">
                                      <p:cBhvr>
                                        <p:cTn id="23" dur="500"/>
                                        <p:tgtEl>
                                          <p:spTgt spid="15">
                                            <p:txEl>
                                              <p:pRg st="0" end="0"/>
                                            </p:txEl>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500"/>
                                        <p:tgtEl>
                                          <p:spTgt spid="15">
                                            <p:txEl>
                                              <p:pRg st="1" end="1"/>
                                            </p:txEl>
                                          </p:spTgt>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wipe(left)">
                                      <p:cBhvr>
                                        <p:cTn id="31" dur="500"/>
                                        <p:tgtEl>
                                          <p:spTgt spid="15">
                                            <p:txEl>
                                              <p:pRg st="2" end="2"/>
                                            </p:txEl>
                                          </p:spTgt>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5">
                                            <p:txEl>
                                              <p:pRg st="3" end="3"/>
                                            </p:txEl>
                                          </p:spTgt>
                                        </p:tgtEl>
                                        <p:attrNameLst>
                                          <p:attrName>style.visibility</p:attrName>
                                        </p:attrNameLst>
                                      </p:cBhvr>
                                      <p:to>
                                        <p:strVal val="visible"/>
                                      </p:to>
                                    </p:set>
                                    <p:animEffect transition="in" filter="wipe(left)">
                                      <p:cBhvr>
                                        <p:cTn id="35" dur="500"/>
                                        <p:tgtEl>
                                          <p:spTgt spid="15">
                                            <p:txEl>
                                              <p:pRg st="3" end="3"/>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15">
                                            <p:txEl>
                                              <p:pRg st="4" end="4"/>
                                            </p:txEl>
                                          </p:spTgt>
                                        </p:tgtEl>
                                        <p:attrNameLst>
                                          <p:attrName>style.visibility</p:attrName>
                                        </p:attrNameLst>
                                      </p:cBhvr>
                                      <p:to>
                                        <p:strVal val="visible"/>
                                      </p:to>
                                    </p:set>
                                    <p:animEffect transition="in" filter="wipe(left)">
                                      <p:cBhvr>
                                        <p:cTn id="39" dur="500"/>
                                        <p:tgtEl>
                                          <p:spTgt spid="15">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Effect transition="in" filter="wipe(left)">
                                      <p:cBhvr>
                                        <p:cTn id="49" dur="500"/>
                                        <p:tgtEl>
                                          <p:spTgt spid="17">
                                            <p:txEl>
                                              <p:pRg st="0" end="0"/>
                                            </p:txEl>
                                          </p:spTgt>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animEffect transition="in" filter="wipe(left)">
                                      <p:cBhvr>
                                        <p:cTn id="53" dur="500"/>
                                        <p:tgtEl>
                                          <p:spTgt spid="17">
                                            <p:txEl>
                                              <p:pRg st="1" end="1"/>
                                            </p:txEl>
                                          </p:spTgt>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animEffect transition="in" filter="wipe(left)">
                                      <p:cBhvr>
                                        <p:cTn id="57" dur="500"/>
                                        <p:tgtEl>
                                          <p:spTgt spid="17">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down)">
                                      <p:cBhvr>
                                        <p:cTn id="75" dur="5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down)">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wipe(down)">
                                      <p:cBhvr>
                                        <p:cTn id="91" dur="500"/>
                                        <p:tgtEl>
                                          <p:spTgt spid="46"/>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6.25E-7 -4.44444E-6 L -0.12643 0.26991 " pathEditMode="relative" rAng="0" ptsTypes="AA">
                                      <p:cBhvr>
                                        <p:cTn id="95" dur="2000" fill="hold"/>
                                        <p:tgtEl>
                                          <p:spTgt spid="46"/>
                                        </p:tgtEl>
                                        <p:attrNameLst>
                                          <p:attrName>ppt_x</p:attrName>
                                          <p:attrName>ppt_y</p:attrName>
                                        </p:attrNameLst>
                                      </p:cBhvr>
                                      <p:rCtr x="-6328" y="13495"/>
                                    </p:animMotion>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wipe(down)">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down)">
                                      <p:cBhvr>
                                        <p:cTn id="105" dur="500"/>
                                        <p:tgtEl>
                                          <p:spTgt spid="21"/>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21"/>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4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46"/>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 presetClass="entr" presetSubtype="2" fill="hold" nodeType="clickEffect">
                                  <p:stCondLst>
                                    <p:cond delay="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500" fill="hold"/>
                                        <p:tgtEl>
                                          <p:spTgt spid="23"/>
                                        </p:tgtEl>
                                        <p:attrNameLst>
                                          <p:attrName>ppt_x</p:attrName>
                                        </p:attrNameLst>
                                      </p:cBhvr>
                                      <p:tavLst>
                                        <p:tav tm="0">
                                          <p:val>
                                            <p:strVal val="1+#ppt_w/2"/>
                                          </p:val>
                                        </p:tav>
                                        <p:tav tm="100000">
                                          <p:val>
                                            <p:strVal val="#ppt_x"/>
                                          </p:val>
                                        </p:tav>
                                      </p:tavLst>
                                    </p:anim>
                                    <p:anim calcmode="lin" valueType="num">
                                      <p:cBhvr additive="base">
                                        <p:cTn id="11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xit" presetSubtype="2" fill="hold" nodeType="clickEffect">
                                  <p:stCondLst>
                                    <p:cond delay="0"/>
                                  </p:stCondLst>
                                  <p:childTnLst>
                                    <p:anim calcmode="lin" valueType="num">
                                      <p:cBhvr additive="base">
                                        <p:cTn id="123" dur="500"/>
                                        <p:tgtEl>
                                          <p:spTgt spid="23"/>
                                        </p:tgtEl>
                                        <p:attrNameLst>
                                          <p:attrName>ppt_x</p:attrName>
                                        </p:attrNameLst>
                                      </p:cBhvr>
                                      <p:tavLst>
                                        <p:tav tm="0">
                                          <p:val>
                                            <p:strVal val="ppt_x"/>
                                          </p:val>
                                        </p:tav>
                                        <p:tav tm="100000">
                                          <p:val>
                                            <p:strVal val="1+ppt_w/2"/>
                                          </p:val>
                                        </p:tav>
                                      </p:tavLst>
                                    </p:anim>
                                    <p:anim calcmode="lin" valueType="num">
                                      <p:cBhvr additive="base">
                                        <p:cTn id="124" dur="500"/>
                                        <p:tgtEl>
                                          <p:spTgt spid="23"/>
                                        </p:tgtEl>
                                        <p:attrNameLst>
                                          <p:attrName>ppt_y</p:attrName>
                                        </p:attrNameLst>
                                      </p:cBhvr>
                                      <p:tavLst>
                                        <p:tav tm="0">
                                          <p:val>
                                            <p:strVal val="ppt_y"/>
                                          </p:val>
                                        </p:tav>
                                        <p:tav tm="100000">
                                          <p:val>
                                            <p:strVal val="ppt_y"/>
                                          </p:val>
                                        </p:tav>
                                      </p:tavLst>
                                    </p:anim>
                                    <p:set>
                                      <p:cBhvr>
                                        <p:cTn id="125"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9" grpId="0"/>
      <p:bldP spid="35" grpId="0" animBg="1"/>
      <p:bldP spid="43" grpId="0" animBg="1"/>
      <p:bldP spid="45" grpId="0" animBg="1"/>
      <p:bldP spid="45" grpId="1" animBg="1"/>
      <p:bldP spid="48" grpId="0" animBg="1"/>
      <p:bldP spid="48" grpId="1" animBg="1"/>
      <p:bldP spid="15" grpId="0" uiExpand="1" build="p"/>
      <p:bldP spid="17" grpId="0" build="p"/>
      <p:bldP spid="18" grpId="0" animBg="1"/>
      <p:bldP spid="46" grpId="0" animBg="1"/>
      <p:bldP spid="46" grpId="1" animBg="1"/>
      <p:bldP spid="46" grpId="2" animBg="1"/>
      <p:bldP spid="19" grpId="0" animBg="1"/>
      <p:bldP spid="19" grpId="1" animBg="1"/>
      <p:bldP spid="22" grpId="0" animBg="1"/>
      <p:bldP spid="22" grpId="1" animBg="1"/>
      <p:bldP spid="21" grpId="0" animBg="1"/>
      <p:bldP spid="2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439FDE32-3140-4AD0-8ACC-9D63A276863B}"/>
              </a:ext>
            </a:extLst>
          </p:cNvPr>
          <p:cNvSpPr txBox="1"/>
          <p:nvPr/>
        </p:nvSpPr>
        <p:spPr>
          <a:xfrm>
            <a:off x="280728" y="5249331"/>
            <a:ext cx="5864411" cy="1558973"/>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chat</a:t>
            </a:r>
            <a:r>
              <a:rPr lang="en-US" dirty="0">
                <a:solidFill>
                  <a:srgbClr val="000000"/>
                </a:solidFill>
                <a:latin typeface="Consolas" panose="020B0609020204030204" pitchFamily="49" charset="0"/>
              </a:rPr>
              <a:t>(p):</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p.talk</a:t>
            </a:r>
            <a:r>
              <a:rPr lang="en-US" dirty="0">
                <a:solidFill>
                  <a:srgbClr val="000000"/>
                </a:solidFill>
                <a:latin typeface="Consolas" panose="020B0609020204030204" pitchFamily="49" charset="0"/>
              </a:rPr>
              <a:t>()</a:t>
            </a:r>
          </a:p>
          <a:p>
            <a:endParaRPr lang="en-US" sz="1050" b="1" dirty="0">
              <a:solidFill>
                <a:srgbClr val="000000"/>
              </a:solidFill>
              <a:latin typeface="Consolas" panose="020B0609020204030204" pitchFamily="49" charset="0"/>
            </a:endParaRPr>
          </a:p>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cs131_lecture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 = Student(</a:t>
            </a:r>
            <a:r>
              <a:rPr lang="en-US" dirty="0">
                <a:solidFill>
                  <a:srgbClr val="850002"/>
                </a:solidFill>
                <a:latin typeface="Consolas" panose="020B0609020204030204" pitchFamily="49" charset="0"/>
              </a:rPr>
              <a:t>'Angelina'</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chat(s)</a:t>
            </a:r>
            <a:endParaRPr lang="en-US" dirty="0">
              <a:latin typeface="Consolas" panose="020B0609020204030204" pitchFamily="49" charset="0"/>
            </a:endParaRPr>
          </a:p>
        </p:txBody>
      </p:sp>
      <p:sp>
        <p:nvSpPr>
          <p:cNvPr id="2" name="TextBox 1">
            <a:extLst>
              <a:ext uri="{FF2B5EF4-FFF2-40B4-BE49-F238E27FC236}">
                <a16:creationId xmlns:a16="http://schemas.microsoft.com/office/drawing/2014/main" id="{08284727-1A3A-4E9F-956C-57CC4F72B5AC}"/>
              </a:ext>
            </a:extLst>
          </p:cNvPr>
          <p:cNvSpPr txBox="1"/>
          <p:nvPr/>
        </p:nvSpPr>
        <p:spPr>
          <a:xfrm>
            <a:off x="6691495" y="0"/>
            <a:ext cx="4974162" cy="830997"/>
          </a:xfrm>
          <a:prstGeom prst="rect">
            <a:avLst/>
          </a:prstGeom>
          <a:noFill/>
        </p:spPr>
        <p:txBody>
          <a:bodyPr wrap="square" rtlCol="0">
            <a:spAutoFit/>
          </a:bodyPr>
          <a:lstStyle/>
          <a:p>
            <a:pPr algn="ctr"/>
            <a:r>
              <a:rPr lang="en-US" sz="4800" dirty="0"/>
              <a:t>Inheritance</a:t>
            </a:r>
          </a:p>
        </p:txBody>
      </p:sp>
      <p:sp>
        <p:nvSpPr>
          <p:cNvPr id="6" name="TextBox 5">
            <a:extLst>
              <a:ext uri="{FF2B5EF4-FFF2-40B4-BE49-F238E27FC236}">
                <a16:creationId xmlns:a16="http://schemas.microsoft.com/office/drawing/2014/main" id="{DB3A6544-5225-4067-B8DB-9E4CF40322FB}"/>
              </a:ext>
            </a:extLst>
          </p:cNvPr>
          <p:cNvSpPr txBox="1"/>
          <p:nvPr/>
        </p:nvSpPr>
        <p:spPr>
          <a:xfrm>
            <a:off x="280728" y="89872"/>
            <a:ext cx="5864411" cy="5069269"/>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Person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name):</a:t>
            </a:r>
          </a:p>
          <a:p>
            <a:r>
              <a:rPr lang="en-US" dirty="0">
                <a:solidFill>
                  <a:srgbClr val="000000"/>
                </a:solidFill>
                <a:latin typeface="Consolas" panose="020B0609020204030204" pitchFamily="49" charset="0"/>
              </a:rPr>
              <a:t>    self.name = name</a:t>
            </a:r>
          </a:p>
          <a:p>
            <a:endParaRPr lang="en-US" sz="105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talk</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'Hi!</a:t>
            </a:r>
            <a:r>
              <a:rPr lang="en-US" dirty="0">
                <a:solidFill>
                  <a:srgbClr val="A100A3"/>
                </a:solidFill>
                <a:latin typeface="Consolas" panose="020B0609020204030204" pitchFamily="49" charset="0"/>
              </a:rPr>
              <a:t>\n</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endParaRPr lang="en-US" sz="105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endParaRPr lang="en-US"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Student</a:t>
            </a:r>
            <a:r>
              <a:rPr lang="en-US" dirty="0">
                <a:solidFill>
                  <a:srgbClr val="000000"/>
                </a:solidFill>
                <a:latin typeface="Consolas" panose="020B0609020204030204" pitchFamily="49" charset="0"/>
              </a:rPr>
              <a:t>(Person):</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name):</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super</a:t>
            </a:r>
            <a:r>
              <a:rPr lang="en-US" dirty="0">
                <a:solidFill>
                  <a:srgbClr val="000000"/>
                </a:solidFill>
                <a:latin typeface="Consolas" panose="020B0609020204030204" pitchFamily="49" charset="0"/>
              </a:rPr>
              <a:t>().__</a:t>
            </a:r>
            <a:r>
              <a:rPr lang="en-US" dirty="0" err="1">
                <a:solidFill>
                  <a:srgbClr val="000000"/>
                </a:solidFill>
                <a:latin typeface="Consolas" panose="020B0609020204030204" pitchFamily="49" charset="0"/>
              </a:rPr>
              <a:t>init</a:t>
            </a:r>
            <a:r>
              <a:rPr lang="en-US" dirty="0">
                <a:solidFill>
                  <a:srgbClr val="000000"/>
                </a:solidFill>
                <a:latin typeface="Consolas" panose="020B0609020204030204" pitchFamily="49" charset="0"/>
              </a:rPr>
              <a:t>__(name)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self.units</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0</a:t>
            </a:r>
          </a:p>
          <a:p>
            <a:endParaRPr lang="en-US" sz="1050"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talk</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"Heya</a:t>
            </a:r>
            <a:r>
              <a:rPr lang="en-US" dirty="0">
                <a:solidFill>
                  <a:srgbClr val="850002"/>
                </a:solidFill>
                <a:latin typeface="Consolas" panose="020B0609020204030204" pitchFamily="49" charset="0"/>
              </a:rPr>
              <a:t>, I'm {self.name}."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"Let's party! Oh... and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super</a:t>
            </a:r>
            <a:r>
              <a:rPr lang="en-US" dirty="0">
                <a:solidFill>
                  <a:srgbClr val="000000"/>
                </a:solidFill>
                <a:latin typeface="Consolas" panose="020B0609020204030204" pitchFamily="49" charset="0"/>
              </a:rPr>
              <a:t>().talk()</a:t>
            </a:r>
            <a:endParaRPr lang="en-US" dirty="0">
              <a:latin typeface="Consolas" panose="020B0609020204030204" pitchFamily="49" charset="0"/>
            </a:endParaRPr>
          </a:p>
        </p:txBody>
      </p:sp>
      <p:sp>
        <p:nvSpPr>
          <p:cNvPr id="11" name="TextBox 10">
            <a:extLst>
              <a:ext uri="{FF2B5EF4-FFF2-40B4-BE49-F238E27FC236}">
                <a16:creationId xmlns:a16="http://schemas.microsoft.com/office/drawing/2014/main" id="{49E36495-8FD4-4B08-AF41-2AC62159E6D0}"/>
              </a:ext>
            </a:extLst>
          </p:cNvPr>
          <p:cNvSpPr txBox="1"/>
          <p:nvPr/>
        </p:nvSpPr>
        <p:spPr>
          <a:xfrm>
            <a:off x="6264451" y="1278472"/>
            <a:ext cx="5646821" cy="461665"/>
          </a:xfrm>
          <a:prstGeom prst="rect">
            <a:avLst/>
          </a:prstGeom>
          <a:noFill/>
        </p:spPr>
        <p:txBody>
          <a:bodyPr wrap="square" rtlCol="0">
            <a:spAutoFit/>
          </a:bodyPr>
          <a:lstStyle/>
          <a:p>
            <a:pPr algn="ctr"/>
            <a:r>
              <a:rPr lang="en-US" sz="2400" dirty="0"/>
              <a:t>OK, so what about inheritance?</a:t>
            </a:r>
          </a:p>
        </p:txBody>
      </p:sp>
      <p:grpSp>
        <p:nvGrpSpPr>
          <p:cNvPr id="12" name="Group 11">
            <a:extLst>
              <a:ext uri="{FF2B5EF4-FFF2-40B4-BE49-F238E27FC236}">
                <a16:creationId xmlns:a16="http://schemas.microsoft.com/office/drawing/2014/main" id="{64DB7C8D-0B80-410E-980C-3A8A4BE03790}"/>
              </a:ext>
            </a:extLst>
          </p:cNvPr>
          <p:cNvGrpSpPr/>
          <p:nvPr/>
        </p:nvGrpSpPr>
        <p:grpSpPr>
          <a:xfrm>
            <a:off x="6661146" y="3408650"/>
            <a:ext cx="5418578" cy="872853"/>
            <a:chOff x="7774777" y="251451"/>
            <a:chExt cx="5418578" cy="872853"/>
          </a:xfrm>
        </p:grpSpPr>
        <p:sp>
          <p:nvSpPr>
            <p:cNvPr id="13" name="TextBox 12">
              <a:extLst>
                <a:ext uri="{FF2B5EF4-FFF2-40B4-BE49-F238E27FC236}">
                  <a16:creationId xmlns:a16="http://schemas.microsoft.com/office/drawing/2014/main" id="{DB886AAD-4046-4B55-996D-93C65457EF86}"/>
                </a:ext>
              </a:extLst>
            </p:cNvPr>
            <p:cNvSpPr txBox="1"/>
            <p:nvPr/>
          </p:nvSpPr>
          <p:spPr>
            <a:xfrm>
              <a:off x="8710082" y="293307"/>
              <a:ext cx="4483273" cy="830997"/>
            </a:xfrm>
            <a:prstGeom prst="rect">
              <a:avLst/>
            </a:prstGeom>
            <a:noFill/>
          </p:spPr>
          <p:txBody>
            <a:bodyPr wrap="square">
              <a:spAutoFit/>
            </a:bodyPr>
            <a:lstStyle/>
            <a:p>
              <a:r>
                <a:rPr lang="en-US" sz="2400" dirty="0"/>
                <a:t>How does a derived class method override a base class method?</a:t>
              </a:r>
            </a:p>
          </p:txBody>
        </p:sp>
        <p:pic>
          <p:nvPicPr>
            <p:cNvPr id="15" name="Picture 14" descr="Shape&#10;&#10;Description automatically generated with low confidence">
              <a:extLst>
                <a:ext uri="{FF2B5EF4-FFF2-40B4-BE49-F238E27FC236}">
                  <a16:creationId xmlns:a16="http://schemas.microsoft.com/office/drawing/2014/main" id="{20885AA4-05C3-4731-AD43-7FE2E06FE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grpSp>
        <p:nvGrpSpPr>
          <p:cNvPr id="16" name="Group 15">
            <a:extLst>
              <a:ext uri="{FF2B5EF4-FFF2-40B4-BE49-F238E27FC236}">
                <a16:creationId xmlns:a16="http://schemas.microsoft.com/office/drawing/2014/main" id="{084C32F2-F87E-4799-BE91-42058B4F8DC1}"/>
              </a:ext>
            </a:extLst>
          </p:cNvPr>
          <p:cNvGrpSpPr/>
          <p:nvPr/>
        </p:nvGrpSpPr>
        <p:grpSpPr>
          <a:xfrm>
            <a:off x="6661146" y="2140071"/>
            <a:ext cx="5035668" cy="872853"/>
            <a:chOff x="7774777" y="251451"/>
            <a:chExt cx="5035668" cy="872853"/>
          </a:xfrm>
        </p:grpSpPr>
        <p:sp>
          <p:nvSpPr>
            <p:cNvPr id="17" name="TextBox 16">
              <a:extLst>
                <a:ext uri="{FF2B5EF4-FFF2-40B4-BE49-F238E27FC236}">
                  <a16:creationId xmlns:a16="http://schemas.microsoft.com/office/drawing/2014/main" id="{3A4132E6-74A7-4180-AF21-6A7569DD5F8B}"/>
                </a:ext>
              </a:extLst>
            </p:cNvPr>
            <p:cNvSpPr txBox="1"/>
            <p:nvPr/>
          </p:nvSpPr>
          <p:spPr>
            <a:xfrm>
              <a:off x="8710082" y="293307"/>
              <a:ext cx="4100363" cy="830997"/>
            </a:xfrm>
            <a:prstGeom prst="rect">
              <a:avLst/>
            </a:prstGeom>
            <a:noFill/>
          </p:spPr>
          <p:txBody>
            <a:bodyPr wrap="square">
              <a:spAutoFit/>
            </a:bodyPr>
            <a:lstStyle/>
            <a:p>
              <a:r>
                <a:rPr lang="en-US" sz="2400" dirty="0"/>
                <a:t>How does a derived class inherit from a base class?</a:t>
              </a:r>
            </a:p>
          </p:txBody>
        </p:sp>
        <p:pic>
          <p:nvPicPr>
            <p:cNvPr id="18" name="Picture 17" descr="Shape&#10;&#10;Description automatically generated with low confidence">
              <a:extLst>
                <a:ext uri="{FF2B5EF4-FFF2-40B4-BE49-F238E27FC236}">
                  <a16:creationId xmlns:a16="http://schemas.microsoft.com/office/drawing/2014/main" id="{6931149B-4A6C-4278-9F52-BE3E57667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grpSp>
        <p:nvGrpSpPr>
          <p:cNvPr id="19" name="Group 18">
            <a:extLst>
              <a:ext uri="{FF2B5EF4-FFF2-40B4-BE49-F238E27FC236}">
                <a16:creationId xmlns:a16="http://schemas.microsoft.com/office/drawing/2014/main" id="{D2109520-9104-42FE-9C6C-A852B4D01EF6}"/>
              </a:ext>
            </a:extLst>
          </p:cNvPr>
          <p:cNvGrpSpPr/>
          <p:nvPr/>
        </p:nvGrpSpPr>
        <p:grpSpPr>
          <a:xfrm>
            <a:off x="6661146" y="4643390"/>
            <a:ext cx="4913634" cy="872853"/>
            <a:chOff x="7774777" y="251451"/>
            <a:chExt cx="4913634" cy="872853"/>
          </a:xfrm>
        </p:grpSpPr>
        <p:sp>
          <p:nvSpPr>
            <p:cNvPr id="20" name="TextBox 19">
              <a:extLst>
                <a:ext uri="{FF2B5EF4-FFF2-40B4-BE49-F238E27FC236}">
                  <a16:creationId xmlns:a16="http://schemas.microsoft.com/office/drawing/2014/main" id="{8EC88892-9A7B-4764-B913-316C9F6CE99E}"/>
                </a:ext>
              </a:extLst>
            </p:cNvPr>
            <p:cNvSpPr txBox="1"/>
            <p:nvPr/>
          </p:nvSpPr>
          <p:spPr>
            <a:xfrm>
              <a:off x="8710082" y="293307"/>
              <a:ext cx="3978329" cy="830997"/>
            </a:xfrm>
            <a:prstGeom prst="rect">
              <a:avLst/>
            </a:prstGeom>
            <a:noFill/>
          </p:spPr>
          <p:txBody>
            <a:bodyPr wrap="square">
              <a:spAutoFit/>
            </a:bodyPr>
            <a:lstStyle/>
            <a:p>
              <a:r>
                <a:rPr lang="en-US" sz="2400" dirty="0"/>
                <a:t>How does a derived method call a base-class method?</a:t>
              </a:r>
            </a:p>
          </p:txBody>
        </p:sp>
        <p:pic>
          <p:nvPicPr>
            <p:cNvPr id="21" name="Picture 20" descr="Shape&#10;&#10;Description automatically generated with low confidence">
              <a:extLst>
                <a:ext uri="{FF2B5EF4-FFF2-40B4-BE49-F238E27FC236}">
                  <a16:creationId xmlns:a16="http://schemas.microsoft.com/office/drawing/2014/main" id="{2C51DEE1-12AC-4549-BA1B-23A290238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25" name="Rectangle 24">
            <a:extLst>
              <a:ext uri="{FF2B5EF4-FFF2-40B4-BE49-F238E27FC236}">
                <a16:creationId xmlns:a16="http://schemas.microsoft.com/office/drawing/2014/main" id="{32369AB4-FF96-47A7-81B3-D17EDBC482D7}"/>
              </a:ext>
            </a:extLst>
          </p:cNvPr>
          <p:cNvSpPr/>
          <p:nvPr/>
        </p:nvSpPr>
        <p:spPr>
          <a:xfrm>
            <a:off x="6691495" y="5931687"/>
            <a:ext cx="500117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7" name="Rectangle 26">
            <a:extLst>
              <a:ext uri="{FF2B5EF4-FFF2-40B4-BE49-F238E27FC236}">
                <a16:creationId xmlns:a16="http://schemas.microsoft.com/office/drawing/2014/main" id="{FE21430B-AE4C-4F01-837C-41F60A05CFD6}"/>
              </a:ext>
            </a:extLst>
          </p:cNvPr>
          <p:cNvSpPr/>
          <p:nvPr/>
        </p:nvSpPr>
        <p:spPr>
          <a:xfrm>
            <a:off x="6693779" y="5938159"/>
            <a:ext cx="500303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peech Bubble: Rectangle with Corners Rounded 28">
            <a:extLst>
              <a:ext uri="{FF2B5EF4-FFF2-40B4-BE49-F238E27FC236}">
                <a16:creationId xmlns:a16="http://schemas.microsoft.com/office/drawing/2014/main" id="{5E490960-A4BF-4E39-9BD8-2FC7BF88884C}"/>
              </a:ext>
            </a:extLst>
          </p:cNvPr>
          <p:cNvSpPr/>
          <p:nvPr/>
        </p:nvSpPr>
        <p:spPr>
          <a:xfrm>
            <a:off x="2997290" y="849284"/>
            <a:ext cx="3160987" cy="998144"/>
          </a:xfrm>
          <a:prstGeom prst="wedgeRoundRectCallout">
            <a:avLst>
              <a:gd name="adj1" fmla="val -61447"/>
              <a:gd name="adj2" fmla="val 1379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how we show a derived class is inherited from a base class.</a:t>
            </a:r>
          </a:p>
        </p:txBody>
      </p:sp>
      <p:sp>
        <p:nvSpPr>
          <p:cNvPr id="3" name="Rectangle 2">
            <a:extLst>
              <a:ext uri="{FF2B5EF4-FFF2-40B4-BE49-F238E27FC236}">
                <a16:creationId xmlns:a16="http://schemas.microsoft.com/office/drawing/2014/main" id="{0E62E49F-A0AA-412A-BFAA-11C5BD883988}"/>
              </a:ext>
            </a:extLst>
          </p:cNvPr>
          <p:cNvSpPr/>
          <p:nvPr/>
        </p:nvSpPr>
        <p:spPr>
          <a:xfrm>
            <a:off x="827773" y="3234856"/>
            <a:ext cx="4119612" cy="284103"/>
          </a:xfrm>
          <a:prstGeom prst="rect">
            <a:avLst/>
          </a:prstGeom>
          <a:solidFill>
            <a:srgbClr val="EBF0F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 3">
            <a:extLst>
              <a:ext uri="{FF2B5EF4-FFF2-40B4-BE49-F238E27FC236}">
                <a16:creationId xmlns:a16="http://schemas.microsoft.com/office/drawing/2014/main" id="{4AA0680C-EE69-47EA-B28A-0962DFFE1404}"/>
              </a:ext>
            </a:extLst>
          </p:cNvPr>
          <p:cNvSpPr/>
          <p:nvPr/>
        </p:nvSpPr>
        <p:spPr>
          <a:xfrm rot="812154">
            <a:off x="3749818" y="52056"/>
            <a:ext cx="2319689" cy="182882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simply WON'T be called! 😂</a:t>
            </a:r>
          </a:p>
        </p:txBody>
      </p:sp>
      <p:sp>
        <p:nvSpPr>
          <p:cNvPr id="34" name="Arrow: Left 33">
            <a:extLst>
              <a:ext uri="{FF2B5EF4-FFF2-40B4-BE49-F238E27FC236}">
                <a16:creationId xmlns:a16="http://schemas.microsoft.com/office/drawing/2014/main" id="{6C5C123A-3D90-4CEC-A5A7-A6BE56AC1228}"/>
              </a:ext>
            </a:extLst>
          </p:cNvPr>
          <p:cNvSpPr/>
          <p:nvPr/>
        </p:nvSpPr>
        <p:spPr>
          <a:xfrm>
            <a:off x="3682222" y="2441366"/>
            <a:ext cx="2319689" cy="182882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forget to call to the base's constructor...</a:t>
            </a:r>
          </a:p>
        </p:txBody>
      </p:sp>
      <p:sp>
        <p:nvSpPr>
          <p:cNvPr id="31" name="Speech Bubble: Rectangle with Corners Rounded 30">
            <a:extLst>
              <a:ext uri="{FF2B5EF4-FFF2-40B4-BE49-F238E27FC236}">
                <a16:creationId xmlns:a16="http://schemas.microsoft.com/office/drawing/2014/main" id="{2926338E-88EB-4D94-8BE1-5366E0AE0EF3}"/>
              </a:ext>
            </a:extLst>
          </p:cNvPr>
          <p:cNvSpPr/>
          <p:nvPr/>
        </p:nvSpPr>
        <p:spPr>
          <a:xfrm>
            <a:off x="2860441" y="2637401"/>
            <a:ext cx="4096553" cy="1218164"/>
          </a:xfrm>
          <a:prstGeom prst="wedgeRoundRectCallout">
            <a:avLst>
              <a:gd name="adj1" fmla="val -84880"/>
              <a:gd name="adj2" fmla="val 567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Methods are virtual by default in Python – you may re-define any method in the derived class.</a:t>
            </a:r>
          </a:p>
        </p:txBody>
      </p:sp>
      <p:sp>
        <p:nvSpPr>
          <p:cNvPr id="36" name="Speech Bubble: Rectangle with Corners Rounded 35">
            <a:extLst>
              <a:ext uri="{FF2B5EF4-FFF2-40B4-BE49-F238E27FC236}">
                <a16:creationId xmlns:a16="http://schemas.microsoft.com/office/drawing/2014/main" id="{7E75966C-394A-4B2B-8633-BBA5ED191BCC}"/>
              </a:ext>
            </a:extLst>
          </p:cNvPr>
          <p:cNvSpPr/>
          <p:nvPr/>
        </p:nvSpPr>
        <p:spPr>
          <a:xfrm>
            <a:off x="2997290" y="4432353"/>
            <a:ext cx="3880201" cy="1218164"/>
          </a:xfrm>
          <a:prstGeom prst="wedgeRoundRectCallout">
            <a:avLst>
              <a:gd name="adj1" fmla="val -87361"/>
              <a:gd name="adj2" fmla="val 5675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you call a method, Python automagically figures out the right one for the object!</a:t>
            </a:r>
          </a:p>
        </p:txBody>
      </p:sp>
      <p:sp>
        <p:nvSpPr>
          <p:cNvPr id="32" name="Speech Bubble: Rectangle with Corners Rounded 31">
            <a:extLst>
              <a:ext uri="{FF2B5EF4-FFF2-40B4-BE49-F238E27FC236}">
                <a16:creationId xmlns:a16="http://schemas.microsoft.com/office/drawing/2014/main" id="{ECE2895A-3A24-4CC0-878C-586CF358B578}"/>
              </a:ext>
            </a:extLst>
          </p:cNvPr>
          <p:cNvSpPr/>
          <p:nvPr/>
        </p:nvSpPr>
        <p:spPr>
          <a:xfrm>
            <a:off x="2290443" y="5036278"/>
            <a:ext cx="3533887" cy="1410753"/>
          </a:xfrm>
          <a:prstGeom prst="wedgeRoundRectCallout">
            <a:avLst>
              <a:gd name="adj1" fmla="val -77880"/>
              <a:gd name="adj2" fmla="val -519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derived class method can call any base class method via the </a:t>
            </a:r>
            <a:r>
              <a:rPr lang="en-US" sz="2000" dirty="0">
                <a:solidFill>
                  <a:srgbClr val="FBE0CD"/>
                </a:solidFill>
                <a:latin typeface="Corbel" panose="020B0503020204020204" pitchFamily="34" charset="0"/>
              </a:rPr>
              <a:t>super() </a:t>
            </a:r>
            <a:r>
              <a:rPr lang="en-US" sz="2000" dirty="0">
                <a:latin typeface="Corbel" panose="020B0503020204020204" pitchFamily="34" charset="0"/>
              </a:rPr>
              <a:t>prefix!</a:t>
            </a:r>
          </a:p>
        </p:txBody>
      </p:sp>
      <p:sp>
        <p:nvSpPr>
          <p:cNvPr id="33" name="Speech Bubble: Rectangle with Corners Rounded 32">
            <a:extLst>
              <a:ext uri="{FF2B5EF4-FFF2-40B4-BE49-F238E27FC236}">
                <a16:creationId xmlns:a16="http://schemas.microsoft.com/office/drawing/2014/main" id="{68420C15-80AE-4D1B-8F1A-12AF97F95F04}"/>
              </a:ext>
            </a:extLst>
          </p:cNvPr>
          <p:cNvSpPr/>
          <p:nvPr/>
        </p:nvSpPr>
        <p:spPr>
          <a:xfrm>
            <a:off x="4961136" y="2972521"/>
            <a:ext cx="3686476" cy="1130910"/>
          </a:xfrm>
          <a:prstGeom prst="wedgeRoundRectCallout">
            <a:avLst>
              <a:gd name="adj1" fmla="val -84387"/>
              <a:gd name="adj2" fmla="val -134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Don't forget to have the </a:t>
            </a:r>
            <a:r>
              <a:rPr lang="en-US" sz="2000" dirty="0">
                <a:solidFill>
                  <a:srgbClr val="FBE0CD"/>
                </a:solidFill>
                <a:latin typeface="Corbel" panose="020B0503020204020204" pitchFamily="34" charset="0"/>
              </a:rPr>
              <a:t>derived constructor</a:t>
            </a:r>
            <a:r>
              <a:rPr lang="en-US" sz="2000" dirty="0">
                <a:latin typeface="Corbel" panose="020B0503020204020204" pitchFamily="34" charset="0"/>
              </a:rPr>
              <a:t> explicitly call the </a:t>
            </a:r>
            <a:r>
              <a:rPr lang="en-US" sz="2000" dirty="0">
                <a:solidFill>
                  <a:srgbClr val="FBE0CD"/>
                </a:solidFill>
                <a:latin typeface="Corbel" panose="020B0503020204020204" pitchFamily="34" charset="0"/>
              </a:rPr>
              <a:t>base class constructor</a:t>
            </a:r>
            <a:r>
              <a:rPr lang="en-US" sz="2000" dirty="0">
                <a:latin typeface="Corbel" panose="020B0503020204020204" pitchFamily="34" charset="0"/>
              </a:rPr>
              <a:t>!</a:t>
            </a:r>
          </a:p>
        </p:txBody>
      </p:sp>
    </p:spTree>
    <p:extLst>
      <p:ext uri="{BB962C8B-B14F-4D97-AF65-F5344CB8AC3E}">
        <p14:creationId xmlns:p14="http://schemas.microsoft.com/office/powerpoint/2010/main" val="150745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22" presetClass="entr" presetSubtype="8"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90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3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2" nodeType="clickEffect">
                                  <p:stCondLst>
                                    <p:cond delay="0"/>
                                  </p:stCondLst>
                                  <p:childTnLst>
                                    <p:animMotion origin="layout" path="M -2.5E-6 2.96296E-6 L 0.08698 -0.52871 " pathEditMode="relative" rAng="0" ptsTypes="AA">
                                      <p:cBhvr>
                                        <p:cTn id="68" dur="2000" fill="hold"/>
                                        <p:tgtEl>
                                          <p:spTgt spid="32"/>
                                        </p:tgtEl>
                                        <p:attrNameLst>
                                          <p:attrName>ppt_x</p:attrName>
                                          <p:attrName>ppt_y</p:attrName>
                                        </p:attrNameLst>
                                      </p:cBhvr>
                                      <p:rCtr x="4349" y="-26435"/>
                                    </p:animMotion>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down)">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2" nodeType="clickEffect">
                                  <p:stCondLst>
                                    <p:cond delay="0"/>
                                  </p:stCondLst>
                                  <p:childTnLst>
                                    <p:animMotion origin="layout" path="M -2.91667E-6 -7.40741E-7 L 0.00873 -0.41713 " pathEditMode="relative" rAng="0" ptsTypes="AA">
                                      <p:cBhvr>
                                        <p:cTn id="81" dur="2000" fill="hold"/>
                                        <p:tgtEl>
                                          <p:spTgt spid="33"/>
                                        </p:tgtEl>
                                        <p:attrNameLst>
                                          <p:attrName>ppt_x</p:attrName>
                                          <p:attrName>ppt_y</p:attrName>
                                        </p:attrNameLst>
                                      </p:cBhvr>
                                      <p:rCtr x="430" y="-20856"/>
                                    </p:animMotion>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right)">
                                      <p:cBhvr>
                                        <p:cTn id="90" dur="5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wipe(right)">
                                      <p:cBhvr>
                                        <p:cTn id="100" dur="500"/>
                                        <p:tgtEl>
                                          <p:spTgt spid="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34"/>
                                        </p:tgtEl>
                                      </p:cBhvr>
                                    </p:animEffect>
                                    <p:set>
                                      <p:cBhvr>
                                        <p:cTn id="105" dur="1" fill="hold">
                                          <p:stCondLst>
                                            <p:cond delay="499"/>
                                          </p:stCondLst>
                                        </p:cTn>
                                        <p:tgtEl>
                                          <p:spTgt spid="3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4"/>
                                        </p:tgtEl>
                                      </p:cBhvr>
                                    </p:animEffect>
                                    <p:set>
                                      <p:cBhvr>
                                        <p:cTn id="108" dur="1" fill="hold">
                                          <p:stCondLst>
                                            <p:cond delay="499"/>
                                          </p:stCondLst>
                                        </p:cTn>
                                        <p:tgtEl>
                                          <p:spTgt spid="4"/>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3"/>
                                        </p:tgtEl>
                                      </p:cBhvr>
                                    </p:animEffect>
                                    <p:set>
                                      <p:cBhvr>
                                        <p:cTn id="111" dur="1" fill="hold">
                                          <p:stCondLst>
                                            <p:cond delay="499"/>
                                          </p:stCondLst>
                                        </p:cTn>
                                        <p:tgtEl>
                                          <p:spTgt spid="3"/>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wipe(down)">
                                      <p:cBhvr>
                                        <p:cTn id="116" dur="500"/>
                                        <p:tgtEl>
                                          <p:spTgt spid="36"/>
                                        </p:tgtEl>
                                      </p:cBhvr>
                                    </p:animEffect>
                                  </p:childTnLst>
                                </p:cTn>
                              </p:par>
                            </p:childTnLst>
                          </p:cTn>
                        </p:par>
                      </p:childTnLst>
                    </p:cTn>
                  </p:par>
                  <p:par>
                    <p:cTn id="117" fill="hold">
                      <p:stCondLst>
                        <p:cond delay="indefinite"/>
                      </p:stCondLst>
                      <p:childTnLst>
                        <p:par>
                          <p:cTn id="118" fill="hold">
                            <p:stCondLst>
                              <p:cond delay="0"/>
                            </p:stCondLst>
                            <p:childTnLst>
                              <p:par>
                                <p:cTn id="119" presetID="42" presetClass="path" presetSubtype="0" accel="50000" decel="50000" fill="hold" grpId="2" nodeType="clickEffect">
                                  <p:stCondLst>
                                    <p:cond delay="0"/>
                                  </p:stCondLst>
                                  <p:childTnLst>
                                    <p:animMotion origin="layout" path="M 2.08333E-6 -3.7037E-6 L -0.0099 -0.26504 " pathEditMode="relative" rAng="0" ptsTypes="AA">
                                      <p:cBhvr>
                                        <p:cTn id="120" dur="2000" fill="hold"/>
                                        <p:tgtEl>
                                          <p:spTgt spid="36"/>
                                        </p:tgtEl>
                                        <p:attrNameLst>
                                          <p:attrName>ppt_x</p:attrName>
                                          <p:attrName>ppt_y</p:attrName>
                                        </p:attrNameLst>
                                      </p:cBhvr>
                                      <p:rCtr x="-495" y="-13264"/>
                                    </p:animMotion>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animBg="1"/>
      <p:bldP spid="11" grpId="0"/>
      <p:bldP spid="25" grpId="0" animBg="1"/>
      <p:bldP spid="25" grpId="1" animBg="1"/>
      <p:bldP spid="27" grpId="0" animBg="1"/>
      <p:bldP spid="27" grpId="1" animBg="1"/>
      <p:bldP spid="29" grpId="0" animBg="1"/>
      <p:bldP spid="29" grpId="1" animBg="1"/>
      <p:bldP spid="3" grpId="0" animBg="1"/>
      <p:bldP spid="3" grpId="1" animBg="1"/>
      <p:bldP spid="4" grpId="0" animBg="1"/>
      <p:bldP spid="4" grpId="1" animBg="1"/>
      <p:bldP spid="34" grpId="0" animBg="1"/>
      <p:bldP spid="34" grpId="1" animBg="1"/>
      <p:bldP spid="31" grpId="0" animBg="1"/>
      <p:bldP spid="31" grpId="1" animBg="1"/>
      <p:bldP spid="36" grpId="0" animBg="1"/>
      <p:bldP spid="36" grpId="1" animBg="1"/>
      <p:bldP spid="36" grpId="2" animBg="1"/>
      <p:bldP spid="32" grpId="0" animBg="1"/>
      <p:bldP spid="32" grpId="1" animBg="1"/>
      <p:bldP spid="32" grpId="2" animBg="1"/>
      <p:bldP spid="33" grpId="0" animBg="1"/>
      <p:bldP spid="33" grpId="1" animBg="1"/>
      <p:bldP spid="33"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439FDE32-3140-4AD0-8ACC-9D63A276863B}"/>
              </a:ext>
            </a:extLst>
          </p:cNvPr>
          <p:cNvSpPr txBox="1"/>
          <p:nvPr/>
        </p:nvSpPr>
        <p:spPr>
          <a:xfrm>
            <a:off x="280728" y="4284210"/>
            <a:ext cx="3041592" cy="249758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quack_please</a:t>
            </a:r>
            <a:r>
              <a:rPr lang="en-US" dirty="0">
                <a:solidFill>
                  <a:srgbClr val="000000"/>
                </a:solidFill>
                <a:latin typeface="Consolas" panose="020B0609020204030204" pitchFamily="49" charset="0"/>
              </a:rPr>
              <a:t>(x):</a:t>
            </a:r>
          </a:p>
          <a:p>
            <a:r>
              <a:rPr lang="en-US" dirty="0">
                <a:latin typeface="Consolas" panose="020B0609020204030204" pitchFamily="49" charset="0"/>
              </a:rPr>
              <a:t>  </a:t>
            </a:r>
            <a:r>
              <a:rPr lang="en-US" dirty="0" err="1">
                <a:latin typeface="Consolas" panose="020B0609020204030204" pitchFamily="49" charset="0"/>
              </a:rPr>
              <a:t>x.quack</a:t>
            </a:r>
            <a:r>
              <a:rPr lang="en-US" dirty="0">
                <a:latin typeface="Consolas" panose="020B0609020204030204" pitchFamily="49" charset="0"/>
              </a:rPr>
              <a:t>()</a:t>
            </a:r>
            <a:r>
              <a:rPr lang="en-US"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p = </a:t>
            </a:r>
            <a:r>
              <a:rPr lang="en-US" dirty="0" err="1">
                <a:solidFill>
                  <a:srgbClr val="000000"/>
                </a:solidFill>
                <a:latin typeface="Consolas" panose="020B0609020204030204" pitchFamily="49" charset="0"/>
              </a:rPr>
              <a:t>PersonInDuckSuit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d = Duck()</a:t>
            </a:r>
          </a:p>
          <a:p>
            <a:r>
              <a:rPr lang="en-US" dirty="0">
                <a:solidFill>
                  <a:srgbClr val="000000"/>
                </a:solidFill>
                <a:latin typeface="Consolas" panose="020B0609020204030204" pitchFamily="49" charset="0"/>
              </a:rPr>
              <a:t>v = Vehicle()</a:t>
            </a:r>
          </a:p>
          <a:p>
            <a:r>
              <a:rPr lang="en-US" dirty="0" err="1">
                <a:solidFill>
                  <a:srgbClr val="000000"/>
                </a:solidFill>
                <a:latin typeface="Consolas" panose="020B0609020204030204" pitchFamily="49" charset="0"/>
              </a:rPr>
              <a:t>quack_please</a:t>
            </a:r>
            <a:r>
              <a:rPr lang="en-US" dirty="0">
                <a:solidFill>
                  <a:srgbClr val="000000"/>
                </a:solidFill>
                <a:latin typeface="Consolas" panose="020B0609020204030204" pitchFamily="49" charset="0"/>
              </a:rPr>
              <a:t>(p)</a:t>
            </a:r>
          </a:p>
          <a:p>
            <a:r>
              <a:rPr lang="en-US" dirty="0" err="1">
                <a:solidFill>
                  <a:srgbClr val="000000"/>
                </a:solidFill>
                <a:latin typeface="Consolas" panose="020B0609020204030204" pitchFamily="49" charset="0"/>
              </a:rPr>
              <a:t>quack_please</a:t>
            </a:r>
            <a:r>
              <a:rPr lang="en-US" dirty="0">
                <a:solidFill>
                  <a:srgbClr val="000000"/>
                </a:solidFill>
                <a:latin typeface="Consolas" panose="020B0609020204030204" pitchFamily="49" charset="0"/>
              </a:rPr>
              <a:t>(d)</a:t>
            </a:r>
          </a:p>
          <a:p>
            <a:r>
              <a:rPr lang="en-US" dirty="0" err="1">
                <a:solidFill>
                  <a:srgbClr val="000000"/>
                </a:solidFill>
                <a:latin typeface="Consolas" panose="020B0609020204030204" pitchFamily="49" charset="0"/>
              </a:rPr>
              <a:t>quack_please</a:t>
            </a:r>
            <a:r>
              <a:rPr lang="en-US" dirty="0">
                <a:solidFill>
                  <a:srgbClr val="000000"/>
                </a:solidFill>
                <a:latin typeface="Consolas" panose="020B0609020204030204" pitchFamily="49" charset="0"/>
              </a:rPr>
              <a:t>(v)</a:t>
            </a:r>
          </a:p>
        </p:txBody>
      </p:sp>
      <p:sp>
        <p:nvSpPr>
          <p:cNvPr id="2" name="TextBox 1">
            <a:extLst>
              <a:ext uri="{FF2B5EF4-FFF2-40B4-BE49-F238E27FC236}">
                <a16:creationId xmlns:a16="http://schemas.microsoft.com/office/drawing/2014/main" id="{08284727-1A3A-4E9F-956C-57CC4F72B5AC}"/>
              </a:ext>
            </a:extLst>
          </p:cNvPr>
          <p:cNvSpPr txBox="1"/>
          <p:nvPr/>
        </p:nvSpPr>
        <p:spPr>
          <a:xfrm>
            <a:off x="7307580" y="0"/>
            <a:ext cx="4358077" cy="830997"/>
          </a:xfrm>
          <a:prstGeom prst="rect">
            <a:avLst/>
          </a:prstGeom>
          <a:noFill/>
        </p:spPr>
        <p:txBody>
          <a:bodyPr wrap="square" rtlCol="0">
            <a:spAutoFit/>
          </a:bodyPr>
          <a:lstStyle/>
          <a:p>
            <a:pPr algn="ctr"/>
            <a:r>
              <a:rPr lang="en-US" sz="4800" dirty="0"/>
              <a:t>Duck Typing</a:t>
            </a:r>
          </a:p>
        </p:txBody>
      </p:sp>
      <p:sp>
        <p:nvSpPr>
          <p:cNvPr id="6" name="TextBox 5">
            <a:extLst>
              <a:ext uri="{FF2B5EF4-FFF2-40B4-BE49-F238E27FC236}">
                <a16:creationId xmlns:a16="http://schemas.microsoft.com/office/drawing/2014/main" id="{DB3A6544-5225-4067-B8DB-9E4CF40322FB}"/>
              </a:ext>
            </a:extLst>
          </p:cNvPr>
          <p:cNvSpPr txBox="1"/>
          <p:nvPr/>
        </p:nvSpPr>
        <p:spPr>
          <a:xfrm>
            <a:off x="280728" y="101990"/>
            <a:ext cx="6517578" cy="4108747"/>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PersonInDuckSuit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a:t>
            </a:r>
            <a:r>
              <a:rPr lang="en-US" dirty="0">
                <a:solidFill>
                  <a:srgbClr val="0000A3"/>
                </a:solidFill>
                <a:latin typeface="Consolas" panose="020B0609020204030204" pitchFamily="49" charset="0"/>
              </a:rPr>
              <a:t># code omitted for clarity</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quack</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'Hi! Err... oops, I mean quack quack.'</a:t>
            </a:r>
            <a:r>
              <a:rPr lang="en-US" dirty="0">
                <a:solidFill>
                  <a:srgbClr val="000000"/>
                </a:solidFill>
                <a:latin typeface="Consolas" panose="020B0609020204030204" pitchFamily="49" charset="0"/>
              </a:rPr>
              <a:t>)</a:t>
            </a:r>
          </a:p>
          <a:p>
            <a:endParaRPr lang="en-US" b="1" dirty="0">
              <a:solidFill>
                <a:srgbClr val="000000"/>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Duck</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a:t>
            </a:r>
            <a:r>
              <a:rPr lang="en-US" dirty="0">
                <a:solidFill>
                  <a:srgbClr val="0000A3"/>
                </a:solidFill>
                <a:latin typeface="Consolas" panose="020B0609020204030204" pitchFamily="49" charset="0"/>
              </a:rPr>
              <a:t># code omitted for clarity</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quack</a:t>
            </a:r>
            <a:r>
              <a:rPr lang="en-US" dirty="0">
                <a:solidFill>
                  <a:srgbClr val="000000"/>
                </a:solidFill>
                <a:latin typeface="Consolas" panose="020B0609020204030204" pitchFamily="49" charset="0"/>
              </a:rPr>
              <a:t>(self):</a:t>
            </a:r>
          </a:p>
          <a:p>
            <a:r>
              <a:rPr lang="en-US" b="1" dirty="0">
                <a:solidFill>
                  <a:srgbClr val="9E4C04"/>
                </a:solidFill>
                <a:latin typeface="Consolas-Bold"/>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'Quack </a:t>
            </a:r>
            <a:r>
              <a:rPr lang="en-US" dirty="0" err="1">
                <a:solidFill>
                  <a:srgbClr val="850002"/>
                </a:solidFill>
                <a:latin typeface="Consolas" panose="020B0609020204030204" pitchFamily="49" charset="0"/>
              </a:rPr>
              <a:t>quack</a:t>
            </a:r>
            <a:r>
              <a:rPr lang="en-US" dirty="0">
                <a:solidFill>
                  <a:srgbClr val="850002"/>
                </a:solidFill>
                <a:latin typeface="Consolas" panose="020B0609020204030204" pitchFamily="49" charset="0"/>
              </a:rPr>
              <a:t> quack!'</a:t>
            </a:r>
            <a:r>
              <a:rPr lang="en-US" dirty="0">
                <a:solidFill>
                  <a:srgbClr val="000000"/>
                </a:solidFill>
                <a:latin typeface="Consolas" panose="020B0609020204030204" pitchFamily="49" charset="0"/>
              </a:rPr>
              <a:t>)</a:t>
            </a:r>
            <a:endParaRPr lang="en-US" b="1" dirty="0">
              <a:solidFill>
                <a:srgbClr val="000000"/>
              </a:solidFill>
              <a:latin typeface="Consolas" panose="020B0609020204030204" pitchFamily="49" charset="0"/>
            </a:endParaRPr>
          </a:p>
          <a:p>
            <a:endParaRPr lang="en-US" dirty="0">
              <a:solidFill>
                <a:srgbClr val="850002"/>
              </a:solidFill>
              <a:latin typeface="Consolas" panose="020B0609020204030204" pitchFamily="49" charset="0"/>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Vehicle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a:t>
            </a:r>
            <a:r>
              <a:rPr lang="en-US" dirty="0">
                <a:solidFill>
                  <a:srgbClr val="0000A3"/>
                </a:solidFill>
                <a:latin typeface="Consolas" panose="020B0609020204030204" pitchFamily="49" charset="0"/>
              </a:rPr>
              <a:t># code omitted for clarity</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drive</a:t>
            </a:r>
            <a:r>
              <a:rPr lang="en-US" dirty="0">
                <a:solidFill>
                  <a:srgbClr val="000000"/>
                </a:solidFill>
                <a:latin typeface="Consolas" panose="020B0609020204030204" pitchFamily="49" charset="0"/>
              </a:rPr>
              <a:t>(self):</a:t>
            </a:r>
          </a:p>
          <a:p>
            <a:r>
              <a:rPr lang="en-US" b="1" dirty="0">
                <a:solidFill>
                  <a:srgbClr val="9E4C04"/>
                </a:solidFill>
                <a:latin typeface="Consolas-Bold"/>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Vrooooom</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p:txBody>
      </p:sp>
      <p:grpSp>
        <p:nvGrpSpPr>
          <p:cNvPr id="16" name="Group 15">
            <a:extLst>
              <a:ext uri="{FF2B5EF4-FFF2-40B4-BE49-F238E27FC236}">
                <a16:creationId xmlns:a16="http://schemas.microsoft.com/office/drawing/2014/main" id="{084C32F2-F87E-4799-BE91-42058B4F8DC1}"/>
              </a:ext>
            </a:extLst>
          </p:cNvPr>
          <p:cNvGrpSpPr/>
          <p:nvPr/>
        </p:nvGrpSpPr>
        <p:grpSpPr>
          <a:xfrm>
            <a:off x="8026224" y="2098335"/>
            <a:ext cx="3885048" cy="936510"/>
            <a:chOff x="7774777" y="412534"/>
            <a:chExt cx="3885048" cy="936510"/>
          </a:xfrm>
        </p:grpSpPr>
        <p:sp>
          <p:nvSpPr>
            <p:cNvPr id="17" name="TextBox 16">
              <a:extLst>
                <a:ext uri="{FF2B5EF4-FFF2-40B4-BE49-F238E27FC236}">
                  <a16:creationId xmlns:a16="http://schemas.microsoft.com/office/drawing/2014/main" id="{3A4132E6-74A7-4180-AF21-6A7569DD5F8B}"/>
                </a:ext>
              </a:extLst>
            </p:cNvPr>
            <p:cNvSpPr txBox="1"/>
            <p:nvPr/>
          </p:nvSpPr>
          <p:spPr>
            <a:xfrm>
              <a:off x="8710082" y="518047"/>
              <a:ext cx="2949743" cy="830997"/>
            </a:xfrm>
            <a:prstGeom prst="rect">
              <a:avLst/>
            </a:prstGeom>
            <a:noFill/>
          </p:spPr>
          <p:txBody>
            <a:bodyPr wrap="square">
              <a:spAutoFit/>
            </a:bodyPr>
            <a:lstStyle/>
            <a:p>
              <a:r>
                <a:rPr lang="en-US" sz="2400" dirty="0"/>
                <a:t>What does this program print?</a:t>
              </a:r>
            </a:p>
          </p:txBody>
        </p:sp>
        <p:pic>
          <p:nvPicPr>
            <p:cNvPr id="18" name="Picture 17" descr="Shape&#10;&#10;Description automatically generated with low confidence">
              <a:extLst>
                <a:ext uri="{FF2B5EF4-FFF2-40B4-BE49-F238E27FC236}">
                  <a16:creationId xmlns:a16="http://schemas.microsoft.com/office/drawing/2014/main" id="{6931149B-4A6C-4278-9F52-BE3E57667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412534"/>
              <a:ext cx="846739" cy="846739"/>
            </a:xfrm>
            <a:prstGeom prst="rect">
              <a:avLst/>
            </a:prstGeom>
            <a:ln>
              <a:noFill/>
            </a:ln>
            <a:effectLst>
              <a:outerShdw blurRad="292100" dist="139700" dir="2700000" algn="tl" rotWithShape="0">
                <a:srgbClr val="333333">
                  <a:alpha val="65000"/>
                </a:srgbClr>
              </a:outerShdw>
            </a:effectLst>
          </p:spPr>
        </p:pic>
      </p:grpSp>
      <p:sp>
        <p:nvSpPr>
          <p:cNvPr id="25" name="Rectangle 24">
            <a:extLst>
              <a:ext uri="{FF2B5EF4-FFF2-40B4-BE49-F238E27FC236}">
                <a16:creationId xmlns:a16="http://schemas.microsoft.com/office/drawing/2014/main" id="{32369AB4-FF96-47A7-81B3-D17EDBC482D7}"/>
              </a:ext>
            </a:extLst>
          </p:cNvPr>
          <p:cNvSpPr/>
          <p:nvPr/>
        </p:nvSpPr>
        <p:spPr>
          <a:xfrm>
            <a:off x="6998879" y="3210088"/>
            <a:ext cx="5001174"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7" name="Rectangle 26">
            <a:extLst>
              <a:ext uri="{FF2B5EF4-FFF2-40B4-BE49-F238E27FC236}">
                <a16:creationId xmlns:a16="http://schemas.microsoft.com/office/drawing/2014/main" id="{FE21430B-AE4C-4F01-837C-41F60A05CFD6}"/>
              </a:ext>
            </a:extLst>
          </p:cNvPr>
          <p:cNvSpPr/>
          <p:nvPr/>
        </p:nvSpPr>
        <p:spPr>
          <a:xfrm>
            <a:off x="6997949" y="3216560"/>
            <a:ext cx="500303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297DFD0-444F-4C04-A65B-78A7E1FBC2EF}"/>
              </a:ext>
            </a:extLst>
          </p:cNvPr>
          <p:cNvSpPr txBox="1"/>
          <p:nvPr/>
        </p:nvSpPr>
        <p:spPr>
          <a:xfrm>
            <a:off x="6912424" y="937656"/>
            <a:ext cx="5168916" cy="830997"/>
          </a:xfrm>
          <a:prstGeom prst="rect">
            <a:avLst/>
          </a:prstGeom>
          <a:noFill/>
        </p:spPr>
        <p:txBody>
          <a:bodyPr wrap="square" rtlCol="0">
            <a:spAutoFit/>
          </a:bodyPr>
          <a:lstStyle/>
          <a:p>
            <a:pPr algn="ctr"/>
            <a:r>
              <a:rPr lang="en-US" sz="2400" dirty="0"/>
              <a:t>Consider the following three classes and the code below which uses them.</a:t>
            </a:r>
          </a:p>
        </p:txBody>
      </p:sp>
      <p:sp>
        <p:nvSpPr>
          <p:cNvPr id="40" name="Rectangle 39">
            <a:extLst>
              <a:ext uri="{FF2B5EF4-FFF2-40B4-BE49-F238E27FC236}">
                <a16:creationId xmlns:a16="http://schemas.microsoft.com/office/drawing/2014/main" id="{5F79517F-039B-4E11-9C4B-DF7F1EE9C4B3}"/>
              </a:ext>
            </a:extLst>
          </p:cNvPr>
          <p:cNvSpPr/>
          <p:nvPr/>
        </p:nvSpPr>
        <p:spPr>
          <a:xfrm>
            <a:off x="4501884" y="4390580"/>
            <a:ext cx="7499100" cy="104431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Hi! Err... oops, I mean quack </a:t>
            </a:r>
            <a:r>
              <a:rPr lang="en-US" dirty="0" err="1">
                <a:solidFill>
                  <a:schemeClr val="tx1"/>
                </a:solidFill>
                <a:latin typeface="Consolas" panose="020B0609020204030204" pitchFamily="49" charset="0"/>
              </a:rPr>
              <a:t>quack</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Quack </a:t>
            </a:r>
            <a:r>
              <a:rPr lang="en-US" dirty="0" err="1">
                <a:solidFill>
                  <a:schemeClr val="tx1"/>
                </a:solidFill>
                <a:latin typeface="Consolas" panose="020B0609020204030204" pitchFamily="49" charset="0"/>
              </a:rPr>
              <a:t>quack</a:t>
            </a: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quack</a:t>
            </a:r>
            <a:r>
              <a:rPr lang="en-US" dirty="0">
                <a:solidFill>
                  <a:schemeClr val="tx1"/>
                </a:solidFill>
                <a:latin typeface="Consolas" panose="020B0609020204030204" pitchFamily="49" charset="0"/>
              </a:rPr>
              <a:t>!</a:t>
            </a:r>
          </a:p>
          <a:p>
            <a:r>
              <a:rPr lang="en-US" dirty="0" err="1">
                <a:solidFill>
                  <a:srgbClr val="FF0000"/>
                </a:solidFill>
                <a:latin typeface="Consolas" panose="020B0609020204030204" pitchFamily="49" charset="0"/>
              </a:rPr>
              <a:t>AttributeError</a:t>
            </a:r>
            <a:r>
              <a:rPr lang="en-US" dirty="0">
                <a:solidFill>
                  <a:srgbClr val="FF0000"/>
                </a:solidFill>
                <a:latin typeface="Consolas" panose="020B0609020204030204" pitchFamily="49" charset="0"/>
              </a:rPr>
              <a:t>: 'Vehicle' object has no attribute 'quack'</a:t>
            </a:r>
          </a:p>
        </p:txBody>
      </p:sp>
      <p:sp>
        <p:nvSpPr>
          <p:cNvPr id="95" name="Speech Bubble: Rectangle with Corners Rounded 94">
            <a:extLst>
              <a:ext uri="{FF2B5EF4-FFF2-40B4-BE49-F238E27FC236}">
                <a16:creationId xmlns:a16="http://schemas.microsoft.com/office/drawing/2014/main" id="{8E3296BE-D6F0-4253-8E91-9CCF3756496B}"/>
              </a:ext>
            </a:extLst>
          </p:cNvPr>
          <p:cNvSpPr/>
          <p:nvPr/>
        </p:nvSpPr>
        <p:spPr>
          <a:xfrm>
            <a:off x="3701624" y="101990"/>
            <a:ext cx="2394376" cy="894229"/>
          </a:xfrm>
          <a:prstGeom prst="wedgeRoundRectCallout">
            <a:avLst>
              <a:gd name="adj1" fmla="val -88978"/>
              <a:gd name="adj2" fmla="val 324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so, the </a:t>
            </a:r>
            <a:r>
              <a:rPr lang="en-US" sz="2000" dirty="0">
                <a:solidFill>
                  <a:srgbClr val="FBE0CD"/>
                </a:solidFill>
                <a:latin typeface="Corbel" panose="020B0503020204020204" pitchFamily="34" charset="0"/>
              </a:rPr>
              <a:t>quack() </a:t>
            </a:r>
            <a:r>
              <a:rPr lang="en-US" sz="2000" dirty="0">
                <a:latin typeface="Corbel" panose="020B0503020204020204" pitchFamily="34" charset="0"/>
              </a:rPr>
              <a:t>method is called.</a:t>
            </a:r>
          </a:p>
        </p:txBody>
      </p:sp>
      <p:sp>
        <p:nvSpPr>
          <p:cNvPr id="97" name="Speech Bubble: Rectangle with Corners Rounded 96">
            <a:extLst>
              <a:ext uri="{FF2B5EF4-FFF2-40B4-BE49-F238E27FC236}">
                <a16:creationId xmlns:a16="http://schemas.microsoft.com/office/drawing/2014/main" id="{1B266AE8-F6E3-4148-BDBE-FA3D276D1DFF}"/>
              </a:ext>
            </a:extLst>
          </p:cNvPr>
          <p:cNvSpPr/>
          <p:nvPr/>
        </p:nvSpPr>
        <p:spPr>
          <a:xfrm>
            <a:off x="3698965" y="2572103"/>
            <a:ext cx="3099341" cy="1179036"/>
          </a:xfrm>
          <a:prstGeom prst="wedgeRoundRectCallout">
            <a:avLst>
              <a:gd name="adj1" fmla="val -95421"/>
              <a:gd name="adj2" fmla="val 56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an object doesn't have a </a:t>
            </a:r>
            <a:r>
              <a:rPr lang="en-US" sz="2000" dirty="0">
                <a:solidFill>
                  <a:srgbClr val="FBE0CD"/>
                </a:solidFill>
                <a:latin typeface="Corbel" panose="020B0503020204020204" pitchFamily="34" charset="0"/>
              </a:rPr>
              <a:t>quack() </a:t>
            </a:r>
            <a:r>
              <a:rPr lang="en-US" sz="2000" dirty="0">
                <a:latin typeface="Corbel" panose="020B0503020204020204" pitchFamily="34" charset="0"/>
              </a:rPr>
              <a:t>method, Python generates an </a:t>
            </a:r>
            <a:r>
              <a:rPr lang="en-US" sz="2000" dirty="0">
                <a:solidFill>
                  <a:srgbClr val="FBE0CD"/>
                </a:solidFill>
                <a:latin typeface="Corbel" panose="020B0503020204020204" pitchFamily="34" charset="0"/>
              </a:rPr>
              <a:t>error</a:t>
            </a:r>
            <a:r>
              <a:rPr lang="en-US" sz="2000" dirty="0">
                <a:latin typeface="Corbel" panose="020B0503020204020204" pitchFamily="34" charset="0"/>
              </a:rPr>
              <a:t>.</a:t>
            </a:r>
          </a:p>
        </p:txBody>
      </p:sp>
      <p:sp>
        <p:nvSpPr>
          <p:cNvPr id="98" name="TextBox 97">
            <a:extLst>
              <a:ext uri="{FF2B5EF4-FFF2-40B4-BE49-F238E27FC236}">
                <a16:creationId xmlns:a16="http://schemas.microsoft.com/office/drawing/2014/main" id="{783DDCA8-C258-4803-BA88-A371C0A8DA68}"/>
              </a:ext>
            </a:extLst>
          </p:cNvPr>
          <p:cNvSpPr txBox="1"/>
          <p:nvPr/>
        </p:nvSpPr>
        <p:spPr>
          <a:xfrm>
            <a:off x="3815305" y="5542069"/>
            <a:ext cx="7982471" cy="830997"/>
          </a:xfrm>
          <a:prstGeom prst="rect">
            <a:avLst/>
          </a:prstGeom>
          <a:noFill/>
        </p:spPr>
        <p:txBody>
          <a:bodyPr wrap="square" rtlCol="0">
            <a:spAutoFit/>
          </a:bodyPr>
          <a:lstStyle/>
          <a:p>
            <a:pPr algn="ctr"/>
            <a:r>
              <a:rPr lang="en-US" sz="2400" dirty="0"/>
              <a:t>This is called "duck typing" – in Python, if an object has the requested method, a call to it will just work.</a:t>
            </a:r>
          </a:p>
        </p:txBody>
      </p:sp>
      <p:pic>
        <p:nvPicPr>
          <p:cNvPr id="99" name="Picture 98" descr="Icon&#10;&#10;Description automatically generated with low confidence">
            <a:extLst>
              <a:ext uri="{FF2B5EF4-FFF2-40B4-BE49-F238E27FC236}">
                <a16:creationId xmlns:a16="http://schemas.microsoft.com/office/drawing/2014/main" id="{9076DE45-6A21-47DD-B898-FAF0E92E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9186" y="4685387"/>
            <a:ext cx="905256" cy="905256"/>
          </a:xfrm>
          <a:prstGeom prst="rect">
            <a:avLst/>
          </a:prstGeom>
        </p:spPr>
      </p:pic>
      <p:sp>
        <p:nvSpPr>
          <p:cNvPr id="100" name="TextBox 99">
            <a:extLst>
              <a:ext uri="{FF2B5EF4-FFF2-40B4-BE49-F238E27FC236}">
                <a16:creationId xmlns:a16="http://schemas.microsoft.com/office/drawing/2014/main" id="{A4B97B85-AD7D-4BC9-BD82-076934CCD282}"/>
              </a:ext>
            </a:extLst>
          </p:cNvPr>
          <p:cNvSpPr txBox="1"/>
          <p:nvPr/>
        </p:nvSpPr>
        <p:spPr>
          <a:xfrm>
            <a:off x="3302514" y="6373066"/>
            <a:ext cx="9008052" cy="461665"/>
          </a:xfrm>
          <a:prstGeom prst="rect">
            <a:avLst/>
          </a:prstGeom>
          <a:noFill/>
        </p:spPr>
        <p:txBody>
          <a:bodyPr wrap="square">
            <a:spAutoFit/>
          </a:bodyPr>
          <a:lstStyle/>
          <a:p>
            <a:pPr algn="ctr"/>
            <a:r>
              <a:rPr lang="en-US" sz="2400" dirty="0"/>
              <a:t>"If it quacks like a duck, then it must be a duck."</a:t>
            </a:r>
          </a:p>
        </p:txBody>
      </p:sp>
      <p:sp>
        <p:nvSpPr>
          <p:cNvPr id="96" name="Speech Bubble: Rectangle with Corners Rounded 95">
            <a:extLst>
              <a:ext uri="{FF2B5EF4-FFF2-40B4-BE49-F238E27FC236}">
                <a16:creationId xmlns:a16="http://schemas.microsoft.com/office/drawing/2014/main" id="{4ABCE76E-BEE8-45BC-879C-9F3BC349AB78}"/>
              </a:ext>
            </a:extLst>
          </p:cNvPr>
          <p:cNvSpPr/>
          <p:nvPr/>
        </p:nvSpPr>
        <p:spPr>
          <a:xfrm>
            <a:off x="3439674" y="4371565"/>
            <a:ext cx="4116756" cy="1415056"/>
          </a:xfrm>
          <a:prstGeom prst="wedgeRoundRectCallout">
            <a:avLst>
              <a:gd name="adj1" fmla="val -90891"/>
              <a:gd name="adj2" fmla="val -226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this line of code runs, Python checks if the object referred to by </a:t>
            </a:r>
            <a:r>
              <a:rPr lang="en-US" sz="2000" dirty="0">
                <a:solidFill>
                  <a:srgbClr val="FBE0CD"/>
                </a:solidFill>
                <a:latin typeface="Corbel" panose="020B0503020204020204" pitchFamily="34" charset="0"/>
              </a:rPr>
              <a:t>x</a:t>
            </a:r>
            <a:r>
              <a:rPr lang="en-US" sz="2000" dirty="0">
                <a:latin typeface="Corbel" panose="020B0503020204020204" pitchFamily="34" charset="0"/>
              </a:rPr>
              <a:t> has a </a:t>
            </a:r>
            <a:r>
              <a:rPr lang="en-US" sz="2000" dirty="0">
                <a:solidFill>
                  <a:srgbClr val="FBE0CD"/>
                </a:solidFill>
                <a:latin typeface="Corbel" panose="020B0503020204020204" pitchFamily="34" charset="0"/>
              </a:rPr>
              <a:t>quack() </a:t>
            </a:r>
            <a:r>
              <a:rPr lang="en-US" sz="2000" dirty="0">
                <a:latin typeface="Corbel" panose="020B0503020204020204" pitchFamily="34" charset="0"/>
              </a:rPr>
              <a:t>method...</a:t>
            </a:r>
          </a:p>
        </p:txBody>
      </p:sp>
      <p:grpSp>
        <p:nvGrpSpPr>
          <p:cNvPr id="19" name="Group 18">
            <a:extLst>
              <a:ext uri="{FF2B5EF4-FFF2-40B4-BE49-F238E27FC236}">
                <a16:creationId xmlns:a16="http://schemas.microsoft.com/office/drawing/2014/main" id="{92AE4401-59A7-470F-9E03-8C579026324B}"/>
              </a:ext>
            </a:extLst>
          </p:cNvPr>
          <p:cNvGrpSpPr/>
          <p:nvPr/>
        </p:nvGrpSpPr>
        <p:grpSpPr>
          <a:xfrm>
            <a:off x="6538365" y="47020"/>
            <a:ext cx="5622258" cy="1392273"/>
            <a:chOff x="6049251" y="1867121"/>
            <a:chExt cx="5622258" cy="1392273"/>
          </a:xfrm>
        </p:grpSpPr>
        <p:grpSp>
          <p:nvGrpSpPr>
            <p:cNvPr id="20" name="Group 19">
              <a:extLst>
                <a:ext uri="{FF2B5EF4-FFF2-40B4-BE49-F238E27FC236}">
                  <a16:creationId xmlns:a16="http://schemas.microsoft.com/office/drawing/2014/main" id="{E057446B-32D7-46BF-A254-D8272F25A8CB}"/>
                </a:ext>
              </a:extLst>
            </p:cNvPr>
            <p:cNvGrpSpPr/>
            <p:nvPr/>
          </p:nvGrpSpPr>
          <p:grpSpPr>
            <a:xfrm>
              <a:off x="6049251" y="1867121"/>
              <a:ext cx="5622258" cy="1392273"/>
              <a:chOff x="7119660" y="4803763"/>
              <a:chExt cx="5622258" cy="1392273"/>
            </a:xfrm>
          </p:grpSpPr>
          <p:grpSp>
            <p:nvGrpSpPr>
              <p:cNvPr id="22" name="Group 21">
                <a:extLst>
                  <a:ext uri="{FF2B5EF4-FFF2-40B4-BE49-F238E27FC236}">
                    <a16:creationId xmlns:a16="http://schemas.microsoft.com/office/drawing/2014/main" id="{91E9C1AF-66CD-4135-9350-6DAB601F4252}"/>
                  </a:ext>
                </a:extLst>
              </p:cNvPr>
              <p:cNvGrpSpPr/>
              <p:nvPr/>
            </p:nvGrpSpPr>
            <p:grpSpPr>
              <a:xfrm>
                <a:off x="7119660" y="4803763"/>
                <a:ext cx="5622258" cy="1354225"/>
                <a:chOff x="7358201" y="4426225"/>
                <a:chExt cx="5622258" cy="1354225"/>
              </a:xfrm>
            </p:grpSpPr>
            <p:sp>
              <p:nvSpPr>
                <p:cNvPr id="24" name="Rectangle: Rounded Corners 23">
                  <a:extLst>
                    <a:ext uri="{FF2B5EF4-FFF2-40B4-BE49-F238E27FC236}">
                      <a16:creationId xmlns:a16="http://schemas.microsoft.com/office/drawing/2014/main" id="{883D6AEA-0742-4E26-B4EB-9EFEE9C2D91E}"/>
                    </a:ext>
                  </a:extLst>
                </p:cNvPr>
                <p:cNvSpPr/>
                <p:nvPr/>
              </p:nvSpPr>
              <p:spPr>
                <a:xfrm>
                  <a:off x="7358201" y="4426225"/>
                  <a:ext cx="5622258" cy="135422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3EE52D-4E7F-4BE7-9D68-4F506E640CC7}"/>
                    </a:ext>
                  </a:extLst>
                </p:cNvPr>
                <p:cNvSpPr txBox="1"/>
                <p:nvPr/>
              </p:nvSpPr>
              <p:spPr>
                <a:xfrm>
                  <a:off x="7794151" y="443124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3" name="TextBox 22">
                <a:extLst>
                  <a:ext uri="{FF2B5EF4-FFF2-40B4-BE49-F238E27FC236}">
                    <a16:creationId xmlns:a16="http://schemas.microsoft.com/office/drawing/2014/main" id="{CEB186AA-A582-4948-9A18-CFA8C0E256AF}"/>
                  </a:ext>
                </a:extLst>
              </p:cNvPr>
              <p:cNvSpPr txBox="1"/>
              <p:nvPr/>
            </p:nvSpPr>
            <p:spPr>
              <a:xfrm>
                <a:off x="7807484" y="5211151"/>
                <a:ext cx="4853514" cy="984885"/>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cs typeface="Cordia New" panose="020B0502040204020203" pitchFamily="34" charset="-34"/>
                  </a:rPr>
                  <a:t>Notice that these classes don't even use inheritance or polymorphism!</a:t>
                </a:r>
              </a:p>
              <a:p>
                <a:pPr algn="ctr"/>
                <a:endParaRPr lang="en-US" dirty="0">
                  <a:solidFill>
                    <a:srgbClr val="FF0000"/>
                  </a:solidFill>
                  <a:latin typeface="Consolas" panose="020B0609020204030204" pitchFamily="49" charset="0"/>
                  <a:cs typeface="Cordia New" panose="020B0502040204020203" pitchFamily="34" charset="-34"/>
                </a:endParaRPr>
              </a:p>
            </p:txBody>
          </p:sp>
        </p:grpSp>
        <p:pic>
          <p:nvPicPr>
            <p:cNvPr id="21" name="Picture 20">
              <a:extLst>
                <a:ext uri="{FF2B5EF4-FFF2-40B4-BE49-F238E27FC236}">
                  <a16:creationId xmlns:a16="http://schemas.microsoft.com/office/drawing/2014/main" id="{0B1154A4-B3F5-4442-BB03-164696330538}"/>
                </a:ext>
              </a:extLst>
            </p:cNvPr>
            <p:cNvPicPr>
              <a:picLocks noChangeAspect="1"/>
            </p:cNvPicPr>
            <p:nvPr/>
          </p:nvPicPr>
          <p:blipFill rotWithShape="1">
            <a:blip r:embed="rId5"/>
            <a:srcRect l="23761" r="21167"/>
            <a:stretch/>
          </p:blipFill>
          <p:spPr>
            <a:xfrm>
              <a:off x="6143342" y="2340522"/>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235813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90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down)">
                                      <p:cBhvr>
                                        <p:cTn id="38" dur="500"/>
                                        <p:tgtEl>
                                          <p:spTgt spid="9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ipe(down)">
                                      <p:cBhvr>
                                        <p:cTn id="43" dur="500"/>
                                        <p:tgtEl>
                                          <p:spTgt spid="9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2.91667E-6 -2.59259E-6 L -0.00937 0.19885 " pathEditMode="relative" rAng="0" ptsTypes="AA">
                                      <p:cBhvr>
                                        <p:cTn id="47" dur="2000" fill="hold"/>
                                        <p:tgtEl>
                                          <p:spTgt spid="95"/>
                                        </p:tgtEl>
                                        <p:attrNameLst>
                                          <p:attrName>ppt_x</p:attrName>
                                          <p:attrName>ppt_y</p:attrName>
                                        </p:attrNameLst>
                                      </p:cBhvr>
                                      <p:rCtr x="-469" y="9931"/>
                                    </p:animMotion>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95"/>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wipe(down)">
                                      <p:cBhvr>
                                        <p:cTn id="58" dur="500"/>
                                        <p:tgtEl>
                                          <p:spTgt spid="9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9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1+#ppt_w/2"/>
                                          </p:val>
                                        </p:tav>
                                        <p:tav tm="100000">
                                          <p:val>
                                            <p:strVal val="#ppt_x"/>
                                          </p:val>
                                        </p:tav>
                                      </p:tavLst>
                                    </p:anim>
                                    <p:anim calcmode="lin" valueType="num">
                                      <p:cBhvr additive="base">
                                        <p:cTn id="8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xit" presetSubtype="2" fill="hold" nodeType="clickEffect">
                                  <p:stCondLst>
                                    <p:cond delay="0"/>
                                  </p:stCondLst>
                                  <p:childTnLst>
                                    <p:anim calcmode="lin" valueType="num">
                                      <p:cBhvr additive="base">
                                        <p:cTn id="86" dur="500"/>
                                        <p:tgtEl>
                                          <p:spTgt spid="19"/>
                                        </p:tgtEl>
                                        <p:attrNameLst>
                                          <p:attrName>ppt_x</p:attrName>
                                        </p:attrNameLst>
                                      </p:cBhvr>
                                      <p:tavLst>
                                        <p:tav tm="0">
                                          <p:val>
                                            <p:strVal val="ppt_x"/>
                                          </p:val>
                                        </p:tav>
                                        <p:tav tm="100000">
                                          <p:val>
                                            <p:strVal val="1+ppt_w/2"/>
                                          </p:val>
                                        </p:tav>
                                      </p:tavLst>
                                    </p:anim>
                                    <p:anim calcmode="lin" valueType="num">
                                      <p:cBhvr additive="base">
                                        <p:cTn id="87" dur="500"/>
                                        <p:tgtEl>
                                          <p:spTgt spid="19"/>
                                        </p:tgtEl>
                                        <p:attrNameLst>
                                          <p:attrName>ppt_y</p:attrName>
                                        </p:attrNameLst>
                                      </p:cBhvr>
                                      <p:tavLst>
                                        <p:tav tm="0">
                                          <p:val>
                                            <p:strVal val="ppt_y"/>
                                          </p:val>
                                        </p:tav>
                                        <p:tav tm="100000">
                                          <p:val>
                                            <p:strVal val="ppt_y"/>
                                          </p:val>
                                        </p:tav>
                                      </p:tavLst>
                                    </p:anim>
                                    <p:set>
                                      <p:cBhvr>
                                        <p:cTn id="8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animBg="1"/>
      <p:bldP spid="25" grpId="0" animBg="1"/>
      <p:bldP spid="25" grpId="1" animBg="1"/>
      <p:bldP spid="27" grpId="0" animBg="1"/>
      <p:bldP spid="27" grpId="1" animBg="1"/>
      <p:bldP spid="38" grpId="0"/>
      <p:bldP spid="40" grpId="0" animBg="1"/>
      <p:bldP spid="95" grpId="0" animBg="1"/>
      <p:bldP spid="95" grpId="1" animBg="1"/>
      <p:bldP spid="95" grpId="2" animBg="1"/>
      <p:bldP spid="97" grpId="0" animBg="1"/>
      <p:bldP spid="97" grpId="1" animBg="1"/>
      <p:bldP spid="98" grpId="0"/>
      <p:bldP spid="100" grpId="0"/>
      <p:bldP spid="96" grpId="0" animBg="1"/>
      <p:bldP spid="9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830997"/>
          </a:xfrm>
          <a:prstGeom prst="rect">
            <a:avLst/>
          </a:prstGeom>
          <a:noFill/>
        </p:spPr>
        <p:txBody>
          <a:bodyPr wrap="square" rtlCol="0">
            <a:spAutoFit/>
          </a:bodyPr>
          <a:lstStyle/>
          <a:p>
            <a:pPr algn="ctr"/>
            <a:r>
              <a:rPr lang="en-US" sz="4800" dirty="0"/>
              <a:t>Object Equality In Python</a:t>
            </a:r>
          </a:p>
        </p:txBody>
      </p:sp>
      <p:sp>
        <p:nvSpPr>
          <p:cNvPr id="8" name="TextBox 7">
            <a:extLst>
              <a:ext uri="{FF2B5EF4-FFF2-40B4-BE49-F238E27FC236}">
                <a16:creationId xmlns:a16="http://schemas.microsoft.com/office/drawing/2014/main" id="{4C93EA1E-3E78-46D5-8C4D-617615AAB7E8}"/>
              </a:ext>
            </a:extLst>
          </p:cNvPr>
          <p:cNvSpPr txBox="1"/>
          <p:nvPr/>
        </p:nvSpPr>
        <p:spPr>
          <a:xfrm>
            <a:off x="315394" y="2476419"/>
            <a:ext cx="5644660" cy="3375741"/>
          </a:xfrm>
          <a:prstGeom prst="rect">
            <a:avLst/>
          </a:prstGeom>
          <a:solidFill>
            <a:srgbClr val="EBF0F9"/>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Different types of equality in Python</a:t>
            </a:r>
          </a:p>
          <a:p>
            <a:r>
              <a:rPr lang="en-US" dirty="0">
                <a:solidFill>
                  <a:srgbClr val="000000"/>
                </a:solidFill>
                <a:latin typeface="Consolas" panose="020B0609020204030204" pitchFamily="49" charset="0"/>
              </a:rPr>
              <a:t>fav = </a:t>
            </a:r>
            <a:r>
              <a:rPr lang="en-US" dirty="0">
                <a:solidFill>
                  <a:srgbClr val="9E4C04"/>
                </a:solidFill>
                <a:latin typeface="Consolas" panose="020B0609020204030204" pitchFamily="49" charset="0"/>
              </a:rPr>
              <a:t>'pizza'</a:t>
            </a:r>
          </a:p>
          <a:p>
            <a:r>
              <a:rPr lang="en-US" dirty="0">
                <a:solidFill>
                  <a:srgbClr val="000000"/>
                </a:solidFill>
                <a:latin typeface="Consolas" panose="020B0609020204030204" pitchFamily="49" charset="0"/>
              </a:rPr>
              <a:t>a = </a:t>
            </a:r>
            <a:r>
              <a:rPr lang="en-US" dirty="0" err="1">
                <a:solidFill>
                  <a:srgbClr val="000000"/>
                </a:solidFill>
                <a:latin typeface="Consolas" panose="020B0609020204030204" pitchFamily="49" charset="0"/>
              </a:rPr>
              <a:t>f</a:t>
            </a:r>
            <a:r>
              <a:rPr lang="en-US" dirty="0" err="1">
                <a:solidFill>
                  <a:srgbClr val="9E4C04"/>
                </a:solidFill>
                <a:latin typeface="Consolas" panose="020B0609020204030204" pitchFamily="49" charset="0"/>
              </a:rPr>
              <a:t>'I</a:t>
            </a:r>
            <a:r>
              <a:rPr lang="en-US" dirty="0">
                <a:solidFill>
                  <a:srgbClr val="000000"/>
                </a:solidFill>
                <a:latin typeface="Consolas" panose="020B0609020204030204" pitchFamily="49" charset="0"/>
              </a:rPr>
              <a:t> </a:t>
            </a:r>
            <a:r>
              <a:rPr lang="en-US" dirty="0">
                <a:solidFill>
                  <a:srgbClr val="9E4C04"/>
                </a:solidFill>
                <a:latin typeface="Consolas" panose="020B0609020204030204" pitchFamily="49" charset="0"/>
              </a:rPr>
              <a:t>&lt;3 {fav}!'</a:t>
            </a:r>
          </a:p>
          <a:p>
            <a:r>
              <a:rPr lang="en-US" dirty="0">
                <a:solidFill>
                  <a:srgbClr val="000000"/>
                </a:solidFill>
                <a:latin typeface="Consolas" panose="020B0609020204030204" pitchFamily="49" charset="0"/>
              </a:rPr>
              <a:t>b = </a:t>
            </a:r>
            <a:r>
              <a:rPr lang="en-US" dirty="0" err="1">
                <a:solidFill>
                  <a:srgbClr val="000000"/>
                </a:solidFill>
                <a:latin typeface="Consolas" panose="020B0609020204030204" pitchFamily="49" charset="0"/>
              </a:rPr>
              <a:t>f</a:t>
            </a:r>
            <a:r>
              <a:rPr lang="en-US" dirty="0" err="1">
                <a:solidFill>
                  <a:srgbClr val="9E4C04"/>
                </a:solidFill>
                <a:latin typeface="Consolas" panose="020B0609020204030204" pitchFamily="49" charset="0"/>
              </a:rPr>
              <a:t>'I</a:t>
            </a:r>
            <a:r>
              <a:rPr lang="en-US" dirty="0">
                <a:solidFill>
                  <a:srgbClr val="000000"/>
                </a:solidFill>
                <a:latin typeface="Consolas" panose="020B0609020204030204" pitchFamily="49" charset="0"/>
              </a:rPr>
              <a:t> </a:t>
            </a:r>
            <a:r>
              <a:rPr lang="en-US" dirty="0">
                <a:solidFill>
                  <a:srgbClr val="9E4C04"/>
                </a:solidFill>
                <a:latin typeface="Consolas" panose="020B0609020204030204" pitchFamily="49" charset="0"/>
              </a:rPr>
              <a:t>&lt;3 {fav}!'</a:t>
            </a:r>
          </a:p>
          <a:p>
            <a:r>
              <a:rPr lang="en-US" dirty="0">
                <a:solidFill>
                  <a:srgbClr val="000000"/>
                </a:solidFill>
                <a:latin typeface="Consolas" panose="020B0609020204030204" pitchFamily="49" charset="0"/>
              </a:rPr>
              <a:t>c = a</a:t>
            </a:r>
          </a:p>
          <a:p>
            <a:endParaRPr lang="en-US" dirty="0">
              <a:solidFill>
                <a:srgbClr val="0000A3"/>
              </a:solidFill>
              <a:latin typeface="Consolas" panose="020B0609020204030204" pitchFamily="49" charset="0"/>
            </a:endParaRPr>
          </a:p>
          <a:p>
            <a:r>
              <a:rPr lang="en-US" b="1" dirty="0">
                <a:solidFill>
                  <a:srgbClr val="9E4C04"/>
                </a:solidFill>
                <a:latin typeface="Consolas-Bold"/>
              </a:rPr>
              <a:t>if</a:t>
            </a:r>
            <a:r>
              <a:rPr lang="en-US" dirty="0">
                <a:solidFill>
                  <a:srgbClr val="000000"/>
                </a:solidFill>
                <a:latin typeface="Consolas" panose="020B0609020204030204" pitchFamily="49" charset="0"/>
              </a:rPr>
              <a:t> a == b:</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'Both objects have same value!'</a:t>
            </a:r>
            <a:r>
              <a:rPr lang="en-US" dirty="0">
                <a:solidFill>
                  <a:srgbClr val="000000"/>
                </a:solidFill>
                <a:latin typeface="Consolas" panose="020B0609020204030204" pitchFamily="49" charset="0"/>
              </a:rPr>
              <a:t>)</a:t>
            </a:r>
          </a:p>
          <a:p>
            <a:r>
              <a:rPr lang="en-US" b="1" dirty="0">
                <a:solidFill>
                  <a:srgbClr val="9E4C04"/>
                </a:solidFill>
                <a:latin typeface="Consolas-Bold"/>
              </a:rPr>
              <a:t>if</a:t>
            </a:r>
            <a:r>
              <a:rPr lang="en-US" dirty="0">
                <a:solidFill>
                  <a:srgbClr val="000000"/>
                </a:solidFill>
                <a:latin typeface="Consolas" panose="020B0609020204030204" pitchFamily="49" charset="0"/>
              </a:rPr>
              <a:t> c </a:t>
            </a:r>
            <a:r>
              <a:rPr lang="en-US" b="1" dirty="0">
                <a:solidFill>
                  <a:srgbClr val="9E4C04"/>
                </a:solidFill>
                <a:latin typeface="Consolas-Bold"/>
              </a:rPr>
              <a:t>is</a:t>
            </a:r>
            <a:r>
              <a:rPr lang="en-US" dirty="0">
                <a:solidFill>
                  <a:srgbClr val="000000"/>
                </a:solidFill>
                <a:latin typeface="Consolas" panose="020B0609020204030204" pitchFamily="49" charset="0"/>
              </a:rPr>
              <a:t> a:</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'c and a refer to the same obj'</a:t>
            </a:r>
            <a:r>
              <a:rPr lang="en-US" dirty="0">
                <a:solidFill>
                  <a:srgbClr val="000000"/>
                </a:solidFill>
                <a:latin typeface="Consolas" panose="020B0609020204030204" pitchFamily="49" charset="0"/>
              </a:rPr>
              <a:t>)</a:t>
            </a:r>
          </a:p>
          <a:p>
            <a:r>
              <a:rPr lang="en-US" b="1" dirty="0">
                <a:solidFill>
                  <a:srgbClr val="9E4C04"/>
                </a:solidFill>
                <a:latin typeface="Consolas-Bold"/>
              </a:rPr>
              <a:t>if</a:t>
            </a:r>
            <a:r>
              <a:rPr lang="en-US" dirty="0">
                <a:solidFill>
                  <a:srgbClr val="000000"/>
                </a:solidFill>
                <a:latin typeface="Consolas" panose="020B0609020204030204" pitchFamily="49" charset="0"/>
              </a:rPr>
              <a:t> a </a:t>
            </a:r>
            <a:r>
              <a:rPr lang="en-US" b="1" dirty="0">
                <a:solidFill>
                  <a:srgbClr val="9E4C04"/>
                </a:solidFill>
                <a:latin typeface="Consolas-Bold"/>
              </a:rPr>
              <a:t>is</a:t>
            </a:r>
            <a:r>
              <a:rPr lang="en-US" dirty="0">
                <a:solidFill>
                  <a:srgbClr val="000000"/>
                </a:solidFill>
                <a:latin typeface="Consolas" panose="020B0609020204030204" pitchFamily="49" charset="0"/>
              </a:rPr>
              <a:t> </a:t>
            </a:r>
            <a:r>
              <a:rPr lang="en-US" b="1" dirty="0">
                <a:solidFill>
                  <a:srgbClr val="9E4C04"/>
                </a:solidFill>
                <a:latin typeface="Consolas-Bold"/>
              </a:rPr>
              <a:t>not</a:t>
            </a:r>
            <a:r>
              <a:rPr lang="en-US" dirty="0">
                <a:solidFill>
                  <a:srgbClr val="000000"/>
                </a:solidFill>
                <a:latin typeface="Consolas" panose="020B0609020204030204" pitchFamily="49" charset="0"/>
              </a:rPr>
              <a:t> b:</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 and b refer to diff. </a:t>
            </a:r>
            <a:r>
              <a:rPr lang="en-US" dirty="0" err="1">
                <a:solidFill>
                  <a:srgbClr val="850002"/>
                </a:solidFill>
                <a:latin typeface="Consolas" panose="020B0609020204030204" pitchFamily="49" charset="0"/>
              </a:rPr>
              <a:t>objs</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grpSp>
        <p:nvGrpSpPr>
          <p:cNvPr id="23" name="Group 22">
            <a:extLst>
              <a:ext uri="{FF2B5EF4-FFF2-40B4-BE49-F238E27FC236}">
                <a16:creationId xmlns:a16="http://schemas.microsoft.com/office/drawing/2014/main" id="{99B41CC1-AEA2-4D41-87D7-0CBD3B432C11}"/>
              </a:ext>
            </a:extLst>
          </p:cNvPr>
          <p:cNvGrpSpPr/>
          <p:nvPr/>
        </p:nvGrpSpPr>
        <p:grpSpPr>
          <a:xfrm>
            <a:off x="7175152" y="3146807"/>
            <a:ext cx="852330" cy="400110"/>
            <a:chOff x="1181374" y="368680"/>
            <a:chExt cx="493635" cy="400110"/>
          </a:xfrm>
        </p:grpSpPr>
        <p:sp>
          <p:nvSpPr>
            <p:cNvPr id="26" name="TextBox 25">
              <a:extLst>
                <a:ext uri="{FF2B5EF4-FFF2-40B4-BE49-F238E27FC236}">
                  <a16:creationId xmlns:a16="http://schemas.microsoft.com/office/drawing/2014/main" id="{71952877-786B-48E8-B55A-A0046B6556C1}"/>
                </a:ext>
              </a:extLst>
            </p:cNvPr>
            <p:cNvSpPr txBox="1"/>
            <p:nvPr/>
          </p:nvSpPr>
          <p:spPr>
            <a:xfrm>
              <a:off x="1181374" y="368680"/>
              <a:ext cx="171623" cy="400110"/>
            </a:xfrm>
            <a:prstGeom prst="rect">
              <a:avLst/>
            </a:prstGeom>
            <a:noFill/>
          </p:spPr>
          <p:txBody>
            <a:bodyPr wrap="none" rtlCol="0">
              <a:spAutoFit/>
            </a:bodyPr>
            <a:lstStyle/>
            <a:p>
              <a:pPr algn="ctr"/>
              <a:r>
                <a:rPr lang="en-US" sz="2000" dirty="0">
                  <a:solidFill>
                    <a:srgbClr val="7030A0"/>
                  </a:solidFill>
                </a:rPr>
                <a:t>c</a:t>
              </a:r>
            </a:p>
          </p:txBody>
        </p:sp>
        <p:sp>
          <p:nvSpPr>
            <p:cNvPr id="27" name="Rectangle 26">
              <a:extLst>
                <a:ext uri="{FF2B5EF4-FFF2-40B4-BE49-F238E27FC236}">
                  <a16:creationId xmlns:a16="http://schemas.microsoft.com/office/drawing/2014/main" id="{B9DB0A2A-153D-450F-AFF3-6820BB307DB9}"/>
                </a:ext>
              </a:extLst>
            </p:cNvPr>
            <p:cNvSpPr/>
            <p:nvPr/>
          </p:nvSpPr>
          <p:spPr>
            <a:xfrm>
              <a:off x="1364382" y="447320"/>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grpSp>
        <p:nvGrpSpPr>
          <p:cNvPr id="3" name="Group 2">
            <a:extLst>
              <a:ext uri="{FF2B5EF4-FFF2-40B4-BE49-F238E27FC236}">
                <a16:creationId xmlns:a16="http://schemas.microsoft.com/office/drawing/2014/main" id="{AB687AFA-8391-4E32-9D13-5F67ECDBE947}"/>
              </a:ext>
            </a:extLst>
          </p:cNvPr>
          <p:cNvGrpSpPr/>
          <p:nvPr/>
        </p:nvGrpSpPr>
        <p:grpSpPr>
          <a:xfrm>
            <a:off x="7176309" y="2817424"/>
            <a:ext cx="3842210" cy="471824"/>
            <a:chOff x="8536147" y="4455828"/>
            <a:chExt cx="3842210" cy="471824"/>
          </a:xfrm>
        </p:grpSpPr>
        <p:grpSp>
          <p:nvGrpSpPr>
            <p:cNvPr id="11" name="Group 10">
              <a:extLst>
                <a:ext uri="{FF2B5EF4-FFF2-40B4-BE49-F238E27FC236}">
                  <a16:creationId xmlns:a16="http://schemas.microsoft.com/office/drawing/2014/main" id="{455CEC0C-CA80-46D5-963F-C5E502B29331}"/>
                </a:ext>
              </a:extLst>
            </p:cNvPr>
            <p:cNvGrpSpPr/>
            <p:nvPr/>
          </p:nvGrpSpPr>
          <p:grpSpPr>
            <a:xfrm>
              <a:off x="8536147" y="4455828"/>
              <a:ext cx="860462" cy="400110"/>
              <a:chOff x="4761095" y="2533132"/>
              <a:chExt cx="497430" cy="400110"/>
            </a:xfrm>
          </p:grpSpPr>
          <p:sp>
            <p:nvSpPr>
              <p:cNvPr id="12" name="TextBox 11">
                <a:extLst>
                  <a:ext uri="{FF2B5EF4-FFF2-40B4-BE49-F238E27FC236}">
                    <a16:creationId xmlns:a16="http://schemas.microsoft.com/office/drawing/2014/main" id="{0F87169F-0188-4D1C-B263-A8E070EF79BE}"/>
                  </a:ext>
                </a:extLst>
              </p:cNvPr>
              <p:cNvSpPr txBox="1"/>
              <p:nvPr/>
            </p:nvSpPr>
            <p:spPr>
              <a:xfrm>
                <a:off x="4761095" y="2533132"/>
                <a:ext cx="179036" cy="400110"/>
              </a:xfrm>
              <a:prstGeom prst="rect">
                <a:avLst/>
              </a:prstGeom>
              <a:noFill/>
            </p:spPr>
            <p:txBody>
              <a:bodyPr wrap="none" rtlCol="0">
                <a:spAutoFit/>
              </a:bodyPr>
              <a:lstStyle/>
              <a:p>
                <a:r>
                  <a:rPr lang="en-US" sz="2000" dirty="0">
                    <a:solidFill>
                      <a:srgbClr val="7030A0"/>
                    </a:solidFill>
                  </a:rPr>
                  <a:t>a</a:t>
                </a:r>
              </a:p>
            </p:txBody>
          </p:sp>
          <p:sp>
            <p:nvSpPr>
              <p:cNvPr id="13" name="Rectangle 12">
                <a:extLst>
                  <a:ext uri="{FF2B5EF4-FFF2-40B4-BE49-F238E27FC236}">
                    <a16:creationId xmlns:a16="http://schemas.microsoft.com/office/drawing/2014/main" id="{F8631C5E-94AA-417C-B04C-C6EFF8CC447D}"/>
                  </a:ext>
                </a:extLst>
              </p:cNvPr>
              <p:cNvSpPr/>
              <p:nvPr/>
            </p:nvSpPr>
            <p:spPr>
              <a:xfrm>
                <a:off x="4947898" y="2583011"/>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sp>
          <p:nvSpPr>
            <p:cNvPr id="14" name="Rectangle 13">
              <a:extLst>
                <a:ext uri="{FF2B5EF4-FFF2-40B4-BE49-F238E27FC236}">
                  <a16:creationId xmlns:a16="http://schemas.microsoft.com/office/drawing/2014/main" id="{3A6A8DB4-1630-49E0-B1A1-60D82E3E5387}"/>
                </a:ext>
              </a:extLst>
            </p:cNvPr>
            <p:cNvSpPr/>
            <p:nvPr/>
          </p:nvSpPr>
          <p:spPr>
            <a:xfrm>
              <a:off x="10374630" y="4493665"/>
              <a:ext cx="2003727"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'I &lt;3 pizza!'</a:t>
              </a:r>
            </a:p>
          </p:txBody>
        </p:sp>
        <p:cxnSp>
          <p:nvCxnSpPr>
            <p:cNvPr id="15" name="Straight Arrow Connector 14">
              <a:extLst>
                <a:ext uri="{FF2B5EF4-FFF2-40B4-BE49-F238E27FC236}">
                  <a16:creationId xmlns:a16="http://schemas.microsoft.com/office/drawing/2014/main" id="{9F50D01E-E18F-4DBD-9074-FA8A6C9AA878}"/>
                </a:ext>
              </a:extLst>
            </p:cNvPr>
            <p:cNvCxnSpPr>
              <a:cxnSpLocks/>
            </p:cNvCxnSpPr>
            <p:nvPr/>
          </p:nvCxnSpPr>
          <p:spPr>
            <a:xfrm flipV="1">
              <a:off x="9146023" y="4524479"/>
              <a:ext cx="1262565" cy="145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4D1CED2-ADEB-4D70-BA4E-7F1541F36B92}"/>
              </a:ext>
            </a:extLst>
          </p:cNvPr>
          <p:cNvGrpSpPr/>
          <p:nvPr/>
        </p:nvGrpSpPr>
        <p:grpSpPr>
          <a:xfrm>
            <a:off x="7169893" y="3633364"/>
            <a:ext cx="3848626" cy="440282"/>
            <a:chOff x="7169893" y="3633364"/>
            <a:chExt cx="3848626" cy="440282"/>
          </a:xfrm>
        </p:grpSpPr>
        <p:grpSp>
          <p:nvGrpSpPr>
            <p:cNvPr id="16" name="Group 15">
              <a:extLst>
                <a:ext uri="{FF2B5EF4-FFF2-40B4-BE49-F238E27FC236}">
                  <a16:creationId xmlns:a16="http://schemas.microsoft.com/office/drawing/2014/main" id="{E3F0FB32-B993-4B87-94C8-9318CBA73F5D}"/>
                </a:ext>
              </a:extLst>
            </p:cNvPr>
            <p:cNvGrpSpPr/>
            <p:nvPr/>
          </p:nvGrpSpPr>
          <p:grpSpPr>
            <a:xfrm>
              <a:off x="7169893" y="3673536"/>
              <a:ext cx="1859807" cy="400110"/>
              <a:chOff x="8529731" y="4455828"/>
              <a:chExt cx="1859807" cy="400110"/>
            </a:xfrm>
          </p:grpSpPr>
          <p:grpSp>
            <p:nvGrpSpPr>
              <p:cNvPr id="17" name="Group 16">
                <a:extLst>
                  <a:ext uri="{FF2B5EF4-FFF2-40B4-BE49-F238E27FC236}">
                    <a16:creationId xmlns:a16="http://schemas.microsoft.com/office/drawing/2014/main" id="{CBCCE66F-F6AD-4A7D-9C56-11B3BFDF8363}"/>
                  </a:ext>
                </a:extLst>
              </p:cNvPr>
              <p:cNvGrpSpPr/>
              <p:nvPr/>
            </p:nvGrpSpPr>
            <p:grpSpPr>
              <a:xfrm>
                <a:off x="8529731" y="4455828"/>
                <a:ext cx="866874" cy="400110"/>
                <a:chOff x="4757388" y="2533132"/>
                <a:chExt cx="501137" cy="400110"/>
              </a:xfrm>
            </p:grpSpPr>
            <p:sp>
              <p:nvSpPr>
                <p:cNvPr id="20" name="TextBox 19">
                  <a:extLst>
                    <a:ext uri="{FF2B5EF4-FFF2-40B4-BE49-F238E27FC236}">
                      <a16:creationId xmlns:a16="http://schemas.microsoft.com/office/drawing/2014/main" id="{BA5CE37A-9533-48D2-8400-1B4DD13E6A8C}"/>
                    </a:ext>
                  </a:extLst>
                </p:cNvPr>
                <p:cNvSpPr txBox="1"/>
                <p:nvPr/>
              </p:nvSpPr>
              <p:spPr>
                <a:xfrm>
                  <a:off x="4757388" y="2533132"/>
                  <a:ext cx="186451" cy="400110"/>
                </a:xfrm>
                <a:prstGeom prst="rect">
                  <a:avLst/>
                </a:prstGeom>
                <a:noFill/>
              </p:spPr>
              <p:txBody>
                <a:bodyPr wrap="none" rtlCol="0">
                  <a:spAutoFit/>
                </a:bodyPr>
                <a:lstStyle/>
                <a:p>
                  <a:r>
                    <a:rPr lang="en-US" sz="2000" dirty="0">
                      <a:solidFill>
                        <a:srgbClr val="7030A0"/>
                      </a:solidFill>
                    </a:rPr>
                    <a:t>b</a:t>
                  </a:r>
                </a:p>
              </p:txBody>
            </p:sp>
            <p:sp>
              <p:nvSpPr>
                <p:cNvPr id="21" name="Rectangle 20">
                  <a:extLst>
                    <a:ext uri="{FF2B5EF4-FFF2-40B4-BE49-F238E27FC236}">
                      <a16:creationId xmlns:a16="http://schemas.microsoft.com/office/drawing/2014/main" id="{E2BC271F-C97D-45B1-8B99-6B8B78A04544}"/>
                    </a:ext>
                  </a:extLst>
                </p:cNvPr>
                <p:cNvSpPr/>
                <p:nvPr/>
              </p:nvSpPr>
              <p:spPr>
                <a:xfrm>
                  <a:off x="4947898" y="2583011"/>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19" name="Straight Arrow Connector 18">
                <a:extLst>
                  <a:ext uri="{FF2B5EF4-FFF2-40B4-BE49-F238E27FC236}">
                    <a16:creationId xmlns:a16="http://schemas.microsoft.com/office/drawing/2014/main" id="{41B5AE79-74C7-4924-89E6-5FFAFD0B9250}"/>
                  </a:ext>
                </a:extLst>
              </p:cNvPr>
              <p:cNvCxnSpPr>
                <a:cxnSpLocks/>
              </p:cNvCxnSpPr>
              <p:nvPr/>
            </p:nvCxnSpPr>
            <p:spPr>
              <a:xfrm flipV="1">
                <a:off x="9146023" y="4458942"/>
                <a:ext cx="1243515" cy="2107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6C6D99E1-2CF4-4D31-9674-0A34DF14F492}"/>
                </a:ext>
              </a:extLst>
            </p:cNvPr>
            <p:cNvSpPr/>
            <p:nvPr/>
          </p:nvSpPr>
          <p:spPr>
            <a:xfrm>
              <a:off x="9014793" y="3633364"/>
              <a:ext cx="2003726"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'I &lt;3 pizza!'</a:t>
              </a:r>
            </a:p>
          </p:txBody>
        </p:sp>
      </p:grpSp>
      <p:grpSp>
        <p:nvGrpSpPr>
          <p:cNvPr id="30" name="Group 29">
            <a:extLst>
              <a:ext uri="{FF2B5EF4-FFF2-40B4-BE49-F238E27FC236}">
                <a16:creationId xmlns:a16="http://schemas.microsoft.com/office/drawing/2014/main" id="{380B18FE-C9EA-4B24-A40A-05C2BCD24174}"/>
              </a:ext>
            </a:extLst>
          </p:cNvPr>
          <p:cNvGrpSpPr/>
          <p:nvPr/>
        </p:nvGrpSpPr>
        <p:grpSpPr>
          <a:xfrm>
            <a:off x="1179336" y="902832"/>
            <a:ext cx="11012664" cy="846739"/>
            <a:chOff x="4355757" y="452593"/>
            <a:chExt cx="11012664" cy="846739"/>
          </a:xfrm>
        </p:grpSpPr>
        <p:sp>
          <p:nvSpPr>
            <p:cNvPr id="34" name="TextBox 33">
              <a:extLst>
                <a:ext uri="{FF2B5EF4-FFF2-40B4-BE49-F238E27FC236}">
                  <a16:creationId xmlns:a16="http://schemas.microsoft.com/office/drawing/2014/main" id="{7C8B7832-8F3E-410C-A527-E1C5A01B33D9}"/>
                </a:ext>
              </a:extLst>
            </p:cNvPr>
            <p:cNvSpPr txBox="1"/>
            <p:nvPr/>
          </p:nvSpPr>
          <p:spPr>
            <a:xfrm>
              <a:off x="4355757" y="619542"/>
              <a:ext cx="11012664" cy="523220"/>
            </a:xfrm>
            <a:prstGeom prst="rect">
              <a:avLst/>
            </a:prstGeom>
            <a:noFill/>
          </p:spPr>
          <p:txBody>
            <a:bodyPr wrap="square">
              <a:spAutoFit/>
            </a:bodyPr>
            <a:lstStyle/>
            <a:p>
              <a:pPr algn="ctr"/>
              <a:r>
                <a:rPr lang="en-US" sz="2800" dirty="0"/>
                <a:t>Challenge: What does the following program print?</a:t>
              </a:r>
            </a:p>
          </p:txBody>
        </p:sp>
        <p:pic>
          <p:nvPicPr>
            <p:cNvPr id="35" name="Picture 34" descr="Shape&#10;&#10;Description automatically generated with low confidence">
              <a:extLst>
                <a:ext uri="{FF2B5EF4-FFF2-40B4-BE49-F238E27FC236}">
                  <a16:creationId xmlns:a16="http://schemas.microsoft.com/office/drawing/2014/main" id="{3E12406A-E4DF-44AE-B543-5EBAE9FCB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136" y="452593"/>
              <a:ext cx="846739" cy="846739"/>
            </a:xfrm>
            <a:prstGeom prst="rect">
              <a:avLst/>
            </a:prstGeom>
            <a:ln>
              <a:noFill/>
            </a:ln>
            <a:effectLst>
              <a:outerShdw blurRad="292100" dist="139700" dir="2700000" algn="tl" rotWithShape="0">
                <a:srgbClr val="333333">
                  <a:alpha val="65000"/>
                </a:srgbClr>
              </a:outerShdw>
            </a:effectLst>
          </p:spPr>
        </p:pic>
      </p:grpSp>
      <p:sp>
        <p:nvSpPr>
          <p:cNvPr id="36" name="Rectangle 35">
            <a:extLst>
              <a:ext uri="{FF2B5EF4-FFF2-40B4-BE49-F238E27FC236}">
                <a16:creationId xmlns:a16="http://schemas.microsoft.com/office/drawing/2014/main" id="{368968C2-8735-4176-944E-5D8F5CDDC2A4}"/>
              </a:ext>
            </a:extLst>
          </p:cNvPr>
          <p:cNvSpPr/>
          <p:nvPr/>
        </p:nvSpPr>
        <p:spPr>
          <a:xfrm>
            <a:off x="3576994" y="1736727"/>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7" name="Rectangle 36">
            <a:extLst>
              <a:ext uri="{FF2B5EF4-FFF2-40B4-BE49-F238E27FC236}">
                <a16:creationId xmlns:a16="http://schemas.microsoft.com/office/drawing/2014/main" id="{3E7368B2-9D90-4F2B-9911-B26ACBB88655}"/>
              </a:ext>
            </a:extLst>
          </p:cNvPr>
          <p:cNvSpPr/>
          <p:nvPr/>
        </p:nvSpPr>
        <p:spPr>
          <a:xfrm>
            <a:off x="3579440" y="1743199"/>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4316FB3B-4967-4E44-9ACD-F1442A51DE96}"/>
              </a:ext>
            </a:extLst>
          </p:cNvPr>
          <p:cNvSpPr txBox="1"/>
          <p:nvPr/>
        </p:nvSpPr>
        <p:spPr>
          <a:xfrm>
            <a:off x="6691397" y="4806899"/>
            <a:ext cx="4974259" cy="981320"/>
          </a:xfrm>
          <a:prstGeom prst="rect">
            <a:avLst/>
          </a:prstGeom>
          <a:solidFill>
            <a:schemeClr val="bg1">
              <a:lumMod val="95000"/>
            </a:schemeClr>
          </a:solidFill>
          <a:ln>
            <a:solidFill>
              <a:schemeClr val="tx1"/>
            </a:solidFill>
          </a:ln>
        </p:spPr>
        <p:txBody>
          <a:bodyPr wrap="square" rtlCol="0">
            <a:noAutofit/>
          </a:bodyPr>
          <a:lstStyle/>
          <a:p>
            <a:endParaRPr lang="en-US" dirty="0">
              <a:latin typeface="Consolas" panose="020B0609020204030204" pitchFamily="49" charset="0"/>
            </a:endParaRPr>
          </a:p>
        </p:txBody>
      </p:sp>
      <p:cxnSp>
        <p:nvCxnSpPr>
          <p:cNvPr id="39" name="Straight Arrow Connector 38">
            <a:extLst>
              <a:ext uri="{FF2B5EF4-FFF2-40B4-BE49-F238E27FC236}">
                <a16:creationId xmlns:a16="http://schemas.microsoft.com/office/drawing/2014/main" id="{EDBF19CA-AAB0-4DEE-A8C1-B14A8601A88F}"/>
              </a:ext>
            </a:extLst>
          </p:cNvPr>
          <p:cNvCxnSpPr>
            <a:cxnSpLocks/>
          </p:cNvCxnSpPr>
          <p:nvPr/>
        </p:nvCxnSpPr>
        <p:spPr>
          <a:xfrm>
            <a:off x="74936" y="32150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856065-DB26-447D-8009-508B920AE058}"/>
              </a:ext>
            </a:extLst>
          </p:cNvPr>
          <p:cNvCxnSpPr>
            <a:cxnSpLocks/>
          </p:cNvCxnSpPr>
          <p:nvPr/>
        </p:nvCxnSpPr>
        <p:spPr>
          <a:xfrm>
            <a:off x="74936" y="34817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13B6E71-ACD5-44B8-89A1-DE2E7FF1FBCE}"/>
              </a:ext>
            </a:extLst>
          </p:cNvPr>
          <p:cNvCxnSpPr>
            <a:cxnSpLocks/>
          </p:cNvCxnSpPr>
          <p:nvPr/>
        </p:nvCxnSpPr>
        <p:spPr>
          <a:xfrm>
            <a:off x="74936" y="375800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FE403ED-550B-49FA-A8E3-4E65D4EAA90C}"/>
              </a:ext>
            </a:extLst>
          </p:cNvPr>
          <p:cNvCxnSpPr>
            <a:cxnSpLocks/>
          </p:cNvCxnSpPr>
          <p:nvPr/>
        </p:nvCxnSpPr>
        <p:spPr>
          <a:xfrm>
            <a:off x="84461" y="431045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Speech Bubble: Rectangle with Corners Rounded 43">
            <a:extLst>
              <a:ext uri="{FF2B5EF4-FFF2-40B4-BE49-F238E27FC236}">
                <a16:creationId xmlns:a16="http://schemas.microsoft.com/office/drawing/2014/main" id="{FBC41D00-FA8B-4619-B033-85E65A766507}"/>
              </a:ext>
            </a:extLst>
          </p:cNvPr>
          <p:cNvSpPr/>
          <p:nvPr/>
        </p:nvSpPr>
        <p:spPr>
          <a:xfrm>
            <a:off x="2182147" y="3024282"/>
            <a:ext cx="2723497" cy="1218164"/>
          </a:xfrm>
          <a:prstGeom prst="wedgeRoundRectCallout">
            <a:avLst>
              <a:gd name="adj1" fmla="val -87237"/>
              <a:gd name="adj2" fmla="val 476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BE0CD"/>
                </a:solidFill>
                <a:latin typeface="Corbel" panose="020B0503020204020204" pitchFamily="34" charset="0"/>
              </a:rPr>
              <a:t>== operator </a:t>
            </a:r>
            <a:r>
              <a:rPr lang="en-US" sz="2000" dirty="0">
                <a:latin typeface="Corbel" panose="020B0503020204020204" pitchFamily="34" charset="0"/>
              </a:rPr>
              <a:t>tests for equality of value.</a:t>
            </a:r>
          </a:p>
        </p:txBody>
      </p:sp>
      <p:cxnSp>
        <p:nvCxnSpPr>
          <p:cNvPr id="46" name="Straight Arrow Connector 45">
            <a:extLst>
              <a:ext uri="{FF2B5EF4-FFF2-40B4-BE49-F238E27FC236}">
                <a16:creationId xmlns:a16="http://schemas.microsoft.com/office/drawing/2014/main" id="{0EDC20EE-1A92-473E-BAF2-A27EE14B1E81}"/>
              </a:ext>
            </a:extLst>
          </p:cNvPr>
          <p:cNvCxnSpPr>
            <a:cxnSpLocks/>
          </p:cNvCxnSpPr>
          <p:nvPr/>
        </p:nvCxnSpPr>
        <p:spPr>
          <a:xfrm>
            <a:off x="332111" y="45866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AC7971-C0FF-4DA4-8A4E-F248DF24F4C4}"/>
              </a:ext>
            </a:extLst>
          </p:cNvPr>
          <p:cNvCxnSpPr>
            <a:cxnSpLocks/>
          </p:cNvCxnSpPr>
          <p:nvPr/>
        </p:nvCxnSpPr>
        <p:spPr>
          <a:xfrm>
            <a:off x="93986" y="483433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Speech Bubble: Rectangle with Corners Rounded 47">
            <a:extLst>
              <a:ext uri="{FF2B5EF4-FFF2-40B4-BE49-F238E27FC236}">
                <a16:creationId xmlns:a16="http://schemas.microsoft.com/office/drawing/2014/main" id="{EA2A86CA-26F9-421A-B378-CEB48C05ECE3}"/>
              </a:ext>
            </a:extLst>
          </p:cNvPr>
          <p:cNvSpPr/>
          <p:nvPr/>
        </p:nvSpPr>
        <p:spPr>
          <a:xfrm>
            <a:off x="2551183" y="3546917"/>
            <a:ext cx="3590160" cy="1218164"/>
          </a:xfrm>
          <a:prstGeom prst="wedgeRoundRectCallout">
            <a:avLst>
              <a:gd name="adj1" fmla="val -87237"/>
              <a:gd name="adj2" fmla="val 476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BE0CD"/>
                </a:solidFill>
                <a:latin typeface="Corbel" panose="020B0503020204020204" pitchFamily="34" charset="0"/>
              </a:rPr>
              <a:t>"is" operator </a:t>
            </a:r>
            <a:r>
              <a:rPr lang="en-US" sz="2000" dirty="0">
                <a:latin typeface="Corbel" panose="020B0503020204020204" pitchFamily="34" charset="0"/>
              </a:rPr>
              <a:t>tests if two object references refer to the same exact object in memory.</a:t>
            </a:r>
          </a:p>
        </p:txBody>
      </p:sp>
      <p:cxnSp>
        <p:nvCxnSpPr>
          <p:cNvPr id="50" name="Straight Arrow Connector 49">
            <a:extLst>
              <a:ext uri="{FF2B5EF4-FFF2-40B4-BE49-F238E27FC236}">
                <a16:creationId xmlns:a16="http://schemas.microsoft.com/office/drawing/2014/main" id="{BF6089CD-C4A2-49A7-8FD0-6EFB0B0B5744}"/>
              </a:ext>
            </a:extLst>
          </p:cNvPr>
          <p:cNvCxnSpPr>
            <a:cxnSpLocks/>
          </p:cNvCxnSpPr>
          <p:nvPr/>
        </p:nvCxnSpPr>
        <p:spPr>
          <a:xfrm>
            <a:off x="322586" y="51581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36E8833-15DE-4E43-8923-A0AA49EE3461}"/>
              </a:ext>
            </a:extLst>
          </p:cNvPr>
          <p:cNvCxnSpPr>
            <a:cxnSpLocks/>
          </p:cNvCxnSpPr>
          <p:nvPr/>
        </p:nvCxnSpPr>
        <p:spPr>
          <a:xfrm>
            <a:off x="65411" y="539630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Speech Bubble: Rectangle with Corners Rounded 51">
            <a:extLst>
              <a:ext uri="{FF2B5EF4-FFF2-40B4-BE49-F238E27FC236}">
                <a16:creationId xmlns:a16="http://schemas.microsoft.com/office/drawing/2014/main" id="{1D26DA8F-E07F-4E73-8664-8460ABFCCCB0}"/>
              </a:ext>
            </a:extLst>
          </p:cNvPr>
          <p:cNvSpPr/>
          <p:nvPr/>
        </p:nvSpPr>
        <p:spPr>
          <a:xfrm>
            <a:off x="2828519" y="4140355"/>
            <a:ext cx="3590160" cy="1218164"/>
          </a:xfrm>
          <a:prstGeom prst="wedgeRoundRectCallout">
            <a:avLst>
              <a:gd name="adj1" fmla="val -87237"/>
              <a:gd name="adj2" fmla="val 476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BE0CD"/>
                </a:solidFill>
                <a:latin typeface="Corbel" panose="020B0503020204020204" pitchFamily="34" charset="0"/>
              </a:rPr>
              <a:t>"is not" </a:t>
            </a:r>
            <a:r>
              <a:rPr lang="en-US" sz="2000" dirty="0">
                <a:latin typeface="Corbel" panose="020B0503020204020204" pitchFamily="34" charset="0"/>
              </a:rPr>
              <a:t>tests if two object references refer to different objects in memory.</a:t>
            </a:r>
          </a:p>
        </p:txBody>
      </p:sp>
      <p:cxnSp>
        <p:nvCxnSpPr>
          <p:cNvPr id="54" name="Straight Arrow Connector 53">
            <a:extLst>
              <a:ext uri="{FF2B5EF4-FFF2-40B4-BE49-F238E27FC236}">
                <a16:creationId xmlns:a16="http://schemas.microsoft.com/office/drawing/2014/main" id="{EE74CEA2-337A-4F9F-81A5-6FFFCEF08286}"/>
              </a:ext>
            </a:extLst>
          </p:cNvPr>
          <p:cNvCxnSpPr>
            <a:cxnSpLocks/>
          </p:cNvCxnSpPr>
          <p:nvPr/>
        </p:nvCxnSpPr>
        <p:spPr>
          <a:xfrm>
            <a:off x="332111" y="568205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68B4ED2-2A40-40A7-B122-6A33F2F16313}"/>
              </a:ext>
            </a:extLst>
          </p:cNvPr>
          <p:cNvSpPr txBox="1"/>
          <p:nvPr/>
        </p:nvSpPr>
        <p:spPr>
          <a:xfrm>
            <a:off x="6603815" y="4823344"/>
            <a:ext cx="3983783" cy="369332"/>
          </a:xfrm>
          <a:prstGeom prst="rect">
            <a:avLst/>
          </a:prstGeom>
          <a:noFill/>
        </p:spPr>
        <p:txBody>
          <a:bodyPr wrap="none" rtlCol="0">
            <a:spAutoFit/>
          </a:bodyPr>
          <a:lstStyle/>
          <a:p>
            <a:pPr algn="ctr"/>
            <a:r>
              <a:rPr lang="en-US" dirty="0">
                <a:latin typeface="Consolas" panose="020B0609020204030204" pitchFamily="49" charset="0"/>
              </a:rPr>
              <a:t>Both objects have same value!</a:t>
            </a:r>
          </a:p>
        </p:txBody>
      </p:sp>
      <p:sp>
        <p:nvSpPr>
          <p:cNvPr id="60" name="TextBox 59">
            <a:extLst>
              <a:ext uri="{FF2B5EF4-FFF2-40B4-BE49-F238E27FC236}">
                <a16:creationId xmlns:a16="http://schemas.microsoft.com/office/drawing/2014/main" id="{8612D186-EAE7-4BDE-85DF-C6E62D7C4895}"/>
              </a:ext>
            </a:extLst>
          </p:cNvPr>
          <p:cNvSpPr txBox="1"/>
          <p:nvPr/>
        </p:nvSpPr>
        <p:spPr>
          <a:xfrm>
            <a:off x="6688995" y="5123220"/>
            <a:ext cx="3857146" cy="369332"/>
          </a:xfrm>
          <a:prstGeom prst="rect">
            <a:avLst/>
          </a:prstGeom>
          <a:noFill/>
        </p:spPr>
        <p:txBody>
          <a:bodyPr wrap="none" rtlCol="0">
            <a:spAutoFit/>
          </a:bodyPr>
          <a:lstStyle/>
          <a:p>
            <a:r>
              <a:rPr lang="en-US" dirty="0">
                <a:latin typeface="Consolas" panose="020B0609020204030204" pitchFamily="49" charset="0"/>
              </a:rPr>
              <a:t>c and a refer to the same obj</a:t>
            </a:r>
          </a:p>
        </p:txBody>
      </p:sp>
      <p:sp>
        <p:nvSpPr>
          <p:cNvPr id="61" name="TextBox 60">
            <a:extLst>
              <a:ext uri="{FF2B5EF4-FFF2-40B4-BE49-F238E27FC236}">
                <a16:creationId xmlns:a16="http://schemas.microsoft.com/office/drawing/2014/main" id="{7EB16B22-6994-464F-97DB-97337DD1E0A5}"/>
              </a:ext>
            </a:extLst>
          </p:cNvPr>
          <p:cNvSpPr txBox="1"/>
          <p:nvPr/>
        </p:nvSpPr>
        <p:spPr>
          <a:xfrm>
            <a:off x="6688995" y="5423097"/>
            <a:ext cx="3603872" cy="369332"/>
          </a:xfrm>
          <a:prstGeom prst="rect">
            <a:avLst/>
          </a:prstGeom>
          <a:noFill/>
        </p:spPr>
        <p:txBody>
          <a:bodyPr wrap="none" rtlCol="0">
            <a:spAutoFit/>
          </a:bodyPr>
          <a:lstStyle/>
          <a:p>
            <a:r>
              <a:rPr lang="en-US" dirty="0">
                <a:latin typeface="Consolas" panose="020B0609020204030204" pitchFamily="49" charset="0"/>
              </a:rPr>
              <a:t>a and b refer to diff. </a:t>
            </a:r>
            <a:r>
              <a:rPr lang="en-US" dirty="0" err="1">
                <a:latin typeface="Consolas" panose="020B0609020204030204" pitchFamily="49" charset="0"/>
              </a:rPr>
              <a:t>objs</a:t>
            </a:r>
            <a:endParaRPr lang="en-US" dirty="0">
              <a:latin typeface="Consolas" panose="020B0609020204030204" pitchFamily="49" charset="0"/>
            </a:endParaRPr>
          </a:p>
        </p:txBody>
      </p:sp>
      <p:cxnSp>
        <p:nvCxnSpPr>
          <p:cNvPr id="57" name="Straight Arrow Connector 56">
            <a:extLst>
              <a:ext uri="{FF2B5EF4-FFF2-40B4-BE49-F238E27FC236}">
                <a16:creationId xmlns:a16="http://schemas.microsoft.com/office/drawing/2014/main" id="{12F0886F-7789-4BCE-8A32-6A02DBA1842F}"/>
              </a:ext>
            </a:extLst>
          </p:cNvPr>
          <p:cNvCxnSpPr>
            <a:cxnSpLocks/>
          </p:cNvCxnSpPr>
          <p:nvPr/>
        </p:nvCxnSpPr>
        <p:spPr>
          <a:xfrm>
            <a:off x="82556" y="29179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3CB6515-3D6B-48EE-BD2C-B0C931F241B2}"/>
              </a:ext>
            </a:extLst>
          </p:cNvPr>
          <p:cNvGrpSpPr/>
          <p:nvPr/>
        </p:nvGrpSpPr>
        <p:grpSpPr>
          <a:xfrm>
            <a:off x="7042135" y="4192870"/>
            <a:ext cx="3314012" cy="472591"/>
            <a:chOff x="8401973" y="4455061"/>
            <a:chExt cx="3314012" cy="472591"/>
          </a:xfrm>
        </p:grpSpPr>
        <p:grpSp>
          <p:nvGrpSpPr>
            <p:cNvPr id="64" name="Group 63">
              <a:extLst>
                <a:ext uri="{FF2B5EF4-FFF2-40B4-BE49-F238E27FC236}">
                  <a16:creationId xmlns:a16="http://schemas.microsoft.com/office/drawing/2014/main" id="{DA0F0E6D-4103-46A1-9004-78738F78768A}"/>
                </a:ext>
              </a:extLst>
            </p:cNvPr>
            <p:cNvGrpSpPr/>
            <p:nvPr/>
          </p:nvGrpSpPr>
          <p:grpSpPr>
            <a:xfrm>
              <a:off x="8401973" y="4455061"/>
              <a:ext cx="994635" cy="400110"/>
              <a:chOff x="4683530" y="2532365"/>
              <a:chExt cx="574995" cy="400110"/>
            </a:xfrm>
          </p:grpSpPr>
          <p:sp>
            <p:nvSpPr>
              <p:cNvPr id="67" name="TextBox 66">
                <a:extLst>
                  <a:ext uri="{FF2B5EF4-FFF2-40B4-BE49-F238E27FC236}">
                    <a16:creationId xmlns:a16="http://schemas.microsoft.com/office/drawing/2014/main" id="{A7770887-6081-4636-985C-84A40413FF33}"/>
                  </a:ext>
                </a:extLst>
              </p:cNvPr>
              <p:cNvSpPr txBox="1"/>
              <p:nvPr/>
            </p:nvSpPr>
            <p:spPr>
              <a:xfrm>
                <a:off x="4683530" y="2532365"/>
                <a:ext cx="294873" cy="400110"/>
              </a:xfrm>
              <a:prstGeom prst="rect">
                <a:avLst/>
              </a:prstGeom>
              <a:noFill/>
            </p:spPr>
            <p:txBody>
              <a:bodyPr wrap="none" rtlCol="0">
                <a:spAutoFit/>
              </a:bodyPr>
              <a:lstStyle/>
              <a:p>
                <a:r>
                  <a:rPr lang="en-US" sz="2000" dirty="0">
                    <a:solidFill>
                      <a:srgbClr val="7030A0"/>
                    </a:solidFill>
                  </a:rPr>
                  <a:t>fav</a:t>
                </a:r>
              </a:p>
            </p:txBody>
          </p:sp>
          <p:sp>
            <p:nvSpPr>
              <p:cNvPr id="68" name="Rectangle 67">
                <a:extLst>
                  <a:ext uri="{FF2B5EF4-FFF2-40B4-BE49-F238E27FC236}">
                    <a16:creationId xmlns:a16="http://schemas.microsoft.com/office/drawing/2014/main" id="{661DFFB1-0D4B-40F9-A528-452270552B20}"/>
                  </a:ext>
                </a:extLst>
              </p:cNvPr>
              <p:cNvSpPr/>
              <p:nvPr/>
            </p:nvSpPr>
            <p:spPr>
              <a:xfrm>
                <a:off x="4947898" y="2583011"/>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sp>
          <p:nvSpPr>
            <p:cNvPr id="65" name="Rectangle 64">
              <a:extLst>
                <a:ext uri="{FF2B5EF4-FFF2-40B4-BE49-F238E27FC236}">
                  <a16:creationId xmlns:a16="http://schemas.microsoft.com/office/drawing/2014/main" id="{35316E33-26EC-4AFA-8AB5-9F6F9C96934F}"/>
                </a:ext>
              </a:extLst>
            </p:cNvPr>
            <p:cNvSpPr/>
            <p:nvPr/>
          </p:nvSpPr>
          <p:spPr>
            <a:xfrm>
              <a:off x="10374631" y="4493665"/>
              <a:ext cx="134135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'pizza'</a:t>
              </a:r>
            </a:p>
          </p:txBody>
        </p:sp>
        <p:cxnSp>
          <p:nvCxnSpPr>
            <p:cNvPr id="66" name="Straight Arrow Connector 65">
              <a:extLst>
                <a:ext uri="{FF2B5EF4-FFF2-40B4-BE49-F238E27FC236}">
                  <a16:creationId xmlns:a16="http://schemas.microsoft.com/office/drawing/2014/main" id="{1A59EADE-5CB1-4644-A7B9-69DCD4C3B4E1}"/>
                </a:ext>
              </a:extLst>
            </p:cNvPr>
            <p:cNvCxnSpPr>
              <a:cxnSpLocks/>
            </p:cNvCxnSpPr>
            <p:nvPr/>
          </p:nvCxnSpPr>
          <p:spPr>
            <a:xfrm flipV="1">
              <a:off x="9146023" y="4524479"/>
              <a:ext cx="1262565" cy="145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Arrow: Down 3">
            <a:extLst>
              <a:ext uri="{FF2B5EF4-FFF2-40B4-BE49-F238E27FC236}">
                <a16:creationId xmlns:a16="http://schemas.microsoft.com/office/drawing/2014/main" id="{9D6AD2C0-FFE9-498F-BB20-51526321CEF9}"/>
              </a:ext>
            </a:extLst>
          </p:cNvPr>
          <p:cNvSpPr/>
          <p:nvPr/>
        </p:nvSpPr>
        <p:spPr>
          <a:xfrm>
            <a:off x="7468391" y="3116580"/>
            <a:ext cx="654529" cy="187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84DED377-6F05-4050-94CD-4601A3199423}"/>
              </a:ext>
            </a:extLst>
          </p:cNvPr>
          <p:cNvCxnSpPr>
            <a:cxnSpLocks/>
          </p:cNvCxnSpPr>
          <p:nvPr/>
        </p:nvCxnSpPr>
        <p:spPr>
          <a:xfrm flipV="1">
            <a:off x="7757159" y="2933700"/>
            <a:ext cx="1282065" cy="4648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Speech Bubble: Rectangle with Corners Rounded 44">
            <a:extLst>
              <a:ext uri="{FF2B5EF4-FFF2-40B4-BE49-F238E27FC236}">
                <a16:creationId xmlns:a16="http://schemas.microsoft.com/office/drawing/2014/main" id="{777F6441-1E44-47B8-92D9-EEF6259D60E5}"/>
              </a:ext>
            </a:extLst>
          </p:cNvPr>
          <p:cNvSpPr/>
          <p:nvPr/>
        </p:nvSpPr>
        <p:spPr>
          <a:xfrm>
            <a:off x="5271456" y="352759"/>
            <a:ext cx="3730347" cy="1218164"/>
          </a:xfrm>
          <a:prstGeom prst="wedgeRoundRectCallout">
            <a:avLst>
              <a:gd name="adj1" fmla="val 51667"/>
              <a:gd name="adj2" fmla="val 1589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Even though </a:t>
            </a:r>
            <a:r>
              <a:rPr lang="en-US" sz="2000" dirty="0">
                <a:solidFill>
                  <a:srgbClr val="FBE0CD"/>
                </a:solidFill>
                <a:latin typeface="Corbel" panose="020B0503020204020204" pitchFamily="34" charset="0"/>
              </a:rPr>
              <a:t>a</a:t>
            </a:r>
            <a:r>
              <a:rPr lang="en-US" sz="2000" dirty="0">
                <a:latin typeface="Corbel" panose="020B0503020204020204" pitchFamily="34" charset="0"/>
              </a:rPr>
              <a:t> and </a:t>
            </a:r>
            <a:r>
              <a:rPr lang="en-US" sz="2000" dirty="0">
                <a:solidFill>
                  <a:srgbClr val="FBE0CD"/>
                </a:solidFill>
                <a:latin typeface="Corbel" panose="020B0503020204020204" pitchFamily="34" charset="0"/>
              </a:rPr>
              <a:t>b</a:t>
            </a:r>
            <a:r>
              <a:rPr lang="en-US" sz="2000" dirty="0">
                <a:latin typeface="Corbel" panose="020B0503020204020204" pitchFamily="34" charset="0"/>
              </a:rPr>
              <a:t> refer to different objects, those objects have the same </a:t>
            </a:r>
            <a:r>
              <a:rPr lang="en-US" sz="2000" dirty="0">
                <a:solidFill>
                  <a:srgbClr val="FBE0CD"/>
                </a:solidFill>
                <a:latin typeface="Corbel" panose="020B0503020204020204" pitchFamily="34" charset="0"/>
              </a:rPr>
              <a:t>value</a:t>
            </a:r>
            <a:r>
              <a:rPr lang="en-US" sz="2000" dirty="0">
                <a:latin typeface="Corbel" panose="020B0503020204020204" pitchFamily="34" charset="0"/>
              </a:rPr>
              <a:t>.</a:t>
            </a:r>
          </a:p>
        </p:txBody>
      </p:sp>
      <p:sp>
        <p:nvSpPr>
          <p:cNvPr id="49" name="Speech Bubble: Rectangle with Corners Rounded 48">
            <a:extLst>
              <a:ext uri="{FF2B5EF4-FFF2-40B4-BE49-F238E27FC236}">
                <a16:creationId xmlns:a16="http://schemas.microsoft.com/office/drawing/2014/main" id="{E3CDB9A5-5218-467C-BC2B-7942BD117CC2}"/>
              </a:ext>
            </a:extLst>
          </p:cNvPr>
          <p:cNvSpPr/>
          <p:nvPr/>
        </p:nvSpPr>
        <p:spPr>
          <a:xfrm>
            <a:off x="8418582" y="202701"/>
            <a:ext cx="3590160" cy="1218164"/>
          </a:xfrm>
          <a:prstGeom prst="wedgeRoundRectCallout">
            <a:avLst>
              <a:gd name="adj1" fmla="val -20114"/>
              <a:gd name="adj2" fmla="val 1750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case, both</a:t>
            </a:r>
            <a:r>
              <a:rPr lang="en-US" sz="2000" dirty="0">
                <a:solidFill>
                  <a:srgbClr val="FBE0CD"/>
                </a:solidFill>
                <a:latin typeface="Corbel" panose="020B0503020204020204" pitchFamily="34" charset="0"/>
              </a:rPr>
              <a:t> a </a:t>
            </a:r>
            <a:r>
              <a:rPr lang="en-US" sz="2000" dirty="0">
                <a:latin typeface="Corbel" panose="020B0503020204020204" pitchFamily="34" charset="0"/>
              </a:rPr>
              <a:t>and </a:t>
            </a:r>
            <a:r>
              <a:rPr lang="en-US" sz="2000" dirty="0">
                <a:solidFill>
                  <a:srgbClr val="FBE0CD"/>
                </a:solidFill>
                <a:latin typeface="Corbel" panose="020B0503020204020204" pitchFamily="34" charset="0"/>
              </a:rPr>
              <a:t>c</a:t>
            </a:r>
            <a:r>
              <a:rPr lang="en-US" sz="2000" dirty="0">
                <a:latin typeface="Corbel" panose="020B0503020204020204" pitchFamily="34" charset="0"/>
              </a:rPr>
              <a:t> refer to the </a:t>
            </a:r>
            <a:r>
              <a:rPr lang="en-US" sz="2000" dirty="0">
                <a:solidFill>
                  <a:srgbClr val="FBE0CD"/>
                </a:solidFill>
                <a:latin typeface="Corbel" panose="020B0503020204020204" pitchFamily="34" charset="0"/>
              </a:rPr>
              <a:t>same Circle object </a:t>
            </a:r>
            <a:r>
              <a:rPr lang="en-US" sz="2000" dirty="0">
                <a:latin typeface="Corbel" panose="020B0503020204020204" pitchFamily="34" charset="0"/>
              </a:rPr>
              <a:t>– so </a:t>
            </a:r>
            <a:r>
              <a:rPr lang="en-US" sz="2000" dirty="0">
                <a:solidFill>
                  <a:srgbClr val="FBE0CD"/>
                </a:solidFill>
                <a:latin typeface="Corbel" panose="020B0503020204020204" pitchFamily="34" charset="0"/>
              </a:rPr>
              <a:t>"c is a"</a:t>
            </a:r>
            <a:r>
              <a:rPr lang="en-US" sz="2000" dirty="0">
                <a:latin typeface="Corbel" panose="020B0503020204020204" pitchFamily="34" charset="0"/>
              </a:rPr>
              <a:t> is a </a:t>
            </a:r>
            <a:r>
              <a:rPr lang="en-US" sz="2000" dirty="0">
                <a:solidFill>
                  <a:srgbClr val="FBE0CD"/>
                </a:solidFill>
                <a:latin typeface="Corbel" panose="020B0503020204020204" pitchFamily="34" charset="0"/>
              </a:rPr>
              <a:t>true</a:t>
            </a:r>
            <a:r>
              <a:rPr lang="en-US" sz="2000" dirty="0">
                <a:latin typeface="Corbel" panose="020B0503020204020204" pitchFamily="34" charset="0"/>
              </a:rPr>
              <a:t> condition.</a:t>
            </a:r>
          </a:p>
        </p:txBody>
      </p:sp>
      <p:sp>
        <p:nvSpPr>
          <p:cNvPr id="53" name="Speech Bubble: Rectangle with Corners Rounded 52">
            <a:extLst>
              <a:ext uri="{FF2B5EF4-FFF2-40B4-BE49-F238E27FC236}">
                <a16:creationId xmlns:a16="http://schemas.microsoft.com/office/drawing/2014/main" id="{E53D67DF-6F7D-4EE4-B85D-DB8887DE8A68}"/>
              </a:ext>
            </a:extLst>
          </p:cNvPr>
          <p:cNvSpPr/>
          <p:nvPr/>
        </p:nvSpPr>
        <p:spPr>
          <a:xfrm>
            <a:off x="8324240" y="165032"/>
            <a:ext cx="2639593" cy="1218164"/>
          </a:xfrm>
          <a:prstGeom prst="wedgeRoundRectCallout">
            <a:avLst>
              <a:gd name="adj1" fmla="val -20114"/>
              <a:gd name="adj2" fmla="val 1750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case, </a:t>
            </a:r>
            <a:r>
              <a:rPr lang="en-US" sz="2000" dirty="0">
                <a:solidFill>
                  <a:srgbClr val="FBE0CD"/>
                </a:solidFill>
                <a:latin typeface="Corbel" panose="020B0503020204020204" pitchFamily="34" charset="0"/>
              </a:rPr>
              <a:t>a</a:t>
            </a:r>
            <a:r>
              <a:rPr lang="en-US" sz="2000" dirty="0">
                <a:latin typeface="Corbel" panose="020B0503020204020204" pitchFamily="34" charset="0"/>
              </a:rPr>
              <a:t> and </a:t>
            </a:r>
            <a:r>
              <a:rPr lang="en-US" sz="2000" dirty="0">
                <a:solidFill>
                  <a:srgbClr val="FBE0CD"/>
                </a:solidFill>
                <a:latin typeface="Corbel" panose="020B0503020204020204" pitchFamily="34" charset="0"/>
              </a:rPr>
              <a:t>b</a:t>
            </a:r>
            <a:r>
              <a:rPr lang="en-US" sz="2000" dirty="0">
                <a:latin typeface="Corbel" panose="020B0503020204020204" pitchFamily="34" charset="0"/>
              </a:rPr>
              <a:t> refer to </a:t>
            </a:r>
            <a:r>
              <a:rPr lang="en-US" sz="2000" dirty="0">
                <a:solidFill>
                  <a:srgbClr val="FBE0CD"/>
                </a:solidFill>
                <a:latin typeface="Corbel" panose="020B0503020204020204" pitchFamily="34" charset="0"/>
              </a:rPr>
              <a:t>two different objects </a:t>
            </a:r>
            <a:r>
              <a:rPr lang="en-US" sz="2000" dirty="0">
                <a:latin typeface="Corbel" panose="020B0503020204020204" pitchFamily="34" charset="0"/>
              </a:rPr>
              <a:t>in memory.</a:t>
            </a:r>
          </a:p>
        </p:txBody>
      </p:sp>
    </p:spTree>
    <p:extLst>
      <p:ext uri="{BB962C8B-B14F-4D97-AF65-F5344CB8AC3E}">
        <p14:creationId xmlns:p14="http://schemas.microsoft.com/office/powerpoint/2010/main" val="329706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90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3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4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up)">
                                      <p:cBhvr>
                                        <p:cTn id="77" dur="5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wipe(down)">
                                      <p:cBhvr>
                                        <p:cTn id="86" dur="500"/>
                                        <p:tgtEl>
                                          <p:spTgt spid="69"/>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4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down)">
                                      <p:cBhvr>
                                        <p:cTn id="103" dur="500"/>
                                        <p:tgtEl>
                                          <p:spTgt spid="4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44"/>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wipe(down)">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path" presetSubtype="0" accel="50000" decel="50000" fill="hold" grpId="2" nodeType="clickEffect">
                                  <p:stCondLst>
                                    <p:cond delay="0"/>
                                  </p:stCondLst>
                                  <p:childTnLst>
                                    <p:animMotion origin="layout" path="M 3.54167E-6 2.22222E-6 L 0.00481 0.11782 " pathEditMode="relative" rAng="0" ptsTypes="AA">
                                      <p:cBhvr>
                                        <p:cTn id="116" dur="2000" fill="hold"/>
                                        <p:tgtEl>
                                          <p:spTgt spid="45"/>
                                        </p:tgtEl>
                                        <p:attrNameLst>
                                          <p:attrName>ppt_x</p:attrName>
                                          <p:attrName>ppt_y</p:attrName>
                                        </p:attrNameLst>
                                      </p:cBhvr>
                                      <p:rCtr x="234" y="5880"/>
                                    </p:animMotion>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4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43"/>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wipe(left)">
                                      <p:cBhvr>
                                        <p:cTn id="133" dur="500"/>
                                        <p:tgtEl>
                                          <p:spTgt spid="59"/>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nodeType="click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47"/>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grpId="0" nodeType="click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wipe(down)">
                                      <p:cBhvr>
                                        <p:cTn id="146" dur="500"/>
                                        <p:tgtEl>
                                          <p:spTgt spid="48"/>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wipe(down)">
                                      <p:cBhvr>
                                        <p:cTn id="155" dur="500"/>
                                        <p:tgtEl>
                                          <p:spTgt spid="49"/>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49"/>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nodeType="clickEffect">
                                  <p:stCondLst>
                                    <p:cond delay="0"/>
                                  </p:stCondLst>
                                  <p:childTnLst>
                                    <p:set>
                                      <p:cBhvr>
                                        <p:cTn id="163" dur="1" fill="hold">
                                          <p:stCondLst>
                                            <p:cond delay="0"/>
                                          </p:stCondLst>
                                        </p:cTn>
                                        <p:tgtEl>
                                          <p:spTgt spid="47"/>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50"/>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wipe(left)">
                                      <p:cBhvr>
                                        <p:cTn id="172" dur="500"/>
                                        <p:tgtEl>
                                          <p:spTgt spid="60"/>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nodeType="clickEffect">
                                  <p:stCondLst>
                                    <p:cond delay="0"/>
                                  </p:stCondLst>
                                  <p:childTnLst>
                                    <p:set>
                                      <p:cBhvr>
                                        <p:cTn id="176" dur="1" fill="hold">
                                          <p:stCondLst>
                                            <p:cond delay="0"/>
                                          </p:stCondLst>
                                        </p:cTn>
                                        <p:tgtEl>
                                          <p:spTgt spid="50"/>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5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grpId="0" nodeType="click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wipe(down)">
                                      <p:cBhvr>
                                        <p:cTn id="185" dur="500"/>
                                        <p:tgtEl>
                                          <p:spTgt spid="52"/>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1" nodeType="clickEffect">
                                  <p:stCondLst>
                                    <p:cond delay="0"/>
                                  </p:stCondLst>
                                  <p:childTnLst>
                                    <p:set>
                                      <p:cBhvr>
                                        <p:cTn id="189" dur="1" fill="hold">
                                          <p:stCondLst>
                                            <p:cond delay="0"/>
                                          </p:stCondLst>
                                        </p:cTn>
                                        <p:tgtEl>
                                          <p:spTgt spid="52"/>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22" presetClass="entr" presetSubtype="4" fill="hold" grpId="0" nodeType="clickEffect">
                                  <p:stCondLst>
                                    <p:cond delay="0"/>
                                  </p:stCondLst>
                                  <p:childTnLst>
                                    <p:set>
                                      <p:cBhvr>
                                        <p:cTn id="193" dur="1" fill="hold">
                                          <p:stCondLst>
                                            <p:cond delay="0"/>
                                          </p:stCondLst>
                                        </p:cTn>
                                        <p:tgtEl>
                                          <p:spTgt spid="53"/>
                                        </p:tgtEl>
                                        <p:attrNameLst>
                                          <p:attrName>style.visibility</p:attrName>
                                        </p:attrNameLst>
                                      </p:cBhvr>
                                      <p:to>
                                        <p:strVal val="visible"/>
                                      </p:to>
                                    </p:set>
                                    <p:animEffect transition="in" filter="wipe(down)">
                                      <p:cBhvr>
                                        <p:cTn id="194" dur="500"/>
                                        <p:tgtEl>
                                          <p:spTgt spid="53"/>
                                        </p:tgtEl>
                                      </p:cBhvr>
                                    </p:animEffect>
                                  </p:childTnLst>
                                </p:cTn>
                              </p:par>
                            </p:childTnLst>
                          </p:cTn>
                        </p:par>
                      </p:childTnLst>
                    </p:cTn>
                  </p:par>
                  <p:par>
                    <p:cTn id="195" fill="hold">
                      <p:stCondLst>
                        <p:cond delay="indefinite"/>
                      </p:stCondLst>
                      <p:childTnLst>
                        <p:par>
                          <p:cTn id="196" fill="hold">
                            <p:stCondLst>
                              <p:cond delay="0"/>
                            </p:stCondLst>
                            <p:childTnLst>
                              <p:par>
                                <p:cTn id="197" presetID="42" presetClass="path" presetSubtype="0" accel="50000" decel="50000" fill="hold" grpId="2" nodeType="clickEffect">
                                  <p:stCondLst>
                                    <p:cond delay="0"/>
                                  </p:stCondLst>
                                  <p:childTnLst>
                                    <p:animMotion origin="layout" path="M 4.375E-6 -1.48148E-6 L -0.00118 0.11783 " pathEditMode="relative" rAng="0" ptsTypes="AA">
                                      <p:cBhvr>
                                        <p:cTn id="198" dur="2000" fill="hold"/>
                                        <p:tgtEl>
                                          <p:spTgt spid="53"/>
                                        </p:tgtEl>
                                        <p:attrNameLst>
                                          <p:attrName>ppt_x</p:attrName>
                                          <p:attrName>ppt_y</p:attrName>
                                        </p:attrNameLst>
                                      </p:cBhvr>
                                      <p:rCtr x="-65" y="5880"/>
                                    </p:animMotion>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53"/>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nodeType="clickEffect">
                                  <p:stCondLst>
                                    <p:cond delay="0"/>
                                  </p:stCondLst>
                                  <p:childTnLst>
                                    <p:set>
                                      <p:cBhvr>
                                        <p:cTn id="206" dur="1" fill="hold">
                                          <p:stCondLst>
                                            <p:cond delay="0"/>
                                          </p:stCondLst>
                                        </p:cTn>
                                        <p:tgtEl>
                                          <p:spTgt spid="51"/>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54"/>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61"/>
                                        </p:tgtEl>
                                        <p:attrNameLst>
                                          <p:attrName>style.visibility</p:attrName>
                                        </p:attrNameLst>
                                      </p:cBhvr>
                                      <p:to>
                                        <p:strVal val="visible"/>
                                      </p:to>
                                    </p:set>
                                    <p:animEffect transition="in" filter="wipe(left)">
                                      <p:cBhvr>
                                        <p:cTn id="215" dur="500"/>
                                        <p:tgtEl>
                                          <p:spTgt spid="61"/>
                                        </p:tgtEl>
                                      </p:cBhvr>
                                    </p:animEffec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nodeType="clickEffect">
                                  <p:stCondLst>
                                    <p:cond delay="0"/>
                                  </p:stCondLst>
                                  <p:childTnLst>
                                    <p:set>
                                      <p:cBhvr>
                                        <p:cTn id="219"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6" grpId="0" animBg="1"/>
      <p:bldP spid="36" grpId="1" animBg="1"/>
      <p:bldP spid="37" grpId="0" animBg="1"/>
      <p:bldP spid="37" grpId="1" animBg="1"/>
      <p:bldP spid="38" grpId="0" animBg="1"/>
      <p:bldP spid="44" grpId="0" animBg="1"/>
      <p:bldP spid="44" grpId="1" animBg="1"/>
      <p:bldP spid="48" grpId="0" animBg="1"/>
      <p:bldP spid="48" grpId="1" animBg="1"/>
      <p:bldP spid="52" grpId="0" animBg="1"/>
      <p:bldP spid="52" grpId="1" animBg="1"/>
      <p:bldP spid="59" grpId="0"/>
      <p:bldP spid="60" grpId="0"/>
      <p:bldP spid="61" grpId="0"/>
      <p:bldP spid="4" grpId="0" animBg="1"/>
      <p:bldP spid="4" grpId="1" animBg="1"/>
      <p:bldP spid="45" grpId="0" animBg="1"/>
      <p:bldP spid="45" grpId="1" animBg="1"/>
      <p:bldP spid="45" grpId="2" animBg="1"/>
      <p:bldP spid="49" grpId="0" animBg="1"/>
      <p:bldP spid="49" grpId="1" animBg="1"/>
      <p:bldP spid="53" grpId="0" animBg="1"/>
      <p:bldP spid="53" grpId="1" animBg="1"/>
      <p:bldP spid="53"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ECEABB3-D81D-4E32-9F0D-CF65739906C6}"/>
              </a:ext>
            </a:extLst>
          </p:cNvPr>
          <p:cNvGrpSpPr/>
          <p:nvPr/>
        </p:nvGrpSpPr>
        <p:grpSpPr>
          <a:xfrm>
            <a:off x="7042135" y="2817424"/>
            <a:ext cx="3976384" cy="1848037"/>
            <a:chOff x="7042135" y="2817424"/>
            <a:chExt cx="3976384" cy="1848037"/>
          </a:xfrm>
        </p:grpSpPr>
        <p:grpSp>
          <p:nvGrpSpPr>
            <p:cNvPr id="104" name="Group 103">
              <a:extLst>
                <a:ext uri="{FF2B5EF4-FFF2-40B4-BE49-F238E27FC236}">
                  <a16:creationId xmlns:a16="http://schemas.microsoft.com/office/drawing/2014/main" id="{5203F304-7B43-455B-91B0-7633823DEA50}"/>
                </a:ext>
              </a:extLst>
            </p:cNvPr>
            <p:cNvGrpSpPr/>
            <p:nvPr/>
          </p:nvGrpSpPr>
          <p:grpSpPr>
            <a:xfrm>
              <a:off x="7175152" y="3146807"/>
              <a:ext cx="852330" cy="400110"/>
              <a:chOff x="1181374" y="368680"/>
              <a:chExt cx="493635" cy="400110"/>
            </a:xfrm>
          </p:grpSpPr>
          <p:sp>
            <p:nvSpPr>
              <p:cNvPr id="105" name="TextBox 104">
                <a:extLst>
                  <a:ext uri="{FF2B5EF4-FFF2-40B4-BE49-F238E27FC236}">
                    <a16:creationId xmlns:a16="http://schemas.microsoft.com/office/drawing/2014/main" id="{0BD713FE-A2B5-4F9A-9D7F-381E9CDB7275}"/>
                  </a:ext>
                </a:extLst>
              </p:cNvPr>
              <p:cNvSpPr txBox="1"/>
              <p:nvPr/>
            </p:nvSpPr>
            <p:spPr>
              <a:xfrm>
                <a:off x="1181374" y="368680"/>
                <a:ext cx="171623" cy="400110"/>
              </a:xfrm>
              <a:prstGeom prst="rect">
                <a:avLst/>
              </a:prstGeom>
              <a:noFill/>
            </p:spPr>
            <p:txBody>
              <a:bodyPr wrap="none" rtlCol="0">
                <a:spAutoFit/>
              </a:bodyPr>
              <a:lstStyle/>
              <a:p>
                <a:pPr algn="ctr"/>
                <a:r>
                  <a:rPr lang="en-US" sz="2000" dirty="0">
                    <a:solidFill>
                      <a:srgbClr val="7030A0"/>
                    </a:solidFill>
                  </a:rPr>
                  <a:t>c</a:t>
                </a:r>
              </a:p>
            </p:txBody>
          </p:sp>
          <p:sp>
            <p:nvSpPr>
              <p:cNvPr id="106" name="Rectangle 105">
                <a:extLst>
                  <a:ext uri="{FF2B5EF4-FFF2-40B4-BE49-F238E27FC236}">
                    <a16:creationId xmlns:a16="http://schemas.microsoft.com/office/drawing/2014/main" id="{C117AFF9-A5AF-4241-B420-10D8BB4DBE61}"/>
                  </a:ext>
                </a:extLst>
              </p:cNvPr>
              <p:cNvSpPr/>
              <p:nvPr/>
            </p:nvSpPr>
            <p:spPr>
              <a:xfrm>
                <a:off x="1364382" y="447320"/>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grpSp>
          <p:nvGrpSpPr>
            <p:cNvPr id="107" name="Group 106">
              <a:extLst>
                <a:ext uri="{FF2B5EF4-FFF2-40B4-BE49-F238E27FC236}">
                  <a16:creationId xmlns:a16="http://schemas.microsoft.com/office/drawing/2014/main" id="{350B9C7E-A9A4-46C2-B91D-41C066063E3E}"/>
                </a:ext>
              </a:extLst>
            </p:cNvPr>
            <p:cNvGrpSpPr/>
            <p:nvPr/>
          </p:nvGrpSpPr>
          <p:grpSpPr>
            <a:xfrm>
              <a:off x="7176309" y="2817424"/>
              <a:ext cx="3842210" cy="471824"/>
              <a:chOff x="8536147" y="4455828"/>
              <a:chExt cx="3842210" cy="471824"/>
            </a:xfrm>
          </p:grpSpPr>
          <p:grpSp>
            <p:nvGrpSpPr>
              <p:cNvPr id="108" name="Group 107">
                <a:extLst>
                  <a:ext uri="{FF2B5EF4-FFF2-40B4-BE49-F238E27FC236}">
                    <a16:creationId xmlns:a16="http://schemas.microsoft.com/office/drawing/2014/main" id="{04F286E9-B6FA-4FF5-B2A8-703270BB57E9}"/>
                  </a:ext>
                </a:extLst>
              </p:cNvPr>
              <p:cNvGrpSpPr/>
              <p:nvPr/>
            </p:nvGrpSpPr>
            <p:grpSpPr>
              <a:xfrm>
                <a:off x="8536147" y="4455828"/>
                <a:ext cx="860462" cy="400110"/>
                <a:chOff x="4761095" y="2533132"/>
                <a:chExt cx="497430" cy="400110"/>
              </a:xfrm>
            </p:grpSpPr>
            <p:sp>
              <p:nvSpPr>
                <p:cNvPr id="111" name="TextBox 110">
                  <a:extLst>
                    <a:ext uri="{FF2B5EF4-FFF2-40B4-BE49-F238E27FC236}">
                      <a16:creationId xmlns:a16="http://schemas.microsoft.com/office/drawing/2014/main" id="{BA97B37F-907C-48D9-9552-C4F8DFADEA5D}"/>
                    </a:ext>
                  </a:extLst>
                </p:cNvPr>
                <p:cNvSpPr txBox="1"/>
                <p:nvPr/>
              </p:nvSpPr>
              <p:spPr>
                <a:xfrm>
                  <a:off x="4761095" y="2533132"/>
                  <a:ext cx="179036" cy="400110"/>
                </a:xfrm>
                <a:prstGeom prst="rect">
                  <a:avLst/>
                </a:prstGeom>
                <a:noFill/>
              </p:spPr>
              <p:txBody>
                <a:bodyPr wrap="none" rtlCol="0">
                  <a:spAutoFit/>
                </a:bodyPr>
                <a:lstStyle/>
                <a:p>
                  <a:r>
                    <a:rPr lang="en-US" sz="2000" dirty="0">
                      <a:solidFill>
                        <a:srgbClr val="7030A0"/>
                      </a:solidFill>
                    </a:rPr>
                    <a:t>a</a:t>
                  </a:r>
                </a:p>
              </p:txBody>
            </p:sp>
            <p:sp>
              <p:nvSpPr>
                <p:cNvPr id="112" name="Rectangle 111">
                  <a:extLst>
                    <a:ext uri="{FF2B5EF4-FFF2-40B4-BE49-F238E27FC236}">
                      <a16:creationId xmlns:a16="http://schemas.microsoft.com/office/drawing/2014/main" id="{DBDF7219-0382-41C0-9DEC-A5931742F2F1}"/>
                    </a:ext>
                  </a:extLst>
                </p:cNvPr>
                <p:cNvSpPr/>
                <p:nvPr/>
              </p:nvSpPr>
              <p:spPr>
                <a:xfrm>
                  <a:off x="4947898" y="2583011"/>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sp>
            <p:nvSpPr>
              <p:cNvPr id="109" name="Rectangle 108">
                <a:extLst>
                  <a:ext uri="{FF2B5EF4-FFF2-40B4-BE49-F238E27FC236}">
                    <a16:creationId xmlns:a16="http://schemas.microsoft.com/office/drawing/2014/main" id="{45E31D5E-8151-4934-B3F4-586FED505B76}"/>
                  </a:ext>
                </a:extLst>
              </p:cNvPr>
              <p:cNvSpPr/>
              <p:nvPr/>
            </p:nvSpPr>
            <p:spPr>
              <a:xfrm>
                <a:off x="10374630" y="4493665"/>
                <a:ext cx="2003727"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'I &lt;3 pizza!'</a:t>
                </a:r>
              </a:p>
            </p:txBody>
          </p:sp>
          <p:cxnSp>
            <p:nvCxnSpPr>
              <p:cNvPr id="110" name="Straight Arrow Connector 109">
                <a:extLst>
                  <a:ext uri="{FF2B5EF4-FFF2-40B4-BE49-F238E27FC236}">
                    <a16:creationId xmlns:a16="http://schemas.microsoft.com/office/drawing/2014/main" id="{1A8E1D74-A746-4851-A4E5-DCDC2614862C}"/>
                  </a:ext>
                </a:extLst>
              </p:cNvPr>
              <p:cNvCxnSpPr>
                <a:cxnSpLocks/>
              </p:cNvCxnSpPr>
              <p:nvPr/>
            </p:nvCxnSpPr>
            <p:spPr>
              <a:xfrm flipV="1">
                <a:off x="9146023" y="4524479"/>
                <a:ext cx="1262565" cy="145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ACA6A0B6-56BC-4A51-BDEE-FF976AC83FF2}"/>
                </a:ext>
              </a:extLst>
            </p:cNvPr>
            <p:cNvGrpSpPr/>
            <p:nvPr/>
          </p:nvGrpSpPr>
          <p:grpSpPr>
            <a:xfrm>
              <a:off x="7169893" y="3633364"/>
              <a:ext cx="3848626" cy="440282"/>
              <a:chOff x="7169893" y="3633364"/>
              <a:chExt cx="3848626" cy="440282"/>
            </a:xfrm>
          </p:grpSpPr>
          <p:grpSp>
            <p:nvGrpSpPr>
              <p:cNvPr id="114" name="Group 113">
                <a:extLst>
                  <a:ext uri="{FF2B5EF4-FFF2-40B4-BE49-F238E27FC236}">
                    <a16:creationId xmlns:a16="http://schemas.microsoft.com/office/drawing/2014/main" id="{E39956FE-0A82-4206-B799-BC6695AF35B9}"/>
                  </a:ext>
                </a:extLst>
              </p:cNvPr>
              <p:cNvGrpSpPr/>
              <p:nvPr/>
            </p:nvGrpSpPr>
            <p:grpSpPr>
              <a:xfrm>
                <a:off x="7169893" y="3673536"/>
                <a:ext cx="1859807" cy="400110"/>
                <a:chOff x="8529731" y="4455828"/>
                <a:chExt cx="1859807" cy="400110"/>
              </a:xfrm>
            </p:grpSpPr>
            <p:grpSp>
              <p:nvGrpSpPr>
                <p:cNvPr id="116" name="Group 115">
                  <a:extLst>
                    <a:ext uri="{FF2B5EF4-FFF2-40B4-BE49-F238E27FC236}">
                      <a16:creationId xmlns:a16="http://schemas.microsoft.com/office/drawing/2014/main" id="{E2D356C3-B57E-4820-8EA4-CBD3DC2E36E8}"/>
                    </a:ext>
                  </a:extLst>
                </p:cNvPr>
                <p:cNvGrpSpPr/>
                <p:nvPr/>
              </p:nvGrpSpPr>
              <p:grpSpPr>
                <a:xfrm>
                  <a:off x="8529731" y="4455828"/>
                  <a:ext cx="866874" cy="400110"/>
                  <a:chOff x="4757388" y="2533132"/>
                  <a:chExt cx="501137" cy="400110"/>
                </a:xfrm>
              </p:grpSpPr>
              <p:sp>
                <p:nvSpPr>
                  <p:cNvPr id="118" name="TextBox 117">
                    <a:extLst>
                      <a:ext uri="{FF2B5EF4-FFF2-40B4-BE49-F238E27FC236}">
                        <a16:creationId xmlns:a16="http://schemas.microsoft.com/office/drawing/2014/main" id="{0564FFCE-FFC3-42B8-BF0A-F94461E5DA49}"/>
                      </a:ext>
                    </a:extLst>
                  </p:cNvPr>
                  <p:cNvSpPr txBox="1"/>
                  <p:nvPr/>
                </p:nvSpPr>
                <p:spPr>
                  <a:xfrm>
                    <a:off x="4757388" y="2533132"/>
                    <a:ext cx="186451" cy="400110"/>
                  </a:xfrm>
                  <a:prstGeom prst="rect">
                    <a:avLst/>
                  </a:prstGeom>
                  <a:noFill/>
                </p:spPr>
                <p:txBody>
                  <a:bodyPr wrap="none" rtlCol="0">
                    <a:spAutoFit/>
                  </a:bodyPr>
                  <a:lstStyle/>
                  <a:p>
                    <a:r>
                      <a:rPr lang="en-US" sz="2000" dirty="0">
                        <a:solidFill>
                          <a:srgbClr val="7030A0"/>
                        </a:solidFill>
                      </a:rPr>
                      <a:t>b</a:t>
                    </a:r>
                  </a:p>
                </p:txBody>
              </p:sp>
              <p:sp>
                <p:nvSpPr>
                  <p:cNvPr id="119" name="Rectangle 118">
                    <a:extLst>
                      <a:ext uri="{FF2B5EF4-FFF2-40B4-BE49-F238E27FC236}">
                        <a16:creationId xmlns:a16="http://schemas.microsoft.com/office/drawing/2014/main" id="{883F5390-048D-4310-84A7-C57D076C6BC2}"/>
                      </a:ext>
                    </a:extLst>
                  </p:cNvPr>
                  <p:cNvSpPr/>
                  <p:nvPr/>
                </p:nvSpPr>
                <p:spPr>
                  <a:xfrm>
                    <a:off x="4947898" y="2583011"/>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117" name="Straight Arrow Connector 116">
                  <a:extLst>
                    <a:ext uri="{FF2B5EF4-FFF2-40B4-BE49-F238E27FC236}">
                      <a16:creationId xmlns:a16="http://schemas.microsoft.com/office/drawing/2014/main" id="{7C03AFDA-EF45-4B10-9798-609039B4200E}"/>
                    </a:ext>
                  </a:extLst>
                </p:cNvPr>
                <p:cNvCxnSpPr>
                  <a:cxnSpLocks/>
                </p:cNvCxnSpPr>
                <p:nvPr/>
              </p:nvCxnSpPr>
              <p:spPr>
                <a:xfrm flipV="1">
                  <a:off x="9146023" y="4458942"/>
                  <a:ext cx="1243515" cy="2107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5" name="Rectangle 114">
                <a:extLst>
                  <a:ext uri="{FF2B5EF4-FFF2-40B4-BE49-F238E27FC236}">
                    <a16:creationId xmlns:a16="http://schemas.microsoft.com/office/drawing/2014/main" id="{91746402-517A-4F41-82CA-699383D052BD}"/>
                  </a:ext>
                </a:extLst>
              </p:cNvPr>
              <p:cNvSpPr/>
              <p:nvPr/>
            </p:nvSpPr>
            <p:spPr>
              <a:xfrm>
                <a:off x="9014793" y="3633364"/>
                <a:ext cx="2003726"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'I &lt;3 pizza!'</a:t>
                </a:r>
              </a:p>
            </p:txBody>
          </p:sp>
        </p:grpSp>
        <p:grpSp>
          <p:nvGrpSpPr>
            <p:cNvPr id="120" name="Group 119">
              <a:extLst>
                <a:ext uri="{FF2B5EF4-FFF2-40B4-BE49-F238E27FC236}">
                  <a16:creationId xmlns:a16="http://schemas.microsoft.com/office/drawing/2014/main" id="{D8519D1D-874A-4C3C-94B6-4971B48F303B}"/>
                </a:ext>
              </a:extLst>
            </p:cNvPr>
            <p:cNvGrpSpPr/>
            <p:nvPr/>
          </p:nvGrpSpPr>
          <p:grpSpPr>
            <a:xfrm>
              <a:off x="7042135" y="4192870"/>
              <a:ext cx="3314012" cy="472591"/>
              <a:chOff x="8401973" y="4455061"/>
              <a:chExt cx="3314012" cy="472591"/>
            </a:xfrm>
          </p:grpSpPr>
          <p:grpSp>
            <p:nvGrpSpPr>
              <p:cNvPr id="121" name="Group 120">
                <a:extLst>
                  <a:ext uri="{FF2B5EF4-FFF2-40B4-BE49-F238E27FC236}">
                    <a16:creationId xmlns:a16="http://schemas.microsoft.com/office/drawing/2014/main" id="{BA53E0D3-D703-4B1F-BE4B-E162F950C445}"/>
                  </a:ext>
                </a:extLst>
              </p:cNvPr>
              <p:cNvGrpSpPr/>
              <p:nvPr/>
            </p:nvGrpSpPr>
            <p:grpSpPr>
              <a:xfrm>
                <a:off x="8401973" y="4455061"/>
                <a:ext cx="994635" cy="400110"/>
                <a:chOff x="4683530" y="2532365"/>
                <a:chExt cx="574995" cy="400110"/>
              </a:xfrm>
            </p:grpSpPr>
            <p:sp>
              <p:nvSpPr>
                <p:cNvPr id="124" name="TextBox 123">
                  <a:extLst>
                    <a:ext uri="{FF2B5EF4-FFF2-40B4-BE49-F238E27FC236}">
                      <a16:creationId xmlns:a16="http://schemas.microsoft.com/office/drawing/2014/main" id="{17F9B569-346A-431E-A033-C7CBD469B939}"/>
                    </a:ext>
                  </a:extLst>
                </p:cNvPr>
                <p:cNvSpPr txBox="1"/>
                <p:nvPr/>
              </p:nvSpPr>
              <p:spPr>
                <a:xfrm>
                  <a:off x="4683530" y="2532365"/>
                  <a:ext cx="294873" cy="400110"/>
                </a:xfrm>
                <a:prstGeom prst="rect">
                  <a:avLst/>
                </a:prstGeom>
                <a:noFill/>
              </p:spPr>
              <p:txBody>
                <a:bodyPr wrap="none" rtlCol="0">
                  <a:spAutoFit/>
                </a:bodyPr>
                <a:lstStyle/>
                <a:p>
                  <a:r>
                    <a:rPr lang="en-US" sz="2000" dirty="0">
                      <a:solidFill>
                        <a:srgbClr val="7030A0"/>
                      </a:solidFill>
                    </a:rPr>
                    <a:t>fav</a:t>
                  </a:r>
                </a:p>
              </p:txBody>
            </p:sp>
            <p:sp>
              <p:nvSpPr>
                <p:cNvPr id="125" name="Rectangle 124">
                  <a:extLst>
                    <a:ext uri="{FF2B5EF4-FFF2-40B4-BE49-F238E27FC236}">
                      <a16:creationId xmlns:a16="http://schemas.microsoft.com/office/drawing/2014/main" id="{EB52568E-3E52-426E-BA30-FBE857112F07}"/>
                    </a:ext>
                  </a:extLst>
                </p:cNvPr>
                <p:cNvSpPr/>
                <p:nvPr/>
              </p:nvSpPr>
              <p:spPr>
                <a:xfrm>
                  <a:off x="4947898" y="2583011"/>
                  <a:ext cx="31062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sp>
            <p:nvSpPr>
              <p:cNvPr id="122" name="Rectangle 121">
                <a:extLst>
                  <a:ext uri="{FF2B5EF4-FFF2-40B4-BE49-F238E27FC236}">
                    <a16:creationId xmlns:a16="http://schemas.microsoft.com/office/drawing/2014/main" id="{775C49BC-2D87-4431-AAB1-27F69461AE60}"/>
                  </a:ext>
                </a:extLst>
              </p:cNvPr>
              <p:cNvSpPr/>
              <p:nvPr/>
            </p:nvSpPr>
            <p:spPr>
              <a:xfrm>
                <a:off x="10374631" y="4493665"/>
                <a:ext cx="134135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'pizza'</a:t>
                </a:r>
              </a:p>
            </p:txBody>
          </p:sp>
          <p:cxnSp>
            <p:nvCxnSpPr>
              <p:cNvPr id="123" name="Straight Arrow Connector 122">
                <a:extLst>
                  <a:ext uri="{FF2B5EF4-FFF2-40B4-BE49-F238E27FC236}">
                    <a16:creationId xmlns:a16="http://schemas.microsoft.com/office/drawing/2014/main" id="{ECCC5BD7-3CF6-4102-BD69-9D9F0232B55A}"/>
                  </a:ext>
                </a:extLst>
              </p:cNvPr>
              <p:cNvCxnSpPr>
                <a:cxnSpLocks/>
              </p:cNvCxnSpPr>
              <p:nvPr/>
            </p:nvCxnSpPr>
            <p:spPr>
              <a:xfrm flipV="1">
                <a:off x="9146023" y="4524479"/>
                <a:ext cx="1262565" cy="145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7" name="Straight Arrow Connector 126">
              <a:extLst>
                <a:ext uri="{FF2B5EF4-FFF2-40B4-BE49-F238E27FC236}">
                  <a16:creationId xmlns:a16="http://schemas.microsoft.com/office/drawing/2014/main" id="{357FE061-AEDE-4362-BAF5-755F57AB9525}"/>
                </a:ext>
              </a:extLst>
            </p:cNvPr>
            <p:cNvCxnSpPr>
              <a:cxnSpLocks/>
            </p:cNvCxnSpPr>
            <p:nvPr/>
          </p:nvCxnSpPr>
          <p:spPr>
            <a:xfrm flipV="1">
              <a:off x="7757159" y="2933700"/>
              <a:ext cx="1282065" cy="4648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8284727-1A3A-4E9F-956C-57CC4F72B5AC}"/>
              </a:ext>
            </a:extLst>
          </p:cNvPr>
          <p:cNvSpPr txBox="1"/>
          <p:nvPr/>
        </p:nvSpPr>
        <p:spPr>
          <a:xfrm>
            <a:off x="254452" y="-8692"/>
            <a:ext cx="11411205" cy="830997"/>
          </a:xfrm>
          <a:prstGeom prst="rect">
            <a:avLst/>
          </a:prstGeom>
          <a:noFill/>
        </p:spPr>
        <p:txBody>
          <a:bodyPr wrap="square" rtlCol="0">
            <a:spAutoFit/>
          </a:bodyPr>
          <a:lstStyle/>
          <a:p>
            <a:pPr algn="ctr"/>
            <a:r>
              <a:rPr lang="en-US" sz="4800" dirty="0"/>
              <a:t>Object Identity In Python</a:t>
            </a:r>
          </a:p>
        </p:txBody>
      </p:sp>
      <p:sp>
        <p:nvSpPr>
          <p:cNvPr id="8" name="TextBox 7">
            <a:extLst>
              <a:ext uri="{FF2B5EF4-FFF2-40B4-BE49-F238E27FC236}">
                <a16:creationId xmlns:a16="http://schemas.microsoft.com/office/drawing/2014/main" id="{4C93EA1E-3E78-46D5-8C4D-617615AAB7E8}"/>
              </a:ext>
            </a:extLst>
          </p:cNvPr>
          <p:cNvSpPr txBox="1"/>
          <p:nvPr/>
        </p:nvSpPr>
        <p:spPr>
          <a:xfrm>
            <a:off x="315394" y="2476419"/>
            <a:ext cx="5644660" cy="3345261"/>
          </a:xfrm>
          <a:prstGeom prst="rect">
            <a:avLst/>
          </a:prstGeom>
          <a:solidFill>
            <a:srgbClr val="EBF0F9"/>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Different types of equality in Python</a:t>
            </a:r>
          </a:p>
          <a:p>
            <a:r>
              <a:rPr lang="en-US" dirty="0">
                <a:solidFill>
                  <a:srgbClr val="000000"/>
                </a:solidFill>
                <a:latin typeface="Consolas" panose="020B0609020204030204" pitchFamily="49" charset="0"/>
              </a:rPr>
              <a:t>fav = </a:t>
            </a:r>
            <a:r>
              <a:rPr lang="en-US" dirty="0">
                <a:solidFill>
                  <a:srgbClr val="9E4C04"/>
                </a:solidFill>
                <a:latin typeface="Consolas" panose="020B0609020204030204" pitchFamily="49" charset="0"/>
              </a:rPr>
              <a:t>'pizza'</a:t>
            </a:r>
          </a:p>
          <a:p>
            <a:r>
              <a:rPr lang="en-US" dirty="0">
                <a:solidFill>
                  <a:srgbClr val="000000"/>
                </a:solidFill>
                <a:latin typeface="Consolas" panose="020B0609020204030204" pitchFamily="49" charset="0"/>
              </a:rPr>
              <a:t>a = </a:t>
            </a:r>
            <a:r>
              <a:rPr lang="en-US" dirty="0" err="1">
                <a:solidFill>
                  <a:srgbClr val="000000"/>
                </a:solidFill>
                <a:latin typeface="Consolas" panose="020B0609020204030204" pitchFamily="49" charset="0"/>
              </a:rPr>
              <a:t>f</a:t>
            </a:r>
            <a:r>
              <a:rPr lang="en-US" dirty="0" err="1">
                <a:solidFill>
                  <a:srgbClr val="9E4C04"/>
                </a:solidFill>
                <a:latin typeface="Consolas" panose="020B0609020204030204" pitchFamily="49" charset="0"/>
              </a:rPr>
              <a:t>'I</a:t>
            </a:r>
            <a:r>
              <a:rPr lang="en-US" dirty="0">
                <a:solidFill>
                  <a:srgbClr val="000000"/>
                </a:solidFill>
                <a:latin typeface="Consolas" panose="020B0609020204030204" pitchFamily="49" charset="0"/>
              </a:rPr>
              <a:t> </a:t>
            </a:r>
            <a:r>
              <a:rPr lang="en-US" dirty="0">
                <a:solidFill>
                  <a:srgbClr val="9E4C04"/>
                </a:solidFill>
                <a:latin typeface="Consolas" panose="020B0609020204030204" pitchFamily="49" charset="0"/>
              </a:rPr>
              <a:t>&lt;3 {fav}!'</a:t>
            </a:r>
          </a:p>
          <a:p>
            <a:r>
              <a:rPr lang="en-US" dirty="0">
                <a:solidFill>
                  <a:srgbClr val="000000"/>
                </a:solidFill>
                <a:latin typeface="Consolas" panose="020B0609020204030204" pitchFamily="49" charset="0"/>
              </a:rPr>
              <a:t>b = </a:t>
            </a:r>
            <a:r>
              <a:rPr lang="en-US" dirty="0" err="1">
                <a:solidFill>
                  <a:srgbClr val="000000"/>
                </a:solidFill>
                <a:latin typeface="Consolas" panose="020B0609020204030204" pitchFamily="49" charset="0"/>
              </a:rPr>
              <a:t>f</a:t>
            </a:r>
            <a:r>
              <a:rPr lang="en-US" dirty="0" err="1">
                <a:solidFill>
                  <a:srgbClr val="9E4C04"/>
                </a:solidFill>
                <a:latin typeface="Consolas" panose="020B0609020204030204" pitchFamily="49" charset="0"/>
              </a:rPr>
              <a:t>'I</a:t>
            </a:r>
            <a:r>
              <a:rPr lang="en-US" dirty="0">
                <a:solidFill>
                  <a:srgbClr val="000000"/>
                </a:solidFill>
                <a:latin typeface="Consolas" panose="020B0609020204030204" pitchFamily="49" charset="0"/>
              </a:rPr>
              <a:t> </a:t>
            </a:r>
            <a:r>
              <a:rPr lang="en-US" dirty="0">
                <a:solidFill>
                  <a:srgbClr val="9E4C04"/>
                </a:solidFill>
                <a:latin typeface="Consolas" panose="020B0609020204030204" pitchFamily="49" charset="0"/>
              </a:rPr>
              <a:t>&lt;3 {fav}!'</a:t>
            </a:r>
          </a:p>
          <a:p>
            <a:r>
              <a:rPr lang="en-US" dirty="0">
                <a:solidFill>
                  <a:srgbClr val="000000"/>
                </a:solidFill>
                <a:latin typeface="Consolas" panose="020B0609020204030204" pitchFamily="49" charset="0"/>
              </a:rPr>
              <a:t>c = a</a:t>
            </a:r>
          </a:p>
          <a:p>
            <a:endParaRPr lang="en-US" dirty="0">
              <a:solidFill>
                <a:srgbClr val="EBF0F9"/>
              </a:solidFill>
              <a:latin typeface="Consolas" panose="020B0609020204030204" pitchFamily="49" charset="0"/>
            </a:endParaRPr>
          </a:p>
          <a:p>
            <a:r>
              <a:rPr lang="en-US" b="1" dirty="0">
                <a:solidFill>
                  <a:srgbClr val="9E4C04"/>
                </a:solidFill>
                <a:latin typeface="Consolas-Bold"/>
              </a:rPr>
              <a:t>if</a:t>
            </a:r>
            <a:r>
              <a:rPr lang="en-US" dirty="0">
                <a:solidFill>
                  <a:srgbClr val="000000"/>
                </a:solidFill>
                <a:latin typeface="Consolas" panose="020B0609020204030204" pitchFamily="49" charset="0"/>
              </a:rPr>
              <a:t> a == b:</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'Both objects have same value!'</a:t>
            </a:r>
            <a:r>
              <a:rPr lang="en-US" dirty="0">
                <a:solidFill>
                  <a:srgbClr val="000000"/>
                </a:solidFill>
                <a:latin typeface="Consolas" panose="020B0609020204030204" pitchFamily="49" charset="0"/>
              </a:rPr>
              <a:t>)</a:t>
            </a:r>
          </a:p>
          <a:p>
            <a:r>
              <a:rPr lang="en-US" b="1" dirty="0">
                <a:solidFill>
                  <a:srgbClr val="9E4C04"/>
                </a:solidFill>
                <a:latin typeface="Consolas-Bold"/>
              </a:rPr>
              <a:t>if</a:t>
            </a:r>
            <a:r>
              <a:rPr lang="en-US" dirty="0">
                <a:solidFill>
                  <a:srgbClr val="000000"/>
                </a:solidFill>
                <a:latin typeface="Consolas" panose="020B0609020204030204" pitchFamily="49" charset="0"/>
              </a:rPr>
              <a:t> c </a:t>
            </a:r>
            <a:r>
              <a:rPr lang="en-US" b="1" dirty="0">
                <a:solidFill>
                  <a:srgbClr val="9E4C04"/>
                </a:solidFill>
                <a:latin typeface="Consolas-Bold"/>
              </a:rPr>
              <a:t>is</a:t>
            </a:r>
            <a:r>
              <a:rPr lang="en-US" dirty="0">
                <a:solidFill>
                  <a:srgbClr val="000000"/>
                </a:solidFill>
                <a:latin typeface="Consolas" panose="020B0609020204030204" pitchFamily="49" charset="0"/>
              </a:rPr>
              <a:t> a:</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'c and a refer to the same obj'</a:t>
            </a:r>
            <a:r>
              <a:rPr lang="en-US" dirty="0">
                <a:solidFill>
                  <a:srgbClr val="000000"/>
                </a:solidFill>
                <a:latin typeface="Consolas" panose="020B0609020204030204" pitchFamily="49" charset="0"/>
              </a:rPr>
              <a:t>)</a:t>
            </a:r>
          </a:p>
          <a:p>
            <a:r>
              <a:rPr lang="en-US" b="1" dirty="0">
                <a:solidFill>
                  <a:srgbClr val="9E4C04"/>
                </a:solidFill>
                <a:latin typeface="Consolas-Bold"/>
              </a:rPr>
              <a:t>if</a:t>
            </a:r>
            <a:r>
              <a:rPr lang="en-US" dirty="0">
                <a:solidFill>
                  <a:srgbClr val="000000"/>
                </a:solidFill>
                <a:latin typeface="Consolas" panose="020B0609020204030204" pitchFamily="49" charset="0"/>
              </a:rPr>
              <a:t> a </a:t>
            </a:r>
            <a:r>
              <a:rPr lang="en-US" b="1" dirty="0">
                <a:solidFill>
                  <a:srgbClr val="9E4C04"/>
                </a:solidFill>
                <a:latin typeface="Consolas-Bold"/>
              </a:rPr>
              <a:t>is</a:t>
            </a:r>
            <a:r>
              <a:rPr lang="en-US" dirty="0">
                <a:solidFill>
                  <a:srgbClr val="000000"/>
                </a:solidFill>
                <a:latin typeface="Consolas" panose="020B0609020204030204" pitchFamily="49" charset="0"/>
              </a:rPr>
              <a:t> </a:t>
            </a:r>
            <a:r>
              <a:rPr lang="en-US" b="1" dirty="0">
                <a:solidFill>
                  <a:srgbClr val="9E4C04"/>
                </a:solidFill>
                <a:latin typeface="Consolas-Bold"/>
              </a:rPr>
              <a:t>not</a:t>
            </a:r>
            <a:r>
              <a:rPr lang="en-US" dirty="0">
                <a:solidFill>
                  <a:srgbClr val="000000"/>
                </a:solidFill>
                <a:latin typeface="Consolas" panose="020B0609020204030204" pitchFamily="49" charset="0"/>
              </a:rPr>
              <a:t> b:</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 and b refer to diff. </a:t>
            </a:r>
            <a:r>
              <a:rPr lang="en-US" dirty="0" err="1">
                <a:solidFill>
                  <a:srgbClr val="850002"/>
                </a:solidFill>
                <a:latin typeface="Consolas" panose="020B0609020204030204" pitchFamily="49" charset="0"/>
              </a:rPr>
              <a:t>objs</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34" name="TextBox 33">
            <a:extLst>
              <a:ext uri="{FF2B5EF4-FFF2-40B4-BE49-F238E27FC236}">
                <a16:creationId xmlns:a16="http://schemas.microsoft.com/office/drawing/2014/main" id="{7C8B7832-8F3E-410C-A527-E1C5A01B33D9}"/>
              </a:ext>
            </a:extLst>
          </p:cNvPr>
          <p:cNvSpPr txBox="1"/>
          <p:nvPr/>
        </p:nvSpPr>
        <p:spPr>
          <a:xfrm>
            <a:off x="589668" y="1050306"/>
            <a:ext cx="11012664" cy="954107"/>
          </a:xfrm>
          <a:prstGeom prst="rect">
            <a:avLst/>
          </a:prstGeom>
          <a:noFill/>
        </p:spPr>
        <p:txBody>
          <a:bodyPr wrap="square">
            <a:spAutoFit/>
          </a:bodyPr>
          <a:lstStyle/>
          <a:p>
            <a:pPr algn="ctr"/>
            <a:r>
              <a:rPr lang="en-US" sz="2800" dirty="0"/>
              <a:t>Every </a:t>
            </a:r>
            <a:r>
              <a:rPr lang="en-US" sz="2800" dirty="0">
                <a:solidFill>
                  <a:srgbClr val="FF0000"/>
                </a:solidFill>
              </a:rPr>
              <a:t>distinct object </a:t>
            </a:r>
            <a:r>
              <a:rPr lang="en-US" sz="2800" dirty="0"/>
              <a:t>has a </a:t>
            </a:r>
            <a:r>
              <a:rPr lang="en-US" sz="2800" dirty="0">
                <a:solidFill>
                  <a:srgbClr val="FF0000"/>
                </a:solidFill>
              </a:rPr>
              <a:t>unique ID number </a:t>
            </a:r>
            <a:r>
              <a:rPr lang="en-US" sz="2800" dirty="0"/>
              <a:t>or "identity" in Python – you can ask for this with the </a:t>
            </a:r>
            <a:r>
              <a:rPr lang="en-US" sz="2800" dirty="0">
                <a:solidFill>
                  <a:srgbClr val="FF0000"/>
                </a:solidFill>
              </a:rPr>
              <a:t>id() </a:t>
            </a:r>
            <a:r>
              <a:rPr lang="en-US" sz="2800" dirty="0"/>
              <a:t>function. Let's see!</a:t>
            </a:r>
          </a:p>
        </p:txBody>
      </p:sp>
      <p:sp>
        <p:nvSpPr>
          <p:cNvPr id="38" name="TextBox 37">
            <a:extLst>
              <a:ext uri="{FF2B5EF4-FFF2-40B4-BE49-F238E27FC236}">
                <a16:creationId xmlns:a16="http://schemas.microsoft.com/office/drawing/2014/main" id="{4316FB3B-4967-4E44-9ACD-F1442A51DE96}"/>
              </a:ext>
            </a:extLst>
          </p:cNvPr>
          <p:cNvSpPr txBox="1"/>
          <p:nvPr/>
        </p:nvSpPr>
        <p:spPr>
          <a:xfrm>
            <a:off x="6691397" y="4806899"/>
            <a:ext cx="4974259" cy="1000784"/>
          </a:xfrm>
          <a:prstGeom prst="rect">
            <a:avLst/>
          </a:prstGeom>
          <a:solidFill>
            <a:schemeClr val="bg1">
              <a:lumMod val="95000"/>
            </a:schemeClr>
          </a:solidFill>
          <a:ln>
            <a:solidFill>
              <a:schemeClr val="tx1"/>
            </a:solidFill>
          </a:ln>
        </p:spPr>
        <p:txBody>
          <a:bodyPr wrap="square" rtlCol="0">
            <a:noAutofit/>
          </a:bodyPr>
          <a:lstStyle/>
          <a:p>
            <a:endParaRPr lang="en-US" dirty="0">
              <a:latin typeface="Consolas" panose="020B0609020204030204" pitchFamily="49" charset="0"/>
            </a:endParaRPr>
          </a:p>
        </p:txBody>
      </p:sp>
      <p:sp>
        <p:nvSpPr>
          <p:cNvPr id="59" name="TextBox 58">
            <a:extLst>
              <a:ext uri="{FF2B5EF4-FFF2-40B4-BE49-F238E27FC236}">
                <a16:creationId xmlns:a16="http://schemas.microsoft.com/office/drawing/2014/main" id="{D68B4ED2-2A40-40A7-B122-6A33F2F16313}"/>
              </a:ext>
            </a:extLst>
          </p:cNvPr>
          <p:cNvSpPr txBox="1"/>
          <p:nvPr/>
        </p:nvSpPr>
        <p:spPr>
          <a:xfrm>
            <a:off x="6688995" y="4823344"/>
            <a:ext cx="2084225" cy="369332"/>
          </a:xfrm>
          <a:prstGeom prst="rect">
            <a:avLst/>
          </a:prstGeom>
          <a:noFill/>
        </p:spPr>
        <p:txBody>
          <a:bodyPr wrap="none" rtlCol="0">
            <a:spAutoFit/>
          </a:bodyPr>
          <a:lstStyle/>
          <a:p>
            <a:r>
              <a:rPr lang="en-US" dirty="0">
                <a:solidFill>
                  <a:srgbClr val="0070C0"/>
                </a:solidFill>
                <a:latin typeface="Consolas" panose="020B0609020204030204" pitchFamily="49" charset="0"/>
              </a:rPr>
              <a:t>140426129935136</a:t>
            </a:r>
          </a:p>
        </p:txBody>
      </p:sp>
      <p:sp>
        <p:nvSpPr>
          <p:cNvPr id="60" name="TextBox 59">
            <a:extLst>
              <a:ext uri="{FF2B5EF4-FFF2-40B4-BE49-F238E27FC236}">
                <a16:creationId xmlns:a16="http://schemas.microsoft.com/office/drawing/2014/main" id="{8612D186-EAE7-4BDE-85DF-C6E62D7C4895}"/>
              </a:ext>
            </a:extLst>
          </p:cNvPr>
          <p:cNvSpPr txBox="1"/>
          <p:nvPr/>
        </p:nvSpPr>
        <p:spPr>
          <a:xfrm>
            <a:off x="6688995" y="5123220"/>
            <a:ext cx="2084225" cy="369332"/>
          </a:xfrm>
          <a:prstGeom prst="rect">
            <a:avLst/>
          </a:prstGeom>
          <a:noFill/>
        </p:spPr>
        <p:txBody>
          <a:bodyPr wrap="none" rtlCol="0">
            <a:spAutoFit/>
          </a:bodyPr>
          <a:lstStyle/>
          <a:p>
            <a:r>
              <a:rPr lang="en-US" dirty="0">
                <a:solidFill>
                  <a:srgbClr val="009A46"/>
                </a:solidFill>
                <a:latin typeface="Consolas" panose="020B0609020204030204" pitchFamily="49" charset="0"/>
              </a:rPr>
              <a:t>140426129649376</a:t>
            </a:r>
          </a:p>
        </p:txBody>
      </p:sp>
      <p:sp>
        <p:nvSpPr>
          <p:cNvPr id="61" name="TextBox 60">
            <a:extLst>
              <a:ext uri="{FF2B5EF4-FFF2-40B4-BE49-F238E27FC236}">
                <a16:creationId xmlns:a16="http://schemas.microsoft.com/office/drawing/2014/main" id="{7EB16B22-6994-464F-97DB-97337DD1E0A5}"/>
              </a:ext>
            </a:extLst>
          </p:cNvPr>
          <p:cNvSpPr txBox="1"/>
          <p:nvPr/>
        </p:nvSpPr>
        <p:spPr>
          <a:xfrm>
            <a:off x="6688995" y="5423097"/>
            <a:ext cx="2084225" cy="369332"/>
          </a:xfrm>
          <a:prstGeom prst="rect">
            <a:avLst/>
          </a:prstGeom>
          <a:noFill/>
        </p:spPr>
        <p:txBody>
          <a:bodyPr wrap="none" rtlCol="0">
            <a:spAutoFit/>
          </a:bodyPr>
          <a:lstStyle/>
          <a:p>
            <a:r>
              <a:rPr lang="en-US" dirty="0">
                <a:solidFill>
                  <a:srgbClr val="0070C0"/>
                </a:solidFill>
                <a:latin typeface="Consolas" panose="020B0609020204030204" pitchFamily="49" charset="0"/>
              </a:rPr>
              <a:t>140426129935136</a:t>
            </a:r>
          </a:p>
        </p:txBody>
      </p:sp>
      <p:sp>
        <p:nvSpPr>
          <p:cNvPr id="49" name="TextBox 48">
            <a:extLst>
              <a:ext uri="{FF2B5EF4-FFF2-40B4-BE49-F238E27FC236}">
                <a16:creationId xmlns:a16="http://schemas.microsoft.com/office/drawing/2014/main" id="{BA3A48DC-2542-4F1D-8725-1ABFE5DA0CD3}"/>
              </a:ext>
            </a:extLst>
          </p:cNvPr>
          <p:cNvSpPr txBox="1"/>
          <p:nvPr/>
        </p:nvSpPr>
        <p:spPr>
          <a:xfrm>
            <a:off x="315394" y="2476419"/>
            <a:ext cx="5644660" cy="3345261"/>
          </a:xfrm>
          <a:prstGeom prst="rect">
            <a:avLst/>
          </a:prstGeom>
          <a:solidFill>
            <a:srgbClr val="EBF0F9"/>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Different types of equality in Python</a:t>
            </a:r>
          </a:p>
          <a:p>
            <a:r>
              <a:rPr lang="en-US" dirty="0">
                <a:solidFill>
                  <a:srgbClr val="000000"/>
                </a:solidFill>
                <a:latin typeface="Consolas" panose="020B0609020204030204" pitchFamily="49" charset="0"/>
              </a:rPr>
              <a:t>fav = </a:t>
            </a:r>
            <a:r>
              <a:rPr lang="en-US" dirty="0">
                <a:solidFill>
                  <a:srgbClr val="9E4C04"/>
                </a:solidFill>
                <a:latin typeface="Consolas" panose="020B0609020204030204" pitchFamily="49" charset="0"/>
              </a:rPr>
              <a:t>'pizza'</a:t>
            </a:r>
          </a:p>
          <a:p>
            <a:r>
              <a:rPr lang="en-US" dirty="0">
                <a:solidFill>
                  <a:srgbClr val="000000"/>
                </a:solidFill>
                <a:latin typeface="Consolas" panose="020B0609020204030204" pitchFamily="49" charset="0"/>
              </a:rPr>
              <a:t>a = </a:t>
            </a:r>
            <a:r>
              <a:rPr lang="en-US" dirty="0" err="1">
                <a:solidFill>
                  <a:srgbClr val="000000"/>
                </a:solidFill>
                <a:latin typeface="Consolas" panose="020B0609020204030204" pitchFamily="49" charset="0"/>
              </a:rPr>
              <a:t>f</a:t>
            </a:r>
            <a:r>
              <a:rPr lang="en-US" dirty="0" err="1">
                <a:solidFill>
                  <a:srgbClr val="9E4C04"/>
                </a:solidFill>
                <a:latin typeface="Consolas" panose="020B0609020204030204" pitchFamily="49" charset="0"/>
              </a:rPr>
              <a:t>'I</a:t>
            </a:r>
            <a:r>
              <a:rPr lang="en-US" dirty="0">
                <a:solidFill>
                  <a:srgbClr val="000000"/>
                </a:solidFill>
                <a:latin typeface="Consolas" panose="020B0609020204030204" pitchFamily="49" charset="0"/>
              </a:rPr>
              <a:t> </a:t>
            </a:r>
            <a:r>
              <a:rPr lang="en-US" dirty="0">
                <a:solidFill>
                  <a:srgbClr val="9E4C04"/>
                </a:solidFill>
                <a:latin typeface="Consolas" panose="020B0609020204030204" pitchFamily="49" charset="0"/>
              </a:rPr>
              <a:t>&lt;3 {fav}!'</a:t>
            </a:r>
          </a:p>
          <a:p>
            <a:r>
              <a:rPr lang="en-US" dirty="0">
                <a:solidFill>
                  <a:srgbClr val="000000"/>
                </a:solidFill>
                <a:latin typeface="Consolas" panose="020B0609020204030204" pitchFamily="49" charset="0"/>
              </a:rPr>
              <a:t>b = </a:t>
            </a:r>
            <a:r>
              <a:rPr lang="en-US" dirty="0" err="1">
                <a:solidFill>
                  <a:srgbClr val="000000"/>
                </a:solidFill>
                <a:latin typeface="Consolas" panose="020B0609020204030204" pitchFamily="49" charset="0"/>
              </a:rPr>
              <a:t>f</a:t>
            </a:r>
            <a:r>
              <a:rPr lang="en-US" dirty="0" err="1">
                <a:solidFill>
                  <a:srgbClr val="9E4C04"/>
                </a:solidFill>
                <a:latin typeface="Consolas" panose="020B0609020204030204" pitchFamily="49" charset="0"/>
              </a:rPr>
              <a:t>'I</a:t>
            </a:r>
            <a:r>
              <a:rPr lang="en-US" dirty="0">
                <a:solidFill>
                  <a:srgbClr val="000000"/>
                </a:solidFill>
                <a:latin typeface="Consolas" panose="020B0609020204030204" pitchFamily="49" charset="0"/>
              </a:rPr>
              <a:t> </a:t>
            </a:r>
            <a:r>
              <a:rPr lang="en-US" dirty="0">
                <a:solidFill>
                  <a:srgbClr val="9E4C04"/>
                </a:solidFill>
                <a:latin typeface="Consolas" panose="020B0609020204030204" pitchFamily="49" charset="0"/>
              </a:rPr>
              <a:t>&lt;3 {fav}!'</a:t>
            </a:r>
          </a:p>
          <a:p>
            <a:r>
              <a:rPr lang="en-US" dirty="0">
                <a:solidFill>
                  <a:srgbClr val="000000"/>
                </a:solidFill>
                <a:latin typeface="Consolas" panose="020B0609020204030204" pitchFamily="49" charset="0"/>
              </a:rPr>
              <a:t>c = a</a:t>
            </a:r>
          </a:p>
          <a:p>
            <a:endParaRPr lang="en-US" dirty="0">
              <a:solidFill>
                <a:srgbClr val="EBF0F9"/>
              </a:solidFill>
              <a:latin typeface="Consolas" panose="020B0609020204030204" pitchFamily="49" charset="0"/>
            </a:endParaRPr>
          </a:p>
          <a:p>
            <a:r>
              <a:rPr lang="en-US" sz="1800" dirty="0">
                <a:solidFill>
                  <a:srgbClr val="1396A3"/>
                </a:solidFill>
                <a:latin typeface="Consolas" panose="020B0609020204030204" pitchFamily="49" charset="0"/>
              </a:rPr>
              <a:t>print</a:t>
            </a:r>
            <a:r>
              <a:rPr lang="en-US" sz="1800" dirty="0">
                <a:solidFill>
                  <a:srgbClr val="000000"/>
                </a:solidFill>
                <a:latin typeface="Consolas" panose="020B0609020204030204" pitchFamily="49" charset="0"/>
              </a:rPr>
              <a:t>(</a:t>
            </a:r>
            <a:r>
              <a:rPr lang="en-US" sz="1800" dirty="0">
                <a:solidFill>
                  <a:srgbClr val="1396A3"/>
                </a:solidFill>
                <a:latin typeface="Consolas" panose="020B0609020204030204" pitchFamily="49" charset="0"/>
              </a:rPr>
              <a:t>id</a:t>
            </a:r>
            <a:r>
              <a:rPr lang="en-US" sz="1800" dirty="0">
                <a:solidFill>
                  <a:srgbClr val="000000"/>
                </a:solidFill>
                <a:latin typeface="Consolas" panose="020B0609020204030204" pitchFamily="49" charset="0"/>
              </a:rPr>
              <a:t>(a))</a:t>
            </a:r>
          </a:p>
          <a:p>
            <a:r>
              <a:rPr lang="en-US" sz="1800" dirty="0">
                <a:solidFill>
                  <a:srgbClr val="1396A3"/>
                </a:solidFill>
                <a:latin typeface="Consolas" panose="020B0609020204030204" pitchFamily="49" charset="0"/>
              </a:rPr>
              <a:t>print</a:t>
            </a:r>
            <a:r>
              <a:rPr lang="en-US" sz="1800" dirty="0">
                <a:solidFill>
                  <a:srgbClr val="000000"/>
                </a:solidFill>
                <a:latin typeface="Consolas" panose="020B0609020204030204" pitchFamily="49" charset="0"/>
              </a:rPr>
              <a:t>(</a:t>
            </a:r>
            <a:r>
              <a:rPr lang="en-US" sz="1800" dirty="0">
                <a:solidFill>
                  <a:srgbClr val="1396A3"/>
                </a:solidFill>
                <a:latin typeface="Consolas" panose="020B0609020204030204" pitchFamily="49" charset="0"/>
              </a:rPr>
              <a:t>id</a:t>
            </a:r>
            <a:r>
              <a:rPr lang="en-US" sz="1800" dirty="0">
                <a:solidFill>
                  <a:srgbClr val="000000"/>
                </a:solidFill>
                <a:latin typeface="Consolas" panose="020B0609020204030204" pitchFamily="49" charset="0"/>
              </a:rPr>
              <a:t>(b))</a:t>
            </a:r>
            <a:endParaRPr lang="en-US" dirty="0">
              <a:solidFill>
                <a:srgbClr val="000000"/>
              </a:solidFill>
              <a:latin typeface="Consolas" panose="020B0609020204030204" pitchFamily="49" charset="0"/>
            </a:endParaRPr>
          </a:p>
          <a:p>
            <a:r>
              <a:rPr lang="en-US" sz="1800" dirty="0">
                <a:solidFill>
                  <a:srgbClr val="1396A3"/>
                </a:solidFill>
                <a:latin typeface="Consolas" panose="020B0609020204030204" pitchFamily="49" charset="0"/>
              </a:rPr>
              <a:t>print</a:t>
            </a:r>
            <a:r>
              <a:rPr lang="en-US" sz="1800" dirty="0">
                <a:solidFill>
                  <a:srgbClr val="000000"/>
                </a:solidFill>
                <a:latin typeface="Consolas" panose="020B0609020204030204" pitchFamily="49" charset="0"/>
              </a:rPr>
              <a:t>(</a:t>
            </a:r>
            <a:r>
              <a:rPr lang="en-US" sz="1800" dirty="0">
                <a:solidFill>
                  <a:srgbClr val="1396A3"/>
                </a:solidFill>
                <a:latin typeface="Consolas" panose="020B0609020204030204" pitchFamily="49" charset="0"/>
              </a:rPr>
              <a:t>id</a:t>
            </a:r>
            <a:r>
              <a:rPr lang="en-US" sz="1800" dirty="0">
                <a:solidFill>
                  <a:srgbClr val="000000"/>
                </a:solidFill>
                <a:latin typeface="Consolas" panose="020B0609020204030204" pitchFamily="49" charset="0"/>
              </a:rPr>
              <a:t>(c))</a:t>
            </a:r>
            <a:endParaRPr lang="en-US" dirty="0">
              <a:latin typeface="Consolas" panose="020B0609020204030204" pitchFamily="49" charset="0"/>
            </a:endParaRPr>
          </a:p>
        </p:txBody>
      </p:sp>
      <p:sp>
        <p:nvSpPr>
          <p:cNvPr id="64" name="Speech Bubble: Rectangle with Corners Rounded 63">
            <a:extLst>
              <a:ext uri="{FF2B5EF4-FFF2-40B4-BE49-F238E27FC236}">
                <a16:creationId xmlns:a16="http://schemas.microsoft.com/office/drawing/2014/main" id="{0A1C9C67-F034-4E69-82EF-6E215172593E}"/>
              </a:ext>
            </a:extLst>
          </p:cNvPr>
          <p:cNvSpPr/>
          <p:nvPr/>
        </p:nvSpPr>
        <p:spPr>
          <a:xfrm>
            <a:off x="3353330" y="3146807"/>
            <a:ext cx="3194162" cy="1075811"/>
          </a:xfrm>
          <a:prstGeom prst="wedgeRoundRectCallout">
            <a:avLst>
              <a:gd name="adj1" fmla="val 93715"/>
              <a:gd name="adj2" fmla="val 1128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says the id number of the object referred to by </a:t>
            </a:r>
            <a:r>
              <a:rPr lang="en-US" sz="2000" dirty="0">
                <a:solidFill>
                  <a:schemeClr val="accent4">
                    <a:lumMod val="40000"/>
                    <a:lumOff val="60000"/>
                  </a:schemeClr>
                </a:solidFill>
                <a:latin typeface="Corbel" panose="020B0503020204020204" pitchFamily="34" charset="0"/>
              </a:rPr>
              <a:t>a </a:t>
            </a:r>
            <a:r>
              <a:rPr lang="en-US" sz="2000" dirty="0">
                <a:latin typeface="Corbel" panose="020B0503020204020204" pitchFamily="34" charset="0"/>
              </a:rPr>
              <a:t>is </a:t>
            </a:r>
            <a:r>
              <a:rPr lang="en-US" sz="2000" dirty="0">
                <a:solidFill>
                  <a:schemeClr val="accent4">
                    <a:lumMod val="40000"/>
                    <a:lumOff val="60000"/>
                  </a:schemeClr>
                </a:solidFill>
                <a:latin typeface="Consolas" panose="020B0609020204030204" pitchFamily="49" charset="0"/>
              </a:rPr>
              <a:t>140426129935136.</a:t>
            </a:r>
            <a:endParaRPr lang="en-US" sz="2000" dirty="0">
              <a:solidFill>
                <a:schemeClr val="accent4">
                  <a:lumMod val="40000"/>
                  <a:lumOff val="60000"/>
                </a:schemeClr>
              </a:solidFill>
              <a:latin typeface="Corbel" panose="020B0503020204020204" pitchFamily="34" charset="0"/>
            </a:endParaRPr>
          </a:p>
        </p:txBody>
      </p:sp>
      <p:sp>
        <p:nvSpPr>
          <p:cNvPr id="67" name="Speech Bubble: Rectangle with Corners Rounded 66">
            <a:extLst>
              <a:ext uri="{FF2B5EF4-FFF2-40B4-BE49-F238E27FC236}">
                <a16:creationId xmlns:a16="http://schemas.microsoft.com/office/drawing/2014/main" id="{DF9D578F-7753-4ADB-A499-F9FCA0FD8D84}"/>
              </a:ext>
            </a:extLst>
          </p:cNvPr>
          <p:cNvSpPr/>
          <p:nvPr/>
        </p:nvSpPr>
        <p:spPr>
          <a:xfrm>
            <a:off x="4125693" y="1076435"/>
            <a:ext cx="3194162" cy="1075811"/>
          </a:xfrm>
          <a:prstGeom prst="wedgeRoundRectCallout">
            <a:avLst>
              <a:gd name="adj1" fmla="val 59123"/>
              <a:gd name="adj2" fmla="val 1615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Even though </a:t>
            </a:r>
            <a:r>
              <a:rPr lang="en-US" sz="2000" dirty="0">
                <a:solidFill>
                  <a:srgbClr val="FBE0CD"/>
                </a:solidFill>
                <a:latin typeface="Corbel" panose="020B0503020204020204" pitchFamily="34" charset="0"/>
              </a:rPr>
              <a:t>c</a:t>
            </a:r>
            <a:r>
              <a:rPr lang="en-US" sz="2000" dirty="0">
                <a:latin typeface="Corbel" panose="020B0503020204020204" pitchFamily="34" charset="0"/>
              </a:rPr>
              <a:t> is a different </a:t>
            </a:r>
            <a:r>
              <a:rPr lang="en-US" sz="2000" dirty="0">
                <a:solidFill>
                  <a:srgbClr val="FBE0CD"/>
                </a:solidFill>
                <a:latin typeface="Corbel" panose="020B0503020204020204" pitchFamily="34" charset="0"/>
              </a:rPr>
              <a:t>object reference</a:t>
            </a:r>
            <a:r>
              <a:rPr lang="en-US" sz="2000" dirty="0">
                <a:latin typeface="Corbel" panose="020B0503020204020204" pitchFamily="34" charset="0"/>
              </a:rPr>
              <a:t>...</a:t>
            </a:r>
          </a:p>
        </p:txBody>
      </p:sp>
      <p:sp>
        <p:nvSpPr>
          <p:cNvPr id="68" name="Speech Bubble: Rectangle with Corners Rounded 67">
            <a:extLst>
              <a:ext uri="{FF2B5EF4-FFF2-40B4-BE49-F238E27FC236}">
                <a16:creationId xmlns:a16="http://schemas.microsoft.com/office/drawing/2014/main" id="{1D4A40F9-D2D9-4C2E-8267-16CD2FF6B265}"/>
              </a:ext>
            </a:extLst>
          </p:cNvPr>
          <p:cNvSpPr/>
          <p:nvPr/>
        </p:nvSpPr>
        <p:spPr>
          <a:xfrm>
            <a:off x="8952327" y="788090"/>
            <a:ext cx="3194162" cy="1075811"/>
          </a:xfrm>
          <a:prstGeom prst="wedgeRoundRectCallout">
            <a:avLst>
              <a:gd name="adj1" fmla="val -45843"/>
              <a:gd name="adj2" fmla="val 1482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refers to the same </a:t>
            </a:r>
            <a:r>
              <a:rPr lang="en-US" sz="2000" dirty="0">
                <a:solidFill>
                  <a:srgbClr val="FBE0CD"/>
                </a:solidFill>
                <a:latin typeface="Corbel" panose="020B0503020204020204" pitchFamily="34" charset="0"/>
              </a:rPr>
              <a:t>object </a:t>
            </a:r>
            <a:r>
              <a:rPr lang="en-US" sz="2000" dirty="0">
                <a:latin typeface="Corbel" panose="020B0503020204020204" pitchFamily="34" charset="0"/>
              </a:rPr>
              <a:t>that </a:t>
            </a:r>
            <a:r>
              <a:rPr lang="en-US" sz="2000" dirty="0">
                <a:solidFill>
                  <a:srgbClr val="FBE0CD"/>
                </a:solidFill>
                <a:latin typeface="Corbel" panose="020B0503020204020204" pitchFamily="34" charset="0"/>
              </a:rPr>
              <a:t>a</a:t>
            </a:r>
            <a:r>
              <a:rPr lang="en-US" sz="2000" dirty="0">
                <a:latin typeface="Corbel" panose="020B0503020204020204" pitchFamily="34" charset="0"/>
              </a:rPr>
              <a:t> does, so the id number is the same!</a:t>
            </a:r>
          </a:p>
        </p:txBody>
      </p:sp>
      <p:sp>
        <p:nvSpPr>
          <p:cNvPr id="70" name="Speech Bubble: Rectangle with Corners Rounded 69">
            <a:extLst>
              <a:ext uri="{FF2B5EF4-FFF2-40B4-BE49-F238E27FC236}">
                <a16:creationId xmlns:a16="http://schemas.microsoft.com/office/drawing/2014/main" id="{B2C4A4F2-E10F-4A7C-A5E4-F9F7DCFC02F7}"/>
              </a:ext>
            </a:extLst>
          </p:cNvPr>
          <p:cNvSpPr/>
          <p:nvPr/>
        </p:nvSpPr>
        <p:spPr>
          <a:xfrm>
            <a:off x="8952327" y="5055155"/>
            <a:ext cx="2713329" cy="1075811"/>
          </a:xfrm>
          <a:prstGeom prst="wedgeRoundRectCallout">
            <a:avLst>
              <a:gd name="adj1" fmla="val -31232"/>
              <a:gd name="adj2" fmla="val -1448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object has its own distinct id number, as expected.</a:t>
            </a:r>
          </a:p>
        </p:txBody>
      </p:sp>
      <p:cxnSp>
        <p:nvCxnSpPr>
          <p:cNvPr id="57" name="Straight Arrow Connector 56">
            <a:extLst>
              <a:ext uri="{FF2B5EF4-FFF2-40B4-BE49-F238E27FC236}">
                <a16:creationId xmlns:a16="http://schemas.microsoft.com/office/drawing/2014/main" id="{6A9D6232-A1CB-4397-96E1-FC33E1237324}"/>
              </a:ext>
            </a:extLst>
          </p:cNvPr>
          <p:cNvCxnSpPr>
            <a:cxnSpLocks/>
          </p:cNvCxnSpPr>
          <p:nvPr/>
        </p:nvCxnSpPr>
        <p:spPr>
          <a:xfrm>
            <a:off x="74936" y="432950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2347A66-A236-4D49-84B3-875BA511E6D9}"/>
              </a:ext>
            </a:extLst>
          </p:cNvPr>
          <p:cNvCxnSpPr>
            <a:cxnSpLocks/>
          </p:cNvCxnSpPr>
          <p:nvPr/>
        </p:nvCxnSpPr>
        <p:spPr>
          <a:xfrm>
            <a:off x="74936" y="459620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696AF3A-AFD7-44B1-93E3-2977ED2204D0}"/>
              </a:ext>
            </a:extLst>
          </p:cNvPr>
          <p:cNvCxnSpPr>
            <a:cxnSpLocks/>
          </p:cNvCxnSpPr>
          <p:nvPr/>
        </p:nvCxnSpPr>
        <p:spPr>
          <a:xfrm>
            <a:off x="74936" y="487243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9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down)">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2" nodeType="clickEffect">
                                  <p:stCondLst>
                                    <p:cond delay="0"/>
                                  </p:stCondLst>
                                  <p:childTnLst>
                                    <p:animMotion origin="layout" path="M 4.16667E-7 1.48148E-6 L 0.17096 -0.29445 " pathEditMode="relative" rAng="0" ptsTypes="AA">
                                      <p:cBhvr>
                                        <p:cTn id="29" dur="2000" fill="hold"/>
                                        <p:tgtEl>
                                          <p:spTgt spid="64"/>
                                        </p:tgtEl>
                                        <p:attrNameLst>
                                          <p:attrName>ppt_x</p:attrName>
                                          <p:attrName>ppt_y</p:attrName>
                                        </p:attrNameLst>
                                      </p:cBhvr>
                                      <p:rCtr x="8542" y="-14722"/>
                                    </p:animMotion>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5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wipe(left)">
                                      <p:cBhvr>
                                        <p:cTn id="46" dur="500"/>
                                        <p:tgtEl>
                                          <p:spTgt spid="6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wipe(down)">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7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5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wipe(left)">
                                      <p:cBhvr>
                                        <p:cTn id="68" dur="500"/>
                                        <p:tgtEl>
                                          <p:spTgt spid="6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down)">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down)">
                                      <p:cBhvr>
                                        <p:cTn id="78" dur="500"/>
                                        <p:tgtEl>
                                          <p:spTgt spid="68"/>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6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6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9" grpId="0"/>
      <p:bldP spid="60" grpId="0"/>
      <p:bldP spid="61" grpId="0"/>
      <p:bldP spid="49" grpId="0" animBg="1"/>
      <p:bldP spid="64" grpId="0" animBg="1"/>
      <p:bldP spid="64" grpId="1" animBg="1"/>
      <p:bldP spid="64" grpId="2" animBg="1"/>
      <p:bldP spid="67" grpId="0" animBg="1"/>
      <p:bldP spid="67" grpId="1" animBg="1"/>
      <p:bldP spid="68" grpId="0" animBg="1"/>
      <p:bldP spid="68" grpId="1" animBg="1"/>
      <p:bldP spid="70" grpId="0" animBg="1"/>
      <p:bldP spid="7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8692"/>
            <a:ext cx="11411205" cy="830997"/>
          </a:xfrm>
          <a:prstGeom prst="rect">
            <a:avLst/>
          </a:prstGeom>
          <a:noFill/>
        </p:spPr>
        <p:txBody>
          <a:bodyPr wrap="square" rtlCol="0">
            <a:spAutoFit/>
          </a:bodyPr>
          <a:lstStyle/>
          <a:p>
            <a:pPr algn="ctr"/>
            <a:r>
              <a:rPr lang="en-US" sz="4800" dirty="0"/>
              <a:t>Object Identity In Python</a:t>
            </a:r>
          </a:p>
        </p:txBody>
      </p:sp>
      <p:sp>
        <p:nvSpPr>
          <p:cNvPr id="38" name="TextBox 37">
            <a:extLst>
              <a:ext uri="{FF2B5EF4-FFF2-40B4-BE49-F238E27FC236}">
                <a16:creationId xmlns:a16="http://schemas.microsoft.com/office/drawing/2014/main" id="{4316FB3B-4967-4E44-9ACD-F1442A51DE96}"/>
              </a:ext>
            </a:extLst>
          </p:cNvPr>
          <p:cNvSpPr txBox="1"/>
          <p:nvPr/>
        </p:nvSpPr>
        <p:spPr>
          <a:xfrm>
            <a:off x="6691397" y="4806899"/>
            <a:ext cx="4974259" cy="1000784"/>
          </a:xfrm>
          <a:prstGeom prst="rect">
            <a:avLst/>
          </a:prstGeom>
          <a:solidFill>
            <a:schemeClr val="bg1">
              <a:lumMod val="95000"/>
            </a:schemeClr>
          </a:solidFill>
          <a:ln>
            <a:solidFill>
              <a:schemeClr val="tx1"/>
            </a:solidFill>
          </a:ln>
        </p:spPr>
        <p:txBody>
          <a:bodyPr wrap="square" rtlCol="0">
            <a:noAutofit/>
          </a:bodyPr>
          <a:lstStyle/>
          <a:p>
            <a:endParaRPr lang="en-US" dirty="0">
              <a:latin typeface="Consolas" panose="020B0609020204030204" pitchFamily="49" charset="0"/>
            </a:endParaRPr>
          </a:p>
        </p:txBody>
      </p:sp>
      <p:sp>
        <p:nvSpPr>
          <p:cNvPr id="59" name="TextBox 58">
            <a:extLst>
              <a:ext uri="{FF2B5EF4-FFF2-40B4-BE49-F238E27FC236}">
                <a16:creationId xmlns:a16="http://schemas.microsoft.com/office/drawing/2014/main" id="{D68B4ED2-2A40-40A7-B122-6A33F2F16313}"/>
              </a:ext>
            </a:extLst>
          </p:cNvPr>
          <p:cNvSpPr txBox="1"/>
          <p:nvPr/>
        </p:nvSpPr>
        <p:spPr>
          <a:xfrm>
            <a:off x="6688995" y="4823344"/>
            <a:ext cx="2084225" cy="369332"/>
          </a:xfrm>
          <a:prstGeom prst="rect">
            <a:avLst/>
          </a:prstGeom>
          <a:noFill/>
        </p:spPr>
        <p:txBody>
          <a:bodyPr wrap="none" rtlCol="0">
            <a:spAutoFit/>
          </a:bodyPr>
          <a:lstStyle/>
          <a:p>
            <a:r>
              <a:rPr lang="en-US" dirty="0">
                <a:solidFill>
                  <a:srgbClr val="0070C0"/>
                </a:solidFill>
                <a:latin typeface="Consolas" panose="020B0609020204030204" pitchFamily="49" charset="0"/>
              </a:rPr>
              <a:t>140426129935136</a:t>
            </a:r>
          </a:p>
        </p:txBody>
      </p:sp>
      <p:sp>
        <p:nvSpPr>
          <p:cNvPr id="60" name="TextBox 59">
            <a:extLst>
              <a:ext uri="{FF2B5EF4-FFF2-40B4-BE49-F238E27FC236}">
                <a16:creationId xmlns:a16="http://schemas.microsoft.com/office/drawing/2014/main" id="{8612D186-EAE7-4BDE-85DF-C6E62D7C4895}"/>
              </a:ext>
            </a:extLst>
          </p:cNvPr>
          <p:cNvSpPr txBox="1"/>
          <p:nvPr/>
        </p:nvSpPr>
        <p:spPr>
          <a:xfrm>
            <a:off x="6688995" y="5123220"/>
            <a:ext cx="2084225" cy="369332"/>
          </a:xfrm>
          <a:prstGeom prst="rect">
            <a:avLst/>
          </a:prstGeom>
          <a:noFill/>
        </p:spPr>
        <p:txBody>
          <a:bodyPr wrap="none" rtlCol="0">
            <a:spAutoFit/>
          </a:bodyPr>
          <a:lstStyle/>
          <a:p>
            <a:r>
              <a:rPr lang="en-US" dirty="0">
                <a:solidFill>
                  <a:srgbClr val="009A46"/>
                </a:solidFill>
                <a:latin typeface="Consolas" panose="020B0609020204030204" pitchFamily="49" charset="0"/>
              </a:rPr>
              <a:t>140426129649376</a:t>
            </a:r>
          </a:p>
        </p:txBody>
      </p:sp>
      <p:sp>
        <p:nvSpPr>
          <p:cNvPr id="56" name="TextBox 55">
            <a:extLst>
              <a:ext uri="{FF2B5EF4-FFF2-40B4-BE49-F238E27FC236}">
                <a16:creationId xmlns:a16="http://schemas.microsoft.com/office/drawing/2014/main" id="{D86BB8B0-4E54-476E-A230-93B8FFE85DC6}"/>
              </a:ext>
            </a:extLst>
          </p:cNvPr>
          <p:cNvSpPr txBox="1"/>
          <p:nvPr/>
        </p:nvSpPr>
        <p:spPr>
          <a:xfrm>
            <a:off x="315394" y="2476420"/>
            <a:ext cx="5644660" cy="1541716"/>
          </a:xfrm>
          <a:prstGeom prst="rect">
            <a:avLst/>
          </a:prstGeom>
          <a:solidFill>
            <a:srgbClr val="EBF0F9"/>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Each object has a unique ID in Python</a:t>
            </a:r>
          </a:p>
          <a:p>
            <a:r>
              <a:rPr lang="en-US" dirty="0">
                <a:solidFill>
                  <a:srgbClr val="000000"/>
                </a:solidFill>
                <a:latin typeface="Consolas" panose="020B0609020204030204" pitchFamily="49" charset="0"/>
              </a:rPr>
              <a:t>booger = </a:t>
            </a:r>
            <a:r>
              <a:rPr lang="en-US" dirty="0">
                <a:solidFill>
                  <a:srgbClr val="850002"/>
                </a:solidFill>
                <a:latin typeface="Consolas" panose="020B0609020204030204" pitchFamily="49" charset="0"/>
              </a:rPr>
              <a:t>10</a:t>
            </a:r>
          </a:p>
          <a:p>
            <a:r>
              <a:rPr lang="en-US" dirty="0">
                <a:solidFill>
                  <a:srgbClr val="1396A3"/>
                </a:solidFill>
                <a:latin typeface="Consolas" panose="020B0609020204030204" pitchFamily="49" charset="0"/>
              </a:rPr>
              <a:t>print</a:t>
            </a:r>
            <a:r>
              <a:rPr lang="en-US" dirty="0">
                <a:latin typeface="Consolas" panose="020B0609020204030204" pitchFamily="49" charset="0"/>
              </a:rPr>
              <a:t>(</a:t>
            </a:r>
            <a:r>
              <a:rPr lang="en-US" dirty="0">
                <a:solidFill>
                  <a:srgbClr val="1396A3"/>
                </a:solidFill>
                <a:latin typeface="Consolas" panose="020B0609020204030204" pitchFamily="49" charset="0"/>
              </a:rPr>
              <a:t>id</a:t>
            </a:r>
            <a:r>
              <a:rPr lang="en-US" dirty="0">
                <a:latin typeface="Consolas" panose="020B0609020204030204" pitchFamily="49" charset="0"/>
              </a:rPr>
              <a:t>(</a:t>
            </a:r>
            <a:r>
              <a:rPr lang="en-US" dirty="0">
                <a:solidFill>
                  <a:srgbClr val="000000"/>
                </a:solidFill>
                <a:latin typeface="Consolas" panose="020B0609020204030204" pitchFamily="49" charset="0"/>
              </a:rPr>
              <a:t>booger</a:t>
            </a:r>
            <a:r>
              <a:rPr lang="en-US" dirty="0">
                <a:latin typeface="Consolas" panose="020B0609020204030204" pitchFamily="49" charset="0"/>
              </a:rPr>
              <a:t>))</a:t>
            </a:r>
          </a:p>
          <a:p>
            <a:r>
              <a:rPr lang="en-US" dirty="0">
                <a:solidFill>
                  <a:srgbClr val="000000"/>
                </a:solidFill>
                <a:latin typeface="Consolas" panose="020B0609020204030204" pitchFamily="49" charset="0"/>
              </a:rPr>
              <a:t>booger = booger + </a:t>
            </a:r>
            <a:r>
              <a:rPr lang="en-US" dirty="0">
                <a:solidFill>
                  <a:srgbClr val="850002"/>
                </a:solidFill>
                <a:latin typeface="Consolas" panose="020B0609020204030204" pitchFamily="49" charset="0"/>
              </a:rPr>
              <a:t>1</a:t>
            </a:r>
            <a:endParaRPr lang="en-US" dirty="0">
              <a:solidFill>
                <a:srgbClr val="000000"/>
              </a:solidFill>
              <a:latin typeface="Consolas" panose="020B0609020204030204" pitchFamily="49" charset="0"/>
            </a:endParaRPr>
          </a:p>
          <a:p>
            <a:r>
              <a:rPr lang="en-US" dirty="0">
                <a:solidFill>
                  <a:srgbClr val="1396A3"/>
                </a:solidFill>
                <a:latin typeface="Consolas" panose="020B0609020204030204" pitchFamily="49" charset="0"/>
              </a:rPr>
              <a:t>print</a:t>
            </a:r>
            <a:r>
              <a:rPr lang="en-US" dirty="0">
                <a:latin typeface="Consolas" panose="020B0609020204030204" pitchFamily="49" charset="0"/>
              </a:rPr>
              <a:t>(</a:t>
            </a:r>
            <a:r>
              <a:rPr lang="en-US" dirty="0">
                <a:solidFill>
                  <a:srgbClr val="1396A3"/>
                </a:solidFill>
                <a:latin typeface="Consolas" panose="020B0609020204030204" pitchFamily="49" charset="0"/>
              </a:rPr>
              <a:t>id</a:t>
            </a:r>
            <a:r>
              <a:rPr lang="en-US" dirty="0">
                <a:latin typeface="Consolas" panose="020B0609020204030204" pitchFamily="49" charset="0"/>
              </a:rPr>
              <a:t>(booger))</a:t>
            </a:r>
          </a:p>
        </p:txBody>
      </p:sp>
      <p:cxnSp>
        <p:nvCxnSpPr>
          <p:cNvPr id="57" name="Straight Arrow Connector 56">
            <a:extLst>
              <a:ext uri="{FF2B5EF4-FFF2-40B4-BE49-F238E27FC236}">
                <a16:creationId xmlns:a16="http://schemas.microsoft.com/office/drawing/2014/main" id="{6A9D6232-A1CB-4397-96E1-FC33E1237324}"/>
              </a:ext>
            </a:extLst>
          </p:cNvPr>
          <p:cNvCxnSpPr>
            <a:cxnSpLocks/>
          </p:cNvCxnSpPr>
          <p:nvPr/>
        </p:nvCxnSpPr>
        <p:spPr>
          <a:xfrm>
            <a:off x="90176" y="291980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2347A66-A236-4D49-84B3-875BA511E6D9}"/>
              </a:ext>
            </a:extLst>
          </p:cNvPr>
          <p:cNvCxnSpPr>
            <a:cxnSpLocks/>
          </p:cNvCxnSpPr>
          <p:nvPr/>
        </p:nvCxnSpPr>
        <p:spPr>
          <a:xfrm>
            <a:off x="90176" y="32017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696AF3A-AFD7-44B1-93E3-2977ED2204D0}"/>
              </a:ext>
            </a:extLst>
          </p:cNvPr>
          <p:cNvCxnSpPr>
            <a:cxnSpLocks/>
          </p:cNvCxnSpPr>
          <p:nvPr/>
        </p:nvCxnSpPr>
        <p:spPr>
          <a:xfrm>
            <a:off x="90176" y="34855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D42442D-35B2-4A85-85FD-1CB8E05179FB}"/>
              </a:ext>
            </a:extLst>
          </p:cNvPr>
          <p:cNvCxnSpPr>
            <a:cxnSpLocks/>
          </p:cNvCxnSpPr>
          <p:nvPr/>
        </p:nvCxnSpPr>
        <p:spPr>
          <a:xfrm>
            <a:off x="90176" y="376753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47089B0-257C-44B0-A106-21595DF238F7}"/>
              </a:ext>
            </a:extLst>
          </p:cNvPr>
          <p:cNvGrpSpPr/>
          <p:nvPr/>
        </p:nvGrpSpPr>
        <p:grpSpPr>
          <a:xfrm>
            <a:off x="935496" y="902832"/>
            <a:ext cx="11012664" cy="846739"/>
            <a:chOff x="4111917" y="452593"/>
            <a:chExt cx="11012664" cy="846739"/>
          </a:xfrm>
        </p:grpSpPr>
        <p:sp>
          <p:nvSpPr>
            <p:cNvPr id="50" name="TextBox 49">
              <a:extLst>
                <a:ext uri="{FF2B5EF4-FFF2-40B4-BE49-F238E27FC236}">
                  <a16:creationId xmlns:a16="http://schemas.microsoft.com/office/drawing/2014/main" id="{34E526ED-3817-4296-AA48-C0B23BA2F876}"/>
                </a:ext>
              </a:extLst>
            </p:cNvPr>
            <p:cNvSpPr txBox="1"/>
            <p:nvPr/>
          </p:nvSpPr>
          <p:spPr>
            <a:xfrm>
              <a:off x="4111917" y="619542"/>
              <a:ext cx="11012664" cy="523220"/>
            </a:xfrm>
            <a:prstGeom prst="rect">
              <a:avLst/>
            </a:prstGeom>
            <a:noFill/>
          </p:spPr>
          <p:txBody>
            <a:bodyPr wrap="square">
              <a:spAutoFit/>
            </a:bodyPr>
            <a:lstStyle/>
            <a:p>
              <a:pPr algn="ctr"/>
              <a:r>
                <a:rPr lang="en-US" sz="2800" dirty="0"/>
                <a:t>Challenge: Will the two printed IDs differ or be the same?</a:t>
              </a:r>
            </a:p>
          </p:txBody>
        </p:sp>
        <p:pic>
          <p:nvPicPr>
            <p:cNvPr id="51" name="Picture 50" descr="Shape&#10;&#10;Description automatically generated with low confidence">
              <a:extLst>
                <a:ext uri="{FF2B5EF4-FFF2-40B4-BE49-F238E27FC236}">
                  <a16:creationId xmlns:a16="http://schemas.microsoft.com/office/drawing/2014/main" id="{26D31A6F-D5FB-4CBB-B591-CB61D93F9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223" y="452593"/>
              <a:ext cx="846739" cy="846739"/>
            </a:xfrm>
            <a:prstGeom prst="rect">
              <a:avLst/>
            </a:prstGeom>
            <a:ln>
              <a:noFill/>
            </a:ln>
            <a:effectLst>
              <a:outerShdw blurRad="292100" dist="139700" dir="2700000" algn="tl" rotWithShape="0">
                <a:srgbClr val="333333">
                  <a:alpha val="65000"/>
                </a:srgbClr>
              </a:outerShdw>
            </a:effectLst>
          </p:spPr>
        </p:pic>
      </p:grpSp>
      <p:sp>
        <p:nvSpPr>
          <p:cNvPr id="52" name="Rectangle 51">
            <a:extLst>
              <a:ext uri="{FF2B5EF4-FFF2-40B4-BE49-F238E27FC236}">
                <a16:creationId xmlns:a16="http://schemas.microsoft.com/office/drawing/2014/main" id="{61B13427-19C8-426E-A52A-D4CCA99553E3}"/>
              </a:ext>
            </a:extLst>
          </p:cNvPr>
          <p:cNvSpPr/>
          <p:nvPr/>
        </p:nvSpPr>
        <p:spPr>
          <a:xfrm>
            <a:off x="3576994" y="1736727"/>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3" name="Rectangle 52">
            <a:extLst>
              <a:ext uri="{FF2B5EF4-FFF2-40B4-BE49-F238E27FC236}">
                <a16:creationId xmlns:a16="http://schemas.microsoft.com/office/drawing/2014/main" id="{AF94B394-EA2C-4C81-BDE2-860256E11BF2}"/>
              </a:ext>
            </a:extLst>
          </p:cNvPr>
          <p:cNvSpPr/>
          <p:nvPr/>
        </p:nvSpPr>
        <p:spPr>
          <a:xfrm>
            <a:off x="3579440" y="1743199"/>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8A03E416-E1BB-40C7-8232-CA47ABF2B69D}"/>
              </a:ext>
            </a:extLst>
          </p:cNvPr>
          <p:cNvGrpSpPr/>
          <p:nvPr/>
        </p:nvGrpSpPr>
        <p:grpSpPr>
          <a:xfrm>
            <a:off x="9127116" y="3134496"/>
            <a:ext cx="575672" cy="369332"/>
            <a:chOff x="8670279" y="5226856"/>
            <a:chExt cx="575672" cy="369332"/>
          </a:xfrm>
        </p:grpSpPr>
        <p:sp>
          <p:nvSpPr>
            <p:cNvPr id="55" name="Rectangle 54">
              <a:extLst>
                <a:ext uri="{FF2B5EF4-FFF2-40B4-BE49-F238E27FC236}">
                  <a16:creationId xmlns:a16="http://schemas.microsoft.com/office/drawing/2014/main" id="{FF48AB8E-284E-41CD-B043-D3B4D47A08B7}"/>
                </a:ext>
              </a:extLst>
            </p:cNvPr>
            <p:cNvSpPr/>
            <p:nvPr/>
          </p:nvSpPr>
          <p:spPr>
            <a:xfrm>
              <a:off x="8711925" y="5228295"/>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52D3EFA-68AF-440E-BAA6-B31C33407B3A}"/>
                </a:ext>
              </a:extLst>
            </p:cNvPr>
            <p:cNvSpPr txBox="1"/>
            <p:nvPr/>
          </p:nvSpPr>
          <p:spPr>
            <a:xfrm>
              <a:off x="8670279" y="5226856"/>
              <a:ext cx="575672"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10</a:t>
              </a:r>
              <a:endParaRPr lang="en-US" dirty="0"/>
            </a:p>
          </p:txBody>
        </p:sp>
      </p:grpSp>
      <p:grpSp>
        <p:nvGrpSpPr>
          <p:cNvPr id="65" name="Group 64">
            <a:extLst>
              <a:ext uri="{FF2B5EF4-FFF2-40B4-BE49-F238E27FC236}">
                <a16:creationId xmlns:a16="http://schemas.microsoft.com/office/drawing/2014/main" id="{4BE47098-00F6-43BC-9C35-6971B4A45C91}"/>
              </a:ext>
            </a:extLst>
          </p:cNvPr>
          <p:cNvGrpSpPr/>
          <p:nvPr/>
        </p:nvGrpSpPr>
        <p:grpSpPr>
          <a:xfrm>
            <a:off x="6924312" y="3104455"/>
            <a:ext cx="1420927" cy="400110"/>
            <a:chOff x="1931886" y="4765400"/>
            <a:chExt cx="1420927" cy="400110"/>
          </a:xfrm>
        </p:grpSpPr>
        <p:sp>
          <p:nvSpPr>
            <p:cNvPr id="66" name="TextBox 65">
              <a:extLst>
                <a:ext uri="{FF2B5EF4-FFF2-40B4-BE49-F238E27FC236}">
                  <a16:creationId xmlns:a16="http://schemas.microsoft.com/office/drawing/2014/main" id="{B4BABE49-17AC-4F48-8673-4F2B32CDAFC4}"/>
                </a:ext>
              </a:extLst>
            </p:cNvPr>
            <p:cNvSpPr txBox="1"/>
            <p:nvPr/>
          </p:nvSpPr>
          <p:spPr>
            <a:xfrm>
              <a:off x="1931886" y="4765400"/>
              <a:ext cx="946092" cy="400110"/>
            </a:xfrm>
            <a:prstGeom prst="rect">
              <a:avLst/>
            </a:prstGeom>
            <a:noFill/>
          </p:spPr>
          <p:txBody>
            <a:bodyPr wrap="none" rtlCol="0">
              <a:spAutoFit/>
            </a:bodyPr>
            <a:lstStyle/>
            <a:p>
              <a:pPr algn="ctr"/>
              <a:r>
                <a:rPr lang="en-US" sz="2000" dirty="0"/>
                <a:t>booger</a:t>
              </a:r>
            </a:p>
          </p:txBody>
        </p:sp>
        <p:sp>
          <p:nvSpPr>
            <p:cNvPr id="69" name="Rectangle 68">
              <a:extLst>
                <a:ext uri="{FF2B5EF4-FFF2-40B4-BE49-F238E27FC236}">
                  <a16:creationId xmlns:a16="http://schemas.microsoft.com/office/drawing/2014/main" id="{59308ABF-64F1-4BA7-BC27-3F9F4D2C0453}"/>
                </a:ext>
              </a:extLst>
            </p:cNvPr>
            <p:cNvSpPr/>
            <p:nvPr/>
          </p:nvSpPr>
          <p:spPr>
            <a:xfrm>
              <a:off x="2858904" y="4832144"/>
              <a:ext cx="493909" cy="30035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1" name="Straight Arrow Connector 70">
            <a:extLst>
              <a:ext uri="{FF2B5EF4-FFF2-40B4-BE49-F238E27FC236}">
                <a16:creationId xmlns:a16="http://schemas.microsoft.com/office/drawing/2014/main" id="{12E95601-A70B-4DDB-AF99-F2EA08627932}"/>
              </a:ext>
            </a:extLst>
          </p:cNvPr>
          <p:cNvCxnSpPr>
            <a:cxnSpLocks/>
            <a:endCxn id="63" idx="1"/>
          </p:cNvCxnSpPr>
          <p:nvPr/>
        </p:nvCxnSpPr>
        <p:spPr>
          <a:xfrm flipV="1">
            <a:off x="8055217" y="3319162"/>
            <a:ext cx="1071899" cy="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9D316EC2-75D1-489C-B252-828AC0B97C70}"/>
              </a:ext>
            </a:extLst>
          </p:cNvPr>
          <p:cNvGrpSpPr/>
          <p:nvPr/>
        </p:nvGrpSpPr>
        <p:grpSpPr>
          <a:xfrm>
            <a:off x="9127116" y="3655524"/>
            <a:ext cx="575672" cy="369332"/>
            <a:chOff x="8670279" y="5226856"/>
            <a:chExt cx="575672" cy="369332"/>
          </a:xfrm>
        </p:grpSpPr>
        <p:sp>
          <p:nvSpPr>
            <p:cNvPr id="73" name="Rectangle 72">
              <a:extLst>
                <a:ext uri="{FF2B5EF4-FFF2-40B4-BE49-F238E27FC236}">
                  <a16:creationId xmlns:a16="http://schemas.microsoft.com/office/drawing/2014/main" id="{7ECABD3B-4580-476E-ACE4-8C4322B77B33}"/>
                </a:ext>
              </a:extLst>
            </p:cNvPr>
            <p:cNvSpPr/>
            <p:nvPr/>
          </p:nvSpPr>
          <p:spPr>
            <a:xfrm>
              <a:off x="8711925" y="5228295"/>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4DC06584-B0B5-4770-BE02-6152E9204303}"/>
                </a:ext>
              </a:extLst>
            </p:cNvPr>
            <p:cNvSpPr txBox="1"/>
            <p:nvPr/>
          </p:nvSpPr>
          <p:spPr>
            <a:xfrm>
              <a:off x="8670279" y="5226856"/>
              <a:ext cx="575672" cy="369332"/>
            </a:xfrm>
            <a:prstGeom prst="rect">
              <a:avLst/>
            </a:prstGeom>
            <a:solidFill>
              <a:schemeClr val="accent6">
                <a:lumMod val="20000"/>
                <a:lumOff val="80000"/>
              </a:schemeClr>
            </a:solidFill>
            <a:ln>
              <a:solidFill>
                <a:schemeClr val="tx1"/>
              </a:solidFill>
            </a:ln>
          </p:spPr>
          <p:txBody>
            <a:bodyPr wrap="square">
              <a:spAutoFit/>
            </a:bodyPr>
            <a:lstStyle/>
            <a:p>
              <a:pPr algn="ctr"/>
              <a:r>
                <a:rPr lang="en-US" dirty="0">
                  <a:latin typeface="Consolas" panose="020B0609020204030204" pitchFamily="49" charset="0"/>
                </a:rPr>
                <a:t>11</a:t>
              </a:r>
              <a:endParaRPr lang="en-US" dirty="0"/>
            </a:p>
          </p:txBody>
        </p:sp>
      </p:grpSp>
      <p:cxnSp>
        <p:nvCxnSpPr>
          <p:cNvPr id="75" name="Straight Arrow Connector 74">
            <a:extLst>
              <a:ext uri="{FF2B5EF4-FFF2-40B4-BE49-F238E27FC236}">
                <a16:creationId xmlns:a16="http://schemas.microsoft.com/office/drawing/2014/main" id="{2D5A42D9-C982-4976-BDDB-9AA2F638BE96}"/>
              </a:ext>
            </a:extLst>
          </p:cNvPr>
          <p:cNvCxnSpPr>
            <a:cxnSpLocks/>
            <a:endCxn id="74" idx="1"/>
          </p:cNvCxnSpPr>
          <p:nvPr/>
        </p:nvCxnSpPr>
        <p:spPr>
          <a:xfrm>
            <a:off x="8049019" y="3335802"/>
            <a:ext cx="1078097" cy="5043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5D434DB-3F3F-4F7F-A366-5345D83B621C}"/>
              </a:ext>
            </a:extLst>
          </p:cNvPr>
          <p:cNvSpPr txBox="1"/>
          <p:nvPr/>
        </p:nvSpPr>
        <p:spPr>
          <a:xfrm>
            <a:off x="162448" y="6159167"/>
            <a:ext cx="12052412" cy="523220"/>
          </a:xfrm>
          <a:prstGeom prst="rect">
            <a:avLst/>
          </a:prstGeom>
          <a:noFill/>
        </p:spPr>
        <p:txBody>
          <a:bodyPr wrap="square">
            <a:spAutoFit/>
          </a:bodyPr>
          <a:lstStyle/>
          <a:p>
            <a:pPr algn="ctr"/>
            <a:r>
              <a:rPr lang="en-US" sz="2800" dirty="0"/>
              <a:t>Answer: They differ, because the two values are two separate Python objects!</a:t>
            </a:r>
          </a:p>
        </p:txBody>
      </p:sp>
      <p:sp>
        <p:nvSpPr>
          <p:cNvPr id="80" name="Speech Bubble: Rectangle with Corners Rounded 79">
            <a:extLst>
              <a:ext uri="{FF2B5EF4-FFF2-40B4-BE49-F238E27FC236}">
                <a16:creationId xmlns:a16="http://schemas.microsoft.com/office/drawing/2014/main" id="{A0BAF78C-3143-40B8-BB29-52FFDA754133}"/>
              </a:ext>
            </a:extLst>
          </p:cNvPr>
          <p:cNvSpPr/>
          <p:nvPr/>
        </p:nvSpPr>
        <p:spPr>
          <a:xfrm>
            <a:off x="1605841" y="4324284"/>
            <a:ext cx="3194162" cy="1075811"/>
          </a:xfrm>
          <a:prstGeom prst="wedgeRoundRectCallout">
            <a:avLst>
              <a:gd name="adj1" fmla="val -23657"/>
              <a:gd name="adj2" fmla="val -1173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run this line, Python creates a new value equal to 10 + 1.</a:t>
            </a:r>
          </a:p>
        </p:txBody>
      </p:sp>
      <p:sp>
        <p:nvSpPr>
          <p:cNvPr id="82" name="Speech Bubble: Rectangle with Corners Rounded 81">
            <a:extLst>
              <a:ext uri="{FF2B5EF4-FFF2-40B4-BE49-F238E27FC236}">
                <a16:creationId xmlns:a16="http://schemas.microsoft.com/office/drawing/2014/main" id="{9A6EC34A-5E2A-4FE9-9AC3-59E792F39FD1}"/>
              </a:ext>
            </a:extLst>
          </p:cNvPr>
          <p:cNvSpPr/>
          <p:nvPr/>
        </p:nvSpPr>
        <p:spPr>
          <a:xfrm>
            <a:off x="1596262" y="1014583"/>
            <a:ext cx="3272701" cy="1075811"/>
          </a:xfrm>
          <a:prstGeom prst="wedgeRoundRectCallout">
            <a:avLst>
              <a:gd name="adj1" fmla="val -40595"/>
              <a:gd name="adj2" fmla="val 1482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gives us the ID of the object/value currently pointed to by booger.</a:t>
            </a:r>
          </a:p>
        </p:txBody>
      </p:sp>
      <p:sp>
        <p:nvSpPr>
          <p:cNvPr id="81" name="Speech Bubble: Rectangle with Corners Rounded 80">
            <a:extLst>
              <a:ext uri="{FF2B5EF4-FFF2-40B4-BE49-F238E27FC236}">
                <a16:creationId xmlns:a16="http://schemas.microsoft.com/office/drawing/2014/main" id="{D6758D8E-F550-48F9-BAD4-5A30E45145FC}"/>
              </a:ext>
            </a:extLst>
          </p:cNvPr>
          <p:cNvSpPr/>
          <p:nvPr/>
        </p:nvSpPr>
        <p:spPr>
          <a:xfrm>
            <a:off x="1041960" y="1269698"/>
            <a:ext cx="3674819" cy="1075811"/>
          </a:xfrm>
          <a:prstGeom prst="wedgeRoundRectCallout">
            <a:avLst>
              <a:gd name="adj1" fmla="val -40595"/>
              <a:gd name="adj2" fmla="val 1482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Python reassigns the booger object reference to hold the new value's address!</a:t>
            </a:r>
          </a:p>
        </p:txBody>
      </p:sp>
      <p:sp>
        <p:nvSpPr>
          <p:cNvPr id="83" name="Speech Bubble: Rectangle with Corners Rounded 82">
            <a:extLst>
              <a:ext uri="{FF2B5EF4-FFF2-40B4-BE49-F238E27FC236}">
                <a16:creationId xmlns:a16="http://schemas.microsoft.com/office/drawing/2014/main" id="{854E6220-3C8E-48AA-BACD-15F560E737D3}"/>
              </a:ext>
            </a:extLst>
          </p:cNvPr>
          <p:cNvSpPr/>
          <p:nvPr/>
        </p:nvSpPr>
        <p:spPr>
          <a:xfrm>
            <a:off x="9362517" y="4594320"/>
            <a:ext cx="2767324" cy="1127322"/>
          </a:xfrm>
          <a:prstGeom prst="wedgeRoundRectCallout">
            <a:avLst>
              <a:gd name="adj1" fmla="val -35084"/>
              <a:gd name="adj2" fmla="val -1386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two values are separate objects, so they have different IDs!</a:t>
            </a:r>
          </a:p>
        </p:txBody>
      </p:sp>
      <p:grpSp>
        <p:nvGrpSpPr>
          <p:cNvPr id="5" name="Group 4">
            <a:extLst>
              <a:ext uri="{FF2B5EF4-FFF2-40B4-BE49-F238E27FC236}">
                <a16:creationId xmlns:a16="http://schemas.microsoft.com/office/drawing/2014/main" id="{29998DC3-6B07-4D70-9C15-83667895D7F0}"/>
              </a:ext>
            </a:extLst>
          </p:cNvPr>
          <p:cNvGrpSpPr/>
          <p:nvPr/>
        </p:nvGrpSpPr>
        <p:grpSpPr>
          <a:xfrm>
            <a:off x="314223" y="3300475"/>
            <a:ext cx="5644660" cy="369332"/>
            <a:chOff x="314223" y="3300475"/>
            <a:chExt cx="5644660" cy="369332"/>
          </a:xfrm>
        </p:grpSpPr>
        <p:sp>
          <p:nvSpPr>
            <p:cNvPr id="4" name="Rectangle 3">
              <a:extLst>
                <a:ext uri="{FF2B5EF4-FFF2-40B4-BE49-F238E27FC236}">
                  <a16:creationId xmlns:a16="http://schemas.microsoft.com/office/drawing/2014/main" id="{B789F7AA-9C04-463D-8671-0561260C3544}"/>
                </a:ext>
              </a:extLst>
            </p:cNvPr>
            <p:cNvSpPr/>
            <p:nvPr/>
          </p:nvSpPr>
          <p:spPr>
            <a:xfrm>
              <a:off x="373380" y="3345180"/>
              <a:ext cx="2529840" cy="281940"/>
            </a:xfrm>
            <a:prstGeom prst="rect">
              <a:avLst/>
            </a:pr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584F0056-ED9C-4144-9A23-C7B996782F82}"/>
                </a:ext>
              </a:extLst>
            </p:cNvPr>
            <p:cNvSpPr txBox="1"/>
            <p:nvPr/>
          </p:nvSpPr>
          <p:spPr>
            <a:xfrm>
              <a:off x="314223" y="3300475"/>
              <a:ext cx="5644660" cy="369332"/>
            </a:xfrm>
            <a:prstGeom prst="rect">
              <a:avLst/>
            </a:prstGeom>
            <a:noFill/>
            <a:ln>
              <a:noFill/>
            </a:ln>
          </p:spPr>
          <p:txBody>
            <a:bodyPr wrap="square">
              <a:spAutoFit/>
            </a:bodyPr>
            <a:lstStyle/>
            <a:p>
              <a:r>
                <a:rPr lang="en-US" dirty="0">
                  <a:solidFill>
                    <a:srgbClr val="000000"/>
                  </a:solidFill>
                  <a:latin typeface="Consolas" panose="020B0609020204030204" pitchFamily="49" charset="0"/>
                </a:rPr>
                <a:t>booger += </a:t>
              </a:r>
              <a:r>
                <a:rPr lang="en-US" dirty="0">
                  <a:solidFill>
                    <a:srgbClr val="850002"/>
                  </a:solidFill>
                  <a:latin typeface="Consolas" panose="020B0609020204030204" pitchFamily="49" charset="0"/>
                </a:rPr>
                <a:t>1  </a:t>
              </a:r>
              <a:r>
                <a:rPr lang="en-US" dirty="0">
                  <a:solidFill>
                    <a:srgbClr val="0000A3"/>
                  </a:solidFill>
                  <a:latin typeface="Consolas" panose="020B0609020204030204" pitchFamily="49" charset="0"/>
                </a:rPr>
                <a:t># also has different IDs!</a:t>
              </a:r>
            </a:p>
          </p:txBody>
        </p:sp>
      </p:grpSp>
      <p:sp>
        <p:nvSpPr>
          <p:cNvPr id="85" name="Speech Bubble: Rectangle with Corners Rounded 84">
            <a:extLst>
              <a:ext uri="{FF2B5EF4-FFF2-40B4-BE49-F238E27FC236}">
                <a16:creationId xmlns:a16="http://schemas.microsoft.com/office/drawing/2014/main" id="{31B8E35F-BEA2-4F4D-9089-D0D7E58ECFCF}"/>
              </a:ext>
            </a:extLst>
          </p:cNvPr>
          <p:cNvSpPr/>
          <p:nvPr/>
        </p:nvSpPr>
        <p:spPr>
          <a:xfrm>
            <a:off x="1227444" y="1495448"/>
            <a:ext cx="2569204" cy="1127322"/>
          </a:xfrm>
          <a:prstGeom prst="wedgeRoundRectCallout">
            <a:avLst>
              <a:gd name="adj1" fmla="val -42794"/>
              <a:gd name="adj2" fmla="val 1141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the same thing happens with this code too!</a:t>
            </a:r>
          </a:p>
        </p:txBody>
      </p:sp>
      <p:grpSp>
        <p:nvGrpSpPr>
          <p:cNvPr id="86" name="Group 85">
            <a:extLst>
              <a:ext uri="{FF2B5EF4-FFF2-40B4-BE49-F238E27FC236}">
                <a16:creationId xmlns:a16="http://schemas.microsoft.com/office/drawing/2014/main" id="{0E38EE21-566F-436E-AF4E-E8AB900C163E}"/>
              </a:ext>
            </a:extLst>
          </p:cNvPr>
          <p:cNvGrpSpPr/>
          <p:nvPr/>
        </p:nvGrpSpPr>
        <p:grpSpPr>
          <a:xfrm>
            <a:off x="7238143" y="53712"/>
            <a:ext cx="4924644" cy="2077008"/>
            <a:chOff x="7212094" y="-7912"/>
            <a:chExt cx="4924644" cy="2077008"/>
          </a:xfrm>
        </p:grpSpPr>
        <p:grpSp>
          <p:nvGrpSpPr>
            <p:cNvPr id="87" name="Group 86">
              <a:extLst>
                <a:ext uri="{FF2B5EF4-FFF2-40B4-BE49-F238E27FC236}">
                  <a16:creationId xmlns:a16="http://schemas.microsoft.com/office/drawing/2014/main" id="{1BEAD0D0-ED39-4744-94BE-B3139DCC5C37}"/>
                </a:ext>
              </a:extLst>
            </p:cNvPr>
            <p:cNvGrpSpPr/>
            <p:nvPr/>
          </p:nvGrpSpPr>
          <p:grpSpPr>
            <a:xfrm>
              <a:off x="7212094" y="-7912"/>
              <a:ext cx="4924644" cy="2077008"/>
              <a:chOff x="7817274" y="4772008"/>
              <a:chExt cx="4924644" cy="2077008"/>
            </a:xfrm>
          </p:grpSpPr>
          <p:grpSp>
            <p:nvGrpSpPr>
              <p:cNvPr id="89" name="Group 88">
                <a:extLst>
                  <a:ext uri="{FF2B5EF4-FFF2-40B4-BE49-F238E27FC236}">
                    <a16:creationId xmlns:a16="http://schemas.microsoft.com/office/drawing/2014/main" id="{6EA3B9DD-E871-407F-B2AF-280633D94335}"/>
                  </a:ext>
                </a:extLst>
              </p:cNvPr>
              <p:cNvGrpSpPr/>
              <p:nvPr/>
            </p:nvGrpSpPr>
            <p:grpSpPr>
              <a:xfrm>
                <a:off x="7817274" y="4772008"/>
                <a:ext cx="4924644" cy="2077008"/>
                <a:chOff x="8055815" y="4394470"/>
                <a:chExt cx="4924644" cy="2077008"/>
              </a:xfrm>
            </p:grpSpPr>
            <p:sp>
              <p:nvSpPr>
                <p:cNvPr id="91" name="Rectangle: Rounded Corners 90">
                  <a:extLst>
                    <a:ext uri="{FF2B5EF4-FFF2-40B4-BE49-F238E27FC236}">
                      <a16:creationId xmlns:a16="http://schemas.microsoft.com/office/drawing/2014/main" id="{D31A0A81-D674-4EE4-81C5-24DD328EDD9F}"/>
                    </a:ext>
                  </a:extLst>
                </p:cNvPr>
                <p:cNvSpPr/>
                <p:nvPr/>
              </p:nvSpPr>
              <p:spPr>
                <a:xfrm>
                  <a:off x="8055815" y="4426226"/>
                  <a:ext cx="4924644"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 name="TextBox 91">
                  <a:extLst>
                    <a:ext uri="{FF2B5EF4-FFF2-40B4-BE49-F238E27FC236}">
                      <a16:creationId xmlns:a16="http://schemas.microsoft.com/office/drawing/2014/main" id="{8146E6D6-96F3-4CDB-8B8A-3BB6BC060FC6}"/>
                    </a:ext>
                  </a:extLst>
                </p:cNvPr>
                <p:cNvSpPr txBox="1"/>
                <p:nvPr/>
              </p:nvSpPr>
              <p:spPr>
                <a:xfrm>
                  <a:off x="8163179" y="4394470"/>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90" name="Picture 45" descr="spinhead">
                <a:extLst>
                  <a:ext uri="{FF2B5EF4-FFF2-40B4-BE49-F238E27FC236}">
                    <a16:creationId xmlns:a16="http://schemas.microsoft.com/office/drawing/2014/main" id="{0682F89F-0C66-4589-8C98-871A0D04C5C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27648" y="515262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88" name="TextBox 87">
              <a:extLst>
                <a:ext uri="{FF2B5EF4-FFF2-40B4-BE49-F238E27FC236}">
                  <a16:creationId xmlns:a16="http://schemas.microsoft.com/office/drawing/2014/main" id="{76C3BE63-C88F-4F75-9BAB-3B40EF7FA61E}"/>
                </a:ext>
              </a:extLst>
            </p:cNvPr>
            <p:cNvSpPr txBox="1"/>
            <p:nvPr/>
          </p:nvSpPr>
          <p:spPr>
            <a:xfrm>
              <a:off x="8189555" y="472211"/>
              <a:ext cx="3678752" cy="1015663"/>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'Carey, this is all academic </a:t>
              </a:r>
              <a:r>
                <a:rPr lang="en-US" sz="2000" dirty="0">
                  <a:latin typeface="Comic Sans MS" panose="030F0702030302020204" pitchFamily="66" charset="0"/>
                </a:rPr>
                <a:t>because it's transparent to the programmer.'</a:t>
              </a:r>
              <a:endParaRPr lang="en-US" sz="2000" dirty="0">
                <a:solidFill>
                  <a:schemeClr val="tx1"/>
                </a:solidFill>
                <a:latin typeface="Comic Sans MS" panose="030F0702030302020204" pitchFamily="66" charset="0"/>
              </a:endParaRPr>
            </a:p>
          </p:txBody>
        </p:sp>
      </p:grpSp>
      <p:grpSp>
        <p:nvGrpSpPr>
          <p:cNvPr id="93" name="Group 92">
            <a:extLst>
              <a:ext uri="{FF2B5EF4-FFF2-40B4-BE49-F238E27FC236}">
                <a16:creationId xmlns:a16="http://schemas.microsoft.com/office/drawing/2014/main" id="{1959A6A8-3C3B-4B19-B5F4-5583C59321FE}"/>
              </a:ext>
            </a:extLst>
          </p:cNvPr>
          <p:cNvGrpSpPr/>
          <p:nvPr/>
        </p:nvGrpSpPr>
        <p:grpSpPr>
          <a:xfrm>
            <a:off x="7527581" y="4752639"/>
            <a:ext cx="4648281" cy="2082133"/>
            <a:chOff x="7023227" y="1855960"/>
            <a:chExt cx="4648281" cy="2082133"/>
          </a:xfrm>
        </p:grpSpPr>
        <p:grpSp>
          <p:nvGrpSpPr>
            <p:cNvPr id="94" name="Group 93">
              <a:extLst>
                <a:ext uri="{FF2B5EF4-FFF2-40B4-BE49-F238E27FC236}">
                  <a16:creationId xmlns:a16="http://schemas.microsoft.com/office/drawing/2014/main" id="{E667162A-29F4-40F2-9A48-7636CEB4E18B}"/>
                </a:ext>
              </a:extLst>
            </p:cNvPr>
            <p:cNvGrpSpPr/>
            <p:nvPr/>
          </p:nvGrpSpPr>
          <p:grpSpPr>
            <a:xfrm>
              <a:off x="7023227" y="1855960"/>
              <a:ext cx="4648281" cy="2082133"/>
              <a:chOff x="8093636" y="4792602"/>
              <a:chExt cx="4648281" cy="2082133"/>
            </a:xfrm>
          </p:grpSpPr>
          <p:grpSp>
            <p:nvGrpSpPr>
              <p:cNvPr id="96" name="Group 95">
                <a:extLst>
                  <a:ext uri="{FF2B5EF4-FFF2-40B4-BE49-F238E27FC236}">
                    <a16:creationId xmlns:a16="http://schemas.microsoft.com/office/drawing/2014/main" id="{8AB0B332-49BC-4A97-942C-0EFAC8C1F083}"/>
                  </a:ext>
                </a:extLst>
              </p:cNvPr>
              <p:cNvGrpSpPr/>
              <p:nvPr/>
            </p:nvGrpSpPr>
            <p:grpSpPr>
              <a:xfrm>
                <a:off x="8093636" y="4792602"/>
                <a:ext cx="4648281" cy="2056414"/>
                <a:chOff x="8332177" y="4415064"/>
                <a:chExt cx="4648281" cy="2056414"/>
              </a:xfrm>
            </p:grpSpPr>
            <p:sp>
              <p:nvSpPr>
                <p:cNvPr id="98" name="Rectangle: Rounded Corners 97">
                  <a:extLst>
                    <a:ext uri="{FF2B5EF4-FFF2-40B4-BE49-F238E27FC236}">
                      <a16:creationId xmlns:a16="http://schemas.microsoft.com/office/drawing/2014/main" id="{8AD07AE1-A64D-49DF-8FBF-64738B4BE9A1}"/>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a:extLst>
                    <a:ext uri="{FF2B5EF4-FFF2-40B4-BE49-F238E27FC236}">
                      <a16:creationId xmlns:a16="http://schemas.microsoft.com/office/drawing/2014/main" id="{D74BDC1E-173A-4CDE-9E32-BE35E5DAEE51}"/>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97" name="TextBox 96">
                <a:extLst>
                  <a:ext uri="{FF2B5EF4-FFF2-40B4-BE49-F238E27FC236}">
                    <a16:creationId xmlns:a16="http://schemas.microsoft.com/office/drawing/2014/main" id="{55337B39-570D-4323-A9FB-6597CAEC36FA}"/>
                  </a:ext>
                </a:extLst>
              </p:cNvPr>
              <p:cNvSpPr txBox="1"/>
              <p:nvPr/>
            </p:nvSpPr>
            <p:spPr>
              <a:xfrm>
                <a:off x="8897191" y="5243519"/>
                <a:ext cx="3844726"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'Yeah, it IS transparent, but it's also important for students to understand the semantics of the language!'</a:t>
                </a:r>
              </a:p>
              <a:p>
                <a:pPr algn="ctr"/>
                <a:endParaRPr lang="en-US" sz="2000" dirty="0">
                  <a:solidFill>
                    <a:schemeClr val="accent1">
                      <a:lumMod val="75000"/>
                    </a:schemeClr>
                  </a:solidFill>
                  <a:latin typeface="Comic Sans MS" panose="030F0702030302020204" pitchFamily="66" charset="0"/>
                </a:endParaRPr>
              </a:p>
            </p:txBody>
          </p:sp>
        </p:grpSp>
        <p:pic>
          <p:nvPicPr>
            <p:cNvPr id="95" name="Picture 94">
              <a:extLst>
                <a:ext uri="{FF2B5EF4-FFF2-40B4-BE49-F238E27FC236}">
                  <a16:creationId xmlns:a16="http://schemas.microsoft.com/office/drawing/2014/main" id="{1D27EACC-4220-44DD-8311-70AF6BF5324E}"/>
                </a:ext>
              </a:extLst>
            </p:cNvPr>
            <p:cNvPicPr>
              <a:picLocks noChangeAspect="1"/>
            </p:cNvPicPr>
            <p:nvPr/>
          </p:nvPicPr>
          <p:blipFill rotWithShape="1">
            <a:blip r:embed="rId5"/>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00" name="Rectangle 99">
            <a:extLst>
              <a:ext uri="{FF2B5EF4-FFF2-40B4-BE49-F238E27FC236}">
                <a16:creationId xmlns:a16="http://schemas.microsoft.com/office/drawing/2014/main" id="{FEFD1E2B-20A3-48FF-91A6-5304B09FADFF}"/>
              </a:ext>
            </a:extLst>
          </p:cNvPr>
          <p:cNvSpPr/>
          <p:nvPr/>
        </p:nvSpPr>
        <p:spPr>
          <a:xfrm>
            <a:off x="314224" y="4121563"/>
            <a:ext cx="5644660" cy="204301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is different!</a:t>
            </a:r>
          </a:p>
          <a:p>
            <a:endParaRPr lang="en-US" sz="10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int main() {</a:t>
            </a:r>
          </a:p>
          <a:p>
            <a:r>
              <a:rPr lang="en-US" dirty="0">
                <a:solidFill>
                  <a:schemeClr val="tx1"/>
                </a:solidFill>
                <a:latin typeface="Consolas" panose="020B0609020204030204" pitchFamily="49" charset="0"/>
              </a:rPr>
              <a:t>  int booger = 10;</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cout</a:t>
            </a:r>
            <a:r>
              <a:rPr lang="en-US" dirty="0">
                <a:solidFill>
                  <a:schemeClr val="tx1"/>
                </a:solidFill>
                <a:latin typeface="Consolas" panose="020B0609020204030204" pitchFamily="49" charset="0"/>
              </a:rPr>
              <a:t> &lt;&lt; &amp;booger &lt;&lt; </a:t>
            </a:r>
            <a:r>
              <a:rPr lang="en-US" dirty="0" err="1">
                <a:solidFill>
                  <a:schemeClr val="tx1"/>
                </a:solidFill>
                <a:latin typeface="Consolas" panose="020B0609020204030204" pitchFamily="49" charset="0"/>
              </a:rPr>
              <a:t>endl</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booger = booger + 1;</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cout</a:t>
            </a:r>
            <a:r>
              <a:rPr lang="en-US" dirty="0">
                <a:solidFill>
                  <a:schemeClr val="tx1"/>
                </a:solidFill>
                <a:latin typeface="Consolas" panose="020B0609020204030204" pitchFamily="49" charset="0"/>
              </a:rPr>
              <a:t> &lt;&lt; &amp;booger &lt;&lt; </a:t>
            </a:r>
            <a:r>
              <a:rPr lang="en-US" dirty="0" err="1">
                <a:solidFill>
                  <a:schemeClr val="tx1"/>
                </a:solidFill>
                <a:latin typeface="Consolas" panose="020B0609020204030204" pitchFamily="49" charset="0"/>
              </a:rPr>
              <a:t>endl</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p:txBody>
      </p:sp>
      <p:cxnSp>
        <p:nvCxnSpPr>
          <p:cNvPr id="101" name="Straight Arrow Connector 100">
            <a:extLst>
              <a:ext uri="{FF2B5EF4-FFF2-40B4-BE49-F238E27FC236}">
                <a16:creationId xmlns:a16="http://schemas.microsoft.com/office/drawing/2014/main" id="{C83CB5A1-0213-4FBA-AB04-4247F35D80B9}"/>
              </a:ext>
            </a:extLst>
          </p:cNvPr>
          <p:cNvCxnSpPr>
            <a:cxnSpLocks/>
          </p:cNvCxnSpPr>
          <p:nvPr/>
        </p:nvCxnSpPr>
        <p:spPr>
          <a:xfrm>
            <a:off x="337826" y="493820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317068E-6169-480A-BAC8-9E088F8ACB63}"/>
              </a:ext>
            </a:extLst>
          </p:cNvPr>
          <p:cNvCxnSpPr>
            <a:cxnSpLocks/>
          </p:cNvCxnSpPr>
          <p:nvPr/>
        </p:nvCxnSpPr>
        <p:spPr>
          <a:xfrm>
            <a:off x="337826" y="547922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F80AC462-3709-455D-A9F5-1910E532CE1D}"/>
              </a:ext>
            </a:extLst>
          </p:cNvPr>
          <p:cNvGrpSpPr/>
          <p:nvPr/>
        </p:nvGrpSpPr>
        <p:grpSpPr>
          <a:xfrm>
            <a:off x="3518272" y="4506248"/>
            <a:ext cx="1398067" cy="400110"/>
            <a:chOff x="1954746" y="4765400"/>
            <a:chExt cx="1398067" cy="400110"/>
          </a:xfrm>
        </p:grpSpPr>
        <p:sp>
          <p:nvSpPr>
            <p:cNvPr id="126" name="TextBox 125">
              <a:extLst>
                <a:ext uri="{FF2B5EF4-FFF2-40B4-BE49-F238E27FC236}">
                  <a16:creationId xmlns:a16="http://schemas.microsoft.com/office/drawing/2014/main" id="{5FFE07DA-DF17-4342-A70E-B4AC880BEEB6}"/>
                </a:ext>
              </a:extLst>
            </p:cNvPr>
            <p:cNvSpPr txBox="1"/>
            <p:nvPr/>
          </p:nvSpPr>
          <p:spPr>
            <a:xfrm>
              <a:off x="1954746" y="4765400"/>
              <a:ext cx="946092" cy="400110"/>
            </a:xfrm>
            <a:prstGeom prst="rect">
              <a:avLst/>
            </a:prstGeom>
            <a:noFill/>
          </p:spPr>
          <p:txBody>
            <a:bodyPr wrap="none" rtlCol="0">
              <a:spAutoFit/>
            </a:bodyPr>
            <a:lstStyle/>
            <a:p>
              <a:pPr algn="ctr"/>
              <a:r>
                <a:rPr lang="en-US" sz="2000" dirty="0"/>
                <a:t>booger</a:t>
              </a:r>
            </a:p>
          </p:txBody>
        </p:sp>
        <p:sp>
          <p:nvSpPr>
            <p:cNvPr id="128" name="Rectangle 127">
              <a:extLst>
                <a:ext uri="{FF2B5EF4-FFF2-40B4-BE49-F238E27FC236}">
                  <a16:creationId xmlns:a16="http://schemas.microsoft.com/office/drawing/2014/main" id="{9FD5B0AA-7E51-41D3-A0E7-619A5FCD6EAB}"/>
                </a:ext>
              </a:extLst>
            </p:cNvPr>
            <p:cNvSpPr/>
            <p:nvPr/>
          </p:nvSpPr>
          <p:spPr>
            <a:xfrm>
              <a:off x="2858904" y="4832144"/>
              <a:ext cx="493909" cy="300351"/>
            </a:xfrm>
            <a:prstGeom prst="rect">
              <a:avLst/>
            </a:prstGeom>
            <a:solidFill>
              <a:srgbClr val="E2F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0" name="TextBox 129">
            <a:extLst>
              <a:ext uri="{FF2B5EF4-FFF2-40B4-BE49-F238E27FC236}">
                <a16:creationId xmlns:a16="http://schemas.microsoft.com/office/drawing/2014/main" id="{8C5A6F66-0498-4982-A2A0-C8C79CBE7BDE}"/>
              </a:ext>
            </a:extLst>
          </p:cNvPr>
          <p:cNvSpPr txBox="1"/>
          <p:nvPr/>
        </p:nvSpPr>
        <p:spPr>
          <a:xfrm>
            <a:off x="4262666" y="4525085"/>
            <a:ext cx="808547" cy="369332"/>
          </a:xfrm>
          <a:prstGeom prst="rect">
            <a:avLst/>
          </a:prstGeom>
          <a:noFill/>
        </p:spPr>
        <p:txBody>
          <a:bodyPr wrap="square">
            <a:spAutoFit/>
          </a:bodyPr>
          <a:lstStyle/>
          <a:p>
            <a:pPr algn="ctr"/>
            <a:r>
              <a:rPr lang="en-US" dirty="0">
                <a:latin typeface="Consolas" panose="020B0609020204030204" pitchFamily="49" charset="0"/>
              </a:rPr>
              <a:t>10</a:t>
            </a:r>
            <a:endParaRPr lang="en-US" dirty="0"/>
          </a:p>
        </p:txBody>
      </p:sp>
      <p:sp>
        <p:nvSpPr>
          <p:cNvPr id="131" name="TextBox 130">
            <a:extLst>
              <a:ext uri="{FF2B5EF4-FFF2-40B4-BE49-F238E27FC236}">
                <a16:creationId xmlns:a16="http://schemas.microsoft.com/office/drawing/2014/main" id="{99249EC4-51A5-478D-9A35-DFEC4167F11A}"/>
              </a:ext>
            </a:extLst>
          </p:cNvPr>
          <p:cNvSpPr txBox="1"/>
          <p:nvPr/>
        </p:nvSpPr>
        <p:spPr>
          <a:xfrm>
            <a:off x="4269774" y="4525093"/>
            <a:ext cx="808547"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11</a:t>
            </a:r>
            <a:endParaRPr lang="en-US" dirty="0">
              <a:solidFill>
                <a:srgbClr val="FF0000"/>
              </a:solidFill>
            </a:endParaRPr>
          </a:p>
        </p:txBody>
      </p:sp>
      <p:grpSp>
        <p:nvGrpSpPr>
          <p:cNvPr id="9" name="Group 8">
            <a:extLst>
              <a:ext uri="{FF2B5EF4-FFF2-40B4-BE49-F238E27FC236}">
                <a16:creationId xmlns:a16="http://schemas.microsoft.com/office/drawing/2014/main" id="{435BEEFE-82E9-4CC9-B7D4-B921B0CB0085}"/>
              </a:ext>
            </a:extLst>
          </p:cNvPr>
          <p:cNvGrpSpPr/>
          <p:nvPr/>
        </p:nvGrpSpPr>
        <p:grpSpPr>
          <a:xfrm>
            <a:off x="4422430" y="4275812"/>
            <a:ext cx="493909" cy="1196397"/>
            <a:chOff x="4422430" y="4275812"/>
            <a:chExt cx="493909" cy="1196397"/>
          </a:xfrm>
        </p:grpSpPr>
        <p:sp>
          <p:nvSpPr>
            <p:cNvPr id="133" name="Rectangle 132">
              <a:extLst>
                <a:ext uri="{FF2B5EF4-FFF2-40B4-BE49-F238E27FC236}">
                  <a16:creationId xmlns:a16="http://schemas.microsoft.com/office/drawing/2014/main" id="{31B39D40-D6A1-4036-BBCB-90526EC82352}"/>
                </a:ext>
              </a:extLst>
            </p:cNvPr>
            <p:cNvSpPr/>
            <p:nvPr/>
          </p:nvSpPr>
          <p:spPr>
            <a:xfrm>
              <a:off x="4422430" y="4275812"/>
              <a:ext cx="493909" cy="300351"/>
            </a:xfrm>
            <a:prstGeom prst="rect">
              <a:avLst/>
            </a:prstGeom>
            <a:solidFill>
              <a:srgbClr val="E2F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CFD80631-DDE8-4450-A0AF-41B394F9AD5D}"/>
                </a:ext>
              </a:extLst>
            </p:cNvPr>
            <p:cNvSpPr/>
            <p:nvPr/>
          </p:nvSpPr>
          <p:spPr>
            <a:xfrm>
              <a:off x="4422430" y="4874256"/>
              <a:ext cx="493909" cy="300351"/>
            </a:xfrm>
            <a:prstGeom prst="rect">
              <a:avLst/>
            </a:prstGeom>
            <a:solidFill>
              <a:srgbClr val="E2F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2C14B461-49B3-4D8D-B64A-7D117AA99678}"/>
                </a:ext>
              </a:extLst>
            </p:cNvPr>
            <p:cNvSpPr/>
            <p:nvPr/>
          </p:nvSpPr>
          <p:spPr>
            <a:xfrm>
              <a:off x="4422430" y="5171858"/>
              <a:ext cx="493909" cy="300351"/>
            </a:xfrm>
            <a:prstGeom prst="rect">
              <a:avLst/>
            </a:prstGeom>
            <a:solidFill>
              <a:srgbClr val="E2F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5478016B-E549-4C7D-864B-FE1983EE0B68}"/>
              </a:ext>
            </a:extLst>
          </p:cNvPr>
          <p:cNvSpPr txBox="1"/>
          <p:nvPr/>
        </p:nvSpPr>
        <p:spPr>
          <a:xfrm>
            <a:off x="4842338" y="4063721"/>
            <a:ext cx="696024" cy="1631216"/>
          </a:xfrm>
          <a:prstGeom prst="rect">
            <a:avLst/>
          </a:prstGeom>
          <a:noFill/>
        </p:spPr>
        <p:txBody>
          <a:bodyPr wrap="none" rtlCol="0">
            <a:spAutoFit/>
          </a:bodyPr>
          <a:lstStyle/>
          <a:p>
            <a:pPr algn="ctr"/>
            <a:r>
              <a:rPr lang="en-US" sz="2000" dirty="0"/>
              <a:t>1000</a:t>
            </a:r>
          </a:p>
          <a:p>
            <a:pPr algn="ctr"/>
            <a:r>
              <a:rPr lang="en-US" sz="2000" dirty="0"/>
              <a:t>1004</a:t>
            </a:r>
          </a:p>
          <a:p>
            <a:pPr algn="ctr"/>
            <a:r>
              <a:rPr lang="en-US" sz="2000" dirty="0"/>
              <a:t>1008</a:t>
            </a:r>
          </a:p>
          <a:p>
            <a:pPr algn="ctr"/>
            <a:r>
              <a:rPr lang="en-US" sz="2000" dirty="0"/>
              <a:t>1012</a:t>
            </a:r>
          </a:p>
          <a:p>
            <a:pPr algn="ctr"/>
            <a:r>
              <a:rPr lang="en-US" sz="2000" dirty="0"/>
              <a:t>...</a:t>
            </a:r>
          </a:p>
        </p:txBody>
      </p:sp>
      <p:cxnSp>
        <p:nvCxnSpPr>
          <p:cNvPr id="136" name="Straight Arrow Connector 135">
            <a:extLst>
              <a:ext uri="{FF2B5EF4-FFF2-40B4-BE49-F238E27FC236}">
                <a16:creationId xmlns:a16="http://schemas.microsoft.com/office/drawing/2014/main" id="{2A37DA04-49FC-4D2B-AF3F-43CE9A7A40AA}"/>
              </a:ext>
            </a:extLst>
          </p:cNvPr>
          <p:cNvCxnSpPr>
            <a:cxnSpLocks/>
          </p:cNvCxnSpPr>
          <p:nvPr/>
        </p:nvCxnSpPr>
        <p:spPr>
          <a:xfrm>
            <a:off x="337826" y="522014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98EE8910-5CBD-4860-9AEF-7B743D801B29}"/>
              </a:ext>
            </a:extLst>
          </p:cNvPr>
          <p:cNvCxnSpPr>
            <a:cxnSpLocks/>
          </p:cNvCxnSpPr>
          <p:nvPr/>
        </p:nvCxnSpPr>
        <p:spPr>
          <a:xfrm>
            <a:off x="337826" y="576116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65B0BE0-F72B-42C5-81AD-F2D067F136EC}"/>
              </a:ext>
            </a:extLst>
          </p:cNvPr>
          <p:cNvSpPr txBox="1"/>
          <p:nvPr/>
        </p:nvSpPr>
        <p:spPr>
          <a:xfrm>
            <a:off x="275226" y="6087053"/>
            <a:ext cx="1582386" cy="461665"/>
          </a:xfrm>
          <a:prstGeom prst="rect">
            <a:avLst/>
          </a:prstGeom>
          <a:noFill/>
        </p:spPr>
        <p:txBody>
          <a:bodyPr wrap="square">
            <a:spAutoFit/>
          </a:bodyPr>
          <a:lstStyle/>
          <a:p>
            <a:pPr algn="ctr"/>
            <a:r>
              <a:rPr lang="en-US" sz="2400" dirty="0">
                <a:solidFill>
                  <a:srgbClr val="7030A0"/>
                </a:solidFill>
                <a:latin typeface="Consolas" panose="020B0609020204030204" pitchFamily="49" charset="0"/>
              </a:rPr>
              <a:t>1004</a:t>
            </a:r>
            <a:endParaRPr lang="en-US" sz="2400" dirty="0">
              <a:solidFill>
                <a:srgbClr val="7030A0"/>
              </a:solidFill>
            </a:endParaRPr>
          </a:p>
        </p:txBody>
      </p:sp>
      <p:sp>
        <p:nvSpPr>
          <p:cNvPr id="139" name="TextBox 138">
            <a:extLst>
              <a:ext uri="{FF2B5EF4-FFF2-40B4-BE49-F238E27FC236}">
                <a16:creationId xmlns:a16="http://schemas.microsoft.com/office/drawing/2014/main" id="{01FA2B40-C278-4AFE-9F2D-A697C14F2978}"/>
              </a:ext>
            </a:extLst>
          </p:cNvPr>
          <p:cNvSpPr txBox="1"/>
          <p:nvPr/>
        </p:nvSpPr>
        <p:spPr>
          <a:xfrm>
            <a:off x="275226" y="6391853"/>
            <a:ext cx="1582386" cy="461665"/>
          </a:xfrm>
          <a:prstGeom prst="rect">
            <a:avLst/>
          </a:prstGeom>
          <a:noFill/>
        </p:spPr>
        <p:txBody>
          <a:bodyPr wrap="square">
            <a:spAutoFit/>
          </a:bodyPr>
          <a:lstStyle/>
          <a:p>
            <a:pPr algn="ctr"/>
            <a:r>
              <a:rPr lang="en-US" sz="2400" dirty="0">
                <a:solidFill>
                  <a:srgbClr val="7030A0"/>
                </a:solidFill>
                <a:latin typeface="Consolas" panose="020B0609020204030204" pitchFamily="49" charset="0"/>
              </a:rPr>
              <a:t>1004</a:t>
            </a:r>
            <a:endParaRPr lang="en-US" sz="2400" dirty="0">
              <a:solidFill>
                <a:srgbClr val="7030A0"/>
              </a:solidFill>
            </a:endParaRPr>
          </a:p>
        </p:txBody>
      </p:sp>
      <p:sp>
        <p:nvSpPr>
          <p:cNvPr id="140" name="Speech Bubble: Rectangle with Corners Rounded 139">
            <a:extLst>
              <a:ext uri="{FF2B5EF4-FFF2-40B4-BE49-F238E27FC236}">
                <a16:creationId xmlns:a16="http://schemas.microsoft.com/office/drawing/2014/main" id="{F250DDC9-2764-4159-8971-84381E5FC84C}"/>
              </a:ext>
            </a:extLst>
          </p:cNvPr>
          <p:cNvSpPr/>
          <p:nvPr/>
        </p:nvSpPr>
        <p:spPr>
          <a:xfrm>
            <a:off x="1353738" y="2531595"/>
            <a:ext cx="3643109" cy="1041726"/>
          </a:xfrm>
          <a:prstGeom prst="wedgeRoundRectCallout">
            <a:avLst>
              <a:gd name="adj1" fmla="val 48227"/>
              <a:gd name="adj2" fmla="val 1481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C++, local variables are directly bound to a fixed storage cell in RAM.</a:t>
            </a:r>
          </a:p>
        </p:txBody>
      </p:sp>
      <p:sp>
        <p:nvSpPr>
          <p:cNvPr id="141" name="Speech Bubble: Rectangle with Corners Rounded 140">
            <a:extLst>
              <a:ext uri="{FF2B5EF4-FFF2-40B4-BE49-F238E27FC236}">
                <a16:creationId xmlns:a16="http://schemas.microsoft.com/office/drawing/2014/main" id="{4967BADD-02EA-455D-A405-179DCD970F8E}"/>
              </a:ext>
            </a:extLst>
          </p:cNvPr>
          <p:cNvSpPr/>
          <p:nvPr/>
        </p:nvSpPr>
        <p:spPr>
          <a:xfrm>
            <a:off x="5182982" y="2500879"/>
            <a:ext cx="3643109" cy="1041726"/>
          </a:xfrm>
          <a:prstGeom prst="wedgeRoundRectCallout">
            <a:avLst>
              <a:gd name="adj1" fmla="val -58027"/>
              <a:gd name="adj2" fmla="val 1525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location of the variable's value doesn't change just because you update its value.</a:t>
            </a:r>
          </a:p>
        </p:txBody>
      </p:sp>
    </p:spTree>
    <p:extLst>
      <p:ext uri="{BB962C8B-B14F-4D97-AF65-F5344CB8AC3E}">
        <p14:creationId xmlns:p14="http://schemas.microsoft.com/office/powerpoint/2010/main" val="25638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up)">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childTnLst>
                                </p:cTn>
                              </p:par>
                              <p:par>
                                <p:cTn id="16" presetID="22" presetClass="entr" presetSubtype="8"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90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52"/>
                                        </p:tgtEl>
                                      </p:cBhvr>
                                    </p:animEffect>
                                    <p:set>
                                      <p:cBhvr>
                                        <p:cTn id="23" dur="1" fill="hold">
                                          <p:stCondLst>
                                            <p:cond delay="499"/>
                                          </p:stCondLst>
                                        </p:cTn>
                                        <p:tgtEl>
                                          <p:spTgt spid="5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3"/>
                                        </p:tgtEl>
                                      </p:cBhvr>
                                    </p:animEffect>
                                    <p:set>
                                      <p:cBhvr>
                                        <p:cTn id="26" dur="1" fill="hold">
                                          <p:stCondLst>
                                            <p:cond delay="499"/>
                                          </p:stCondLst>
                                        </p:cTn>
                                        <p:tgtEl>
                                          <p:spTgt spid="5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22" presetClass="entr" presetSubtype="8"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5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wipe(down)">
                                      <p:cBhvr>
                                        <p:cTn id="58" dur="500"/>
                                        <p:tgtEl>
                                          <p:spTgt spid="82"/>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4.16667E-6 1.11111E-6 L 0.59792 0.00463 " pathEditMode="relative" rAng="0" ptsTypes="AA">
                                      <p:cBhvr>
                                        <p:cTn id="62" dur="2000" fill="hold"/>
                                        <p:tgtEl>
                                          <p:spTgt spid="82"/>
                                        </p:tgtEl>
                                        <p:attrNameLst>
                                          <p:attrName>ppt_x</p:attrName>
                                          <p:attrName>ppt_y</p:attrName>
                                        </p:attrNameLst>
                                      </p:cBhvr>
                                      <p:rCtr x="29896" y="231"/>
                                    </p:animMotion>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8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5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6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wipe(down)">
                                      <p:cBhvr>
                                        <p:cTn id="84" dur="500"/>
                                        <p:tgtEl>
                                          <p:spTgt spid="80"/>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2" nodeType="clickEffect">
                                  <p:stCondLst>
                                    <p:cond delay="0"/>
                                  </p:stCondLst>
                                  <p:childTnLst>
                                    <p:animMotion origin="layout" path="M -4.16667E-7 2.22222E-6 L 0.57539 0.05578 " pathEditMode="relative" rAng="0" ptsTypes="AA">
                                      <p:cBhvr>
                                        <p:cTn id="88" dur="2000" fill="hold"/>
                                        <p:tgtEl>
                                          <p:spTgt spid="80"/>
                                        </p:tgtEl>
                                        <p:attrNameLst>
                                          <p:attrName>ppt_x</p:attrName>
                                          <p:attrName>ppt_y</p:attrName>
                                        </p:attrNameLst>
                                      </p:cBhvr>
                                      <p:rCtr x="28763" y="2778"/>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8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down)">
                                      <p:cBhvr>
                                        <p:cTn id="101" dur="500"/>
                                        <p:tgtEl>
                                          <p:spTgt spid="81"/>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2" nodeType="clickEffect">
                                  <p:stCondLst>
                                    <p:cond delay="0"/>
                                  </p:stCondLst>
                                  <p:childTnLst>
                                    <p:animMotion origin="layout" path="M 2.29167E-6 4.07407E-6 L 0.54453 -0.02223 " pathEditMode="relative" rAng="0" ptsTypes="AA">
                                      <p:cBhvr>
                                        <p:cTn id="105" dur="2000" fill="hold"/>
                                        <p:tgtEl>
                                          <p:spTgt spid="81"/>
                                        </p:tgtEl>
                                        <p:attrNameLst>
                                          <p:attrName>ppt_x</p:attrName>
                                          <p:attrName>ppt_y</p:attrName>
                                        </p:attrNameLst>
                                      </p:cBhvr>
                                      <p:rCtr x="27227" y="-1111"/>
                                    </p:animMotion>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wipe(left)">
                                      <p:cBhvr>
                                        <p:cTn id="110" dur="500"/>
                                        <p:tgtEl>
                                          <p:spTgt spid="75"/>
                                        </p:tgtEl>
                                      </p:cBhvr>
                                    </p:animEffect>
                                  </p:childTnLst>
                                </p:cTn>
                              </p:par>
                              <p:par>
                                <p:cTn id="111" presetID="10" presetClass="exit" presetSubtype="0" fill="hold" nodeType="withEffect">
                                  <p:stCondLst>
                                    <p:cond delay="0"/>
                                  </p:stCondLst>
                                  <p:childTnLst>
                                    <p:animEffect transition="out" filter="fade">
                                      <p:cBhvr>
                                        <p:cTn id="112" dur="500"/>
                                        <p:tgtEl>
                                          <p:spTgt spid="71"/>
                                        </p:tgtEl>
                                      </p:cBhvr>
                                    </p:animEffect>
                                    <p:set>
                                      <p:cBhvr>
                                        <p:cTn id="113" dur="1" fill="hold">
                                          <p:stCondLst>
                                            <p:cond delay="499"/>
                                          </p:stCondLst>
                                        </p:cTn>
                                        <p:tgtEl>
                                          <p:spTgt spid="71"/>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62"/>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81"/>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4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wipe(left)">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83"/>
                                        </p:tgtEl>
                                        <p:attrNameLst>
                                          <p:attrName>style.visibility</p:attrName>
                                        </p:attrNameLst>
                                      </p:cBhvr>
                                      <p:to>
                                        <p:strVal val="visible"/>
                                      </p:to>
                                    </p:set>
                                    <p:animEffect transition="in" filter="wipe(down)">
                                      <p:cBhvr>
                                        <p:cTn id="139" dur="500"/>
                                        <p:tgtEl>
                                          <p:spTgt spid="83"/>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3"/>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44"/>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85"/>
                                        </p:tgtEl>
                                        <p:attrNameLst>
                                          <p:attrName>style.visibility</p:attrName>
                                        </p:attrNameLst>
                                      </p:cBhvr>
                                      <p:to>
                                        <p:strVal val="visible"/>
                                      </p:to>
                                    </p:set>
                                    <p:animEffect transition="in" filter="wipe(down)">
                                      <p:cBhvr>
                                        <p:cTn id="152" dur="500"/>
                                        <p:tgtEl>
                                          <p:spTgt spid="85"/>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wipe(left)">
                                      <p:cBhvr>
                                        <p:cTn id="157" dur="500"/>
                                        <p:tgtEl>
                                          <p:spTgt spid="5"/>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8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79"/>
                                        </p:tgtEl>
                                      </p:cBhvr>
                                    </p:animEffect>
                                    <p:set>
                                      <p:cBhvr>
                                        <p:cTn id="166" dur="1" fill="hold">
                                          <p:stCondLst>
                                            <p:cond delay="499"/>
                                          </p:stCondLst>
                                        </p:cTn>
                                        <p:tgtEl>
                                          <p:spTgt spid="79"/>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0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0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03"/>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3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nodeType="clickEffect">
                                  <p:stCondLst>
                                    <p:cond delay="0"/>
                                  </p:stCondLst>
                                  <p:childTnLst>
                                    <p:set>
                                      <p:cBhvr>
                                        <p:cTn id="186" dur="1" fill="hold">
                                          <p:stCondLst>
                                            <p:cond delay="0"/>
                                          </p:stCondLst>
                                        </p:cTn>
                                        <p:tgtEl>
                                          <p:spTgt spid="9"/>
                                        </p:tgtEl>
                                        <p:attrNameLst>
                                          <p:attrName>style.visibility</p:attrName>
                                        </p:attrNameLst>
                                      </p:cBhvr>
                                      <p:to>
                                        <p:strVal val="visible"/>
                                      </p:to>
                                    </p:set>
                                    <p:animEffect transition="in" filter="wipe(up)">
                                      <p:cBhvr>
                                        <p:cTn id="187" dur="500"/>
                                        <p:tgtEl>
                                          <p:spTgt spid="9"/>
                                        </p:tgtEl>
                                      </p:cBhvr>
                                    </p:animEffect>
                                  </p:childTnLst>
                                </p:cTn>
                              </p:par>
                              <p:par>
                                <p:cTn id="188" presetID="22" presetClass="entr" presetSubtype="1" fill="hold" grpId="0" nodeType="withEffect">
                                  <p:stCondLst>
                                    <p:cond delay="0"/>
                                  </p:stCondLst>
                                  <p:childTnLst>
                                    <p:set>
                                      <p:cBhvr>
                                        <p:cTn id="189" dur="1" fill="hold">
                                          <p:stCondLst>
                                            <p:cond delay="0"/>
                                          </p:stCondLst>
                                        </p:cTn>
                                        <p:tgtEl>
                                          <p:spTgt spid="11"/>
                                        </p:tgtEl>
                                        <p:attrNameLst>
                                          <p:attrName>style.visibility</p:attrName>
                                        </p:attrNameLst>
                                      </p:cBhvr>
                                      <p:to>
                                        <p:strVal val="visible"/>
                                      </p:to>
                                    </p:set>
                                    <p:animEffect transition="in" filter="wipe(up)">
                                      <p:cBhvr>
                                        <p:cTn id="190" dur="500"/>
                                        <p:tgtEl>
                                          <p:spTgt spid="11"/>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4" fill="hold" grpId="0" nodeType="clickEffect">
                                  <p:stCondLst>
                                    <p:cond delay="0"/>
                                  </p:stCondLst>
                                  <p:childTnLst>
                                    <p:set>
                                      <p:cBhvr>
                                        <p:cTn id="194" dur="1" fill="hold">
                                          <p:stCondLst>
                                            <p:cond delay="0"/>
                                          </p:stCondLst>
                                        </p:cTn>
                                        <p:tgtEl>
                                          <p:spTgt spid="140"/>
                                        </p:tgtEl>
                                        <p:attrNameLst>
                                          <p:attrName>style.visibility</p:attrName>
                                        </p:attrNameLst>
                                      </p:cBhvr>
                                      <p:to>
                                        <p:strVal val="visible"/>
                                      </p:to>
                                    </p:set>
                                    <p:animEffect transition="in" filter="wipe(down)">
                                      <p:cBhvr>
                                        <p:cTn id="195" dur="500"/>
                                        <p:tgtEl>
                                          <p:spTgt spid="140"/>
                                        </p:tgtEl>
                                      </p:cBhvr>
                                    </p:animEffec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140"/>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nodeType="clickEffect">
                                  <p:stCondLst>
                                    <p:cond delay="0"/>
                                  </p:stCondLst>
                                  <p:childTnLst>
                                    <p:set>
                                      <p:cBhvr>
                                        <p:cTn id="203" dur="1" fill="hold">
                                          <p:stCondLst>
                                            <p:cond delay="0"/>
                                          </p:stCondLst>
                                        </p:cTn>
                                        <p:tgtEl>
                                          <p:spTgt spid="101"/>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nodeType="clickEffect">
                                  <p:stCondLst>
                                    <p:cond delay="0"/>
                                  </p:stCondLst>
                                  <p:childTnLst>
                                    <p:set>
                                      <p:cBhvr>
                                        <p:cTn id="207" dur="1" fill="hold">
                                          <p:stCondLst>
                                            <p:cond delay="0"/>
                                          </p:stCondLst>
                                        </p:cTn>
                                        <p:tgtEl>
                                          <p:spTgt spid="136"/>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138"/>
                                        </p:tgtEl>
                                        <p:attrNameLst>
                                          <p:attrName>style.visibility</p:attrName>
                                        </p:attrNameLst>
                                      </p:cBhvr>
                                      <p:to>
                                        <p:strVal val="visible"/>
                                      </p:to>
                                    </p:set>
                                    <p:animEffect transition="in" filter="wipe(left)">
                                      <p:cBhvr>
                                        <p:cTn id="212" dur="500"/>
                                        <p:tgtEl>
                                          <p:spTgt spid="138"/>
                                        </p:tgtEl>
                                      </p:cBhvr>
                                    </p:animEffec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nodeType="clickEffect">
                                  <p:stCondLst>
                                    <p:cond delay="0"/>
                                  </p:stCondLst>
                                  <p:childTnLst>
                                    <p:set>
                                      <p:cBhvr>
                                        <p:cTn id="216" dur="1" fill="hold">
                                          <p:stCondLst>
                                            <p:cond delay="0"/>
                                          </p:stCondLst>
                                        </p:cTn>
                                        <p:tgtEl>
                                          <p:spTgt spid="136"/>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nodeType="click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0" presetClass="exit" presetSubtype="0" fill="hold" grpId="1" nodeType="clickEffect">
                                  <p:stCondLst>
                                    <p:cond delay="0"/>
                                  </p:stCondLst>
                                  <p:childTnLst>
                                    <p:animEffect transition="out" filter="fade">
                                      <p:cBhvr>
                                        <p:cTn id="224" dur="500"/>
                                        <p:tgtEl>
                                          <p:spTgt spid="130"/>
                                        </p:tgtEl>
                                      </p:cBhvr>
                                    </p:animEffect>
                                    <p:set>
                                      <p:cBhvr>
                                        <p:cTn id="225" dur="1" fill="hold">
                                          <p:stCondLst>
                                            <p:cond delay="499"/>
                                          </p:stCondLst>
                                        </p:cTn>
                                        <p:tgtEl>
                                          <p:spTgt spid="130"/>
                                        </p:tgtEl>
                                        <p:attrNameLst>
                                          <p:attrName>style.visibility</p:attrName>
                                        </p:attrNameLst>
                                      </p:cBhvr>
                                      <p:to>
                                        <p:strVal val="hidden"/>
                                      </p:to>
                                    </p:set>
                                  </p:childTnLst>
                                </p:cTn>
                              </p:par>
                              <p:par>
                                <p:cTn id="226" presetID="10" presetClass="entr" presetSubtype="0" fill="hold" grpId="0" nodeType="withEffect">
                                  <p:stCondLst>
                                    <p:cond delay="0"/>
                                  </p:stCondLst>
                                  <p:childTnLst>
                                    <p:set>
                                      <p:cBhvr>
                                        <p:cTn id="227" dur="1" fill="hold">
                                          <p:stCondLst>
                                            <p:cond delay="0"/>
                                          </p:stCondLst>
                                        </p:cTn>
                                        <p:tgtEl>
                                          <p:spTgt spid="131"/>
                                        </p:tgtEl>
                                        <p:attrNameLst>
                                          <p:attrName>style.visibility</p:attrName>
                                        </p:attrNameLst>
                                      </p:cBhvr>
                                      <p:to>
                                        <p:strVal val="visible"/>
                                      </p:to>
                                    </p:set>
                                    <p:animEffect transition="in" filter="fade">
                                      <p:cBhvr>
                                        <p:cTn id="228" dur="500"/>
                                        <p:tgtEl>
                                          <p:spTgt spid="131"/>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4" fill="hold" grpId="0" nodeType="clickEffect">
                                  <p:stCondLst>
                                    <p:cond delay="0"/>
                                  </p:stCondLst>
                                  <p:childTnLst>
                                    <p:set>
                                      <p:cBhvr>
                                        <p:cTn id="232" dur="1" fill="hold">
                                          <p:stCondLst>
                                            <p:cond delay="0"/>
                                          </p:stCondLst>
                                        </p:cTn>
                                        <p:tgtEl>
                                          <p:spTgt spid="141"/>
                                        </p:tgtEl>
                                        <p:attrNameLst>
                                          <p:attrName>style.visibility</p:attrName>
                                        </p:attrNameLst>
                                      </p:cBhvr>
                                      <p:to>
                                        <p:strVal val="visible"/>
                                      </p:to>
                                    </p:set>
                                    <p:animEffect transition="in" filter="wipe(down)">
                                      <p:cBhvr>
                                        <p:cTn id="233" dur="500"/>
                                        <p:tgtEl>
                                          <p:spTgt spid="141"/>
                                        </p:tgtEl>
                                      </p:cBhvr>
                                    </p:animEffect>
                                  </p:childTnLst>
                                </p:cTn>
                              </p:par>
                            </p:childTnLst>
                          </p:cTn>
                        </p:par>
                      </p:childTnLst>
                    </p:cTn>
                  </p:par>
                  <p:par>
                    <p:cTn id="234" fill="hold">
                      <p:stCondLst>
                        <p:cond delay="indefinite"/>
                      </p:stCondLst>
                      <p:childTnLst>
                        <p:par>
                          <p:cTn id="235" fill="hold">
                            <p:stCondLst>
                              <p:cond delay="0"/>
                            </p:stCondLst>
                            <p:childTnLst>
                              <p:par>
                                <p:cTn id="236" presetID="1" presetClass="exit" presetSubtype="0" fill="hold" grpId="1" nodeType="clickEffect">
                                  <p:stCondLst>
                                    <p:cond delay="0"/>
                                  </p:stCondLst>
                                  <p:childTnLst>
                                    <p:set>
                                      <p:cBhvr>
                                        <p:cTn id="237" dur="1" fill="hold">
                                          <p:stCondLst>
                                            <p:cond delay="0"/>
                                          </p:stCondLst>
                                        </p:cTn>
                                        <p:tgtEl>
                                          <p:spTgt spid="141"/>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1" presetClass="exit" presetSubtype="0" fill="hold" nodeType="clickEffect">
                                  <p:stCondLst>
                                    <p:cond delay="0"/>
                                  </p:stCondLst>
                                  <p:childTnLst>
                                    <p:set>
                                      <p:cBhvr>
                                        <p:cTn id="241" dur="1" fill="hold">
                                          <p:stCondLst>
                                            <p:cond delay="0"/>
                                          </p:stCondLst>
                                        </p:cTn>
                                        <p:tgtEl>
                                          <p:spTgt spid="102"/>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nodeType="clickEffect">
                                  <p:stCondLst>
                                    <p:cond delay="0"/>
                                  </p:stCondLst>
                                  <p:childTnLst>
                                    <p:set>
                                      <p:cBhvr>
                                        <p:cTn id="245" dur="1" fill="hold">
                                          <p:stCondLst>
                                            <p:cond delay="0"/>
                                          </p:stCondLst>
                                        </p:cTn>
                                        <p:tgtEl>
                                          <p:spTgt spid="137"/>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wipe(left)">
                                      <p:cBhvr>
                                        <p:cTn id="250" dur="500"/>
                                        <p:tgtEl>
                                          <p:spTgt spid="139"/>
                                        </p:tgtEl>
                                      </p:cBhvr>
                                    </p:animEffect>
                                  </p:childTnLst>
                                </p:cTn>
                              </p:par>
                            </p:childTnLst>
                          </p:cTn>
                        </p:par>
                      </p:childTnLst>
                    </p:cTn>
                  </p:par>
                  <p:par>
                    <p:cTn id="251" fill="hold">
                      <p:stCondLst>
                        <p:cond delay="indefinite"/>
                      </p:stCondLst>
                      <p:childTnLst>
                        <p:par>
                          <p:cTn id="252" fill="hold">
                            <p:stCondLst>
                              <p:cond delay="0"/>
                            </p:stCondLst>
                            <p:childTnLst>
                              <p:par>
                                <p:cTn id="253" presetID="1" presetClass="exit" presetSubtype="0" fill="hold" nodeType="clickEffect">
                                  <p:stCondLst>
                                    <p:cond delay="0"/>
                                  </p:stCondLst>
                                  <p:childTnLst>
                                    <p:set>
                                      <p:cBhvr>
                                        <p:cTn id="254" dur="1" fill="hold">
                                          <p:stCondLst>
                                            <p:cond delay="0"/>
                                          </p:stCondLst>
                                        </p:cTn>
                                        <p:tgtEl>
                                          <p:spTgt spid="137"/>
                                        </p:tgtEl>
                                        <p:attrNameLst>
                                          <p:attrName>style.visibility</p:attrName>
                                        </p:attrNameLst>
                                      </p:cBhvr>
                                      <p:to>
                                        <p:strVal val="hidden"/>
                                      </p:to>
                                    </p:set>
                                  </p:childTnLst>
                                </p:cTn>
                              </p:par>
                            </p:childTnLst>
                          </p:cTn>
                        </p:par>
                      </p:childTnLst>
                    </p:cTn>
                  </p:par>
                  <p:par>
                    <p:cTn id="255" fill="hold">
                      <p:stCondLst>
                        <p:cond delay="indefinite"/>
                      </p:stCondLst>
                      <p:childTnLst>
                        <p:par>
                          <p:cTn id="256" fill="hold">
                            <p:stCondLst>
                              <p:cond delay="0"/>
                            </p:stCondLst>
                            <p:childTnLst>
                              <p:par>
                                <p:cTn id="257" presetID="2" presetClass="entr" presetSubtype="2" fill="hold" nodeType="clickEffect">
                                  <p:stCondLst>
                                    <p:cond delay="0"/>
                                  </p:stCondLst>
                                  <p:childTnLst>
                                    <p:set>
                                      <p:cBhvr>
                                        <p:cTn id="258" dur="1" fill="hold">
                                          <p:stCondLst>
                                            <p:cond delay="0"/>
                                          </p:stCondLst>
                                        </p:cTn>
                                        <p:tgtEl>
                                          <p:spTgt spid="86"/>
                                        </p:tgtEl>
                                        <p:attrNameLst>
                                          <p:attrName>style.visibility</p:attrName>
                                        </p:attrNameLst>
                                      </p:cBhvr>
                                      <p:to>
                                        <p:strVal val="visible"/>
                                      </p:to>
                                    </p:set>
                                    <p:anim calcmode="lin" valueType="num">
                                      <p:cBhvr additive="base">
                                        <p:cTn id="259" dur="500" fill="hold"/>
                                        <p:tgtEl>
                                          <p:spTgt spid="86"/>
                                        </p:tgtEl>
                                        <p:attrNameLst>
                                          <p:attrName>ppt_x</p:attrName>
                                        </p:attrNameLst>
                                      </p:cBhvr>
                                      <p:tavLst>
                                        <p:tav tm="0">
                                          <p:val>
                                            <p:strVal val="1+#ppt_w/2"/>
                                          </p:val>
                                        </p:tav>
                                        <p:tav tm="100000">
                                          <p:val>
                                            <p:strVal val="#ppt_x"/>
                                          </p:val>
                                        </p:tav>
                                      </p:tavLst>
                                    </p:anim>
                                    <p:anim calcmode="lin" valueType="num">
                                      <p:cBhvr additive="base">
                                        <p:cTn id="260"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2" fill="hold" nodeType="clickEffect">
                                  <p:stCondLst>
                                    <p:cond delay="0"/>
                                  </p:stCondLst>
                                  <p:childTnLst>
                                    <p:set>
                                      <p:cBhvr>
                                        <p:cTn id="264" dur="1" fill="hold">
                                          <p:stCondLst>
                                            <p:cond delay="0"/>
                                          </p:stCondLst>
                                        </p:cTn>
                                        <p:tgtEl>
                                          <p:spTgt spid="93"/>
                                        </p:tgtEl>
                                        <p:attrNameLst>
                                          <p:attrName>style.visibility</p:attrName>
                                        </p:attrNameLst>
                                      </p:cBhvr>
                                      <p:to>
                                        <p:strVal val="visible"/>
                                      </p:to>
                                    </p:set>
                                    <p:anim calcmode="lin" valueType="num">
                                      <p:cBhvr additive="base">
                                        <p:cTn id="265" dur="500" fill="hold"/>
                                        <p:tgtEl>
                                          <p:spTgt spid="93"/>
                                        </p:tgtEl>
                                        <p:attrNameLst>
                                          <p:attrName>ppt_x</p:attrName>
                                        </p:attrNameLst>
                                      </p:cBhvr>
                                      <p:tavLst>
                                        <p:tav tm="0">
                                          <p:val>
                                            <p:strVal val="1+#ppt_w/2"/>
                                          </p:val>
                                        </p:tav>
                                        <p:tav tm="100000">
                                          <p:val>
                                            <p:strVal val="#ppt_x"/>
                                          </p:val>
                                        </p:tav>
                                      </p:tavLst>
                                    </p:anim>
                                    <p:anim calcmode="lin" valueType="num">
                                      <p:cBhvr additive="base">
                                        <p:cTn id="266"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xit" presetSubtype="2" fill="hold" nodeType="clickEffect">
                                  <p:stCondLst>
                                    <p:cond delay="0"/>
                                  </p:stCondLst>
                                  <p:childTnLst>
                                    <p:anim calcmode="lin" valueType="num">
                                      <p:cBhvr additive="base">
                                        <p:cTn id="270" dur="500"/>
                                        <p:tgtEl>
                                          <p:spTgt spid="93"/>
                                        </p:tgtEl>
                                        <p:attrNameLst>
                                          <p:attrName>ppt_x</p:attrName>
                                        </p:attrNameLst>
                                      </p:cBhvr>
                                      <p:tavLst>
                                        <p:tav tm="0">
                                          <p:val>
                                            <p:strVal val="ppt_x"/>
                                          </p:val>
                                        </p:tav>
                                        <p:tav tm="100000">
                                          <p:val>
                                            <p:strVal val="1+ppt_w/2"/>
                                          </p:val>
                                        </p:tav>
                                      </p:tavLst>
                                    </p:anim>
                                    <p:anim calcmode="lin" valueType="num">
                                      <p:cBhvr additive="base">
                                        <p:cTn id="271" dur="500"/>
                                        <p:tgtEl>
                                          <p:spTgt spid="93"/>
                                        </p:tgtEl>
                                        <p:attrNameLst>
                                          <p:attrName>ppt_y</p:attrName>
                                        </p:attrNameLst>
                                      </p:cBhvr>
                                      <p:tavLst>
                                        <p:tav tm="0">
                                          <p:val>
                                            <p:strVal val="ppt_y"/>
                                          </p:val>
                                        </p:tav>
                                        <p:tav tm="100000">
                                          <p:val>
                                            <p:strVal val="ppt_y"/>
                                          </p:val>
                                        </p:tav>
                                      </p:tavLst>
                                    </p:anim>
                                    <p:set>
                                      <p:cBhvr>
                                        <p:cTn id="272" dur="1" fill="hold">
                                          <p:stCondLst>
                                            <p:cond delay="499"/>
                                          </p:stCondLst>
                                        </p:cTn>
                                        <p:tgtEl>
                                          <p:spTgt spid="93"/>
                                        </p:tgtEl>
                                        <p:attrNameLst>
                                          <p:attrName>style.visibility</p:attrName>
                                        </p:attrNameLst>
                                      </p:cBhvr>
                                      <p:to>
                                        <p:strVal val="hidden"/>
                                      </p:to>
                                    </p:set>
                                  </p:childTnLst>
                                </p:cTn>
                              </p:par>
                              <p:par>
                                <p:cTn id="273" presetID="2" presetClass="exit" presetSubtype="2" fill="hold" nodeType="withEffect">
                                  <p:stCondLst>
                                    <p:cond delay="0"/>
                                  </p:stCondLst>
                                  <p:childTnLst>
                                    <p:anim calcmode="lin" valueType="num">
                                      <p:cBhvr additive="base">
                                        <p:cTn id="274" dur="500"/>
                                        <p:tgtEl>
                                          <p:spTgt spid="86"/>
                                        </p:tgtEl>
                                        <p:attrNameLst>
                                          <p:attrName>ppt_x</p:attrName>
                                        </p:attrNameLst>
                                      </p:cBhvr>
                                      <p:tavLst>
                                        <p:tav tm="0">
                                          <p:val>
                                            <p:strVal val="ppt_x"/>
                                          </p:val>
                                        </p:tav>
                                        <p:tav tm="100000">
                                          <p:val>
                                            <p:strVal val="1+ppt_w/2"/>
                                          </p:val>
                                        </p:tav>
                                      </p:tavLst>
                                    </p:anim>
                                    <p:anim calcmode="lin" valueType="num">
                                      <p:cBhvr additive="base">
                                        <p:cTn id="275" dur="500"/>
                                        <p:tgtEl>
                                          <p:spTgt spid="86"/>
                                        </p:tgtEl>
                                        <p:attrNameLst>
                                          <p:attrName>ppt_y</p:attrName>
                                        </p:attrNameLst>
                                      </p:cBhvr>
                                      <p:tavLst>
                                        <p:tav tm="0">
                                          <p:val>
                                            <p:strVal val="ppt_y"/>
                                          </p:val>
                                        </p:tav>
                                        <p:tav tm="100000">
                                          <p:val>
                                            <p:strVal val="ppt_y"/>
                                          </p:val>
                                        </p:tav>
                                      </p:tavLst>
                                    </p:anim>
                                    <p:set>
                                      <p:cBhvr>
                                        <p:cTn id="276"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9" grpId="0"/>
      <p:bldP spid="60" grpId="0"/>
      <p:bldP spid="56" grpId="0" animBg="1"/>
      <p:bldP spid="52" grpId="0" animBg="1"/>
      <p:bldP spid="52" grpId="1" animBg="1"/>
      <p:bldP spid="53" grpId="0" animBg="1"/>
      <p:bldP spid="53" grpId="1" animBg="1"/>
      <p:bldP spid="79" grpId="0"/>
      <p:bldP spid="79" grpId="1"/>
      <p:bldP spid="80" grpId="0" animBg="1"/>
      <p:bldP spid="80" grpId="1" animBg="1"/>
      <p:bldP spid="80" grpId="2" animBg="1"/>
      <p:bldP spid="82" grpId="0" animBg="1"/>
      <p:bldP spid="82" grpId="1" animBg="1"/>
      <p:bldP spid="82" grpId="2" animBg="1"/>
      <p:bldP spid="81" grpId="0" animBg="1"/>
      <p:bldP spid="81" grpId="1" animBg="1"/>
      <p:bldP spid="81" grpId="2" animBg="1"/>
      <p:bldP spid="83" grpId="0" animBg="1"/>
      <p:bldP spid="83" grpId="1" animBg="1"/>
      <p:bldP spid="85" grpId="0" animBg="1"/>
      <p:bldP spid="85" grpId="1" animBg="1"/>
      <p:bldP spid="100" grpId="0" animBg="1"/>
      <p:bldP spid="130" grpId="0"/>
      <p:bldP spid="130" grpId="1"/>
      <p:bldP spid="131" grpId="0"/>
      <p:bldP spid="11" grpId="0"/>
      <p:bldP spid="138" grpId="0"/>
      <p:bldP spid="139" grpId="0"/>
      <p:bldP spid="140" grpId="0" animBg="1"/>
      <p:bldP spid="140" grpId="1" animBg="1"/>
      <p:bldP spid="141" grpId="0" animBg="1"/>
      <p:bldP spid="14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302660" y="0"/>
            <a:ext cx="11411205" cy="830997"/>
          </a:xfrm>
          <a:prstGeom prst="rect">
            <a:avLst/>
          </a:prstGeom>
          <a:noFill/>
        </p:spPr>
        <p:txBody>
          <a:bodyPr wrap="square" rtlCol="0">
            <a:spAutoFit/>
          </a:bodyPr>
          <a:lstStyle/>
          <a:p>
            <a:pPr algn="ctr"/>
            <a:r>
              <a:rPr lang="en-US" sz="4800" dirty="0"/>
              <a:t>None?</a:t>
            </a:r>
          </a:p>
        </p:txBody>
      </p:sp>
      <p:sp>
        <p:nvSpPr>
          <p:cNvPr id="20" name="TextBox 19">
            <a:extLst>
              <a:ext uri="{FF2B5EF4-FFF2-40B4-BE49-F238E27FC236}">
                <a16:creationId xmlns:a16="http://schemas.microsoft.com/office/drawing/2014/main" id="{3BCBFE04-2E90-459A-96A2-5B20FF710B9A}"/>
              </a:ext>
            </a:extLst>
          </p:cNvPr>
          <p:cNvSpPr txBox="1"/>
          <p:nvPr/>
        </p:nvSpPr>
        <p:spPr>
          <a:xfrm>
            <a:off x="375742" y="2316438"/>
            <a:ext cx="5483825" cy="2553942"/>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play_with_dog</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lst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obj = </a:t>
            </a:r>
            <a:r>
              <a:rPr lang="en-US" dirty="0">
                <a:solidFill>
                  <a:srgbClr val="1396A3"/>
                </a:solidFill>
                <a:latin typeface="Consolas" panose="020B0609020204030204" pitchFamily="49" charset="0"/>
              </a:rPr>
              <a:t>None</a:t>
            </a:r>
          </a:p>
          <a:p>
            <a:r>
              <a:rPr lang="en-US" dirty="0">
                <a:solidFill>
                  <a:srgbClr val="000000"/>
                </a:solidFill>
                <a:latin typeface="Consolas" panose="020B0609020204030204" pitchFamily="49" charset="0"/>
              </a:rPr>
              <a:t>  </a:t>
            </a:r>
            <a:r>
              <a:rPr lang="en-US" b="1" dirty="0">
                <a:solidFill>
                  <a:srgbClr val="9E4C04"/>
                </a:solidFill>
                <a:latin typeface="Consolas-Bold"/>
              </a:rPr>
              <a:t>for</a:t>
            </a:r>
            <a:r>
              <a:rPr lang="en-US" dirty="0">
                <a:solidFill>
                  <a:srgbClr val="000000"/>
                </a:solidFill>
                <a:latin typeface="Consolas" panose="020B0609020204030204" pitchFamily="49" charset="0"/>
              </a:rPr>
              <a:t> x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lst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x.is_canine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obj = x</a:t>
            </a:r>
          </a:p>
          <a:p>
            <a:r>
              <a:rPr lang="en-US" dirty="0">
                <a:solidFill>
                  <a:srgbClr val="000000"/>
                </a:solidFill>
                <a:latin typeface="Consolas" panose="020B0609020204030204" pitchFamily="49" charset="0"/>
              </a:rPr>
              <a:t>      </a:t>
            </a:r>
            <a:r>
              <a:rPr lang="en-US" b="1" dirty="0">
                <a:solidFill>
                  <a:srgbClr val="9E4C04"/>
                </a:solidFill>
                <a:latin typeface="Consolas-Bold"/>
              </a:rPr>
              <a:t>break</a:t>
            </a: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obj </a:t>
            </a:r>
            <a:r>
              <a:rPr lang="en-US" b="1" dirty="0">
                <a:solidFill>
                  <a:srgbClr val="9E4C04"/>
                </a:solidFill>
                <a:latin typeface="Consolas-Bold"/>
              </a:rPr>
              <a:t>is</a:t>
            </a:r>
            <a:r>
              <a:rPr lang="en-US" dirty="0">
                <a:solidFill>
                  <a:srgbClr val="000000"/>
                </a:solidFill>
                <a:latin typeface="Consolas" panose="020B0609020204030204" pitchFamily="49" charset="0"/>
              </a:rPr>
              <a:t> </a:t>
            </a:r>
            <a:r>
              <a:rPr lang="en-US" b="1" dirty="0">
                <a:solidFill>
                  <a:srgbClr val="9E4C04"/>
                </a:solidFill>
                <a:latin typeface="Consolas-Bold"/>
              </a:rPr>
              <a:t>not</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None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obj.give_bone</a:t>
            </a:r>
            <a:r>
              <a:rPr lang="en-US" dirty="0">
                <a:solidFill>
                  <a:srgbClr val="000000"/>
                </a:solidFill>
                <a:latin typeface="Consolas" panose="020B0609020204030204" pitchFamily="49" charset="0"/>
              </a:rPr>
              <a:t>()</a:t>
            </a:r>
          </a:p>
          <a:p>
            <a:endParaRPr lang="en-US" dirty="0">
              <a:latin typeface="Consolas" panose="020B0609020204030204" pitchFamily="49" charset="0"/>
            </a:endParaRPr>
          </a:p>
        </p:txBody>
      </p:sp>
      <p:grpSp>
        <p:nvGrpSpPr>
          <p:cNvPr id="21" name="Group 20">
            <a:extLst>
              <a:ext uri="{FF2B5EF4-FFF2-40B4-BE49-F238E27FC236}">
                <a16:creationId xmlns:a16="http://schemas.microsoft.com/office/drawing/2014/main" id="{A6E37A6B-1038-4553-95F8-D83B5BFE5C1F}"/>
              </a:ext>
            </a:extLst>
          </p:cNvPr>
          <p:cNvGrpSpPr/>
          <p:nvPr/>
        </p:nvGrpSpPr>
        <p:grpSpPr>
          <a:xfrm>
            <a:off x="6096000" y="2531256"/>
            <a:ext cx="5720258" cy="1878368"/>
            <a:chOff x="5410889" y="251451"/>
            <a:chExt cx="5720258" cy="1878368"/>
          </a:xfrm>
        </p:grpSpPr>
        <p:sp>
          <p:nvSpPr>
            <p:cNvPr id="25" name="TextBox 24">
              <a:extLst>
                <a:ext uri="{FF2B5EF4-FFF2-40B4-BE49-F238E27FC236}">
                  <a16:creationId xmlns:a16="http://schemas.microsoft.com/office/drawing/2014/main" id="{571CCECE-1994-45C8-9AA1-308A782D0CDB}"/>
                </a:ext>
              </a:extLst>
            </p:cNvPr>
            <p:cNvSpPr txBox="1"/>
            <p:nvPr/>
          </p:nvSpPr>
          <p:spPr>
            <a:xfrm>
              <a:off x="5410889" y="1175712"/>
              <a:ext cx="5720258" cy="954107"/>
            </a:xfrm>
            <a:prstGeom prst="rect">
              <a:avLst/>
            </a:prstGeom>
            <a:noFill/>
          </p:spPr>
          <p:txBody>
            <a:bodyPr wrap="square">
              <a:spAutoFit/>
            </a:bodyPr>
            <a:lstStyle/>
            <a:p>
              <a:pPr algn="ctr"/>
              <a:r>
                <a:rPr lang="en-US" sz="2800" dirty="0"/>
                <a:t>Challenge: What will the program on the left print?</a:t>
              </a:r>
            </a:p>
          </p:txBody>
        </p:sp>
        <p:pic>
          <p:nvPicPr>
            <p:cNvPr id="27" name="Picture 26" descr="Shape&#10;&#10;Description automatically generated with low confidence">
              <a:extLst>
                <a:ext uri="{FF2B5EF4-FFF2-40B4-BE49-F238E27FC236}">
                  <a16:creationId xmlns:a16="http://schemas.microsoft.com/office/drawing/2014/main" id="{D1C69183-3D85-483E-A0AB-77D147BDE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29" name="Rectangle 28">
            <a:extLst>
              <a:ext uri="{FF2B5EF4-FFF2-40B4-BE49-F238E27FC236}">
                <a16:creationId xmlns:a16="http://schemas.microsoft.com/office/drawing/2014/main" id="{71AFD623-C41E-46C5-B0B9-42181CDF1026}"/>
              </a:ext>
            </a:extLst>
          </p:cNvPr>
          <p:cNvSpPr/>
          <p:nvPr/>
        </p:nvSpPr>
        <p:spPr>
          <a:xfrm>
            <a:off x="6222071" y="4594401"/>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31" name="Rectangle 30">
            <a:extLst>
              <a:ext uri="{FF2B5EF4-FFF2-40B4-BE49-F238E27FC236}">
                <a16:creationId xmlns:a16="http://schemas.microsoft.com/office/drawing/2014/main" id="{46DBA726-3E61-4AE8-B55A-395388B037E1}"/>
              </a:ext>
            </a:extLst>
          </p:cNvPr>
          <p:cNvSpPr/>
          <p:nvPr/>
        </p:nvSpPr>
        <p:spPr>
          <a:xfrm>
            <a:off x="6224517" y="4600873"/>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F093A22-E732-4FA5-9ED1-C80A780B6A23}"/>
              </a:ext>
            </a:extLst>
          </p:cNvPr>
          <p:cNvSpPr txBox="1"/>
          <p:nvPr/>
        </p:nvSpPr>
        <p:spPr>
          <a:xfrm>
            <a:off x="375741" y="5055185"/>
            <a:ext cx="5483825" cy="147470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declare_happiness</a:t>
            </a:r>
            <a:r>
              <a:rPr lang="en-US" dirty="0">
                <a:solidFill>
                  <a:srgbClr val="000000"/>
                </a:solidFill>
                <a:latin typeface="Consolas" panose="020B0609020204030204" pitchFamily="49" charset="0"/>
              </a:rPr>
              <a:t>(what=</a:t>
            </a:r>
            <a:r>
              <a:rPr lang="en-US" dirty="0">
                <a:solidFill>
                  <a:srgbClr val="1396A3"/>
                </a:solidFill>
                <a:latin typeface="Consolas" panose="020B0609020204030204" pitchFamily="49" charset="0"/>
              </a:rPr>
              <a:t>None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what </a:t>
            </a:r>
            <a:r>
              <a:rPr lang="en-US" b="1" dirty="0">
                <a:solidFill>
                  <a:srgbClr val="9E4C04"/>
                </a:solidFill>
                <a:latin typeface="Consolas-Bold"/>
              </a:rPr>
              <a:t>is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None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"I'm happy for no reason!"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else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'{what} makes me happy!'</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DB3A6544-5225-4067-B8DB-9E4CF40322FB}"/>
              </a:ext>
            </a:extLst>
          </p:cNvPr>
          <p:cNvSpPr txBox="1"/>
          <p:nvPr/>
        </p:nvSpPr>
        <p:spPr>
          <a:xfrm>
            <a:off x="370444" y="2316437"/>
            <a:ext cx="5483825" cy="4213456"/>
          </a:xfrm>
          <a:prstGeom prst="rect">
            <a:avLst/>
          </a:prstGeom>
          <a:solidFill>
            <a:srgbClr val="EBF0F9"/>
          </a:solidFill>
          <a:ln>
            <a:solidFill>
              <a:schemeClr val="tx1"/>
            </a:solidFill>
          </a:ln>
        </p:spPr>
        <p:txBody>
          <a:bodyPr wrap="square" rtlCol="0">
            <a:noAutofit/>
          </a:bodyPr>
          <a:lstStyle/>
          <a:p>
            <a:r>
              <a:rPr lang="en-US" dirty="0">
                <a:solidFill>
                  <a:srgbClr val="000000"/>
                </a:solidFill>
                <a:latin typeface="Consolas" panose="020B0609020204030204" pitchFamily="49" charset="0"/>
              </a:rPr>
              <a:t>q = </a:t>
            </a:r>
            <a:r>
              <a:rPr lang="en-US" dirty="0">
                <a:solidFill>
                  <a:srgbClr val="1396A3"/>
                </a:solidFill>
                <a:latin typeface="Consolas" panose="020B0609020204030204" pitchFamily="49" charset="0"/>
              </a:rPr>
              <a:t>None</a:t>
            </a:r>
          </a:p>
          <a:p>
            <a:endParaRPr lang="en-US" dirty="0">
              <a:solidFill>
                <a:srgbClr val="1396A3"/>
              </a:solidFill>
              <a:latin typeface="Consolas" panose="020B0609020204030204" pitchFamily="49" charset="0"/>
            </a:endParaRPr>
          </a:p>
          <a:p>
            <a:r>
              <a:rPr lang="en-US" b="1" dirty="0">
                <a:solidFill>
                  <a:srgbClr val="9E4C04"/>
                </a:solidFill>
                <a:latin typeface="Consolas-Bold"/>
              </a:rPr>
              <a:t>if</a:t>
            </a:r>
            <a:r>
              <a:rPr lang="en-US" dirty="0">
                <a:solidFill>
                  <a:srgbClr val="000000"/>
                </a:solidFill>
                <a:latin typeface="Consolas" panose="020B0609020204030204" pitchFamily="49" charset="0"/>
              </a:rPr>
              <a:t> q </a:t>
            </a:r>
            <a:r>
              <a:rPr lang="en-US" b="1" dirty="0">
                <a:solidFill>
                  <a:srgbClr val="9E4C04"/>
                </a:solidFill>
                <a:latin typeface="Consolas-Bold"/>
              </a:rPr>
              <a:t>is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False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'Is None the same as False?'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b="1" dirty="0">
                <a:solidFill>
                  <a:srgbClr val="9E4C04"/>
                </a:solidFill>
                <a:latin typeface="Consolas-Bold"/>
              </a:rPr>
              <a:t>not</a:t>
            </a:r>
            <a:r>
              <a:rPr lang="en-US" dirty="0">
                <a:solidFill>
                  <a:srgbClr val="000000"/>
                </a:solidFill>
                <a:latin typeface="Consolas" panose="020B0609020204030204" pitchFamily="49" charset="0"/>
              </a:rPr>
              <a:t> q:</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'Does not work with None?'</a:t>
            </a:r>
            <a:r>
              <a:rPr lang="en-US" dirty="0">
                <a:solidFill>
                  <a:srgbClr val="000000"/>
                </a:solidFill>
                <a:latin typeface="Consolas" panose="020B0609020204030204" pitchFamily="49" charset="0"/>
              </a:rPr>
              <a:t>)</a:t>
            </a:r>
          </a:p>
          <a:p>
            <a:endParaRPr lang="en-US" b="1" dirty="0">
              <a:solidFill>
                <a:srgbClr val="9E4C04"/>
              </a:solidFill>
              <a:latin typeface="Consolas-Bold"/>
            </a:endParaRPr>
          </a:p>
          <a:p>
            <a:r>
              <a:rPr lang="en-US" b="1" dirty="0">
                <a:solidFill>
                  <a:srgbClr val="9E4C04"/>
                </a:solidFill>
                <a:latin typeface="Consolas-Bold"/>
              </a:rPr>
              <a:t>if</a:t>
            </a:r>
            <a:r>
              <a:rPr lang="en-US" dirty="0">
                <a:solidFill>
                  <a:srgbClr val="000000"/>
                </a:solidFill>
                <a:latin typeface="Consolas" panose="020B0609020204030204" pitchFamily="49" charset="0"/>
              </a:rPr>
              <a:t> q </a:t>
            </a:r>
            <a:r>
              <a:rPr lang="en-US" b="1" dirty="0">
                <a:solidFill>
                  <a:srgbClr val="9E4C04"/>
                </a:solidFill>
                <a:latin typeface="Consolas-Bold"/>
              </a:rPr>
              <a:t>is</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None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Ahhh</a:t>
            </a:r>
            <a:r>
              <a:rPr lang="en-US" dirty="0">
                <a:solidFill>
                  <a:srgbClr val="850002"/>
                </a:solidFill>
                <a:latin typeface="Consolas" panose="020B0609020204030204" pitchFamily="49" charset="0"/>
              </a:rPr>
              <a:t> q is None!'</a:t>
            </a:r>
            <a:r>
              <a:rPr lang="en-US" dirty="0">
                <a:solidFill>
                  <a:srgbClr val="000000"/>
                </a:solidFill>
                <a:latin typeface="Consolas" panose="020B0609020204030204" pitchFamily="49" charset="0"/>
              </a:rPr>
              <a:t>)</a:t>
            </a:r>
          </a:p>
          <a:p>
            <a:endParaRPr lang="en-US" b="1" dirty="0">
              <a:solidFill>
                <a:srgbClr val="9E4C04"/>
              </a:solidFill>
              <a:latin typeface="Consolas-Bold"/>
            </a:endParaRPr>
          </a:p>
          <a:p>
            <a:r>
              <a:rPr lang="en-US" b="1" dirty="0">
                <a:solidFill>
                  <a:srgbClr val="9E4C04"/>
                </a:solidFill>
                <a:latin typeface="Consolas-Bold"/>
              </a:rPr>
              <a:t>if</a:t>
            </a:r>
            <a:r>
              <a:rPr lang="en-US" dirty="0">
                <a:solidFill>
                  <a:srgbClr val="000000"/>
                </a:solidFill>
                <a:latin typeface="Consolas" panose="020B0609020204030204" pitchFamily="49" charset="0"/>
              </a:rPr>
              <a:t> q == </a:t>
            </a:r>
            <a:r>
              <a:rPr lang="en-US" dirty="0">
                <a:solidFill>
                  <a:srgbClr val="1396A3"/>
                </a:solidFill>
                <a:latin typeface="Consolas" panose="020B0609020204030204" pitchFamily="49" charset="0"/>
              </a:rPr>
              <a:t>None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'Ahh q == None!'</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3" name="Rectangle 2">
            <a:extLst>
              <a:ext uri="{FF2B5EF4-FFF2-40B4-BE49-F238E27FC236}">
                <a16:creationId xmlns:a16="http://schemas.microsoft.com/office/drawing/2014/main" id="{7AD0A82D-52A7-434E-B4D3-16B3EB4AD68C}"/>
              </a:ext>
            </a:extLst>
          </p:cNvPr>
          <p:cNvSpPr/>
          <p:nvPr/>
        </p:nvSpPr>
        <p:spPr>
          <a:xfrm>
            <a:off x="7478830" y="5395353"/>
            <a:ext cx="3419972" cy="8098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Does not work with None?</a:t>
            </a:r>
            <a:endParaRPr lang="en-US" dirty="0">
              <a:solidFill>
                <a:schemeClr val="tx1"/>
              </a:solidFill>
            </a:endParaRPr>
          </a:p>
          <a:p>
            <a:r>
              <a:rPr lang="en-US" dirty="0">
                <a:solidFill>
                  <a:schemeClr val="tx1"/>
                </a:solidFill>
              </a:rPr>
              <a:t>Ahh q is None!</a:t>
            </a:r>
          </a:p>
          <a:p>
            <a:r>
              <a:rPr lang="en-US" dirty="0">
                <a:solidFill>
                  <a:schemeClr val="tx1"/>
                </a:solidFill>
              </a:rPr>
              <a:t>Ahh q == None!</a:t>
            </a:r>
          </a:p>
        </p:txBody>
      </p:sp>
      <p:sp>
        <p:nvSpPr>
          <p:cNvPr id="33" name="Speech Bubble: Rectangle with Corners Rounded 32">
            <a:extLst>
              <a:ext uri="{FF2B5EF4-FFF2-40B4-BE49-F238E27FC236}">
                <a16:creationId xmlns:a16="http://schemas.microsoft.com/office/drawing/2014/main" id="{82CA8E79-FB7E-433A-A298-F0B69DBA564A}"/>
              </a:ext>
            </a:extLst>
          </p:cNvPr>
          <p:cNvSpPr/>
          <p:nvPr/>
        </p:nvSpPr>
        <p:spPr>
          <a:xfrm>
            <a:off x="5681900" y="5139888"/>
            <a:ext cx="3185963" cy="1320057"/>
          </a:xfrm>
          <a:prstGeom prst="wedgeRoundRectCallout">
            <a:avLst>
              <a:gd name="adj1" fmla="val -139555"/>
              <a:gd name="adj2" fmla="val -192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the Pythonic way of seeing if an </a:t>
            </a:r>
            <a:r>
              <a:rPr lang="en-US" sz="2000" dirty="0">
                <a:solidFill>
                  <a:srgbClr val="FBE0CD"/>
                </a:solidFill>
                <a:latin typeface="Corbel" panose="020B0503020204020204" pitchFamily="34" charset="0"/>
              </a:rPr>
              <a:t>object reference</a:t>
            </a:r>
            <a:r>
              <a:rPr lang="en-US" sz="2000" dirty="0">
                <a:latin typeface="Corbel" panose="020B0503020204020204" pitchFamily="34" charset="0"/>
              </a:rPr>
              <a:t> refers to </a:t>
            </a:r>
            <a:r>
              <a:rPr lang="en-US" sz="2000" dirty="0">
                <a:solidFill>
                  <a:srgbClr val="FBE0CD"/>
                </a:solidFill>
                <a:latin typeface="Corbel" panose="020B0503020204020204" pitchFamily="34" charset="0"/>
              </a:rPr>
              <a:t>None</a:t>
            </a:r>
            <a:r>
              <a:rPr lang="en-US" sz="2000" dirty="0">
                <a:latin typeface="Corbel" panose="020B0503020204020204" pitchFamily="34" charset="0"/>
              </a:rPr>
              <a:t>! </a:t>
            </a:r>
          </a:p>
        </p:txBody>
      </p:sp>
      <p:sp>
        <p:nvSpPr>
          <p:cNvPr id="35" name="Speech Bubble: Rectangle with Corners Rounded 34">
            <a:extLst>
              <a:ext uri="{FF2B5EF4-FFF2-40B4-BE49-F238E27FC236}">
                <a16:creationId xmlns:a16="http://schemas.microsoft.com/office/drawing/2014/main" id="{DEB30BC6-7383-45AE-AAFF-03CA7D00437D}"/>
              </a:ext>
            </a:extLst>
          </p:cNvPr>
          <p:cNvSpPr/>
          <p:nvPr/>
        </p:nvSpPr>
        <p:spPr>
          <a:xfrm>
            <a:off x="5330294" y="3771344"/>
            <a:ext cx="3889174" cy="1320057"/>
          </a:xfrm>
          <a:prstGeom prst="wedgeRoundRectCallout">
            <a:avLst>
              <a:gd name="adj1" fmla="val -107833"/>
              <a:gd name="adj2" fmla="val -192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the Pythonic (preferred) way of seeing if an object reference does not refer to </a:t>
            </a:r>
            <a:r>
              <a:rPr lang="en-US" sz="2000" dirty="0">
                <a:solidFill>
                  <a:srgbClr val="FBE0CD"/>
                </a:solidFill>
                <a:latin typeface="Corbel" panose="020B0503020204020204" pitchFamily="34" charset="0"/>
              </a:rPr>
              <a:t>None</a:t>
            </a:r>
            <a:r>
              <a:rPr lang="en-US" sz="2000" dirty="0">
                <a:latin typeface="Corbel" panose="020B0503020204020204" pitchFamily="34" charset="0"/>
              </a:rPr>
              <a:t>! </a:t>
            </a:r>
          </a:p>
        </p:txBody>
      </p:sp>
      <p:sp>
        <p:nvSpPr>
          <p:cNvPr id="16" name="Speech Bubble: Rectangle with Corners Rounded 15">
            <a:extLst>
              <a:ext uri="{FF2B5EF4-FFF2-40B4-BE49-F238E27FC236}">
                <a16:creationId xmlns:a16="http://schemas.microsoft.com/office/drawing/2014/main" id="{79A34EFA-6F58-4736-911F-0D3ADC8DF569}"/>
              </a:ext>
            </a:extLst>
          </p:cNvPr>
          <p:cNvSpPr/>
          <p:nvPr/>
        </p:nvSpPr>
        <p:spPr>
          <a:xfrm>
            <a:off x="3959639" y="2360484"/>
            <a:ext cx="4095457" cy="1012258"/>
          </a:xfrm>
          <a:prstGeom prst="wedgeRoundRectCallout">
            <a:avLst>
              <a:gd name="adj1" fmla="val -97266"/>
              <a:gd name="adj2" fmla="val -82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Setting a variable to </a:t>
            </a:r>
            <a:r>
              <a:rPr lang="en-US" sz="2000" dirty="0">
                <a:solidFill>
                  <a:srgbClr val="FBE0CD"/>
                </a:solidFill>
                <a:latin typeface="Corbel" panose="020B0503020204020204" pitchFamily="34" charset="0"/>
              </a:rPr>
              <a:t>None</a:t>
            </a:r>
            <a:r>
              <a:rPr lang="en-US" sz="2000" dirty="0">
                <a:latin typeface="Corbel" panose="020B0503020204020204" pitchFamily="34" charset="0"/>
              </a:rPr>
              <a:t> is like setting a C++ pointer to </a:t>
            </a:r>
            <a:r>
              <a:rPr lang="en-US" sz="2000" dirty="0" err="1">
                <a:solidFill>
                  <a:srgbClr val="FBE0CD"/>
                </a:solidFill>
                <a:latin typeface="Corbel" panose="020B0503020204020204" pitchFamily="34" charset="0"/>
              </a:rPr>
              <a:t>nullptr</a:t>
            </a:r>
            <a:r>
              <a:rPr lang="en-US" sz="2000" dirty="0">
                <a:latin typeface="Corbel" panose="020B0503020204020204" pitchFamily="34" charset="0"/>
              </a:rPr>
              <a:t>. </a:t>
            </a:r>
          </a:p>
        </p:txBody>
      </p:sp>
      <p:grpSp>
        <p:nvGrpSpPr>
          <p:cNvPr id="17" name="Group 16">
            <a:extLst>
              <a:ext uri="{FF2B5EF4-FFF2-40B4-BE49-F238E27FC236}">
                <a16:creationId xmlns:a16="http://schemas.microsoft.com/office/drawing/2014/main" id="{B148B403-1911-4476-A675-39C2F4057A89}"/>
              </a:ext>
            </a:extLst>
          </p:cNvPr>
          <p:cNvGrpSpPr/>
          <p:nvPr/>
        </p:nvGrpSpPr>
        <p:grpSpPr>
          <a:xfrm>
            <a:off x="1028548" y="716740"/>
            <a:ext cx="9959428" cy="846739"/>
            <a:chOff x="7285541" y="239631"/>
            <a:chExt cx="9959428" cy="846739"/>
          </a:xfrm>
        </p:grpSpPr>
        <p:sp>
          <p:nvSpPr>
            <p:cNvPr id="18" name="TextBox 17">
              <a:extLst>
                <a:ext uri="{FF2B5EF4-FFF2-40B4-BE49-F238E27FC236}">
                  <a16:creationId xmlns:a16="http://schemas.microsoft.com/office/drawing/2014/main" id="{9808F84C-7263-4AF2-9847-421164216031}"/>
                </a:ext>
              </a:extLst>
            </p:cNvPr>
            <p:cNvSpPr txBox="1"/>
            <p:nvPr/>
          </p:nvSpPr>
          <p:spPr>
            <a:xfrm>
              <a:off x="7968345" y="447321"/>
              <a:ext cx="9276624" cy="523220"/>
            </a:xfrm>
            <a:prstGeom prst="rect">
              <a:avLst/>
            </a:prstGeom>
            <a:noFill/>
          </p:spPr>
          <p:txBody>
            <a:bodyPr wrap="square">
              <a:spAutoFit/>
            </a:bodyPr>
            <a:lstStyle/>
            <a:p>
              <a:pPr algn="ctr"/>
              <a:r>
                <a:rPr lang="en-US" sz="2800" dirty="0"/>
                <a:t>Challenge: What is the purpose of Python's </a:t>
              </a:r>
              <a:r>
                <a:rPr lang="en-US" sz="2800" dirty="0">
                  <a:solidFill>
                    <a:srgbClr val="FF0000"/>
                  </a:solidFill>
                </a:rPr>
                <a:t>None</a:t>
              </a:r>
              <a:r>
                <a:rPr lang="en-US" sz="2800" dirty="0"/>
                <a:t> keyword?</a:t>
              </a:r>
            </a:p>
          </p:txBody>
        </p:sp>
        <p:pic>
          <p:nvPicPr>
            <p:cNvPr id="19" name="Picture 18" descr="Shape&#10;&#10;Description automatically generated with low confidence">
              <a:extLst>
                <a:ext uri="{FF2B5EF4-FFF2-40B4-BE49-F238E27FC236}">
                  <a16:creationId xmlns:a16="http://schemas.microsoft.com/office/drawing/2014/main" id="{326D7B56-93A3-45EE-A423-C98B9F4DA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541" y="239631"/>
              <a:ext cx="846739" cy="846739"/>
            </a:xfrm>
            <a:prstGeom prst="rect">
              <a:avLst/>
            </a:prstGeom>
            <a:ln>
              <a:noFill/>
            </a:ln>
            <a:effectLst>
              <a:outerShdw blurRad="292100" dist="139700" dir="2700000" algn="tl" rotWithShape="0">
                <a:srgbClr val="333333">
                  <a:alpha val="65000"/>
                </a:srgbClr>
              </a:outerShdw>
            </a:effectLst>
          </p:spPr>
        </p:pic>
      </p:grpSp>
      <p:sp>
        <p:nvSpPr>
          <p:cNvPr id="22" name="Rectangle 21">
            <a:extLst>
              <a:ext uri="{FF2B5EF4-FFF2-40B4-BE49-F238E27FC236}">
                <a16:creationId xmlns:a16="http://schemas.microsoft.com/office/drawing/2014/main" id="{385F640F-D79A-41B2-B97B-4D37ADE019D3}"/>
              </a:ext>
            </a:extLst>
          </p:cNvPr>
          <p:cNvSpPr/>
          <p:nvPr/>
        </p:nvSpPr>
        <p:spPr>
          <a:xfrm>
            <a:off x="3288704" y="1571296"/>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3" name="Rectangle 22">
            <a:extLst>
              <a:ext uri="{FF2B5EF4-FFF2-40B4-BE49-F238E27FC236}">
                <a16:creationId xmlns:a16="http://schemas.microsoft.com/office/drawing/2014/main" id="{A23D6805-6680-4ADC-8C09-29CD913E1D42}"/>
              </a:ext>
            </a:extLst>
          </p:cNvPr>
          <p:cNvSpPr/>
          <p:nvPr/>
        </p:nvSpPr>
        <p:spPr>
          <a:xfrm>
            <a:off x="3287692" y="1577768"/>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peech Bubble: Rectangle with Corners Rounded 23">
            <a:extLst>
              <a:ext uri="{FF2B5EF4-FFF2-40B4-BE49-F238E27FC236}">
                <a16:creationId xmlns:a16="http://schemas.microsoft.com/office/drawing/2014/main" id="{E22E7A72-88B6-4694-BECC-718723BC4DE4}"/>
              </a:ext>
            </a:extLst>
          </p:cNvPr>
          <p:cNvSpPr/>
          <p:nvPr/>
        </p:nvSpPr>
        <p:spPr>
          <a:xfrm>
            <a:off x="2441617" y="1272914"/>
            <a:ext cx="2729390" cy="1012258"/>
          </a:xfrm>
          <a:prstGeom prst="wedgeRoundRectCallout">
            <a:avLst>
              <a:gd name="adj1" fmla="val -90286"/>
              <a:gd name="adj2" fmla="val 1129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Python, </a:t>
            </a:r>
            <a:r>
              <a:rPr lang="en-US" sz="2000" dirty="0">
                <a:solidFill>
                  <a:srgbClr val="FBE0CD"/>
                </a:solidFill>
                <a:latin typeface="Corbel" panose="020B0503020204020204" pitchFamily="34" charset="0"/>
              </a:rPr>
              <a:t>False</a:t>
            </a:r>
            <a:r>
              <a:rPr lang="en-US" sz="2000" dirty="0">
                <a:latin typeface="Corbel" panose="020B0503020204020204" pitchFamily="34" charset="0"/>
              </a:rPr>
              <a:t> is </a:t>
            </a:r>
            <a:r>
              <a:rPr lang="en-US" sz="2000" dirty="0">
                <a:solidFill>
                  <a:srgbClr val="FBE0CD"/>
                </a:solidFill>
                <a:latin typeface="Corbel" panose="020B0503020204020204" pitchFamily="34" charset="0"/>
              </a:rPr>
              <a:t>NOT </a:t>
            </a:r>
            <a:r>
              <a:rPr lang="en-US" sz="2000" dirty="0">
                <a:latin typeface="Corbel" panose="020B0503020204020204" pitchFamily="34" charset="0"/>
              </a:rPr>
              <a:t>the same as </a:t>
            </a:r>
            <a:r>
              <a:rPr lang="en-US" sz="2000" dirty="0">
                <a:solidFill>
                  <a:srgbClr val="FBE0CD"/>
                </a:solidFill>
                <a:latin typeface="Corbel" panose="020B0503020204020204" pitchFamily="34" charset="0"/>
              </a:rPr>
              <a:t>None</a:t>
            </a:r>
            <a:r>
              <a:rPr lang="en-US" sz="2000" dirty="0">
                <a:latin typeface="Corbel" panose="020B0503020204020204" pitchFamily="34" charset="0"/>
              </a:rPr>
              <a:t>!</a:t>
            </a:r>
          </a:p>
        </p:txBody>
      </p:sp>
      <p:sp>
        <p:nvSpPr>
          <p:cNvPr id="26" name="Speech Bubble: Rectangle with Corners Rounded 25">
            <a:extLst>
              <a:ext uri="{FF2B5EF4-FFF2-40B4-BE49-F238E27FC236}">
                <a16:creationId xmlns:a16="http://schemas.microsoft.com/office/drawing/2014/main" id="{B1AB2928-FB8F-4696-AD3D-E3208BDB27AE}"/>
              </a:ext>
            </a:extLst>
          </p:cNvPr>
          <p:cNvSpPr/>
          <p:nvPr/>
        </p:nvSpPr>
        <p:spPr>
          <a:xfrm>
            <a:off x="2296837" y="2127527"/>
            <a:ext cx="2729390" cy="1012258"/>
          </a:xfrm>
          <a:prstGeom prst="wedgeRoundRectCallout">
            <a:avLst>
              <a:gd name="adj1" fmla="val -90286"/>
              <a:gd name="adj2" fmla="val 1129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you can use the </a:t>
            </a:r>
            <a:r>
              <a:rPr lang="en-US" sz="2000" dirty="0">
                <a:solidFill>
                  <a:srgbClr val="FBE0CD"/>
                </a:solidFill>
                <a:latin typeface="Corbel" panose="020B0503020204020204" pitchFamily="34" charset="0"/>
              </a:rPr>
              <a:t>"not" keyword </a:t>
            </a:r>
            <a:r>
              <a:rPr lang="en-US" sz="2000" dirty="0">
                <a:latin typeface="Corbel" panose="020B0503020204020204" pitchFamily="34" charset="0"/>
              </a:rPr>
              <a:t>to check for </a:t>
            </a:r>
            <a:r>
              <a:rPr lang="en-US" sz="2000" dirty="0">
                <a:solidFill>
                  <a:srgbClr val="FBE0CD"/>
                </a:solidFill>
                <a:latin typeface="Corbel" panose="020B0503020204020204" pitchFamily="34" charset="0"/>
              </a:rPr>
              <a:t>None</a:t>
            </a:r>
            <a:r>
              <a:rPr lang="en-US" sz="2000" dirty="0">
                <a:latin typeface="Corbel" panose="020B0503020204020204" pitchFamily="34" charset="0"/>
              </a:rPr>
              <a:t>!</a:t>
            </a:r>
          </a:p>
        </p:txBody>
      </p:sp>
    </p:spTree>
    <p:extLst>
      <p:ext uri="{BB962C8B-B14F-4D97-AF65-F5344CB8AC3E}">
        <p14:creationId xmlns:p14="http://schemas.microsoft.com/office/powerpoint/2010/main" val="38239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30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3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down)">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up)">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par>
                                <p:cTn id="70" presetID="22" presetClass="entr" presetSubtype="8"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300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9"/>
                                        </p:tgtEl>
                                      </p:cBhvr>
                                    </p:animEffect>
                                    <p:set>
                                      <p:cBhvr>
                                        <p:cTn id="77" dur="1" fill="hold">
                                          <p:stCondLst>
                                            <p:cond delay="499"/>
                                          </p:stCondLst>
                                        </p:cTn>
                                        <p:tgtEl>
                                          <p:spTgt spid="2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1"/>
                                        </p:tgtEl>
                                      </p:cBhvr>
                                    </p:animEffect>
                                    <p:set>
                                      <p:cBhvr>
                                        <p:cTn id="80" dur="1" fill="hold">
                                          <p:stCondLst>
                                            <p:cond delay="499"/>
                                          </p:stCondLst>
                                        </p:cTn>
                                        <p:tgtEl>
                                          <p:spTgt spid="3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wipe(down)">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24"/>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down)">
                                      <p:cBhvr>
                                        <p:cTn id="98" dur="500"/>
                                        <p:tgtEl>
                                          <p:spTgt spid="26"/>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29" grpId="1" animBg="1"/>
      <p:bldP spid="31" grpId="0" animBg="1"/>
      <p:bldP spid="31" grpId="1" animBg="1"/>
      <p:bldP spid="32" grpId="0" animBg="1"/>
      <p:bldP spid="6" grpId="0" animBg="1"/>
      <p:bldP spid="3" grpId="0" animBg="1"/>
      <p:bldP spid="33" grpId="0" animBg="1"/>
      <p:bldP spid="33" grpId="1" animBg="1"/>
      <p:bldP spid="35" grpId="0" animBg="1"/>
      <p:bldP spid="35" grpId="1" animBg="1"/>
      <p:bldP spid="16" grpId="0" animBg="1"/>
      <p:bldP spid="16" grpId="1" animBg="1"/>
      <p:bldP spid="22" grpId="0" animBg="1"/>
      <p:bldP spid="22" grpId="1" animBg="1"/>
      <p:bldP spid="23" grpId="0" animBg="1"/>
      <p:bldP spid="23" grpId="1" animBg="1"/>
      <p:bldP spid="24" grpId="0" animBg="1"/>
      <p:bldP spid="24" grpId="1" animBg="1"/>
      <p:bldP spid="26" grpId="0" animBg="1"/>
      <p:bldP spid="2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Strings</a:t>
            </a:r>
          </a:p>
        </p:txBody>
      </p:sp>
      <p:sp>
        <p:nvSpPr>
          <p:cNvPr id="14" name="TextBox 13">
            <a:extLst>
              <a:ext uri="{FF2B5EF4-FFF2-40B4-BE49-F238E27FC236}">
                <a16:creationId xmlns:a16="http://schemas.microsoft.com/office/drawing/2014/main" id="{A0915AA9-4061-4C00-908D-531F41890EC0}"/>
              </a:ext>
            </a:extLst>
          </p:cNvPr>
          <p:cNvSpPr txBox="1"/>
          <p:nvPr/>
        </p:nvSpPr>
        <p:spPr>
          <a:xfrm>
            <a:off x="327516" y="3997896"/>
            <a:ext cx="5644660" cy="1874817"/>
          </a:xfrm>
          <a:prstGeom prst="rect">
            <a:avLst/>
          </a:prstGeom>
          <a:solidFill>
            <a:srgbClr val="EBF0F9"/>
          </a:solidFill>
          <a:ln>
            <a:solidFill>
              <a:schemeClr val="tx1"/>
            </a:solidFill>
          </a:ln>
        </p:spPr>
        <p:txBody>
          <a:bodyPr wrap="square" rtlCol="0">
            <a:noAutofit/>
          </a:bodyPr>
          <a:lstStyle/>
          <a:p>
            <a:r>
              <a:rPr lang="en-US" dirty="0">
                <a:solidFill>
                  <a:srgbClr val="000000"/>
                </a:solidFill>
                <a:latin typeface="Consolas" panose="020B0609020204030204" pitchFamily="49" charset="0"/>
              </a:rPr>
              <a:t>fact1 = </a:t>
            </a:r>
            <a:r>
              <a:rPr lang="en-US" dirty="0">
                <a:solidFill>
                  <a:srgbClr val="850002"/>
                </a:solidFill>
                <a:latin typeface="Consolas" panose="020B0609020204030204" pitchFamily="49" charset="0"/>
              </a:rPr>
              <a:t>'Del Taco rules! '</a:t>
            </a:r>
          </a:p>
          <a:p>
            <a:r>
              <a:rPr lang="en-US" dirty="0">
                <a:solidFill>
                  <a:srgbClr val="000000"/>
                </a:solidFill>
                <a:latin typeface="Consolas" panose="020B0609020204030204" pitchFamily="49" charset="0"/>
              </a:rPr>
              <a:t>fact2 = </a:t>
            </a:r>
            <a:r>
              <a:rPr lang="en-US" dirty="0">
                <a:solidFill>
                  <a:srgbClr val="850002"/>
                </a:solidFill>
                <a:latin typeface="Consolas" panose="020B0609020204030204" pitchFamily="49" charset="0"/>
              </a:rPr>
              <a:t>'CS131 is lit! '</a:t>
            </a:r>
          </a:p>
          <a:p>
            <a:endParaRPr lang="en-US" dirty="0">
              <a:solidFill>
                <a:srgbClr val="850002"/>
              </a:solidFill>
              <a:latin typeface="Consolas" panose="020B0609020204030204" pitchFamily="49" charset="0"/>
            </a:endParaRPr>
          </a:p>
          <a:p>
            <a:r>
              <a:rPr lang="en-US" dirty="0">
                <a:solidFill>
                  <a:srgbClr val="000000"/>
                </a:solidFill>
                <a:latin typeface="Consolas" panose="020B0609020204030204" pitchFamily="49" charset="0"/>
              </a:rPr>
              <a:t>truth = fact1 + fact2</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truth += </a:t>
            </a:r>
            <a:r>
              <a:rPr lang="en-US" dirty="0">
                <a:solidFill>
                  <a:srgbClr val="850002"/>
                </a:solidFill>
                <a:latin typeface="Consolas" panose="020B0609020204030204" pitchFamily="49" charset="0"/>
              </a:rPr>
              <a:t>'I have spoken.'</a:t>
            </a:r>
            <a:endParaRPr lang="en-US" dirty="0">
              <a:latin typeface="Consolas" panose="020B0609020204030204" pitchFamily="49" charset="0"/>
            </a:endParaRPr>
          </a:p>
        </p:txBody>
      </p:sp>
      <p:grpSp>
        <p:nvGrpSpPr>
          <p:cNvPr id="8" name="Group 7">
            <a:extLst>
              <a:ext uri="{FF2B5EF4-FFF2-40B4-BE49-F238E27FC236}">
                <a16:creationId xmlns:a16="http://schemas.microsoft.com/office/drawing/2014/main" id="{872C701A-1D2D-4E9D-8998-319C31031266}"/>
              </a:ext>
            </a:extLst>
          </p:cNvPr>
          <p:cNvGrpSpPr/>
          <p:nvPr/>
        </p:nvGrpSpPr>
        <p:grpSpPr>
          <a:xfrm>
            <a:off x="6494251" y="3518464"/>
            <a:ext cx="5171406" cy="2124590"/>
            <a:chOff x="5685315" y="251451"/>
            <a:chExt cx="5171406" cy="2124590"/>
          </a:xfrm>
        </p:grpSpPr>
        <p:sp>
          <p:nvSpPr>
            <p:cNvPr id="9" name="TextBox 8">
              <a:extLst>
                <a:ext uri="{FF2B5EF4-FFF2-40B4-BE49-F238E27FC236}">
                  <a16:creationId xmlns:a16="http://schemas.microsoft.com/office/drawing/2014/main" id="{7AB56AF6-E2A8-4578-8A9D-4EAEF13C8014}"/>
                </a:ext>
              </a:extLst>
            </p:cNvPr>
            <p:cNvSpPr txBox="1"/>
            <p:nvPr/>
          </p:nvSpPr>
          <p:spPr>
            <a:xfrm>
              <a:off x="5685315" y="1175712"/>
              <a:ext cx="5171406" cy="1200329"/>
            </a:xfrm>
            <a:prstGeom prst="rect">
              <a:avLst/>
            </a:prstGeom>
            <a:noFill/>
          </p:spPr>
          <p:txBody>
            <a:bodyPr wrap="square">
              <a:spAutoFit/>
            </a:bodyPr>
            <a:lstStyle/>
            <a:p>
              <a:pPr algn="ctr"/>
              <a:r>
                <a:rPr lang="en-US" sz="2400" dirty="0"/>
                <a:t>Challenge: The code to the left appears to </a:t>
              </a:r>
              <a:r>
                <a:rPr lang="en-US" sz="2400" dirty="0">
                  <a:solidFill>
                    <a:srgbClr val="C00000"/>
                  </a:solidFill>
                </a:rPr>
                <a:t>mutate</a:t>
              </a:r>
              <a:r>
                <a:rPr lang="en-US" sz="2400" dirty="0"/>
                <a:t> the string referred to by truth.  What's actually happening?</a:t>
              </a:r>
            </a:p>
          </p:txBody>
        </p:sp>
        <p:pic>
          <p:nvPicPr>
            <p:cNvPr id="10" name="Picture 9" descr="Shape&#10;&#10;Description automatically generated with low confidence">
              <a:extLst>
                <a:ext uri="{FF2B5EF4-FFF2-40B4-BE49-F238E27FC236}">
                  <a16:creationId xmlns:a16="http://schemas.microsoft.com/office/drawing/2014/main" id="{0BADE782-CB7D-40C5-88BE-EB5926F76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77" y="251451"/>
              <a:ext cx="846739" cy="846739"/>
            </a:xfrm>
            <a:prstGeom prst="rect">
              <a:avLst/>
            </a:prstGeom>
            <a:ln>
              <a:noFill/>
            </a:ln>
            <a:effectLst>
              <a:outerShdw blurRad="292100" dist="139700" dir="2700000" algn="tl" rotWithShape="0">
                <a:srgbClr val="333333">
                  <a:alpha val="65000"/>
                </a:srgbClr>
              </a:outerShdw>
            </a:effectLst>
          </p:spPr>
        </p:pic>
      </p:grpSp>
      <p:sp>
        <p:nvSpPr>
          <p:cNvPr id="11" name="Rectangle 10">
            <a:extLst>
              <a:ext uri="{FF2B5EF4-FFF2-40B4-BE49-F238E27FC236}">
                <a16:creationId xmlns:a16="http://schemas.microsoft.com/office/drawing/2014/main" id="{A9FEED6C-0629-4E42-A972-202ACF4AF2DF}"/>
              </a:ext>
            </a:extLst>
          </p:cNvPr>
          <p:cNvSpPr/>
          <p:nvPr/>
        </p:nvSpPr>
        <p:spPr>
          <a:xfrm>
            <a:off x="6357849" y="5984311"/>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2" name="Rectangle 11">
            <a:extLst>
              <a:ext uri="{FF2B5EF4-FFF2-40B4-BE49-F238E27FC236}">
                <a16:creationId xmlns:a16="http://schemas.microsoft.com/office/drawing/2014/main" id="{355E59F4-9170-4A0F-B81E-498DFB201DD6}"/>
              </a:ext>
            </a:extLst>
          </p:cNvPr>
          <p:cNvSpPr/>
          <p:nvPr/>
        </p:nvSpPr>
        <p:spPr>
          <a:xfrm>
            <a:off x="6360295" y="5990783"/>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61C06D5D-B256-4494-9A59-73A824AACD39}"/>
              </a:ext>
            </a:extLst>
          </p:cNvPr>
          <p:cNvSpPr txBox="1"/>
          <p:nvPr/>
        </p:nvSpPr>
        <p:spPr>
          <a:xfrm>
            <a:off x="589668" y="933895"/>
            <a:ext cx="11012664" cy="461665"/>
          </a:xfrm>
          <a:prstGeom prst="rect">
            <a:avLst/>
          </a:prstGeom>
          <a:noFill/>
        </p:spPr>
        <p:txBody>
          <a:bodyPr wrap="square">
            <a:spAutoFit/>
          </a:bodyPr>
          <a:lstStyle/>
          <a:p>
            <a:pPr algn="ctr"/>
            <a:r>
              <a:rPr lang="en-US" sz="2400" dirty="0"/>
              <a:t>In Python, each </a:t>
            </a:r>
            <a:r>
              <a:rPr lang="en-US" sz="2400" dirty="0">
                <a:solidFill>
                  <a:srgbClr val="FF0000"/>
                </a:solidFill>
              </a:rPr>
              <a:t>string</a:t>
            </a:r>
            <a:r>
              <a:rPr lang="en-US" sz="2400" dirty="0"/>
              <a:t> is an </a:t>
            </a:r>
            <a:r>
              <a:rPr lang="en-US" sz="2400" dirty="0">
                <a:solidFill>
                  <a:srgbClr val="FF0000"/>
                </a:solidFill>
              </a:rPr>
              <a:t>object</a:t>
            </a:r>
            <a:r>
              <a:rPr lang="en-US" sz="2400" dirty="0"/>
              <a:t> just like our Circle objects!</a:t>
            </a:r>
          </a:p>
        </p:txBody>
      </p:sp>
      <p:sp>
        <p:nvSpPr>
          <p:cNvPr id="18" name="TextBox 17">
            <a:extLst>
              <a:ext uri="{FF2B5EF4-FFF2-40B4-BE49-F238E27FC236}">
                <a16:creationId xmlns:a16="http://schemas.microsoft.com/office/drawing/2014/main" id="{0F13F9B5-FA47-40BB-A494-B29E64A5E391}"/>
              </a:ext>
            </a:extLst>
          </p:cNvPr>
          <p:cNvSpPr txBox="1"/>
          <p:nvPr/>
        </p:nvSpPr>
        <p:spPr>
          <a:xfrm>
            <a:off x="589668" y="1526786"/>
            <a:ext cx="11012664" cy="461665"/>
          </a:xfrm>
          <a:prstGeom prst="rect">
            <a:avLst/>
          </a:prstGeom>
          <a:noFill/>
        </p:spPr>
        <p:txBody>
          <a:bodyPr wrap="square">
            <a:spAutoFit/>
          </a:bodyPr>
          <a:lstStyle/>
          <a:p>
            <a:pPr algn="ctr"/>
            <a:r>
              <a:rPr lang="en-US" sz="2400" dirty="0"/>
              <a:t>Strings are </a:t>
            </a:r>
            <a:r>
              <a:rPr lang="en-US" sz="2400" dirty="0">
                <a:solidFill>
                  <a:srgbClr val="FF0000"/>
                </a:solidFill>
              </a:rPr>
              <a:t>immutable</a:t>
            </a:r>
            <a:r>
              <a:rPr lang="en-US" sz="2400" dirty="0"/>
              <a:t>, meaning they can't be modified once created.</a:t>
            </a:r>
          </a:p>
        </p:txBody>
      </p:sp>
      <p:cxnSp>
        <p:nvCxnSpPr>
          <p:cNvPr id="21" name="Straight Arrow Connector 20">
            <a:extLst>
              <a:ext uri="{FF2B5EF4-FFF2-40B4-BE49-F238E27FC236}">
                <a16:creationId xmlns:a16="http://schemas.microsoft.com/office/drawing/2014/main" id="{C6484F76-7EDC-40ED-A476-17A4F9BC6015}"/>
              </a:ext>
            </a:extLst>
          </p:cNvPr>
          <p:cNvCxnSpPr>
            <a:cxnSpLocks/>
          </p:cNvCxnSpPr>
          <p:nvPr/>
        </p:nvCxnSpPr>
        <p:spPr>
          <a:xfrm>
            <a:off x="122561" y="41697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9709BA-FDC1-40E1-8308-4F3B567CE529}"/>
              </a:ext>
            </a:extLst>
          </p:cNvPr>
          <p:cNvCxnSpPr>
            <a:cxnSpLocks/>
          </p:cNvCxnSpPr>
          <p:nvPr/>
        </p:nvCxnSpPr>
        <p:spPr>
          <a:xfrm>
            <a:off x="122561" y="44364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7DEC8FF-6240-423B-86C9-85D50E80615E}"/>
              </a:ext>
            </a:extLst>
          </p:cNvPr>
          <p:cNvGrpSpPr/>
          <p:nvPr/>
        </p:nvGrpSpPr>
        <p:grpSpPr>
          <a:xfrm>
            <a:off x="496544" y="2287535"/>
            <a:ext cx="4913656" cy="440282"/>
            <a:chOff x="6849719" y="3633364"/>
            <a:chExt cx="4693874" cy="440282"/>
          </a:xfrm>
        </p:grpSpPr>
        <p:grpSp>
          <p:nvGrpSpPr>
            <p:cNvPr id="28" name="Group 27">
              <a:extLst>
                <a:ext uri="{FF2B5EF4-FFF2-40B4-BE49-F238E27FC236}">
                  <a16:creationId xmlns:a16="http://schemas.microsoft.com/office/drawing/2014/main" id="{A36FA020-E5C3-4CD6-AAE2-8A869DAC30B4}"/>
                </a:ext>
              </a:extLst>
            </p:cNvPr>
            <p:cNvGrpSpPr/>
            <p:nvPr/>
          </p:nvGrpSpPr>
          <p:grpSpPr>
            <a:xfrm>
              <a:off x="6849719" y="3673536"/>
              <a:ext cx="2179981" cy="400110"/>
              <a:chOff x="8209557" y="4455828"/>
              <a:chExt cx="2179981" cy="400110"/>
            </a:xfrm>
          </p:grpSpPr>
          <p:grpSp>
            <p:nvGrpSpPr>
              <p:cNvPr id="32" name="Group 31">
                <a:extLst>
                  <a:ext uri="{FF2B5EF4-FFF2-40B4-BE49-F238E27FC236}">
                    <a16:creationId xmlns:a16="http://schemas.microsoft.com/office/drawing/2014/main" id="{BFB445AA-F2F2-47D2-A0DF-515F159468E0}"/>
                  </a:ext>
                </a:extLst>
              </p:cNvPr>
              <p:cNvGrpSpPr/>
              <p:nvPr/>
            </p:nvGrpSpPr>
            <p:grpSpPr>
              <a:xfrm>
                <a:off x="8209557" y="4455828"/>
                <a:ext cx="1159534" cy="400110"/>
                <a:chOff x="4572298" y="2533132"/>
                <a:chExt cx="670323" cy="400110"/>
              </a:xfrm>
            </p:grpSpPr>
            <p:sp>
              <p:nvSpPr>
                <p:cNvPr id="34" name="TextBox 33">
                  <a:extLst>
                    <a:ext uri="{FF2B5EF4-FFF2-40B4-BE49-F238E27FC236}">
                      <a16:creationId xmlns:a16="http://schemas.microsoft.com/office/drawing/2014/main" id="{E9F273CF-A756-4D22-9D3E-8D22C768526F}"/>
                    </a:ext>
                  </a:extLst>
                </p:cNvPr>
                <p:cNvSpPr txBox="1"/>
                <p:nvPr/>
              </p:nvSpPr>
              <p:spPr>
                <a:xfrm>
                  <a:off x="4572298" y="2533132"/>
                  <a:ext cx="409783" cy="400110"/>
                </a:xfrm>
                <a:prstGeom prst="rect">
                  <a:avLst/>
                </a:prstGeom>
                <a:noFill/>
              </p:spPr>
              <p:txBody>
                <a:bodyPr wrap="none" rtlCol="0">
                  <a:spAutoFit/>
                </a:bodyPr>
                <a:lstStyle/>
                <a:p>
                  <a:r>
                    <a:rPr lang="en-US" sz="2000" dirty="0">
                      <a:solidFill>
                        <a:srgbClr val="7030A0"/>
                      </a:solidFill>
                    </a:rPr>
                    <a:t>fact1</a:t>
                  </a:r>
                </a:p>
              </p:txBody>
            </p:sp>
            <p:sp>
              <p:nvSpPr>
                <p:cNvPr id="35" name="Rectangle 34">
                  <a:extLst>
                    <a:ext uri="{FF2B5EF4-FFF2-40B4-BE49-F238E27FC236}">
                      <a16:creationId xmlns:a16="http://schemas.microsoft.com/office/drawing/2014/main" id="{7823F490-6C88-4821-8F8C-7C1B27A9E9A8}"/>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33" name="Straight Arrow Connector 32">
                <a:extLst>
                  <a:ext uri="{FF2B5EF4-FFF2-40B4-BE49-F238E27FC236}">
                    <a16:creationId xmlns:a16="http://schemas.microsoft.com/office/drawing/2014/main" id="{A5DEFAF3-BF67-4CDB-81F9-DDE80758E4F3}"/>
                  </a:ext>
                </a:extLst>
              </p:cNvPr>
              <p:cNvCxnSpPr>
                <a:cxnSpLocks/>
              </p:cNvCxnSpPr>
              <p:nvPr/>
            </p:nvCxnSpPr>
            <p:spPr>
              <a:xfrm flipV="1">
                <a:off x="9146023" y="4458942"/>
                <a:ext cx="1243515" cy="2107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97693802-9E61-411B-8F4A-BB81E7366D69}"/>
                </a:ext>
              </a:extLst>
            </p:cNvPr>
            <p:cNvSpPr/>
            <p:nvPr/>
          </p:nvSpPr>
          <p:spPr>
            <a:xfrm>
              <a:off x="9014793" y="3633364"/>
              <a:ext cx="2528800"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'Del Taco rules! '</a:t>
              </a:r>
            </a:p>
          </p:txBody>
        </p:sp>
      </p:grpSp>
      <p:grpSp>
        <p:nvGrpSpPr>
          <p:cNvPr id="54" name="Group 53">
            <a:extLst>
              <a:ext uri="{FF2B5EF4-FFF2-40B4-BE49-F238E27FC236}">
                <a16:creationId xmlns:a16="http://schemas.microsoft.com/office/drawing/2014/main" id="{62FA59E8-52D8-445F-A2FC-6ECAEA981A88}"/>
              </a:ext>
            </a:extLst>
          </p:cNvPr>
          <p:cNvGrpSpPr/>
          <p:nvPr/>
        </p:nvGrpSpPr>
        <p:grpSpPr>
          <a:xfrm>
            <a:off x="485620" y="2860841"/>
            <a:ext cx="4686453" cy="440282"/>
            <a:chOff x="6849719" y="3633364"/>
            <a:chExt cx="4476834" cy="440282"/>
          </a:xfrm>
        </p:grpSpPr>
        <p:grpSp>
          <p:nvGrpSpPr>
            <p:cNvPr id="55" name="Group 54">
              <a:extLst>
                <a:ext uri="{FF2B5EF4-FFF2-40B4-BE49-F238E27FC236}">
                  <a16:creationId xmlns:a16="http://schemas.microsoft.com/office/drawing/2014/main" id="{0A470B6E-6C2A-4827-8B96-7BB26E8B0FA9}"/>
                </a:ext>
              </a:extLst>
            </p:cNvPr>
            <p:cNvGrpSpPr/>
            <p:nvPr/>
          </p:nvGrpSpPr>
          <p:grpSpPr>
            <a:xfrm>
              <a:off x="6849719" y="3673536"/>
              <a:ext cx="2179981" cy="400110"/>
              <a:chOff x="8209557" y="4455828"/>
              <a:chExt cx="2179981" cy="400110"/>
            </a:xfrm>
          </p:grpSpPr>
          <p:grpSp>
            <p:nvGrpSpPr>
              <p:cNvPr id="57" name="Group 56">
                <a:extLst>
                  <a:ext uri="{FF2B5EF4-FFF2-40B4-BE49-F238E27FC236}">
                    <a16:creationId xmlns:a16="http://schemas.microsoft.com/office/drawing/2014/main" id="{E0AA6FBD-616B-45F9-AC79-8A0214DAC87A}"/>
                  </a:ext>
                </a:extLst>
              </p:cNvPr>
              <p:cNvGrpSpPr/>
              <p:nvPr/>
            </p:nvGrpSpPr>
            <p:grpSpPr>
              <a:xfrm>
                <a:off x="8209557" y="4455828"/>
                <a:ext cx="1159534" cy="400110"/>
                <a:chOff x="4572298" y="2533132"/>
                <a:chExt cx="670323" cy="400110"/>
              </a:xfrm>
            </p:grpSpPr>
            <p:sp>
              <p:nvSpPr>
                <p:cNvPr id="59" name="TextBox 58">
                  <a:extLst>
                    <a:ext uri="{FF2B5EF4-FFF2-40B4-BE49-F238E27FC236}">
                      <a16:creationId xmlns:a16="http://schemas.microsoft.com/office/drawing/2014/main" id="{EE137C39-F04E-46AE-8086-F2723FD2D38C}"/>
                    </a:ext>
                  </a:extLst>
                </p:cNvPr>
                <p:cNvSpPr txBox="1"/>
                <p:nvPr/>
              </p:nvSpPr>
              <p:spPr>
                <a:xfrm>
                  <a:off x="4572298" y="2533132"/>
                  <a:ext cx="400306" cy="400110"/>
                </a:xfrm>
                <a:prstGeom prst="rect">
                  <a:avLst/>
                </a:prstGeom>
                <a:noFill/>
              </p:spPr>
              <p:txBody>
                <a:bodyPr wrap="none" rtlCol="0">
                  <a:spAutoFit/>
                </a:bodyPr>
                <a:lstStyle/>
                <a:p>
                  <a:r>
                    <a:rPr lang="en-US" sz="2000" dirty="0">
                      <a:solidFill>
                        <a:srgbClr val="7030A0"/>
                      </a:solidFill>
                    </a:rPr>
                    <a:t>fact2</a:t>
                  </a:r>
                </a:p>
              </p:txBody>
            </p:sp>
            <p:sp>
              <p:nvSpPr>
                <p:cNvPr id="60" name="Rectangle 59">
                  <a:extLst>
                    <a:ext uri="{FF2B5EF4-FFF2-40B4-BE49-F238E27FC236}">
                      <a16:creationId xmlns:a16="http://schemas.microsoft.com/office/drawing/2014/main" id="{7DD869B7-F630-4E27-97ED-EDA5311C274A}"/>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58" name="Straight Arrow Connector 57">
                <a:extLst>
                  <a:ext uri="{FF2B5EF4-FFF2-40B4-BE49-F238E27FC236}">
                    <a16:creationId xmlns:a16="http://schemas.microsoft.com/office/drawing/2014/main" id="{1F7306AF-DBF6-401C-A687-51E3517273DD}"/>
                  </a:ext>
                </a:extLst>
              </p:cNvPr>
              <p:cNvCxnSpPr>
                <a:cxnSpLocks/>
              </p:cNvCxnSpPr>
              <p:nvPr/>
            </p:nvCxnSpPr>
            <p:spPr>
              <a:xfrm flipV="1">
                <a:off x="9146023" y="4458942"/>
                <a:ext cx="1243515" cy="2107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E1540358-95FF-4376-A0A5-626B993D2643}"/>
                </a:ext>
              </a:extLst>
            </p:cNvPr>
            <p:cNvSpPr/>
            <p:nvPr/>
          </p:nvSpPr>
          <p:spPr>
            <a:xfrm>
              <a:off x="9014793" y="3633364"/>
              <a:ext cx="2311760"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'CS131 is lit! '</a:t>
              </a:r>
            </a:p>
          </p:txBody>
        </p:sp>
      </p:grpSp>
      <p:cxnSp>
        <p:nvCxnSpPr>
          <p:cNvPr id="61" name="Straight Arrow Connector 60">
            <a:extLst>
              <a:ext uri="{FF2B5EF4-FFF2-40B4-BE49-F238E27FC236}">
                <a16:creationId xmlns:a16="http://schemas.microsoft.com/office/drawing/2014/main" id="{EC5C5C80-75DD-492E-BDC8-68F9948B6D30}"/>
              </a:ext>
            </a:extLst>
          </p:cNvPr>
          <p:cNvCxnSpPr>
            <a:cxnSpLocks/>
          </p:cNvCxnSpPr>
          <p:nvPr/>
        </p:nvCxnSpPr>
        <p:spPr>
          <a:xfrm>
            <a:off x="88236" y="499920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9D7050C-1036-4B37-957A-58262FDB9AAE}"/>
              </a:ext>
            </a:extLst>
          </p:cNvPr>
          <p:cNvGrpSpPr/>
          <p:nvPr/>
        </p:nvGrpSpPr>
        <p:grpSpPr>
          <a:xfrm>
            <a:off x="485621" y="3474319"/>
            <a:ext cx="1213827" cy="400110"/>
            <a:chOff x="4572298" y="2533132"/>
            <a:chExt cx="670323" cy="400110"/>
          </a:xfrm>
        </p:grpSpPr>
        <p:sp>
          <p:nvSpPr>
            <p:cNvPr id="67" name="TextBox 66">
              <a:extLst>
                <a:ext uri="{FF2B5EF4-FFF2-40B4-BE49-F238E27FC236}">
                  <a16:creationId xmlns:a16="http://schemas.microsoft.com/office/drawing/2014/main" id="{F2E7BFF4-E6FA-41C3-8081-CE208104DF7E}"/>
                </a:ext>
              </a:extLst>
            </p:cNvPr>
            <p:cNvSpPr txBox="1"/>
            <p:nvPr/>
          </p:nvSpPr>
          <p:spPr>
            <a:xfrm>
              <a:off x="4572298" y="2533132"/>
              <a:ext cx="397650" cy="400110"/>
            </a:xfrm>
            <a:prstGeom prst="rect">
              <a:avLst/>
            </a:prstGeom>
            <a:noFill/>
          </p:spPr>
          <p:txBody>
            <a:bodyPr wrap="none" rtlCol="0">
              <a:spAutoFit/>
            </a:bodyPr>
            <a:lstStyle/>
            <a:p>
              <a:r>
                <a:rPr lang="en-US" sz="2000" dirty="0">
                  <a:solidFill>
                    <a:srgbClr val="7030A0"/>
                  </a:solidFill>
                </a:rPr>
                <a:t>truth</a:t>
              </a:r>
            </a:p>
          </p:txBody>
        </p:sp>
        <p:sp>
          <p:nvSpPr>
            <p:cNvPr id="68" name="Rectangle 67">
              <a:extLst>
                <a:ext uri="{FF2B5EF4-FFF2-40B4-BE49-F238E27FC236}">
                  <a16:creationId xmlns:a16="http://schemas.microsoft.com/office/drawing/2014/main" id="{0B453289-635D-4FF0-9EF6-A5A6C2147C1C}"/>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69" name="Straight Arrow Connector 68">
            <a:extLst>
              <a:ext uri="{FF2B5EF4-FFF2-40B4-BE49-F238E27FC236}">
                <a16:creationId xmlns:a16="http://schemas.microsoft.com/office/drawing/2014/main" id="{6ABD5370-04CC-42EB-82E8-4638837C7D11}"/>
              </a:ext>
            </a:extLst>
          </p:cNvPr>
          <p:cNvCxnSpPr>
            <a:cxnSpLocks/>
          </p:cNvCxnSpPr>
          <p:nvPr/>
        </p:nvCxnSpPr>
        <p:spPr>
          <a:xfrm>
            <a:off x="107286" y="55516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2E3BB1D-B9FC-4B1B-B110-2E726813925A}"/>
              </a:ext>
            </a:extLst>
          </p:cNvPr>
          <p:cNvSpPr/>
          <p:nvPr/>
        </p:nvSpPr>
        <p:spPr>
          <a:xfrm>
            <a:off x="2752071" y="3434147"/>
            <a:ext cx="455360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'Del Taco rules! CS131 is lit! '</a:t>
            </a:r>
          </a:p>
        </p:txBody>
      </p:sp>
      <p:sp>
        <p:nvSpPr>
          <p:cNvPr id="72" name="Rectangle 71">
            <a:extLst>
              <a:ext uri="{FF2B5EF4-FFF2-40B4-BE49-F238E27FC236}">
                <a16:creationId xmlns:a16="http://schemas.microsoft.com/office/drawing/2014/main" id="{A2C96D6E-1A1C-40C3-8566-7DBAD8367644}"/>
              </a:ext>
            </a:extLst>
          </p:cNvPr>
          <p:cNvSpPr/>
          <p:nvPr/>
        </p:nvSpPr>
        <p:spPr>
          <a:xfrm>
            <a:off x="5876270" y="2516905"/>
            <a:ext cx="6224091"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'Del Taco rules! CS131 is lit! I have spoken.'</a:t>
            </a:r>
          </a:p>
        </p:txBody>
      </p:sp>
      <p:cxnSp>
        <p:nvCxnSpPr>
          <p:cNvPr id="73" name="Straight Arrow Connector 72">
            <a:extLst>
              <a:ext uri="{FF2B5EF4-FFF2-40B4-BE49-F238E27FC236}">
                <a16:creationId xmlns:a16="http://schemas.microsoft.com/office/drawing/2014/main" id="{B5996959-8E27-42EA-9852-B394151906EF}"/>
              </a:ext>
            </a:extLst>
          </p:cNvPr>
          <p:cNvCxnSpPr>
            <a:cxnSpLocks/>
          </p:cNvCxnSpPr>
          <p:nvPr/>
        </p:nvCxnSpPr>
        <p:spPr>
          <a:xfrm flipV="1">
            <a:off x="1465935" y="2524125"/>
            <a:ext cx="4410990" cy="1164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Speech Bubble: Rectangle with Corners Rounded 73">
            <a:extLst>
              <a:ext uri="{FF2B5EF4-FFF2-40B4-BE49-F238E27FC236}">
                <a16:creationId xmlns:a16="http://schemas.microsoft.com/office/drawing/2014/main" id="{F6BB1466-F120-41CF-BE36-EF207C130F97}"/>
              </a:ext>
            </a:extLst>
          </p:cNvPr>
          <p:cNvSpPr/>
          <p:nvPr/>
        </p:nvSpPr>
        <p:spPr>
          <a:xfrm>
            <a:off x="501046" y="170906"/>
            <a:ext cx="3585551" cy="1054699"/>
          </a:xfrm>
          <a:prstGeom prst="wedgeRoundRectCallout">
            <a:avLst>
              <a:gd name="adj1" fmla="val -23835"/>
              <a:gd name="adj2" fmla="val 1659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Remember: </a:t>
            </a:r>
            <a:r>
              <a:rPr lang="en-US" sz="2000" dirty="0">
                <a:solidFill>
                  <a:srgbClr val="FBE0CD"/>
                </a:solidFill>
                <a:latin typeface="Corbel" panose="020B0503020204020204" pitchFamily="34" charset="0"/>
              </a:rPr>
              <a:t>Every variable </a:t>
            </a:r>
            <a:r>
              <a:rPr lang="en-US" sz="2000" dirty="0">
                <a:latin typeface="Corbel" panose="020B0503020204020204" pitchFamily="34" charset="0"/>
              </a:rPr>
              <a:t>in Python is an </a:t>
            </a:r>
            <a:r>
              <a:rPr lang="en-US" sz="2000" dirty="0">
                <a:solidFill>
                  <a:srgbClr val="FBE0CD"/>
                </a:solidFill>
                <a:latin typeface="Corbel" panose="020B0503020204020204" pitchFamily="34" charset="0"/>
              </a:rPr>
              <a:t>object reference</a:t>
            </a:r>
            <a:r>
              <a:rPr lang="en-US" sz="2000" dirty="0">
                <a:latin typeface="Corbel" panose="020B0503020204020204" pitchFamily="34" charset="0"/>
              </a:rPr>
              <a:t>...</a:t>
            </a:r>
          </a:p>
        </p:txBody>
      </p:sp>
      <p:sp>
        <p:nvSpPr>
          <p:cNvPr id="75" name="Speech Bubble: Rectangle with Corners Rounded 74">
            <a:extLst>
              <a:ext uri="{FF2B5EF4-FFF2-40B4-BE49-F238E27FC236}">
                <a16:creationId xmlns:a16="http://schemas.microsoft.com/office/drawing/2014/main" id="{29A0ACA5-BCEA-448B-AA15-AFAFFD327EA7}"/>
              </a:ext>
            </a:extLst>
          </p:cNvPr>
          <p:cNvSpPr/>
          <p:nvPr/>
        </p:nvSpPr>
        <p:spPr>
          <a:xfrm>
            <a:off x="4958746" y="658021"/>
            <a:ext cx="2346929" cy="833329"/>
          </a:xfrm>
          <a:prstGeom prst="wedgeRoundRectCallout">
            <a:avLst>
              <a:gd name="adj1" fmla="val -61026"/>
              <a:gd name="adj2" fmla="val 1524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That refers to an object.</a:t>
            </a:r>
          </a:p>
        </p:txBody>
      </p:sp>
      <p:sp>
        <p:nvSpPr>
          <p:cNvPr id="76" name="Speech Bubble: Rectangle with Corners Rounded 75">
            <a:extLst>
              <a:ext uri="{FF2B5EF4-FFF2-40B4-BE49-F238E27FC236}">
                <a16:creationId xmlns:a16="http://schemas.microsoft.com/office/drawing/2014/main" id="{8AB4E33B-26EE-471E-91A0-996F4E8B7C36}"/>
              </a:ext>
            </a:extLst>
          </p:cNvPr>
          <p:cNvSpPr/>
          <p:nvPr/>
        </p:nvSpPr>
        <p:spPr>
          <a:xfrm>
            <a:off x="3379116" y="3868134"/>
            <a:ext cx="3043719" cy="1112734"/>
          </a:xfrm>
          <a:prstGeom prst="wedgeRoundRectCallout">
            <a:avLst>
              <a:gd name="adj1" fmla="val -106843"/>
              <a:gd name="adj2" fmla="val -573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it changes the </a:t>
            </a:r>
            <a:r>
              <a:rPr lang="en-US" sz="2000" dirty="0">
                <a:solidFill>
                  <a:srgbClr val="FBE0CD"/>
                </a:solidFill>
                <a:latin typeface="Corbel" panose="020B0503020204020204" pitchFamily="34" charset="0"/>
              </a:rPr>
              <a:t>object reference </a:t>
            </a:r>
            <a:r>
              <a:rPr lang="en-US" sz="2000" dirty="0">
                <a:latin typeface="Corbel" panose="020B0503020204020204" pitchFamily="34" charset="0"/>
              </a:rPr>
              <a:t>to point at the </a:t>
            </a:r>
            <a:r>
              <a:rPr lang="en-US" sz="2000" dirty="0">
                <a:solidFill>
                  <a:srgbClr val="FBE0CD"/>
                </a:solidFill>
                <a:latin typeface="Corbel" panose="020B0503020204020204" pitchFamily="34" charset="0"/>
              </a:rPr>
              <a:t>new object</a:t>
            </a:r>
            <a:r>
              <a:rPr lang="en-US" sz="2000" dirty="0">
                <a:latin typeface="Corbel" panose="020B0503020204020204" pitchFamily="34" charset="0"/>
              </a:rPr>
              <a:t>!</a:t>
            </a:r>
          </a:p>
        </p:txBody>
      </p:sp>
      <p:sp>
        <p:nvSpPr>
          <p:cNvPr id="77" name="TextBox 76">
            <a:extLst>
              <a:ext uri="{FF2B5EF4-FFF2-40B4-BE49-F238E27FC236}">
                <a16:creationId xmlns:a16="http://schemas.microsoft.com/office/drawing/2014/main" id="{3273B2D1-5797-4830-8F2B-2B76079DD788}"/>
              </a:ext>
            </a:extLst>
          </p:cNvPr>
          <p:cNvSpPr txBox="1"/>
          <p:nvPr/>
        </p:nvSpPr>
        <p:spPr>
          <a:xfrm>
            <a:off x="128137" y="6111758"/>
            <a:ext cx="11537520" cy="461665"/>
          </a:xfrm>
          <a:prstGeom prst="rect">
            <a:avLst/>
          </a:prstGeom>
          <a:noFill/>
        </p:spPr>
        <p:txBody>
          <a:bodyPr wrap="square">
            <a:spAutoFit/>
          </a:bodyPr>
          <a:lstStyle/>
          <a:p>
            <a:pPr algn="ctr"/>
            <a:r>
              <a:rPr lang="en-US" sz="2400" dirty="0"/>
              <a:t>Python generates/trashes lots of objects as your code runs – and you don't even know it!</a:t>
            </a:r>
          </a:p>
        </p:txBody>
      </p:sp>
      <p:cxnSp>
        <p:nvCxnSpPr>
          <p:cNvPr id="42" name="Straight Arrow Connector 41">
            <a:extLst>
              <a:ext uri="{FF2B5EF4-FFF2-40B4-BE49-F238E27FC236}">
                <a16:creationId xmlns:a16="http://schemas.microsoft.com/office/drawing/2014/main" id="{0A80AB0A-5397-462F-B377-9DBCDCD88524}"/>
              </a:ext>
            </a:extLst>
          </p:cNvPr>
          <p:cNvCxnSpPr>
            <a:cxnSpLocks/>
          </p:cNvCxnSpPr>
          <p:nvPr/>
        </p:nvCxnSpPr>
        <p:spPr>
          <a:xfrm flipV="1">
            <a:off x="1465935" y="3477433"/>
            <a:ext cx="1301741" cy="2107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Speech Bubble: Rectangle with Corners Rounded 42">
            <a:extLst>
              <a:ext uri="{FF2B5EF4-FFF2-40B4-BE49-F238E27FC236}">
                <a16:creationId xmlns:a16="http://schemas.microsoft.com/office/drawing/2014/main" id="{4A41F758-8530-4997-BB0E-85FB04CDAB81}"/>
              </a:ext>
            </a:extLst>
          </p:cNvPr>
          <p:cNvSpPr/>
          <p:nvPr/>
        </p:nvSpPr>
        <p:spPr>
          <a:xfrm>
            <a:off x="8415473" y="3281150"/>
            <a:ext cx="3354712" cy="1112734"/>
          </a:xfrm>
          <a:prstGeom prst="wedgeRoundRectCallout">
            <a:avLst>
              <a:gd name="adj1" fmla="val -89381"/>
              <a:gd name="adj2" fmla="val -206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At some later time, our original string is garbage collected!</a:t>
            </a:r>
          </a:p>
        </p:txBody>
      </p:sp>
      <p:sp>
        <p:nvSpPr>
          <p:cNvPr id="15" name="Speech Bubble: Rectangle with Corners Rounded 14">
            <a:extLst>
              <a:ext uri="{FF2B5EF4-FFF2-40B4-BE49-F238E27FC236}">
                <a16:creationId xmlns:a16="http://schemas.microsoft.com/office/drawing/2014/main" id="{66B7B83E-0239-4EAB-938A-ACADEBBFF716}"/>
              </a:ext>
            </a:extLst>
          </p:cNvPr>
          <p:cNvSpPr/>
          <p:nvPr/>
        </p:nvSpPr>
        <p:spPr>
          <a:xfrm>
            <a:off x="3557793" y="5745266"/>
            <a:ext cx="4262232" cy="998990"/>
          </a:xfrm>
          <a:prstGeom prst="wedgeRoundRectCallout">
            <a:avLst>
              <a:gd name="adj1" fmla="val -103491"/>
              <a:gd name="adj2" fmla="val -563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line looks like it mutates the object referred to by truth - but in reality, it </a:t>
            </a:r>
            <a:r>
              <a:rPr lang="en-US" sz="2000" dirty="0">
                <a:solidFill>
                  <a:srgbClr val="FBE0CD"/>
                </a:solidFill>
                <a:latin typeface="Corbel" panose="020B0503020204020204" pitchFamily="34" charset="0"/>
              </a:rPr>
              <a:t>creates a NEW string object</a:t>
            </a:r>
            <a:r>
              <a:rPr lang="en-US" sz="2000" dirty="0">
                <a:latin typeface="Corbel" panose="020B0503020204020204" pitchFamily="34" charset="0"/>
              </a:rPr>
              <a:t>!</a:t>
            </a:r>
          </a:p>
        </p:txBody>
      </p:sp>
    </p:spTree>
    <p:extLst>
      <p:ext uri="{BB962C8B-B14F-4D97-AF65-F5344CB8AC3E}">
        <p14:creationId xmlns:p14="http://schemas.microsoft.com/office/powerpoint/2010/main" val="379180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20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down)">
                                      <p:cBhvr>
                                        <p:cTn id="47" dur="500"/>
                                        <p:tgtEl>
                                          <p:spTgt spid="7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down)">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22"/>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6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wipe(left)">
                                      <p:cBhvr>
                                        <p:cTn id="92" dur="500"/>
                                        <p:tgtEl>
                                          <p:spTgt spid="71"/>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6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wipe(down)">
                                      <p:cBhvr>
                                        <p:cTn id="105" dur="500"/>
                                        <p:tgtEl>
                                          <p:spTgt spid="1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wipe(left)">
                                      <p:cBhvr>
                                        <p:cTn id="110" dur="500"/>
                                        <p:tgtEl>
                                          <p:spTgt spid="7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wipe(down)">
                                      <p:cBhvr>
                                        <p:cTn id="115" dur="500"/>
                                        <p:tgtEl>
                                          <p:spTgt spid="7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42"/>
                                        </p:tgtEl>
                                      </p:cBhvr>
                                    </p:animEffect>
                                    <p:set>
                                      <p:cBhvr>
                                        <p:cTn id="120" dur="1" fill="hold">
                                          <p:stCondLst>
                                            <p:cond delay="499"/>
                                          </p:stCondLst>
                                        </p:cTn>
                                        <p:tgtEl>
                                          <p:spTgt spid="42"/>
                                        </p:tgtEl>
                                        <p:attrNameLst>
                                          <p:attrName>style.visibility</p:attrName>
                                        </p:attrNameLst>
                                      </p:cBhvr>
                                      <p:to>
                                        <p:strVal val="hidden"/>
                                      </p:to>
                                    </p:set>
                                  </p:childTnLst>
                                </p:cTn>
                              </p:par>
                            </p:childTnLst>
                          </p:cTn>
                        </p:par>
                        <p:par>
                          <p:cTn id="121" fill="hold">
                            <p:stCondLst>
                              <p:cond delay="500"/>
                            </p:stCondLst>
                            <p:childTnLst>
                              <p:par>
                                <p:cTn id="122" presetID="22" presetClass="entr" presetSubtype="4" fill="hold" nodeType="after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76"/>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69"/>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wipe(down)">
                                      <p:cBhvr>
                                        <p:cTn id="139" dur="500"/>
                                        <p:tgtEl>
                                          <p:spTgt spid="43"/>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1" nodeType="clickEffect">
                                  <p:stCondLst>
                                    <p:cond delay="0"/>
                                  </p:stCondLst>
                                  <p:childTnLst>
                                    <p:animEffect transition="out" filter="fade">
                                      <p:cBhvr>
                                        <p:cTn id="143" dur="500"/>
                                        <p:tgtEl>
                                          <p:spTgt spid="71"/>
                                        </p:tgtEl>
                                      </p:cBhvr>
                                    </p:animEffect>
                                    <p:set>
                                      <p:cBhvr>
                                        <p:cTn id="144" dur="1" fill="hold">
                                          <p:stCondLst>
                                            <p:cond delay="499"/>
                                          </p:stCondLst>
                                        </p:cTn>
                                        <p:tgtEl>
                                          <p:spTgt spid="71"/>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43"/>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1" grpId="1" animBg="1"/>
      <p:bldP spid="12" grpId="0" animBg="1"/>
      <p:bldP spid="12" grpId="1" animBg="1"/>
      <p:bldP spid="16" grpId="0"/>
      <p:bldP spid="18" grpId="0"/>
      <p:bldP spid="71" grpId="0" animBg="1"/>
      <p:bldP spid="71" grpId="1" animBg="1"/>
      <p:bldP spid="72" grpId="0" animBg="1"/>
      <p:bldP spid="74" grpId="0" animBg="1"/>
      <p:bldP spid="74" grpId="1" animBg="1"/>
      <p:bldP spid="75" grpId="0" animBg="1"/>
      <p:bldP spid="75" grpId="1" animBg="1"/>
      <p:bldP spid="76" grpId="0" animBg="1"/>
      <p:bldP spid="76" grpId="1" animBg="1"/>
      <p:bldP spid="77" grpId="0"/>
      <p:bldP spid="43" grpId="0" animBg="1"/>
      <p:bldP spid="43" grpId="1" animBg="1"/>
      <p:bldP spid="15" grpId="0" animBg="1"/>
      <p:bldP spid="1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63977" y="98284"/>
            <a:ext cx="11411205" cy="707886"/>
          </a:xfrm>
          <a:prstGeom prst="rect">
            <a:avLst/>
          </a:prstGeom>
          <a:noFill/>
        </p:spPr>
        <p:txBody>
          <a:bodyPr wrap="square" rtlCol="0">
            <a:spAutoFit/>
          </a:bodyPr>
          <a:lstStyle/>
          <a:p>
            <a:pPr algn="ctr"/>
            <a:r>
              <a:rPr lang="en-US" sz="4000" dirty="0"/>
              <a:t>Strings</a:t>
            </a:r>
          </a:p>
        </p:txBody>
      </p:sp>
      <p:sp>
        <p:nvSpPr>
          <p:cNvPr id="14" name="TextBox 13">
            <a:extLst>
              <a:ext uri="{FF2B5EF4-FFF2-40B4-BE49-F238E27FC236}">
                <a16:creationId xmlns:a16="http://schemas.microsoft.com/office/drawing/2014/main" id="{A0915AA9-4061-4C00-908D-531F41890EC0}"/>
              </a:ext>
            </a:extLst>
          </p:cNvPr>
          <p:cNvSpPr txBox="1"/>
          <p:nvPr/>
        </p:nvSpPr>
        <p:spPr>
          <a:xfrm>
            <a:off x="408378" y="2172654"/>
            <a:ext cx="5644660" cy="4271550"/>
          </a:xfrm>
          <a:prstGeom prst="rect">
            <a:avLst/>
          </a:prstGeom>
          <a:solidFill>
            <a:srgbClr val="EBF0F9"/>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String slicing in Python</a:t>
            </a:r>
          </a:p>
          <a:p>
            <a:endParaRPr lang="en-US" dirty="0">
              <a:latin typeface="Consolas" panose="020B0609020204030204" pitchFamily="49" charset="0"/>
            </a:endParaRPr>
          </a:p>
          <a:p>
            <a:r>
              <a:rPr lang="en-US" dirty="0">
                <a:latin typeface="Consolas" panose="020B0609020204030204" pitchFamily="49" charset="0"/>
              </a:rPr>
              <a:t>truth = </a:t>
            </a:r>
            <a:r>
              <a:rPr lang="en-US" dirty="0">
                <a:solidFill>
                  <a:srgbClr val="850002"/>
                </a:solidFill>
                <a:latin typeface="Consolas" panose="020B0609020204030204" pitchFamily="49" charset="0"/>
              </a:rPr>
              <a:t>'UCLA students are awesome!'</a:t>
            </a: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rgbClr val="1396A3"/>
                </a:solidFill>
                <a:latin typeface="Consolas" panose="020B0609020204030204" pitchFamily="49" charset="0"/>
              </a:rPr>
              <a:t>print</a:t>
            </a:r>
            <a:r>
              <a:rPr lang="en-US" dirty="0">
                <a:latin typeface="Consolas" panose="020B0609020204030204" pitchFamily="49" charset="0"/>
              </a:rPr>
              <a:t>(truth[</a:t>
            </a:r>
            <a:r>
              <a:rPr lang="en-US" dirty="0">
                <a:solidFill>
                  <a:srgbClr val="850002"/>
                </a:solidFill>
                <a:latin typeface="Consolas" panose="020B0609020204030204" pitchFamily="49" charset="0"/>
              </a:rPr>
              <a:t>6</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1396A3"/>
                </a:solidFill>
                <a:latin typeface="Consolas" panose="020B0609020204030204" pitchFamily="49" charset="0"/>
              </a:rPr>
              <a:t>print</a:t>
            </a:r>
            <a:r>
              <a:rPr lang="en-US" dirty="0">
                <a:latin typeface="Consolas" panose="020B0609020204030204" pitchFamily="49" charset="0"/>
              </a:rPr>
              <a:t>(truth[</a:t>
            </a:r>
            <a:r>
              <a:rPr lang="en-US" dirty="0">
                <a:solidFill>
                  <a:srgbClr val="8C0F12"/>
                </a:solidFill>
                <a:latin typeface="Consolas" panose="020B0609020204030204" pitchFamily="49" charset="0"/>
              </a:rPr>
              <a:t>1</a:t>
            </a:r>
            <a:r>
              <a:rPr lang="en-US" dirty="0">
                <a:latin typeface="Consolas" panose="020B0609020204030204" pitchFamily="49" charset="0"/>
              </a:rPr>
              <a:t>:</a:t>
            </a:r>
            <a:r>
              <a:rPr lang="en-US" dirty="0">
                <a:solidFill>
                  <a:srgbClr val="8C0F12"/>
                </a:solidFill>
                <a:latin typeface="Consolas" panose="020B0609020204030204" pitchFamily="49" charset="0"/>
              </a:rPr>
              <a:t>3</a:t>
            </a:r>
            <a:r>
              <a:rPr lang="en-US" dirty="0">
                <a:latin typeface="Consolas" panose="020B0609020204030204" pitchFamily="49" charset="0"/>
              </a:rPr>
              <a:t>])     </a:t>
            </a:r>
          </a:p>
          <a:p>
            <a:endParaRPr lang="en-US" dirty="0">
              <a:latin typeface="Consolas" panose="020B0609020204030204" pitchFamily="49" charset="0"/>
            </a:endParaRPr>
          </a:p>
          <a:p>
            <a:r>
              <a:rPr lang="en-US" dirty="0">
                <a:solidFill>
                  <a:srgbClr val="1396A3"/>
                </a:solidFill>
                <a:latin typeface="Consolas" panose="020B0609020204030204" pitchFamily="49" charset="0"/>
              </a:rPr>
              <a:t>print</a:t>
            </a:r>
            <a:r>
              <a:rPr lang="en-US" dirty="0">
                <a:latin typeface="Consolas" panose="020B0609020204030204" pitchFamily="49" charset="0"/>
              </a:rPr>
              <a:t>(truth[:</a:t>
            </a:r>
            <a:r>
              <a:rPr lang="en-US" dirty="0">
                <a:solidFill>
                  <a:srgbClr val="8C0F12"/>
                </a:solidFill>
                <a:latin typeface="Consolas" panose="020B0609020204030204" pitchFamily="49" charset="0"/>
              </a:rPr>
              <a:t>4</a:t>
            </a:r>
            <a:r>
              <a:rPr lang="en-US" dirty="0">
                <a:latin typeface="Consolas" panose="020B0609020204030204" pitchFamily="49" charset="0"/>
              </a:rPr>
              <a:t>])      </a:t>
            </a:r>
          </a:p>
          <a:p>
            <a:endParaRPr lang="en-US" dirty="0">
              <a:latin typeface="Consolas" panose="020B0609020204030204" pitchFamily="49" charset="0"/>
            </a:endParaRPr>
          </a:p>
          <a:p>
            <a:r>
              <a:rPr lang="en-US" dirty="0">
                <a:solidFill>
                  <a:srgbClr val="1396A3"/>
                </a:solidFill>
                <a:latin typeface="Consolas" panose="020B0609020204030204" pitchFamily="49" charset="0"/>
              </a:rPr>
              <a:t>print</a:t>
            </a:r>
            <a:r>
              <a:rPr lang="en-US" dirty="0">
                <a:latin typeface="Consolas" panose="020B0609020204030204" pitchFamily="49" charset="0"/>
              </a:rPr>
              <a:t>(truth[</a:t>
            </a:r>
            <a:r>
              <a:rPr lang="en-US" dirty="0">
                <a:solidFill>
                  <a:srgbClr val="8C0F12"/>
                </a:solidFill>
                <a:latin typeface="Consolas" panose="020B0609020204030204" pitchFamily="49" charset="0"/>
              </a:rPr>
              <a:t>22</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1396A3"/>
                </a:solidFill>
                <a:latin typeface="Consolas" panose="020B0609020204030204" pitchFamily="49" charset="0"/>
              </a:rPr>
              <a:t>print</a:t>
            </a:r>
            <a:r>
              <a:rPr lang="en-US" dirty="0">
                <a:latin typeface="Consolas" panose="020B0609020204030204" pitchFamily="49" charset="0"/>
              </a:rPr>
              <a:t>(truth[</a:t>
            </a:r>
            <a:r>
              <a:rPr lang="en-US" dirty="0">
                <a:solidFill>
                  <a:srgbClr val="8C0F12"/>
                </a:solidFill>
                <a:latin typeface="Consolas" panose="020B0609020204030204" pitchFamily="49" charset="0"/>
              </a:rPr>
              <a:t>-4</a:t>
            </a:r>
            <a:r>
              <a:rPr lang="en-US" dirty="0">
                <a:latin typeface="Consolas" panose="020B0609020204030204" pitchFamily="49" charset="0"/>
              </a:rPr>
              <a:t>:</a:t>
            </a:r>
            <a:r>
              <a:rPr lang="en-US" dirty="0">
                <a:solidFill>
                  <a:srgbClr val="8C0F12"/>
                </a:solidFill>
                <a:latin typeface="Consolas" panose="020B0609020204030204" pitchFamily="49" charset="0"/>
              </a:rPr>
              <a:t>-1</a:t>
            </a:r>
            <a:r>
              <a:rPr lang="en-US" dirty="0">
                <a:latin typeface="Consolas" panose="020B0609020204030204" pitchFamily="49" charset="0"/>
              </a:rPr>
              <a:t>])</a:t>
            </a:r>
          </a:p>
        </p:txBody>
      </p:sp>
      <p:sp>
        <p:nvSpPr>
          <p:cNvPr id="17" name="TextBox 16">
            <a:extLst>
              <a:ext uri="{FF2B5EF4-FFF2-40B4-BE49-F238E27FC236}">
                <a16:creationId xmlns:a16="http://schemas.microsoft.com/office/drawing/2014/main" id="{CEB8F08F-9B5F-4D0F-BF77-1858135F1BBE}"/>
              </a:ext>
            </a:extLst>
          </p:cNvPr>
          <p:cNvSpPr txBox="1"/>
          <p:nvPr/>
        </p:nvSpPr>
        <p:spPr>
          <a:xfrm>
            <a:off x="6194913" y="3376695"/>
            <a:ext cx="5921884" cy="707886"/>
          </a:xfrm>
          <a:prstGeom prst="rect">
            <a:avLst/>
          </a:prstGeom>
          <a:noFill/>
        </p:spPr>
        <p:txBody>
          <a:bodyPr wrap="square" rtlCol="0">
            <a:spAutoFit/>
          </a:bodyPr>
          <a:lstStyle/>
          <a:p>
            <a:pPr algn="ctr"/>
            <a:r>
              <a:rPr lang="en-US" sz="2000" dirty="0"/>
              <a:t>To slice a substring from slots [a-b), write:</a:t>
            </a:r>
          </a:p>
          <a:p>
            <a:pPr algn="ctr"/>
            <a:r>
              <a:rPr lang="en-US" sz="2000" dirty="0">
                <a:solidFill>
                  <a:srgbClr val="0070C0"/>
                </a:solidFill>
              </a:rPr>
              <a:t>str[</a:t>
            </a:r>
            <a:r>
              <a:rPr lang="en-US" sz="2000" dirty="0" err="1">
                <a:solidFill>
                  <a:srgbClr val="0070C0"/>
                </a:solidFill>
              </a:rPr>
              <a:t>a:b</a:t>
            </a:r>
            <a:r>
              <a:rPr lang="en-US" sz="2000" dirty="0">
                <a:solidFill>
                  <a:srgbClr val="0070C0"/>
                </a:solidFill>
              </a:rPr>
              <a:t>]</a:t>
            </a:r>
          </a:p>
        </p:txBody>
      </p:sp>
      <p:sp>
        <p:nvSpPr>
          <p:cNvPr id="19" name="TextBox 18">
            <a:extLst>
              <a:ext uri="{FF2B5EF4-FFF2-40B4-BE49-F238E27FC236}">
                <a16:creationId xmlns:a16="http://schemas.microsoft.com/office/drawing/2014/main" id="{9D405394-07B8-4D98-8AEC-01D026FF96FF}"/>
              </a:ext>
            </a:extLst>
          </p:cNvPr>
          <p:cNvSpPr txBox="1"/>
          <p:nvPr/>
        </p:nvSpPr>
        <p:spPr>
          <a:xfrm>
            <a:off x="6194913" y="4159462"/>
            <a:ext cx="5921884" cy="707886"/>
          </a:xfrm>
          <a:prstGeom prst="rect">
            <a:avLst/>
          </a:prstGeom>
          <a:noFill/>
        </p:spPr>
        <p:txBody>
          <a:bodyPr wrap="square" rtlCol="0">
            <a:spAutoFit/>
          </a:bodyPr>
          <a:lstStyle/>
          <a:p>
            <a:pPr algn="ctr"/>
            <a:r>
              <a:rPr lang="en-US" sz="2000" dirty="0"/>
              <a:t>To slice characters from slots [</a:t>
            </a:r>
            <a:r>
              <a:rPr lang="en-US" sz="2000" dirty="0">
                <a:latin typeface="Consolas" panose="020B0609020204030204" pitchFamily="49" charset="0"/>
              </a:rPr>
              <a:t>0</a:t>
            </a:r>
            <a:r>
              <a:rPr lang="en-US" sz="2000" dirty="0"/>
              <a:t>-b), write:</a:t>
            </a:r>
          </a:p>
          <a:p>
            <a:pPr algn="ctr"/>
            <a:r>
              <a:rPr lang="en-US" sz="2000" dirty="0">
                <a:solidFill>
                  <a:srgbClr val="0070C0"/>
                </a:solidFill>
              </a:rPr>
              <a:t>str[:b]</a:t>
            </a:r>
          </a:p>
        </p:txBody>
      </p:sp>
      <p:sp>
        <p:nvSpPr>
          <p:cNvPr id="20" name="TextBox 19">
            <a:extLst>
              <a:ext uri="{FF2B5EF4-FFF2-40B4-BE49-F238E27FC236}">
                <a16:creationId xmlns:a16="http://schemas.microsoft.com/office/drawing/2014/main" id="{800B1728-11A4-42A5-B272-184692BB147C}"/>
              </a:ext>
            </a:extLst>
          </p:cNvPr>
          <p:cNvSpPr txBox="1"/>
          <p:nvPr/>
        </p:nvSpPr>
        <p:spPr>
          <a:xfrm>
            <a:off x="6194913" y="4942229"/>
            <a:ext cx="5921884" cy="707886"/>
          </a:xfrm>
          <a:prstGeom prst="rect">
            <a:avLst/>
          </a:prstGeom>
          <a:noFill/>
        </p:spPr>
        <p:txBody>
          <a:bodyPr wrap="square" rtlCol="0">
            <a:spAutoFit/>
          </a:bodyPr>
          <a:lstStyle/>
          <a:p>
            <a:pPr algn="ctr"/>
            <a:r>
              <a:rPr lang="en-US" sz="2000" dirty="0"/>
              <a:t>To slice characters from slots [a-End], write:</a:t>
            </a:r>
          </a:p>
          <a:p>
            <a:pPr algn="ctr"/>
            <a:r>
              <a:rPr lang="en-US" sz="2000" dirty="0">
                <a:solidFill>
                  <a:srgbClr val="0070C0"/>
                </a:solidFill>
              </a:rPr>
              <a:t>str[a:]</a:t>
            </a:r>
          </a:p>
        </p:txBody>
      </p:sp>
      <p:sp>
        <p:nvSpPr>
          <p:cNvPr id="21" name="TextBox 20">
            <a:extLst>
              <a:ext uri="{FF2B5EF4-FFF2-40B4-BE49-F238E27FC236}">
                <a16:creationId xmlns:a16="http://schemas.microsoft.com/office/drawing/2014/main" id="{C3783BD0-BA04-4498-8A54-553A6A043D49}"/>
              </a:ext>
            </a:extLst>
          </p:cNvPr>
          <p:cNvSpPr txBox="1"/>
          <p:nvPr/>
        </p:nvSpPr>
        <p:spPr>
          <a:xfrm>
            <a:off x="6755224" y="5724995"/>
            <a:ext cx="4801262" cy="1015663"/>
          </a:xfrm>
          <a:prstGeom prst="rect">
            <a:avLst/>
          </a:prstGeom>
          <a:noFill/>
        </p:spPr>
        <p:txBody>
          <a:bodyPr wrap="square" rtlCol="0">
            <a:spAutoFit/>
          </a:bodyPr>
          <a:lstStyle/>
          <a:p>
            <a:pPr algn="ctr"/>
            <a:r>
              <a:rPr lang="en-US" sz="2000" dirty="0"/>
              <a:t>To slice characters relative to the end of the string, use negative indexes, e.g.:</a:t>
            </a:r>
          </a:p>
          <a:p>
            <a:pPr algn="ctr"/>
            <a:r>
              <a:rPr lang="en-US" sz="2000" dirty="0">
                <a:solidFill>
                  <a:srgbClr val="0070C0"/>
                </a:solidFill>
              </a:rPr>
              <a:t>str[-a:-b]</a:t>
            </a:r>
          </a:p>
        </p:txBody>
      </p:sp>
      <p:sp>
        <p:nvSpPr>
          <p:cNvPr id="22" name="TextBox 21">
            <a:extLst>
              <a:ext uri="{FF2B5EF4-FFF2-40B4-BE49-F238E27FC236}">
                <a16:creationId xmlns:a16="http://schemas.microsoft.com/office/drawing/2014/main" id="{0F453E17-6FE6-410C-B20E-E368DD0B792C}"/>
              </a:ext>
            </a:extLst>
          </p:cNvPr>
          <p:cNvSpPr txBox="1"/>
          <p:nvPr/>
        </p:nvSpPr>
        <p:spPr>
          <a:xfrm>
            <a:off x="1530657" y="3007595"/>
            <a:ext cx="3603872" cy="646331"/>
          </a:xfrm>
          <a:prstGeom prst="rect">
            <a:avLst/>
          </a:prstGeom>
          <a:noFill/>
        </p:spPr>
        <p:txBody>
          <a:bodyPr wrap="none" rtlCol="0">
            <a:spAutoFit/>
          </a:bodyPr>
          <a:lstStyle/>
          <a:p>
            <a:r>
              <a:rPr lang="en-US" dirty="0">
                <a:solidFill>
                  <a:srgbClr val="0070C0"/>
                </a:solidFill>
                <a:latin typeface="Consolas" panose="020B0609020204030204" pitchFamily="49" charset="0"/>
              </a:rPr>
              <a:t>00000000001111111111222222</a:t>
            </a:r>
          </a:p>
          <a:p>
            <a:r>
              <a:rPr lang="en-US" dirty="0">
                <a:solidFill>
                  <a:srgbClr val="0070C0"/>
                </a:solidFill>
                <a:latin typeface="Consolas" panose="020B0609020204030204" pitchFamily="49" charset="0"/>
              </a:rPr>
              <a:t>01234567890123456789012345</a:t>
            </a:r>
          </a:p>
        </p:txBody>
      </p:sp>
      <p:sp>
        <p:nvSpPr>
          <p:cNvPr id="23" name="Rectangle 22">
            <a:extLst>
              <a:ext uri="{FF2B5EF4-FFF2-40B4-BE49-F238E27FC236}">
                <a16:creationId xmlns:a16="http://schemas.microsoft.com/office/drawing/2014/main" id="{57261B7C-EDFD-4D3F-B066-7D8511DAF65D}"/>
              </a:ext>
            </a:extLst>
          </p:cNvPr>
          <p:cNvSpPr/>
          <p:nvPr/>
        </p:nvSpPr>
        <p:spPr>
          <a:xfrm>
            <a:off x="1733084" y="2761802"/>
            <a:ext cx="290148" cy="846670"/>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4D84987-BD18-47F7-AA48-81F87B3824EA}"/>
              </a:ext>
            </a:extLst>
          </p:cNvPr>
          <p:cNvSpPr/>
          <p:nvPr/>
        </p:nvSpPr>
        <p:spPr>
          <a:xfrm>
            <a:off x="1592409" y="2757377"/>
            <a:ext cx="560241" cy="846670"/>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BB1B796-3BE5-475A-8EB3-E94449EADD5A}"/>
              </a:ext>
            </a:extLst>
          </p:cNvPr>
          <p:cNvSpPr/>
          <p:nvPr/>
        </p:nvSpPr>
        <p:spPr>
          <a:xfrm>
            <a:off x="4361986" y="2777314"/>
            <a:ext cx="536332" cy="846670"/>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D029427-1B27-4CD6-94BE-FB719EB3A848}"/>
              </a:ext>
            </a:extLst>
          </p:cNvPr>
          <p:cNvSpPr/>
          <p:nvPr/>
        </p:nvSpPr>
        <p:spPr>
          <a:xfrm>
            <a:off x="4370779" y="2780049"/>
            <a:ext cx="383932" cy="846670"/>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388D0540-D589-4A01-885F-1805CC40F67B}"/>
              </a:ext>
            </a:extLst>
          </p:cNvPr>
          <p:cNvGrpSpPr/>
          <p:nvPr/>
        </p:nvGrpSpPr>
        <p:grpSpPr>
          <a:xfrm>
            <a:off x="6659191" y="1041606"/>
            <a:ext cx="5276631" cy="954107"/>
            <a:chOff x="5390025" y="1175703"/>
            <a:chExt cx="5276631" cy="954107"/>
          </a:xfrm>
        </p:grpSpPr>
        <p:sp>
          <p:nvSpPr>
            <p:cNvPr id="18" name="TextBox 17">
              <a:extLst>
                <a:ext uri="{FF2B5EF4-FFF2-40B4-BE49-F238E27FC236}">
                  <a16:creationId xmlns:a16="http://schemas.microsoft.com/office/drawing/2014/main" id="{BA6C84B8-DE66-46F6-97F1-40EAF07A7BFA}"/>
                </a:ext>
              </a:extLst>
            </p:cNvPr>
            <p:cNvSpPr txBox="1"/>
            <p:nvPr/>
          </p:nvSpPr>
          <p:spPr>
            <a:xfrm>
              <a:off x="6094910" y="1175703"/>
              <a:ext cx="4571746" cy="954107"/>
            </a:xfrm>
            <a:prstGeom prst="rect">
              <a:avLst/>
            </a:prstGeom>
            <a:noFill/>
          </p:spPr>
          <p:txBody>
            <a:bodyPr wrap="square">
              <a:spAutoFit/>
            </a:bodyPr>
            <a:lstStyle/>
            <a:p>
              <a:pPr algn="ctr"/>
              <a:r>
                <a:rPr lang="en-US" sz="2800" dirty="0"/>
                <a:t>Challenge: What will the program on the left print?</a:t>
              </a:r>
            </a:p>
          </p:txBody>
        </p:sp>
        <p:pic>
          <p:nvPicPr>
            <p:cNvPr id="24" name="Picture 23" descr="Shape&#10;&#10;Description automatically generated with low confidence">
              <a:extLst>
                <a:ext uri="{FF2B5EF4-FFF2-40B4-BE49-F238E27FC236}">
                  <a16:creationId xmlns:a16="http://schemas.microsoft.com/office/drawing/2014/main" id="{8EF8D924-8B1C-4BB0-AE98-48D92BE29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025" y="1185153"/>
              <a:ext cx="846739" cy="846739"/>
            </a:xfrm>
            <a:prstGeom prst="rect">
              <a:avLst/>
            </a:prstGeom>
            <a:ln>
              <a:noFill/>
            </a:ln>
            <a:effectLst>
              <a:outerShdw blurRad="292100" dist="139700" dir="2700000" algn="tl" rotWithShape="0">
                <a:srgbClr val="333333">
                  <a:alpha val="65000"/>
                </a:srgbClr>
              </a:outerShdw>
            </a:effectLst>
          </p:spPr>
        </p:pic>
      </p:grpSp>
      <p:sp>
        <p:nvSpPr>
          <p:cNvPr id="28" name="Rectangle 27">
            <a:extLst>
              <a:ext uri="{FF2B5EF4-FFF2-40B4-BE49-F238E27FC236}">
                <a16:creationId xmlns:a16="http://schemas.microsoft.com/office/drawing/2014/main" id="{B7AF1921-8B3B-4E2C-9D45-148469CCF6B9}"/>
              </a:ext>
            </a:extLst>
          </p:cNvPr>
          <p:cNvSpPr/>
          <p:nvPr/>
        </p:nvSpPr>
        <p:spPr>
          <a:xfrm>
            <a:off x="6341635" y="2074736"/>
            <a:ext cx="543911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9" name="Rectangle 28">
            <a:extLst>
              <a:ext uri="{FF2B5EF4-FFF2-40B4-BE49-F238E27FC236}">
                <a16:creationId xmlns:a16="http://schemas.microsoft.com/office/drawing/2014/main" id="{D0C953EB-155A-47CA-A26D-7E8560220226}"/>
              </a:ext>
            </a:extLst>
          </p:cNvPr>
          <p:cNvSpPr/>
          <p:nvPr/>
        </p:nvSpPr>
        <p:spPr>
          <a:xfrm>
            <a:off x="6344081" y="2081208"/>
            <a:ext cx="544114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peech Bubble: Rectangle with Corners Rounded 30">
            <a:extLst>
              <a:ext uri="{FF2B5EF4-FFF2-40B4-BE49-F238E27FC236}">
                <a16:creationId xmlns:a16="http://schemas.microsoft.com/office/drawing/2014/main" id="{4C6A0CE4-C9F2-4DD4-ADC0-F41FDD81859E}"/>
              </a:ext>
            </a:extLst>
          </p:cNvPr>
          <p:cNvSpPr/>
          <p:nvPr/>
        </p:nvSpPr>
        <p:spPr>
          <a:xfrm>
            <a:off x="4011476" y="4338331"/>
            <a:ext cx="3971224" cy="1112734"/>
          </a:xfrm>
          <a:prstGeom prst="wedgeRoundRectCallout">
            <a:avLst>
              <a:gd name="adj1" fmla="val -88615"/>
              <a:gd name="adj2" fmla="val -299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Hint: Think about Python ranges, e.g.:  range(1,3).</a:t>
            </a:r>
          </a:p>
        </p:txBody>
      </p:sp>
      <p:sp>
        <p:nvSpPr>
          <p:cNvPr id="32" name="TextBox 31">
            <a:extLst>
              <a:ext uri="{FF2B5EF4-FFF2-40B4-BE49-F238E27FC236}">
                <a16:creationId xmlns:a16="http://schemas.microsoft.com/office/drawing/2014/main" id="{51DD7290-06DB-4F24-B728-CBD9170680E6}"/>
              </a:ext>
            </a:extLst>
          </p:cNvPr>
          <p:cNvSpPr txBox="1"/>
          <p:nvPr/>
        </p:nvSpPr>
        <p:spPr>
          <a:xfrm>
            <a:off x="3497873" y="4360829"/>
            <a:ext cx="1531144" cy="369332"/>
          </a:xfrm>
          <a:prstGeom prst="rect">
            <a:avLst/>
          </a:prstGeom>
          <a:noFill/>
        </p:spPr>
        <p:txBody>
          <a:bodyPr wrap="square">
            <a:spAutoFit/>
          </a:bodyPr>
          <a:lstStyle/>
          <a:p>
            <a:r>
              <a:rPr lang="en-US" dirty="0">
                <a:solidFill>
                  <a:srgbClr val="0000A3"/>
                </a:solidFill>
                <a:latin typeface="Consolas" panose="020B0609020204030204" pitchFamily="49" charset="0"/>
              </a:rPr>
              <a:t># CL</a:t>
            </a:r>
            <a:endParaRPr lang="en-US" dirty="0">
              <a:solidFill>
                <a:srgbClr val="0000A3"/>
              </a:solidFill>
            </a:endParaRPr>
          </a:p>
        </p:txBody>
      </p:sp>
      <p:sp>
        <p:nvSpPr>
          <p:cNvPr id="33" name="TextBox 32">
            <a:extLst>
              <a:ext uri="{FF2B5EF4-FFF2-40B4-BE49-F238E27FC236}">
                <a16:creationId xmlns:a16="http://schemas.microsoft.com/office/drawing/2014/main" id="{6468EB03-FF6B-4CD9-B669-43B05B6B0F45}"/>
              </a:ext>
            </a:extLst>
          </p:cNvPr>
          <p:cNvSpPr txBox="1"/>
          <p:nvPr/>
        </p:nvSpPr>
        <p:spPr>
          <a:xfrm>
            <a:off x="3497873" y="4937935"/>
            <a:ext cx="1531144" cy="369332"/>
          </a:xfrm>
          <a:prstGeom prst="rect">
            <a:avLst/>
          </a:prstGeom>
          <a:noFill/>
        </p:spPr>
        <p:txBody>
          <a:bodyPr wrap="square">
            <a:spAutoFit/>
          </a:bodyPr>
          <a:lstStyle/>
          <a:p>
            <a:r>
              <a:rPr lang="en-US" dirty="0">
                <a:solidFill>
                  <a:srgbClr val="0000A3"/>
                </a:solidFill>
                <a:latin typeface="Consolas" panose="020B0609020204030204" pitchFamily="49" charset="0"/>
              </a:rPr>
              <a:t># UCLA</a:t>
            </a:r>
            <a:endParaRPr lang="en-US" dirty="0">
              <a:solidFill>
                <a:srgbClr val="0000A3"/>
              </a:solidFill>
            </a:endParaRPr>
          </a:p>
        </p:txBody>
      </p:sp>
      <p:sp>
        <p:nvSpPr>
          <p:cNvPr id="34" name="TextBox 33">
            <a:extLst>
              <a:ext uri="{FF2B5EF4-FFF2-40B4-BE49-F238E27FC236}">
                <a16:creationId xmlns:a16="http://schemas.microsoft.com/office/drawing/2014/main" id="{D8E8A658-31F8-4EDA-8A7F-36B8D9C07362}"/>
              </a:ext>
            </a:extLst>
          </p:cNvPr>
          <p:cNvSpPr txBox="1"/>
          <p:nvPr/>
        </p:nvSpPr>
        <p:spPr>
          <a:xfrm>
            <a:off x="3497873" y="5455375"/>
            <a:ext cx="1531144" cy="369332"/>
          </a:xfrm>
          <a:prstGeom prst="rect">
            <a:avLst/>
          </a:prstGeom>
          <a:noFill/>
        </p:spPr>
        <p:txBody>
          <a:bodyPr wrap="square">
            <a:spAutoFit/>
          </a:bodyPr>
          <a:lstStyle/>
          <a:p>
            <a:r>
              <a:rPr lang="en-US" dirty="0">
                <a:solidFill>
                  <a:srgbClr val="0000A3"/>
                </a:solidFill>
                <a:latin typeface="Consolas" panose="020B0609020204030204" pitchFamily="49" charset="0"/>
              </a:rPr>
              <a:t># some!</a:t>
            </a:r>
            <a:endParaRPr lang="en-US" dirty="0">
              <a:solidFill>
                <a:srgbClr val="0000A3"/>
              </a:solidFill>
            </a:endParaRPr>
          </a:p>
        </p:txBody>
      </p:sp>
      <p:sp>
        <p:nvSpPr>
          <p:cNvPr id="35" name="TextBox 34">
            <a:extLst>
              <a:ext uri="{FF2B5EF4-FFF2-40B4-BE49-F238E27FC236}">
                <a16:creationId xmlns:a16="http://schemas.microsoft.com/office/drawing/2014/main" id="{A9A89B16-F226-4EC0-8521-08D91DBFFB1A}"/>
              </a:ext>
            </a:extLst>
          </p:cNvPr>
          <p:cNvSpPr txBox="1"/>
          <p:nvPr/>
        </p:nvSpPr>
        <p:spPr>
          <a:xfrm>
            <a:off x="3497873" y="6013564"/>
            <a:ext cx="1531144" cy="369332"/>
          </a:xfrm>
          <a:prstGeom prst="rect">
            <a:avLst/>
          </a:prstGeom>
          <a:noFill/>
        </p:spPr>
        <p:txBody>
          <a:bodyPr wrap="square">
            <a:spAutoFit/>
          </a:bodyPr>
          <a:lstStyle/>
          <a:p>
            <a:r>
              <a:rPr lang="en-US" dirty="0">
                <a:solidFill>
                  <a:srgbClr val="0000A3"/>
                </a:solidFill>
                <a:latin typeface="Consolas" panose="020B0609020204030204" pitchFamily="49" charset="0"/>
              </a:rPr>
              <a:t># </a:t>
            </a:r>
            <a:r>
              <a:rPr lang="en-US" dirty="0" err="1">
                <a:solidFill>
                  <a:srgbClr val="0000A3"/>
                </a:solidFill>
                <a:latin typeface="Consolas" panose="020B0609020204030204" pitchFamily="49" charset="0"/>
              </a:rPr>
              <a:t>ome</a:t>
            </a:r>
            <a:endParaRPr lang="en-US" dirty="0">
              <a:solidFill>
                <a:srgbClr val="0000A3"/>
              </a:solidFill>
            </a:endParaRPr>
          </a:p>
        </p:txBody>
      </p:sp>
      <p:sp>
        <p:nvSpPr>
          <p:cNvPr id="37" name="TextBox 36">
            <a:extLst>
              <a:ext uri="{FF2B5EF4-FFF2-40B4-BE49-F238E27FC236}">
                <a16:creationId xmlns:a16="http://schemas.microsoft.com/office/drawing/2014/main" id="{4FBCB8C1-788F-4731-BEE1-E783FAA0971D}"/>
              </a:ext>
            </a:extLst>
          </p:cNvPr>
          <p:cNvSpPr txBox="1"/>
          <p:nvPr/>
        </p:nvSpPr>
        <p:spPr>
          <a:xfrm>
            <a:off x="3497873" y="3834493"/>
            <a:ext cx="1531144" cy="369332"/>
          </a:xfrm>
          <a:prstGeom prst="rect">
            <a:avLst/>
          </a:prstGeom>
          <a:noFill/>
        </p:spPr>
        <p:txBody>
          <a:bodyPr wrap="square">
            <a:spAutoFit/>
          </a:bodyPr>
          <a:lstStyle/>
          <a:p>
            <a:r>
              <a:rPr lang="en-US" dirty="0">
                <a:solidFill>
                  <a:srgbClr val="0000A3"/>
                </a:solidFill>
                <a:latin typeface="Consolas" panose="020B0609020204030204" pitchFamily="49" charset="0"/>
              </a:rPr>
              <a:t># t</a:t>
            </a:r>
            <a:endParaRPr lang="en-US" dirty="0">
              <a:solidFill>
                <a:srgbClr val="0000A3"/>
              </a:solidFill>
            </a:endParaRPr>
          </a:p>
        </p:txBody>
      </p:sp>
      <p:sp>
        <p:nvSpPr>
          <p:cNvPr id="38" name="Rectangle 37">
            <a:extLst>
              <a:ext uri="{FF2B5EF4-FFF2-40B4-BE49-F238E27FC236}">
                <a16:creationId xmlns:a16="http://schemas.microsoft.com/office/drawing/2014/main" id="{F1C73BE0-2AF5-425A-BDD7-68551089A27C}"/>
              </a:ext>
            </a:extLst>
          </p:cNvPr>
          <p:cNvSpPr/>
          <p:nvPr/>
        </p:nvSpPr>
        <p:spPr>
          <a:xfrm>
            <a:off x="2373459" y="2776427"/>
            <a:ext cx="141141" cy="846670"/>
          </a:xfrm>
          <a:prstGeom prst="rect">
            <a:avLst/>
          </a:prstGeom>
          <a:no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95BBDDF9-3EF0-4615-ADF6-D7433FEB0262}"/>
              </a:ext>
            </a:extLst>
          </p:cNvPr>
          <p:cNvSpPr txBox="1"/>
          <p:nvPr/>
        </p:nvSpPr>
        <p:spPr>
          <a:xfrm>
            <a:off x="6194913" y="2593928"/>
            <a:ext cx="5921884" cy="707886"/>
          </a:xfrm>
          <a:prstGeom prst="rect">
            <a:avLst/>
          </a:prstGeom>
          <a:noFill/>
        </p:spPr>
        <p:txBody>
          <a:bodyPr wrap="square" rtlCol="0">
            <a:spAutoFit/>
          </a:bodyPr>
          <a:lstStyle/>
          <a:p>
            <a:pPr algn="ctr"/>
            <a:r>
              <a:rPr lang="en-US" sz="2000" dirty="0"/>
              <a:t>To extract a substring of length one from slot a, write:</a:t>
            </a:r>
          </a:p>
          <a:p>
            <a:pPr algn="ctr"/>
            <a:r>
              <a:rPr lang="en-US" sz="2000" dirty="0">
                <a:solidFill>
                  <a:srgbClr val="0070C0"/>
                </a:solidFill>
              </a:rPr>
              <a:t>str[a]</a:t>
            </a:r>
          </a:p>
        </p:txBody>
      </p:sp>
      <p:sp>
        <p:nvSpPr>
          <p:cNvPr id="30" name="TextBox 29">
            <a:extLst>
              <a:ext uri="{FF2B5EF4-FFF2-40B4-BE49-F238E27FC236}">
                <a16:creationId xmlns:a16="http://schemas.microsoft.com/office/drawing/2014/main" id="{677C3C09-AD8D-41E5-89A8-40FA8757F5FB}"/>
              </a:ext>
            </a:extLst>
          </p:cNvPr>
          <p:cNvSpPr txBox="1"/>
          <p:nvPr/>
        </p:nvSpPr>
        <p:spPr>
          <a:xfrm>
            <a:off x="589668" y="1050306"/>
            <a:ext cx="5605245" cy="954107"/>
          </a:xfrm>
          <a:prstGeom prst="rect">
            <a:avLst/>
          </a:prstGeom>
          <a:noFill/>
        </p:spPr>
        <p:txBody>
          <a:bodyPr wrap="square">
            <a:spAutoFit/>
          </a:bodyPr>
          <a:lstStyle/>
          <a:p>
            <a:pPr algn="ctr"/>
            <a:r>
              <a:rPr lang="en-US" sz="2800" dirty="0"/>
              <a:t>Python makes it super-easy to extract substrings! </a:t>
            </a:r>
          </a:p>
        </p:txBody>
      </p:sp>
    </p:spTree>
    <p:extLst>
      <p:ext uri="{BB962C8B-B14F-4D97-AF65-F5344CB8AC3E}">
        <p14:creationId xmlns:p14="http://schemas.microsoft.com/office/powerpoint/2010/main" val="257312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3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22" presetClass="entr" presetSubtype="8"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90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9"/>
                                        </p:tgtEl>
                                      </p:cBhvr>
                                    </p:animEffect>
                                    <p:set>
                                      <p:cBhvr>
                                        <p:cTn id="45" dur="1" fill="hold">
                                          <p:stCondLst>
                                            <p:cond delay="499"/>
                                          </p:stCondLst>
                                        </p:cTn>
                                        <p:tgtEl>
                                          <p:spTgt spid="2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left)">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38"/>
                                        </p:tgtEl>
                                      </p:cBhvr>
                                    </p:animEffect>
                                    <p:set>
                                      <p:cBhvr>
                                        <p:cTn id="64" dur="1" fill="hold">
                                          <p:stCondLst>
                                            <p:cond delay="499"/>
                                          </p:stCondLst>
                                        </p:cTn>
                                        <p:tgtEl>
                                          <p:spTgt spid="3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left)">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left)">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25"/>
                                        </p:tgtEl>
                                      </p:cBhvr>
                                    </p:animEffect>
                                    <p:set>
                                      <p:cBhvr>
                                        <p:cTn id="102" dur="1" fill="hold">
                                          <p:stCondLst>
                                            <p:cond delay="499"/>
                                          </p:stCondLst>
                                        </p:cTn>
                                        <p:tgtEl>
                                          <p:spTgt spid="2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left)">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wipe(left)">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21"/>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wipe(left)">
                                      <p:cBhvr>
                                        <p:cTn id="130" dur="500"/>
                                        <p:tgtEl>
                                          <p:spTgt spid="2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1" nodeType="clickEffect">
                                  <p:stCondLst>
                                    <p:cond delay="0"/>
                                  </p:stCondLst>
                                  <p:childTnLst>
                                    <p:animEffect transition="out" filter="fade">
                                      <p:cBhvr>
                                        <p:cTn id="139" dur="500"/>
                                        <p:tgtEl>
                                          <p:spTgt spid="27"/>
                                        </p:tgtEl>
                                      </p:cBhvr>
                                    </p:animEffect>
                                    <p:set>
                                      <p:cBhvr>
                                        <p:cTn id="140"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20" grpId="0"/>
      <p:bldP spid="21" grpId="0"/>
      <p:bldP spid="22" grpId="0"/>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p:bldP spid="33" grpId="0"/>
      <p:bldP spid="34" grpId="0"/>
      <p:bldP spid="35" grpId="0"/>
      <p:bldP spid="37" grpId="0"/>
      <p:bldP spid="38" grpId="0" animBg="1"/>
      <p:bldP spid="38" grpId="1" animBg="1"/>
      <p:bldP spid="3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7A04A40-7ADA-47BB-ADFD-BFC6807AD919}"/>
              </a:ext>
            </a:extLst>
          </p:cNvPr>
          <p:cNvGrpSpPr/>
          <p:nvPr/>
        </p:nvGrpSpPr>
        <p:grpSpPr>
          <a:xfrm>
            <a:off x="2342237" y="4084738"/>
            <a:ext cx="7642468" cy="1171133"/>
            <a:chOff x="2150648" y="3017954"/>
            <a:chExt cx="7642468" cy="1171133"/>
          </a:xfrm>
        </p:grpSpPr>
        <p:sp>
          <p:nvSpPr>
            <p:cNvPr id="11" name="TextBox 10">
              <a:extLst>
                <a:ext uri="{FF2B5EF4-FFF2-40B4-BE49-F238E27FC236}">
                  <a16:creationId xmlns:a16="http://schemas.microsoft.com/office/drawing/2014/main" id="{6675778A-AE72-46A2-8F3B-A18CCB85C134}"/>
                </a:ext>
              </a:extLst>
            </p:cNvPr>
            <p:cNvSpPr txBox="1"/>
            <p:nvPr/>
          </p:nvSpPr>
          <p:spPr>
            <a:xfrm>
              <a:off x="5073055" y="3017954"/>
              <a:ext cx="1799704" cy="1077218"/>
            </a:xfrm>
            <a:prstGeom prst="rect">
              <a:avLst/>
            </a:prstGeom>
            <a:noFill/>
          </p:spPr>
          <p:txBody>
            <a:bodyPr wrap="square" rtlCol="0">
              <a:spAutoFit/>
            </a:bodyPr>
            <a:lstStyle/>
            <a:p>
              <a:pPr algn="ctr"/>
              <a:r>
                <a:rPr lang="en-US" sz="3200" dirty="0"/>
                <a:t>Data Science</a:t>
              </a:r>
            </a:p>
          </p:txBody>
        </p:sp>
        <p:pic>
          <p:nvPicPr>
            <p:cNvPr id="17" name="Picture 16">
              <a:extLst>
                <a:ext uri="{FF2B5EF4-FFF2-40B4-BE49-F238E27FC236}">
                  <a16:creationId xmlns:a16="http://schemas.microsoft.com/office/drawing/2014/main" id="{3FFE3834-EBE7-40A6-908E-98DEB194B56B}"/>
                </a:ext>
              </a:extLst>
            </p:cNvPr>
            <p:cNvPicPr>
              <a:picLocks noChangeAspect="1"/>
            </p:cNvPicPr>
            <p:nvPr/>
          </p:nvPicPr>
          <p:blipFill>
            <a:blip r:embed="rId3"/>
            <a:stretch>
              <a:fillRect/>
            </a:stretch>
          </p:blipFill>
          <p:spPr>
            <a:xfrm>
              <a:off x="7762386" y="3085241"/>
              <a:ext cx="2030730" cy="909281"/>
            </a:xfrm>
            <a:prstGeom prst="rect">
              <a:avLst/>
            </a:prstGeom>
          </p:spPr>
        </p:pic>
        <p:pic>
          <p:nvPicPr>
            <p:cNvPr id="19" name="Picture 18">
              <a:extLst>
                <a:ext uri="{FF2B5EF4-FFF2-40B4-BE49-F238E27FC236}">
                  <a16:creationId xmlns:a16="http://schemas.microsoft.com/office/drawing/2014/main" id="{4394B962-C808-4CF4-A3C6-6D66B79506B4}"/>
                </a:ext>
              </a:extLst>
            </p:cNvPr>
            <p:cNvPicPr>
              <a:picLocks noChangeAspect="1"/>
            </p:cNvPicPr>
            <p:nvPr/>
          </p:nvPicPr>
          <p:blipFill>
            <a:blip r:embed="rId4"/>
            <a:stretch>
              <a:fillRect/>
            </a:stretch>
          </p:blipFill>
          <p:spPr>
            <a:xfrm>
              <a:off x="2150648" y="3186314"/>
              <a:ext cx="2475373" cy="1002773"/>
            </a:xfrm>
            <a:prstGeom prst="rect">
              <a:avLst/>
            </a:prstGeom>
          </p:spPr>
        </p:pic>
      </p:grpSp>
      <p:grpSp>
        <p:nvGrpSpPr>
          <p:cNvPr id="13" name="Group 12">
            <a:extLst>
              <a:ext uri="{FF2B5EF4-FFF2-40B4-BE49-F238E27FC236}">
                <a16:creationId xmlns:a16="http://schemas.microsoft.com/office/drawing/2014/main" id="{5E1B9F04-FEB8-4E6F-BAFE-309EE9711E43}"/>
              </a:ext>
            </a:extLst>
          </p:cNvPr>
          <p:cNvGrpSpPr/>
          <p:nvPr/>
        </p:nvGrpSpPr>
        <p:grpSpPr>
          <a:xfrm>
            <a:off x="2564558" y="2466577"/>
            <a:ext cx="7077247" cy="1339105"/>
            <a:chOff x="2600922" y="1520017"/>
            <a:chExt cx="7077247" cy="1339105"/>
          </a:xfrm>
        </p:grpSpPr>
        <p:sp>
          <p:nvSpPr>
            <p:cNvPr id="12" name="TextBox 11">
              <a:extLst>
                <a:ext uri="{FF2B5EF4-FFF2-40B4-BE49-F238E27FC236}">
                  <a16:creationId xmlns:a16="http://schemas.microsoft.com/office/drawing/2014/main" id="{874ED9AD-7485-4416-88A7-A588BF883FB1}"/>
                </a:ext>
              </a:extLst>
            </p:cNvPr>
            <p:cNvSpPr txBox="1"/>
            <p:nvPr/>
          </p:nvSpPr>
          <p:spPr>
            <a:xfrm>
              <a:off x="5242120" y="1650960"/>
              <a:ext cx="2123388" cy="1077218"/>
            </a:xfrm>
            <a:prstGeom prst="rect">
              <a:avLst/>
            </a:prstGeom>
            <a:noFill/>
          </p:spPr>
          <p:txBody>
            <a:bodyPr wrap="square" rtlCol="0">
              <a:spAutoFit/>
            </a:bodyPr>
            <a:lstStyle/>
            <a:p>
              <a:pPr algn="ctr"/>
              <a:r>
                <a:rPr lang="en-US" sz="3200" dirty="0"/>
                <a:t>Web Backends</a:t>
              </a:r>
            </a:p>
          </p:txBody>
        </p:sp>
        <p:pic>
          <p:nvPicPr>
            <p:cNvPr id="8" name="Picture 7">
              <a:extLst>
                <a:ext uri="{FF2B5EF4-FFF2-40B4-BE49-F238E27FC236}">
                  <a16:creationId xmlns:a16="http://schemas.microsoft.com/office/drawing/2014/main" id="{27C98367-C45A-415D-84D1-222EC6DDBD7E}"/>
                </a:ext>
              </a:extLst>
            </p:cNvPr>
            <p:cNvPicPr>
              <a:picLocks noChangeAspect="1"/>
            </p:cNvPicPr>
            <p:nvPr/>
          </p:nvPicPr>
          <p:blipFill>
            <a:blip r:embed="rId5"/>
            <a:stretch>
              <a:fillRect/>
            </a:stretch>
          </p:blipFill>
          <p:spPr>
            <a:xfrm>
              <a:off x="7990339" y="1716977"/>
              <a:ext cx="1687830" cy="945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E9CD499E-6681-4E3C-A9F9-ED44B7C5D3EA}"/>
                </a:ext>
              </a:extLst>
            </p:cNvPr>
            <p:cNvPicPr>
              <a:picLocks noChangeAspect="1"/>
            </p:cNvPicPr>
            <p:nvPr/>
          </p:nvPicPr>
          <p:blipFill>
            <a:blip r:embed="rId6"/>
            <a:stretch>
              <a:fillRect/>
            </a:stretch>
          </p:blipFill>
          <p:spPr>
            <a:xfrm>
              <a:off x="2600922" y="1520017"/>
              <a:ext cx="2030730" cy="1339105"/>
            </a:xfrm>
            <a:prstGeom prst="rect">
              <a:avLst/>
            </a:prstGeom>
            <a:ln>
              <a:noFill/>
            </a:ln>
            <a:effectLst>
              <a:softEdge rad="112500"/>
            </a:effectLst>
          </p:spPr>
        </p:pic>
      </p:grpSp>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76200"/>
            <a:ext cx="10363200" cy="1143000"/>
          </a:xfrm>
        </p:spPr>
        <p:txBody>
          <a:bodyPr>
            <a:normAutofit/>
          </a:bodyPr>
          <a:lstStyle/>
          <a:p>
            <a:r>
              <a:rPr lang="en-US" sz="4400" dirty="0"/>
              <a:t>Python Uses</a:t>
            </a:r>
          </a:p>
        </p:txBody>
      </p:sp>
      <p:grpSp>
        <p:nvGrpSpPr>
          <p:cNvPr id="5" name="Group 4">
            <a:extLst>
              <a:ext uri="{FF2B5EF4-FFF2-40B4-BE49-F238E27FC236}">
                <a16:creationId xmlns:a16="http://schemas.microsoft.com/office/drawing/2014/main" id="{0FD61AAB-B5AF-4763-BCA8-C5D23626D9E2}"/>
              </a:ext>
            </a:extLst>
          </p:cNvPr>
          <p:cNvGrpSpPr/>
          <p:nvPr/>
        </p:nvGrpSpPr>
        <p:grpSpPr>
          <a:xfrm>
            <a:off x="2179799" y="902168"/>
            <a:ext cx="4191634" cy="1082183"/>
            <a:chOff x="2634659" y="929272"/>
            <a:chExt cx="4191634" cy="1082183"/>
          </a:xfrm>
        </p:grpSpPr>
        <p:sp>
          <p:nvSpPr>
            <p:cNvPr id="7" name="TextBox 6">
              <a:extLst>
                <a:ext uri="{FF2B5EF4-FFF2-40B4-BE49-F238E27FC236}">
                  <a16:creationId xmlns:a16="http://schemas.microsoft.com/office/drawing/2014/main" id="{19C666BC-AEFE-4EC9-94C4-EDAA0C622D0C}"/>
                </a:ext>
              </a:extLst>
            </p:cNvPr>
            <p:cNvSpPr txBox="1"/>
            <p:nvPr/>
          </p:nvSpPr>
          <p:spPr>
            <a:xfrm>
              <a:off x="3156554" y="929272"/>
              <a:ext cx="3669739" cy="1077218"/>
            </a:xfrm>
            <a:prstGeom prst="rect">
              <a:avLst/>
            </a:prstGeom>
            <a:noFill/>
          </p:spPr>
          <p:txBody>
            <a:bodyPr wrap="square" rtlCol="0">
              <a:spAutoFit/>
            </a:bodyPr>
            <a:lstStyle/>
            <a:p>
              <a:pPr algn="ctr"/>
              <a:r>
                <a:rPr lang="en-US" sz="3200" dirty="0"/>
                <a:t>Quick &amp; Dirty Scripting</a:t>
              </a:r>
            </a:p>
          </p:txBody>
        </p:sp>
        <p:pic>
          <p:nvPicPr>
            <p:cNvPr id="4" name="Picture 3">
              <a:extLst>
                <a:ext uri="{FF2B5EF4-FFF2-40B4-BE49-F238E27FC236}">
                  <a16:creationId xmlns:a16="http://schemas.microsoft.com/office/drawing/2014/main" id="{AFDB7C9C-9A5A-4005-B131-DBBED3D9EBB2}"/>
                </a:ext>
              </a:extLst>
            </p:cNvPr>
            <p:cNvPicPr>
              <a:picLocks noChangeAspect="1"/>
            </p:cNvPicPr>
            <p:nvPr/>
          </p:nvPicPr>
          <p:blipFill>
            <a:blip r:embed="rId7"/>
            <a:stretch>
              <a:fillRect/>
            </a:stretch>
          </p:blipFill>
          <p:spPr>
            <a:xfrm rot="980910">
              <a:off x="2634659" y="967665"/>
              <a:ext cx="1043790" cy="1043790"/>
            </a:xfrm>
            <a:prstGeom prst="rect">
              <a:avLst/>
            </a:prstGeom>
          </p:spPr>
        </p:pic>
      </p:grpSp>
      <p:grpSp>
        <p:nvGrpSpPr>
          <p:cNvPr id="23" name="Group 22">
            <a:extLst>
              <a:ext uri="{FF2B5EF4-FFF2-40B4-BE49-F238E27FC236}">
                <a16:creationId xmlns:a16="http://schemas.microsoft.com/office/drawing/2014/main" id="{98744BCB-165B-4029-AE75-A0F2CC2602FE}"/>
              </a:ext>
            </a:extLst>
          </p:cNvPr>
          <p:cNvGrpSpPr/>
          <p:nvPr/>
        </p:nvGrpSpPr>
        <p:grpSpPr>
          <a:xfrm>
            <a:off x="2342237" y="5501719"/>
            <a:ext cx="8157553" cy="1077218"/>
            <a:chOff x="2334977" y="4408581"/>
            <a:chExt cx="8157553" cy="1077218"/>
          </a:xfrm>
        </p:grpSpPr>
        <p:sp>
          <p:nvSpPr>
            <p:cNvPr id="14" name="TextBox 13">
              <a:extLst>
                <a:ext uri="{FF2B5EF4-FFF2-40B4-BE49-F238E27FC236}">
                  <a16:creationId xmlns:a16="http://schemas.microsoft.com/office/drawing/2014/main" id="{E2081687-AB27-467F-9C4F-B65189F74DAA}"/>
                </a:ext>
              </a:extLst>
            </p:cNvPr>
            <p:cNvSpPr txBox="1"/>
            <p:nvPr/>
          </p:nvSpPr>
          <p:spPr>
            <a:xfrm>
              <a:off x="5175632" y="4408581"/>
              <a:ext cx="1954698" cy="1077218"/>
            </a:xfrm>
            <a:prstGeom prst="rect">
              <a:avLst/>
            </a:prstGeom>
            <a:noFill/>
          </p:spPr>
          <p:txBody>
            <a:bodyPr wrap="square" rtlCol="0">
              <a:spAutoFit/>
            </a:bodyPr>
            <a:lstStyle/>
            <a:p>
              <a:pPr algn="ctr"/>
              <a:r>
                <a:rPr lang="en-US" sz="3200" dirty="0"/>
                <a:t>Machine Learning</a:t>
              </a:r>
            </a:p>
          </p:txBody>
        </p:sp>
        <p:pic>
          <p:nvPicPr>
            <p:cNvPr id="22" name="Picture 21">
              <a:extLst>
                <a:ext uri="{FF2B5EF4-FFF2-40B4-BE49-F238E27FC236}">
                  <a16:creationId xmlns:a16="http://schemas.microsoft.com/office/drawing/2014/main" id="{F9E5660C-E257-470C-BBC4-985D3C2B1C09}"/>
                </a:ext>
              </a:extLst>
            </p:cNvPr>
            <p:cNvPicPr>
              <a:picLocks noChangeAspect="1"/>
            </p:cNvPicPr>
            <p:nvPr/>
          </p:nvPicPr>
          <p:blipFill>
            <a:blip r:embed="rId8"/>
            <a:stretch>
              <a:fillRect/>
            </a:stretch>
          </p:blipFill>
          <p:spPr>
            <a:xfrm>
              <a:off x="7431630" y="4460239"/>
              <a:ext cx="3060900" cy="1025560"/>
            </a:xfrm>
            <a:prstGeom prst="rect">
              <a:avLst/>
            </a:prstGeom>
          </p:spPr>
        </p:pic>
        <p:pic>
          <p:nvPicPr>
            <p:cNvPr id="21" name="Picture 20">
              <a:extLst>
                <a:ext uri="{FF2B5EF4-FFF2-40B4-BE49-F238E27FC236}">
                  <a16:creationId xmlns:a16="http://schemas.microsoft.com/office/drawing/2014/main" id="{AD532FA9-0B91-4546-87B9-62AE0D8BB54A}"/>
                </a:ext>
              </a:extLst>
            </p:cNvPr>
            <p:cNvPicPr>
              <a:picLocks noChangeAspect="1"/>
            </p:cNvPicPr>
            <p:nvPr/>
          </p:nvPicPr>
          <p:blipFill rotWithShape="1">
            <a:blip r:embed="rId9"/>
            <a:srcRect t="20832" b="17406"/>
            <a:stretch/>
          </p:blipFill>
          <p:spPr>
            <a:xfrm>
              <a:off x="2334977" y="4567325"/>
              <a:ext cx="2445566" cy="794196"/>
            </a:xfrm>
            <a:prstGeom prst="rect">
              <a:avLst/>
            </a:prstGeom>
          </p:spPr>
        </p:pic>
      </p:grpSp>
      <p:grpSp>
        <p:nvGrpSpPr>
          <p:cNvPr id="9" name="Group 8">
            <a:extLst>
              <a:ext uri="{FF2B5EF4-FFF2-40B4-BE49-F238E27FC236}">
                <a16:creationId xmlns:a16="http://schemas.microsoft.com/office/drawing/2014/main" id="{91AA3B0B-5CE1-405E-A5ED-E999B4676269}"/>
              </a:ext>
            </a:extLst>
          </p:cNvPr>
          <p:cNvGrpSpPr/>
          <p:nvPr/>
        </p:nvGrpSpPr>
        <p:grpSpPr>
          <a:xfrm>
            <a:off x="6726313" y="902168"/>
            <a:ext cx="3744904" cy="1077218"/>
            <a:chOff x="6726313" y="921364"/>
            <a:chExt cx="3744904" cy="1077218"/>
          </a:xfrm>
        </p:grpSpPr>
        <p:sp>
          <p:nvSpPr>
            <p:cNvPr id="18" name="TextBox 17">
              <a:extLst>
                <a:ext uri="{FF2B5EF4-FFF2-40B4-BE49-F238E27FC236}">
                  <a16:creationId xmlns:a16="http://schemas.microsoft.com/office/drawing/2014/main" id="{6FA5DEFD-3E5F-46C2-82D5-3B2E34CE21A1}"/>
                </a:ext>
              </a:extLst>
            </p:cNvPr>
            <p:cNvSpPr txBox="1"/>
            <p:nvPr/>
          </p:nvSpPr>
          <p:spPr>
            <a:xfrm>
              <a:off x="8044707" y="921364"/>
              <a:ext cx="2426510" cy="1077218"/>
            </a:xfrm>
            <a:prstGeom prst="rect">
              <a:avLst/>
            </a:prstGeom>
            <a:noFill/>
          </p:spPr>
          <p:txBody>
            <a:bodyPr wrap="square" rtlCol="0">
              <a:spAutoFit/>
            </a:bodyPr>
            <a:lstStyle/>
            <a:p>
              <a:pPr algn="ctr"/>
              <a:r>
                <a:rPr lang="en-US" sz="3200" dirty="0"/>
                <a:t>Industrial Scripts</a:t>
              </a:r>
            </a:p>
          </p:txBody>
        </p:sp>
        <p:pic>
          <p:nvPicPr>
            <p:cNvPr id="6" name="Picture 5">
              <a:extLst>
                <a:ext uri="{FF2B5EF4-FFF2-40B4-BE49-F238E27FC236}">
                  <a16:creationId xmlns:a16="http://schemas.microsoft.com/office/drawing/2014/main" id="{DA3BA65C-5F7A-45EA-8276-C44A77CB1D69}"/>
                </a:ext>
              </a:extLst>
            </p:cNvPr>
            <p:cNvPicPr>
              <a:picLocks noChangeAspect="1"/>
            </p:cNvPicPr>
            <p:nvPr/>
          </p:nvPicPr>
          <p:blipFill>
            <a:blip r:embed="rId10"/>
            <a:stretch>
              <a:fillRect/>
            </a:stretch>
          </p:blipFill>
          <p:spPr>
            <a:xfrm>
              <a:off x="6726313" y="1079074"/>
              <a:ext cx="1490663" cy="766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71459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EF5B1EA-BCCA-4C44-A701-90FDF95E546D}"/>
              </a:ext>
            </a:extLst>
          </p:cNvPr>
          <p:cNvSpPr/>
          <p:nvPr/>
        </p:nvSpPr>
        <p:spPr>
          <a:xfrm>
            <a:off x="3448793" y="1821698"/>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[42, False, 'walnuts']</a:t>
            </a:r>
          </a:p>
        </p:txBody>
      </p:sp>
      <p:sp>
        <p:nvSpPr>
          <p:cNvPr id="2" name="TextBox 1">
            <a:extLst>
              <a:ext uri="{FF2B5EF4-FFF2-40B4-BE49-F238E27FC236}">
                <a16:creationId xmlns:a16="http://schemas.microsoft.com/office/drawing/2014/main" id="{08284727-1A3A-4E9F-956C-57CC4F72B5AC}"/>
              </a:ext>
            </a:extLst>
          </p:cNvPr>
          <p:cNvSpPr txBox="1"/>
          <p:nvPr/>
        </p:nvSpPr>
        <p:spPr>
          <a:xfrm>
            <a:off x="273502" y="-54818"/>
            <a:ext cx="11411205" cy="707886"/>
          </a:xfrm>
          <a:prstGeom prst="rect">
            <a:avLst/>
          </a:prstGeom>
          <a:noFill/>
        </p:spPr>
        <p:txBody>
          <a:bodyPr wrap="square" rtlCol="0">
            <a:spAutoFit/>
          </a:bodyPr>
          <a:lstStyle/>
          <a:p>
            <a:pPr algn="ctr"/>
            <a:r>
              <a:rPr lang="en-US" sz="4000" dirty="0"/>
              <a:t>Lists</a:t>
            </a:r>
          </a:p>
        </p:txBody>
      </p:sp>
      <p:sp>
        <p:nvSpPr>
          <p:cNvPr id="6" name="TextBox 5">
            <a:extLst>
              <a:ext uri="{FF2B5EF4-FFF2-40B4-BE49-F238E27FC236}">
                <a16:creationId xmlns:a16="http://schemas.microsoft.com/office/drawing/2014/main" id="{DB3A6544-5225-4067-B8DB-9E4CF40322FB}"/>
              </a:ext>
            </a:extLst>
          </p:cNvPr>
          <p:cNvSpPr txBox="1"/>
          <p:nvPr/>
        </p:nvSpPr>
        <p:spPr>
          <a:xfrm>
            <a:off x="4958897" y="2425846"/>
            <a:ext cx="5794828" cy="3218381"/>
          </a:xfrm>
          <a:prstGeom prst="rect">
            <a:avLst/>
          </a:prstGeom>
          <a:solidFill>
            <a:srgbClr val="EBF0F9"/>
          </a:solidFill>
          <a:ln>
            <a:solidFill>
              <a:schemeClr val="tx1"/>
            </a:solidFill>
          </a:ln>
        </p:spPr>
        <p:txBody>
          <a:bodyPr wrap="square" rtlCol="0">
            <a:noAutofit/>
          </a:bodyPr>
          <a:lstStyle/>
          <a:p>
            <a:r>
              <a:rPr lang="en-US" dirty="0">
                <a:solidFill>
                  <a:srgbClr val="000000"/>
                </a:solidFill>
                <a:latin typeface="Consolas" panose="020B0609020204030204" pitchFamily="49" charset="0"/>
              </a:rPr>
              <a:t>stuff = [</a:t>
            </a:r>
            <a:r>
              <a:rPr lang="en-US" dirty="0">
                <a:solidFill>
                  <a:srgbClr val="850002"/>
                </a:solidFill>
                <a:latin typeface="Consolas" panose="020B0609020204030204" pitchFamily="49" charset="0"/>
              </a:rPr>
              <a:t>42</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False</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'walnuts'</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stuff[</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'USC students'</a:t>
            </a:r>
          </a:p>
          <a:p>
            <a:r>
              <a:rPr lang="en-US" dirty="0">
                <a:solidFill>
                  <a:srgbClr val="000000"/>
                </a:solidFill>
                <a:latin typeface="Consolas" panose="020B0609020204030204" pitchFamily="49" charset="0"/>
              </a:rPr>
              <a:t>stuff[</a:t>
            </a:r>
            <a:r>
              <a:rPr lang="en-US" dirty="0">
                <a:solidFill>
                  <a:srgbClr val="850002"/>
                </a:solidFill>
                <a:latin typeface="Consolas" panose="020B0609020204030204" pitchFamily="49" charset="0"/>
              </a:rPr>
              <a:t>0</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"It's"</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'real'</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stuff.append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'are'</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or stuff += ['are']</a:t>
            </a:r>
          </a:p>
          <a:p>
            <a:endParaRPr lang="en-US" dirty="0">
              <a:solidFill>
                <a:srgbClr val="0000A3"/>
              </a:solidFill>
              <a:latin typeface="Consolas" panose="020B0609020204030204" pitchFamily="49" charset="0"/>
            </a:endParaRPr>
          </a:p>
          <a:p>
            <a:r>
              <a:rPr lang="en-US" dirty="0">
                <a:solidFill>
                  <a:srgbClr val="000000"/>
                </a:solidFill>
                <a:latin typeface="Consolas" panose="020B0609020204030204" pitchFamily="49" charset="0"/>
              </a:rPr>
              <a:t>stuff = stuff + [</a:t>
            </a:r>
            <a:r>
              <a:rPr lang="en-US" dirty="0">
                <a:solidFill>
                  <a:srgbClr val="850002"/>
                </a:solidFill>
                <a:latin typeface="Consolas" panose="020B0609020204030204" pitchFamily="49" charset="0"/>
              </a:rPr>
              <a:t>'subpar'</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(stuff[</a:t>
            </a:r>
            <a:r>
              <a:rPr lang="en-US" dirty="0">
                <a:solidFill>
                  <a:srgbClr val="850002"/>
                </a:solidFill>
                <a:latin typeface="Consolas" panose="020B0609020204030204" pitchFamily="49" charset="0"/>
              </a:rPr>
              <a:t>3</a:t>
            </a:r>
            <a:r>
              <a:rPr lang="en-US" dirty="0">
                <a:solidFill>
                  <a:srgbClr val="000000"/>
                </a:solidFill>
                <a:latin typeface="Consolas" panose="020B0609020204030204" pitchFamily="49" charset="0"/>
              </a:rPr>
              <a:t>:])</a:t>
            </a:r>
          </a:p>
          <a:p>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'walnuts'</a:t>
            </a:r>
            <a:r>
              <a:rPr lang="en-US" dirty="0">
                <a:solidFill>
                  <a:srgbClr val="000000"/>
                </a:solidFill>
                <a:latin typeface="Consolas" panose="020B0609020204030204" pitchFamily="49" charset="0"/>
              </a:rPr>
              <a:t> </a:t>
            </a:r>
            <a:r>
              <a:rPr lang="en-US" b="1" dirty="0">
                <a:solidFill>
                  <a:srgbClr val="9E4C04"/>
                </a:solidFill>
                <a:latin typeface="Consolas-Bold"/>
              </a:rPr>
              <a:t>not</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stuff:</a:t>
            </a:r>
          </a:p>
          <a:p>
            <a:r>
              <a:rPr lang="en-US" dirty="0">
                <a:solidFill>
                  <a:srgbClr val="000000"/>
                </a:solidFill>
                <a:latin typeface="Consolas" panose="020B0609020204030204" pitchFamily="49" charset="0"/>
              </a:rPr>
              <a:t>  </a:t>
            </a:r>
            <a:r>
              <a:rPr lang="en-US" b="1" dirty="0">
                <a:solidFill>
                  <a:srgbClr val="9E4C04"/>
                </a:solidFill>
                <a:latin typeface="Consolas-Bold"/>
              </a:rPr>
              <a:t>for</a:t>
            </a:r>
            <a:r>
              <a:rPr lang="en-US" dirty="0">
                <a:solidFill>
                  <a:srgbClr val="000000"/>
                </a:solidFill>
                <a:latin typeface="Consolas" panose="020B0609020204030204" pitchFamily="49" charset="0"/>
              </a:rPr>
              <a:t> s </a:t>
            </a:r>
            <a:r>
              <a:rPr lang="en-US" b="1" dirty="0">
                <a:solidFill>
                  <a:srgbClr val="9E4C04"/>
                </a:solidFill>
                <a:latin typeface="Consolas-Bold"/>
              </a:rPr>
              <a:t>in</a:t>
            </a:r>
            <a:r>
              <a:rPr lang="en-US" dirty="0">
                <a:solidFill>
                  <a:srgbClr val="000000"/>
                </a:solidFill>
                <a:latin typeface="Consolas" panose="020B0609020204030204" pitchFamily="49" charset="0"/>
              </a:rPr>
              <a:t> stuff:</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(s)</a:t>
            </a:r>
          </a:p>
        </p:txBody>
      </p:sp>
      <p:grpSp>
        <p:nvGrpSpPr>
          <p:cNvPr id="17" name="Group 16">
            <a:extLst>
              <a:ext uri="{FF2B5EF4-FFF2-40B4-BE49-F238E27FC236}">
                <a16:creationId xmlns:a16="http://schemas.microsoft.com/office/drawing/2014/main" id="{A2E7B410-B23A-47B3-888C-9CF7E6379FAE}"/>
              </a:ext>
            </a:extLst>
          </p:cNvPr>
          <p:cNvGrpSpPr/>
          <p:nvPr/>
        </p:nvGrpSpPr>
        <p:grpSpPr>
          <a:xfrm>
            <a:off x="502713" y="2596715"/>
            <a:ext cx="4033453" cy="1831748"/>
            <a:chOff x="4426328" y="1219792"/>
            <a:chExt cx="4033453" cy="1831748"/>
          </a:xfrm>
        </p:grpSpPr>
        <p:sp>
          <p:nvSpPr>
            <p:cNvPr id="18" name="TextBox 17">
              <a:extLst>
                <a:ext uri="{FF2B5EF4-FFF2-40B4-BE49-F238E27FC236}">
                  <a16:creationId xmlns:a16="http://schemas.microsoft.com/office/drawing/2014/main" id="{34A083F7-31B1-4193-BB88-FE21280AC80B}"/>
                </a:ext>
              </a:extLst>
            </p:cNvPr>
            <p:cNvSpPr txBox="1"/>
            <p:nvPr/>
          </p:nvSpPr>
          <p:spPr>
            <a:xfrm>
              <a:off x="4426328" y="2220543"/>
              <a:ext cx="4033453" cy="830997"/>
            </a:xfrm>
            <a:prstGeom prst="rect">
              <a:avLst/>
            </a:prstGeom>
            <a:noFill/>
          </p:spPr>
          <p:txBody>
            <a:bodyPr wrap="square">
              <a:spAutoFit/>
            </a:bodyPr>
            <a:lstStyle/>
            <a:p>
              <a:pPr algn="ctr"/>
              <a:r>
                <a:rPr lang="en-US" sz="2400" dirty="0"/>
                <a:t>Challenge: What will this program print?</a:t>
              </a:r>
            </a:p>
          </p:txBody>
        </p:sp>
        <p:pic>
          <p:nvPicPr>
            <p:cNvPr id="19" name="Picture 18" descr="Shape&#10;&#10;Description automatically generated with low confidence">
              <a:extLst>
                <a:ext uri="{FF2B5EF4-FFF2-40B4-BE49-F238E27FC236}">
                  <a16:creationId xmlns:a16="http://schemas.microsoft.com/office/drawing/2014/main" id="{3468AFD1-F459-41CD-B37D-46AD09576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684" y="1219792"/>
              <a:ext cx="846739" cy="846739"/>
            </a:xfrm>
            <a:prstGeom prst="rect">
              <a:avLst/>
            </a:prstGeom>
            <a:ln>
              <a:noFill/>
            </a:ln>
            <a:effectLst>
              <a:outerShdw blurRad="292100" dist="139700" dir="2700000" algn="tl" rotWithShape="0">
                <a:srgbClr val="333333">
                  <a:alpha val="65000"/>
                </a:srgbClr>
              </a:outerShdw>
            </a:effectLst>
          </p:spPr>
        </p:pic>
      </p:grpSp>
      <p:sp>
        <p:nvSpPr>
          <p:cNvPr id="20" name="Rectangle 19">
            <a:extLst>
              <a:ext uri="{FF2B5EF4-FFF2-40B4-BE49-F238E27FC236}">
                <a16:creationId xmlns:a16="http://schemas.microsoft.com/office/drawing/2014/main" id="{195FC076-28A3-49D5-A9FA-E9D8EA2B4727}"/>
              </a:ext>
            </a:extLst>
          </p:cNvPr>
          <p:cNvSpPr/>
          <p:nvPr/>
        </p:nvSpPr>
        <p:spPr>
          <a:xfrm>
            <a:off x="502713" y="4720863"/>
            <a:ext cx="403195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1" name="Rectangle 20">
            <a:extLst>
              <a:ext uri="{FF2B5EF4-FFF2-40B4-BE49-F238E27FC236}">
                <a16:creationId xmlns:a16="http://schemas.microsoft.com/office/drawing/2014/main" id="{393C077F-EF32-4E75-894D-189B9F594948}"/>
              </a:ext>
            </a:extLst>
          </p:cNvPr>
          <p:cNvSpPr/>
          <p:nvPr/>
        </p:nvSpPr>
        <p:spPr>
          <a:xfrm>
            <a:off x="505388" y="4736860"/>
            <a:ext cx="4033453"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2EEA8FE-3944-452E-8F18-6E667091FB1C}"/>
              </a:ext>
            </a:extLst>
          </p:cNvPr>
          <p:cNvSpPr/>
          <p:nvPr/>
        </p:nvSpPr>
        <p:spPr>
          <a:xfrm>
            <a:off x="273502" y="4543873"/>
            <a:ext cx="4385125" cy="21198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623EFDEA-1DDD-4C70-B605-CCA115AAB1D1}"/>
              </a:ext>
            </a:extLst>
          </p:cNvPr>
          <p:cNvSpPr txBox="1"/>
          <p:nvPr/>
        </p:nvSpPr>
        <p:spPr>
          <a:xfrm>
            <a:off x="-58997" y="630787"/>
            <a:ext cx="12216242" cy="461665"/>
          </a:xfrm>
          <a:prstGeom prst="rect">
            <a:avLst/>
          </a:prstGeom>
          <a:noFill/>
        </p:spPr>
        <p:txBody>
          <a:bodyPr wrap="square">
            <a:spAutoFit/>
          </a:bodyPr>
          <a:lstStyle/>
          <a:p>
            <a:pPr algn="ctr"/>
            <a:r>
              <a:rPr lang="en-US" sz="2400" dirty="0"/>
              <a:t>Like strings, </a:t>
            </a:r>
            <a:r>
              <a:rPr lang="en-US" sz="2400" dirty="0">
                <a:solidFill>
                  <a:srgbClr val="FF0000"/>
                </a:solidFill>
              </a:rPr>
              <a:t>lists</a:t>
            </a:r>
            <a:r>
              <a:rPr lang="en-US" sz="2400" dirty="0"/>
              <a:t> are </a:t>
            </a:r>
            <a:r>
              <a:rPr lang="en-US" sz="2400" dirty="0">
                <a:solidFill>
                  <a:srgbClr val="FF0000"/>
                </a:solidFill>
              </a:rPr>
              <a:t>objects</a:t>
            </a:r>
            <a:r>
              <a:rPr lang="en-US" sz="2400" dirty="0"/>
              <a:t> in Python – and they support the same operations as strings!</a:t>
            </a:r>
          </a:p>
        </p:txBody>
      </p:sp>
      <p:sp>
        <p:nvSpPr>
          <p:cNvPr id="33" name="TextBox 32">
            <a:extLst>
              <a:ext uri="{FF2B5EF4-FFF2-40B4-BE49-F238E27FC236}">
                <a16:creationId xmlns:a16="http://schemas.microsoft.com/office/drawing/2014/main" id="{2ADF4D9A-DB7E-4797-9FD9-D3485507D500}"/>
              </a:ext>
            </a:extLst>
          </p:cNvPr>
          <p:cNvSpPr txBox="1"/>
          <p:nvPr/>
        </p:nvSpPr>
        <p:spPr>
          <a:xfrm>
            <a:off x="472772" y="1115349"/>
            <a:ext cx="11012664" cy="461665"/>
          </a:xfrm>
          <a:prstGeom prst="rect">
            <a:avLst/>
          </a:prstGeom>
          <a:noFill/>
        </p:spPr>
        <p:txBody>
          <a:bodyPr wrap="square">
            <a:spAutoFit/>
          </a:bodyPr>
          <a:lstStyle/>
          <a:p>
            <a:pPr algn="ctr"/>
            <a:r>
              <a:rPr lang="en-US" sz="2400" dirty="0"/>
              <a:t>But... unlike strings, lists </a:t>
            </a:r>
            <a:r>
              <a:rPr lang="en-US" sz="2400" i="1" dirty="0"/>
              <a:t>are</a:t>
            </a:r>
            <a:r>
              <a:rPr lang="en-US" sz="2400" dirty="0"/>
              <a:t> </a:t>
            </a:r>
            <a:r>
              <a:rPr lang="en-US" sz="2400" dirty="0">
                <a:solidFill>
                  <a:srgbClr val="C00000"/>
                </a:solidFill>
              </a:rPr>
              <a:t>mutable</a:t>
            </a:r>
            <a:r>
              <a:rPr lang="en-US" sz="2400" dirty="0"/>
              <a:t>!</a:t>
            </a:r>
          </a:p>
        </p:txBody>
      </p:sp>
      <p:cxnSp>
        <p:nvCxnSpPr>
          <p:cNvPr id="34" name="Straight Arrow Connector 33">
            <a:extLst>
              <a:ext uri="{FF2B5EF4-FFF2-40B4-BE49-F238E27FC236}">
                <a16:creationId xmlns:a16="http://schemas.microsoft.com/office/drawing/2014/main" id="{71439442-8B5F-48AD-AB36-C245DE4F01C7}"/>
              </a:ext>
            </a:extLst>
          </p:cNvPr>
          <p:cNvCxnSpPr>
            <a:cxnSpLocks/>
          </p:cNvCxnSpPr>
          <p:nvPr/>
        </p:nvCxnSpPr>
        <p:spPr>
          <a:xfrm>
            <a:off x="4739544" y="260989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1791BB4-0DC2-45F5-BCAF-13C4898524C0}"/>
              </a:ext>
            </a:extLst>
          </p:cNvPr>
          <p:cNvGrpSpPr/>
          <p:nvPr/>
        </p:nvGrpSpPr>
        <p:grpSpPr>
          <a:xfrm>
            <a:off x="1182344" y="1861870"/>
            <a:ext cx="1213827" cy="400110"/>
            <a:chOff x="4572298" y="2533132"/>
            <a:chExt cx="670323" cy="400110"/>
          </a:xfrm>
        </p:grpSpPr>
        <p:sp>
          <p:nvSpPr>
            <p:cNvPr id="40" name="TextBox 39">
              <a:extLst>
                <a:ext uri="{FF2B5EF4-FFF2-40B4-BE49-F238E27FC236}">
                  <a16:creationId xmlns:a16="http://schemas.microsoft.com/office/drawing/2014/main" id="{9DA557E7-5E2A-40DB-A277-46BDEE931D0A}"/>
                </a:ext>
              </a:extLst>
            </p:cNvPr>
            <p:cNvSpPr txBox="1"/>
            <p:nvPr/>
          </p:nvSpPr>
          <p:spPr>
            <a:xfrm>
              <a:off x="4572298" y="2533132"/>
              <a:ext cx="372864" cy="400110"/>
            </a:xfrm>
            <a:prstGeom prst="rect">
              <a:avLst/>
            </a:prstGeom>
            <a:noFill/>
          </p:spPr>
          <p:txBody>
            <a:bodyPr wrap="none" rtlCol="0">
              <a:spAutoFit/>
            </a:bodyPr>
            <a:lstStyle/>
            <a:p>
              <a:r>
                <a:rPr lang="en-US" sz="2000" dirty="0">
                  <a:solidFill>
                    <a:srgbClr val="7030A0"/>
                  </a:solidFill>
                </a:rPr>
                <a:t>stuff</a:t>
              </a:r>
            </a:p>
          </p:txBody>
        </p:sp>
        <p:sp>
          <p:nvSpPr>
            <p:cNvPr id="41" name="Rectangle 40">
              <a:extLst>
                <a:ext uri="{FF2B5EF4-FFF2-40B4-BE49-F238E27FC236}">
                  <a16:creationId xmlns:a16="http://schemas.microsoft.com/office/drawing/2014/main" id="{F8F133E0-7394-40C3-ACF1-8D84FE8D7464}"/>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42" name="Straight Arrow Connector 41">
            <a:extLst>
              <a:ext uri="{FF2B5EF4-FFF2-40B4-BE49-F238E27FC236}">
                <a16:creationId xmlns:a16="http://schemas.microsoft.com/office/drawing/2014/main" id="{8ADF0E19-3663-4C55-A034-618926DD2F22}"/>
              </a:ext>
            </a:extLst>
          </p:cNvPr>
          <p:cNvCxnSpPr>
            <a:cxnSpLocks/>
          </p:cNvCxnSpPr>
          <p:nvPr/>
        </p:nvCxnSpPr>
        <p:spPr>
          <a:xfrm>
            <a:off x="4739544" y="31913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16F579E-1011-4712-88F1-380CA92C4801}"/>
              </a:ext>
            </a:extLst>
          </p:cNvPr>
          <p:cNvSpPr/>
          <p:nvPr/>
        </p:nvSpPr>
        <p:spPr>
          <a:xfrm>
            <a:off x="3448793" y="1821697"/>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[42, False, </a:t>
            </a:r>
            <a:r>
              <a:rPr lang="en-US" dirty="0">
                <a:solidFill>
                  <a:srgbClr val="FF0000"/>
                </a:solidFill>
                <a:latin typeface="Consolas" panose="020B0609020204030204" pitchFamily="49" charset="0"/>
              </a:rPr>
              <a:t>'USC students'</a:t>
            </a:r>
            <a:r>
              <a:rPr lang="en-US" dirty="0">
                <a:solidFill>
                  <a:schemeClr val="tx1"/>
                </a:solidFill>
                <a:latin typeface="Consolas" panose="020B0609020204030204" pitchFamily="49" charset="0"/>
              </a:rPr>
              <a:t>]</a:t>
            </a:r>
          </a:p>
        </p:txBody>
      </p:sp>
      <p:cxnSp>
        <p:nvCxnSpPr>
          <p:cNvPr id="45" name="Straight Arrow Connector 44">
            <a:extLst>
              <a:ext uri="{FF2B5EF4-FFF2-40B4-BE49-F238E27FC236}">
                <a16:creationId xmlns:a16="http://schemas.microsoft.com/office/drawing/2014/main" id="{6A44BA5B-F9DD-4916-8132-E78DACDAD6B9}"/>
              </a:ext>
            </a:extLst>
          </p:cNvPr>
          <p:cNvCxnSpPr>
            <a:cxnSpLocks/>
          </p:cNvCxnSpPr>
          <p:nvPr/>
        </p:nvCxnSpPr>
        <p:spPr>
          <a:xfrm>
            <a:off x="4758594" y="344849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B3A6CE1-8A2A-4D7F-B36B-C1C579A69195}"/>
              </a:ext>
            </a:extLst>
          </p:cNvPr>
          <p:cNvSpPr/>
          <p:nvPr/>
        </p:nvSpPr>
        <p:spPr>
          <a:xfrm>
            <a:off x="3448793" y="1821697"/>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r>
              <a:rPr lang="en-US" dirty="0">
                <a:solidFill>
                  <a:srgbClr val="0070C0"/>
                </a:solidFill>
                <a:latin typeface="Consolas" panose="020B0609020204030204" pitchFamily="49" charset="0"/>
              </a:rPr>
              <a:t>"It's", 4, 'real',</a:t>
            </a:r>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'USC students'</a:t>
            </a:r>
            <a:r>
              <a:rPr lang="en-US" dirty="0">
                <a:solidFill>
                  <a:schemeClr val="tx1"/>
                </a:solidFill>
                <a:latin typeface="Consolas" panose="020B0609020204030204" pitchFamily="49" charset="0"/>
              </a:rPr>
              <a:t>]</a:t>
            </a:r>
          </a:p>
        </p:txBody>
      </p:sp>
      <p:cxnSp>
        <p:nvCxnSpPr>
          <p:cNvPr id="47" name="Straight Arrow Connector 46">
            <a:extLst>
              <a:ext uri="{FF2B5EF4-FFF2-40B4-BE49-F238E27FC236}">
                <a16:creationId xmlns:a16="http://schemas.microsoft.com/office/drawing/2014/main" id="{283C497F-AFF5-4F63-ADE8-C291341701B8}"/>
              </a:ext>
            </a:extLst>
          </p:cNvPr>
          <p:cNvCxnSpPr>
            <a:cxnSpLocks/>
          </p:cNvCxnSpPr>
          <p:nvPr/>
        </p:nvCxnSpPr>
        <p:spPr>
          <a:xfrm>
            <a:off x="4758594" y="37247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DAC9EC2-30BE-418F-BC90-91B9842683B4}"/>
              </a:ext>
            </a:extLst>
          </p:cNvPr>
          <p:cNvSpPr/>
          <p:nvPr/>
        </p:nvSpPr>
        <p:spPr>
          <a:xfrm>
            <a:off x="3448793" y="1821697"/>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r>
              <a:rPr lang="en-US" dirty="0">
                <a:solidFill>
                  <a:srgbClr val="0070C0"/>
                </a:solidFill>
                <a:latin typeface="Consolas" panose="020B0609020204030204" pitchFamily="49" charset="0"/>
              </a:rPr>
              <a:t>"It's", 4, 'real',</a:t>
            </a:r>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'USC students'</a:t>
            </a:r>
            <a:r>
              <a:rPr lang="en-US" dirty="0">
                <a:solidFill>
                  <a:srgbClr val="009A46"/>
                </a:solidFill>
                <a:latin typeface="Consolas" panose="020B0609020204030204" pitchFamily="49" charset="0"/>
              </a:rPr>
              <a:t>, 'are'</a:t>
            </a:r>
            <a:r>
              <a:rPr lang="en-US" dirty="0">
                <a:solidFill>
                  <a:schemeClr val="tx1"/>
                </a:solidFill>
                <a:latin typeface="Consolas" panose="020B0609020204030204" pitchFamily="49" charset="0"/>
              </a:rPr>
              <a:t>]</a:t>
            </a:r>
          </a:p>
        </p:txBody>
      </p:sp>
      <p:sp>
        <p:nvSpPr>
          <p:cNvPr id="24" name="Speech Bubble: Rectangle with Corners Rounded 23">
            <a:extLst>
              <a:ext uri="{FF2B5EF4-FFF2-40B4-BE49-F238E27FC236}">
                <a16:creationId xmlns:a16="http://schemas.microsoft.com/office/drawing/2014/main" id="{9B75CC64-AE62-4FEC-BCFF-EC4CDF4D2B01}"/>
              </a:ext>
            </a:extLst>
          </p:cNvPr>
          <p:cNvSpPr/>
          <p:nvPr/>
        </p:nvSpPr>
        <p:spPr>
          <a:xfrm>
            <a:off x="7980057" y="1342102"/>
            <a:ext cx="3555566" cy="933218"/>
          </a:xfrm>
          <a:prstGeom prst="wedgeRoundRectCallout">
            <a:avLst>
              <a:gd name="adj1" fmla="val -78430"/>
              <a:gd name="adj2" fmla="val 752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Lists can hold multiple different types of values!</a:t>
            </a:r>
          </a:p>
        </p:txBody>
      </p:sp>
      <p:sp>
        <p:nvSpPr>
          <p:cNvPr id="43" name="Speech Bubble: Rectangle with Corners Rounded 42">
            <a:extLst>
              <a:ext uri="{FF2B5EF4-FFF2-40B4-BE49-F238E27FC236}">
                <a16:creationId xmlns:a16="http://schemas.microsoft.com/office/drawing/2014/main" id="{7FB5C668-71B4-4459-8E01-6F516AC6E897}"/>
              </a:ext>
            </a:extLst>
          </p:cNvPr>
          <p:cNvSpPr/>
          <p:nvPr/>
        </p:nvSpPr>
        <p:spPr>
          <a:xfrm>
            <a:off x="6709945" y="1823868"/>
            <a:ext cx="3938704" cy="933218"/>
          </a:xfrm>
          <a:prstGeom prst="wedgeRoundRectCallout">
            <a:avLst>
              <a:gd name="adj1" fmla="val -61970"/>
              <a:gd name="adj2" fmla="val 813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mutates the current list object's third element!</a:t>
            </a:r>
          </a:p>
        </p:txBody>
      </p:sp>
      <p:sp>
        <p:nvSpPr>
          <p:cNvPr id="54" name="Speech Bubble: Rectangle with Corners Rounded 53">
            <a:extLst>
              <a:ext uri="{FF2B5EF4-FFF2-40B4-BE49-F238E27FC236}">
                <a16:creationId xmlns:a16="http://schemas.microsoft.com/office/drawing/2014/main" id="{FB80291B-FBDF-477D-A3DE-F62CC2DD1916}"/>
              </a:ext>
            </a:extLst>
          </p:cNvPr>
          <p:cNvSpPr/>
          <p:nvPr/>
        </p:nvSpPr>
        <p:spPr>
          <a:xfrm>
            <a:off x="6484433" y="2121006"/>
            <a:ext cx="5197760" cy="933218"/>
          </a:xfrm>
          <a:prstGeom prst="wedgeRoundRectCallout">
            <a:avLst>
              <a:gd name="adj1" fmla="val -61970"/>
              <a:gd name="adj2" fmla="val 813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command uses slicing to replace the first two items in the list with three new items.</a:t>
            </a:r>
          </a:p>
        </p:txBody>
      </p:sp>
      <p:sp>
        <p:nvSpPr>
          <p:cNvPr id="56" name="Rectangle 55">
            <a:extLst>
              <a:ext uri="{FF2B5EF4-FFF2-40B4-BE49-F238E27FC236}">
                <a16:creationId xmlns:a16="http://schemas.microsoft.com/office/drawing/2014/main" id="{A54D16B2-E07E-4FB6-B7E9-070FEF4F3B51}"/>
              </a:ext>
            </a:extLst>
          </p:cNvPr>
          <p:cNvSpPr/>
          <p:nvPr/>
        </p:nvSpPr>
        <p:spPr>
          <a:xfrm>
            <a:off x="3448793" y="1213773"/>
            <a:ext cx="8383064"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["It's", 4, 'real', 'USC students', 'are', 'subpar']</a:t>
            </a:r>
          </a:p>
        </p:txBody>
      </p:sp>
      <p:cxnSp>
        <p:nvCxnSpPr>
          <p:cNvPr id="57" name="Straight Arrow Connector 56">
            <a:extLst>
              <a:ext uri="{FF2B5EF4-FFF2-40B4-BE49-F238E27FC236}">
                <a16:creationId xmlns:a16="http://schemas.microsoft.com/office/drawing/2014/main" id="{5B4D3578-0475-4A05-A2DE-58C87BC8CCBA}"/>
              </a:ext>
            </a:extLst>
          </p:cNvPr>
          <p:cNvCxnSpPr>
            <a:cxnSpLocks/>
          </p:cNvCxnSpPr>
          <p:nvPr/>
        </p:nvCxnSpPr>
        <p:spPr>
          <a:xfrm>
            <a:off x="4739544" y="42771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04A68B-FAED-4DF5-B14A-85DFC01604A7}"/>
              </a:ext>
            </a:extLst>
          </p:cNvPr>
          <p:cNvCxnSpPr>
            <a:cxnSpLocks/>
          </p:cNvCxnSpPr>
          <p:nvPr/>
        </p:nvCxnSpPr>
        <p:spPr>
          <a:xfrm flipV="1">
            <a:off x="2162658" y="1864984"/>
            <a:ext cx="1301741" cy="2107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9A7A864-5AE7-4239-A510-E1FE9F6C7B11}"/>
              </a:ext>
            </a:extLst>
          </p:cNvPr>
          <p:cNvCxnSpPr>
            <a:cxnSpLocks/>
          </p:cNvCxnSpPr>
          <p:nvPr/>
        </p:nvCxnSpPr>
        <p:spPr>
          <a:xfrm flipV="1">
            <a:off x="2153133" y="1209675"/>
            <a:ext cx="1352067" cy="8564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Speech Bubble: Rectangle with Corners Rounded 61">
            <a:extLst>
              <a:ext uri="{FF2B5EF4-FFF2-40B4-BE49-F238E27FC236}">
                <a16:creationId xmlns:a16="http://schemas.microsoft.com/office/drawing/2014/main" id="{68C8B59C-62AE-4C67-AA23-07B45E2796A4}"/>
              </a:ext>
            </a:extLst>
          </p:cNvPr>
          <p:cNvSpPr/>
          <p:nvPr/>
        </p:nvSpPr>
        <p:spPr>
          <a:xfrm>
            <a:off x="9123039" y="4176001"/>
            <a:ext cx="3034206" cy="805168"/>
          </a:xfrm>
          <a:prstGeom prst="wedgeRoundRectCallout">
            <a:avLst>
              <a:gd name="adj1" fmla="val -117214"/>
              <a:gd name="adj2" fmla="val 10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use slicing to extract parts of a list.</a:t>
            </a:r>
          </a:p>
        </p:txBody>
      </p:sp>
      <p:cxnSp>
        <p:nvCxnSpPr>
          <p:cNvPr id="63" name="Straight Arrow Connector 62">
            <a:extLst>
              <a:ext uri="{FF2B5EF4-FFF2-40B4-BE49-F238E27FC236}">
                <a16:creationId xmlns:a16="http://schemas.microsoft.com/office/drawing/2014/main" id="{76D527D0-30CF-4586-BABB-FBD46796A4BB}"/>
              </a:ext>
            </a:extLst>
          </p:cNvPr>
          <p:cNvCxnSpPr>
            <a:cxnSpLocks/>
          </p:cNvCxnSpPr>
          <p:nvPr/>
        </p:nvCxnSpPr>
        <p:spPr>
          <a:xfrm>
            <a:off x="4729047" y="45438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951DF1E-A5A1-482E-AC66-A1F58F97B4A4}"/>
              </a:ext>
            </a:extLst>
          </p:cNvPr>
          <p:cNvSpPr txBox="1"/>
          <p:nvPr/>
        </p:nvSpPr>
        <p:spPr>
          <a:xfrm>
            <a:off x="307952" y="4578585"/>
            <a:ext cx="4616625" cy="369332"/>
          </a:xfrm>
          <a:prstGeom prst="rect">
            <a:avLst/>
          </a:prstGeom>
          <a:noFill/>
        </p:spPr>
        <p:txBody>
          <a:bodyPr wrap="square">
            <a:spAutoFit/>
          </a:bodyPr>
          <a:lstStyle/>
          <a:p>
            <a:r>
              <a:rPr lang="en-US" dirty="0">
                <a:latin typeface="Consolas" panose="020B0609020204030204" pitchFamily="49" charset="0"/>
              </a:rPr>
              <a:t>['USC students', 'are', 'subpar']</a:t>
            </a:r>
          </a:p>
        </p:txBody>
      </p:sp>
      <p:cxnSp>
        <p:nvCxnSpPr>
          <p:cNvPr id="65" name="Straight Arrow Connector 64">
            <a:extLst>
              <a:ext uri="{FF2B5EF4-FFF2-40B4-BE49-F238E27FC236}">
                <a16:creationId xmlns:a16="http://schemas.microsoft.com/office/drawing/2014/main" id="{FC038992-D085-4C30-AEA4-6D88084D3BD5}"/>
              </a:ext>
            </a:extLst>
          </p:cNvPr>
          <p:cNvCxnSpPr>
            <a:cxnSpLocks/>
          </p:cNvCxnSpPr>
          <p:nvPr/>
        </p:nvCxnSpPr>
        <p:spPr>
          <a:xfrm>
            <a:off x="4729047" y="48056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Speech Bubble: Rectangle with Corners Rounded 66">
            <a:extLst>
              <a:ext uri="{FF2B5EF4-FFF2-40B4-BE49-F238E27FC236}">
                <a16:creationId xmlns:a16="http://schemas.microsoft.com/office/drawing/2014/main" id="{46F5C446-50E4-418B-B2FF-72ABE592445D}"/>
              </a:ext>
            </a:extLst>
          </p:cNvPr>
          <p:cNvSpPr/>
          <p:nvPr/>
        </p:nvSpPr>
        <p:spPr>
          <a:xfrm>
            <a:off x="1890371" y="299407"/>
            <a:ext cx="3034206" cy="1068201"/>
          </a:xfrm>
          <a:prstGeom prst="wedgeRoundRectCallout">
            <a:avLst>
              <a:gd name="adj1" fmla="val -45326"/>
              <a:gd name="adj2" fmla="val 998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stuff variable is an object reference that points at our list object!</a:t>
            </a:r>
          </a:p>
        </p:txBody>
      </p:sp>
      <p:sp>
        <p:nvSpPr>
          <p:cNvPr id="52" name="Speech Bubble: Rectangle with Corners Rounded 51">
            <a:extLst>
              <a:ext uri="{FF2B5EF4-FFF2-40B4-BE49-F238E27FC236}">
                <a16:creationId xmlns:a16="http://schemas.microsoft.com/office/drawing/2014/main" id="{EDD48653-854E-4236-AFAA-0E82780A5232}"/>
              </a:ext>
            </a:extLst>
          </p:cNvPr>
          <p:cNvSpPr/>
          <p:nvPr/>
        </p:nvSpPr>
        <p:spPr>
          <a:xfrm>
            <a:off x="8194571" y="4678779"/>
            <a:ext cx="3637285" cy="805168"/>
          </a:xfrm>
          <a:prstGeom prst="wedgeRoundRectCallout">
            <a:avLst>
              <a:gd name="adj1" fmla="val -91786"/>
              <a:gd name="adj2" fmla="val -829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watch out! Assignment creates a whole new list object!</a:t>
            </a:r>
          </a:p>
        </p:txBody>
      </p:sp>
      <p:sp>
        <p:nvSpPr>
          <p:cNvPr id="58" name="Speech Bubble: Rectangle with Corners Rounded 57">
            <a:extLst>
              <a:ext uri="{FF2B5EF4-FFF2-40B4-BE49-F238E27FC236}">
                <a16:creationId xmlns:a16="http://schemas.microsoft.com/office/drawing/2014/main" id="{99BB4458-9E06-4143-BE8F-30A118EA00B7}"/>
              </a:ext>
            </a:extLst>
          </p:cNvPr>
          <p:cNvSpPr/>
          <p:nvPr/>
        </p:nvSpPr>
        <p:spPr>
          <a:xfrm>
            <a:off x="2597027" y="2486667"/>
            <a:ext cx="2567477" cy="1018677"/>
          </a:xfrm>
          <a:prstGeom prst="wedgeRoundRectCallout">
            <a:avLst>
              <a:gd name="adj1" fmla="val 44256"/>
              <a:gd name="adj2" fmla="val 1245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points our object reference at the new list object.</a:t>
            </a:r>
          </a:p>
        </p:txBody>
      </p:sp>
      <p:sp>
        <p:nvSpPr>
          <p:cNvPr id="39" name="TextBox 38">
            <a:extLst>
              <a:ext uri="{FF2B5EF4-FFF2-40B4-BE49-F238E27FC236}">
                <a16:creationId xmlns:a16="http://schemas.microsoft.com/office/drawing/2014/main" id="{5E826F98-D919-4943-A269-6BCC85398325}"/>
              </a:ext>
            </a:extLst>
          </p:cNvPr>
          <p:cNvSpPr txBox="1"/>
          <p:nvPr/>
        </p:nvSpPr>
        <p:spPr>
          <a:xfrm>
            <a:off x="307952" y="4909417"/>
            <a:ext cx="2088218" cy="1754326"/>
          </a:xfrm>
          <a:prstGeom prst="rect">
            <a:avLst/>
          </a:prstGeom>
          <a:noFill/>
        </p:spPr>
        <p:txBody>
          <a:bodyPr wrap="square">
            <a:spAutoFit/>
          </a:bodyPr>
          <a:lstStyle/>
          <a:p>
            <a:r>
              <a:rPr lang="en-US" sz="1800" dirty="0">
                <a:solidFill>
                  <a:schemeClr val="tx1"/>
                </a:solidFill>
                <a:latin typeface="Consolas" panose="020B0609020204030204" pitchFamily="49" charset="0"/>
              </a:rPr>
              <a:t>It's</a:t>
            </a:r>
          </a:p>
          <a:p>
            <a:r>
              <a:rPr lang="en-US" dirty="0">
                <a:latin typeface="Consolas" panose="020B0609020204030204" pitchFamily="49" charset="0"/>
              </a:rPr>
              <a:t>4</a:t>
            </a:r>
          </a:p>
          <a:p>
            <a:r>
              <a:rPr lang="en-US" sz="1800" dirty="0">
                <a:solidFill>
                  <a:schemeClr val="tx1"/>
                </a:solidFill>
                <a:latin typeface="Consolas" panose="020B0609020204030204" pitchFamily="49" charset="0"/>
              </a:rPr>
              <a:t>real</a:t>
            </a:r>
          </a:p>
          <a:p>
            <a:r>
              <a:rPr lang="en-US" dirty="0">
                <a:latin typeface="Consolas" panose="020B0609020204030204" pitchFamily="49" charset="0"/>
              </a:rPr>
              <a:t>USC students</a:t>
            </a:r>
          </a:p>
          <a:p>
            <a:r>
              <a:rPr lang="en-US" sz="1800" dirty="0">
                <a:solidFill>
                  <a:schemeClr val="tx1"/>
                </a:solidFill>
                <a:latin typeface="Consolas" panose="020B0609020204030204" pitchFamily="49" charset="0"/>
              </a:rPr>
              <a:t>are</a:t>
            </a:r>
          </a:p>
          <a:p>
            <a:r>
              <a:rPr lang="en-US" dirty="0">
                <a:latin typeface="Consolas" panose="020B0609020204030204" pitchFamily="49" charset="0"/>
              </a:rPr>
              <a:t>subpar</a:t>
            </a:r>
            <a:endParaRPr lang="en-US" sz="1800" dirty="0">
              <a:solidFill>
                <a:schemeClr val="tx1"/>
              </a:solidFill>
              <a:latin typeface="Consolas" panose="020B0609020204030204" pitchFamily="49" charset="0"/>
            </a:endParaRPr>
          </a:p>
        </p:txBody>
      </p:sp>
      <p:cxnSp>
        <p:nvCxnSpPr>
          <p:cNvPr id="49" name="Straight Arrow Connector 48">
            <a:extLst>
              <a:ext uri="{FF2B5EF4-FFF2-40B4-BE49-F238E27FC236}">
                <a16:creationId xmlns:a16="http://schemas.microsoft.com/office/drawing/2014/main" id="{373F1356-E03F-462E-AFDC-34C18F3DAB85}"/>
              </a:ext>
            </a:extLst>
          </p:cNvPr>
          <p:cNvCxnSpPr>
            <a:cxnSpLocks/>
          </p:cNvCxnSpPr>
          <p:nvPr/>
        </p:nvCxnSpPr>
        <p:spPr>
          <a:xfrm>
            <a:off x="4929576" y="508322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Speech Bubble: Rectangle with Corners Rounded 52">
            <a:extLst>
              <a:ext uri="{FF2B5EF4-FFF2-40B4-BE49-F238E27FC236}">
                <a16:creationId xmlns:a16="http://schemas.microsoft.com/office/drawing/2014/main" id="{31051A48-E33A-49B5-920A-D22677BEDD6F}"/>
              </a:ext>
            </a:extLst>
          </p:cNvPr>
          <p:cNvSpPr/>
          <p:nvPr/>
        </p:nvSpPr>
        <p:spPr>
          <a:xfrm>
            <a:off x="7491322" y="3483383"/>
            <a:ext cx="4190871" cy="933218"/>
          </a:xfrm>
          <a:prstGeom prst="wedgeRoundRectCallout">
            <a:avLst>
              <a:gd name="adj1" fmla="val -61970"/>
              <a:gd name="adj2" fmla="val 813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also search for items with:</a:t>
            </a:r>
          </a:p>
          <a:p>
            <a:pPr algn="ctr"/>
            <a:r>
              <a:rPr lang="en-US" sz="2000" dirty="0">
                <a:latin typeface="Corbel" panose="020B0503020204020204" pitchFamily="34" charset="0"/>
              </a:rPr>
              <a:t>a </a:t>
            </a:r>
            <a:r>
              <a:rPr lang="en-US" sz="2000" dirty="0">
                <a:solidFill>
                  <a:schemeClr val="accent2">
                    <a:lumMod val="40000"/>
                    <a:lumOff val="60000"/>
                  </a:schemeClr>
                </a:solidFill>
                <a:latin typeface="Corbel" panose="020B0503020204020204" pitchFamily="34" charset="0"/>
              </a:rPr>
              <a:t>in</a:t>
            </a:r>
            <a:r>
              <a:rPr lang="en-US" sz="2000" dirty="0">
                <a:latin typeface="Corbel" panose="020B0503020204020204" pitchFamily="34" charset="0"/>
              </a:rPr>
              <a:t> b, or a </a:t>
            </a:r>
            <a:r>
              <a:rPr lang="en-US" sz="2000" dirty="0">
                <a:solidFill>
                  <a:schemeClr val="accent2">
                    <a:lumMod val="40000"/>
                    <a:lumOff val="60000"/>
                  </a:schemeClr>
                </a:solidFill>
                <a:latin typeface="Corbel" panose="020B0503020204020204" pitchFamily="34" charset="0"/>
              </a:rPr>
              <a:t>not in </a:t>
            </a:r>
            <a:r>
              <a:rPr lang="en-US" sz="2000" dirty="0">
                <a:latin typeface="Corbel" panose="020B0503020204020204" pitchFamily="34" charset="0"/>
              </a:rPr>
              <a:t>b</a:t>
            </a:r>
          </a:p>
        </p:txBody>
      </p:sp>
      <p:sp>
        <p:nvSpPr>
          <p:cNvPr id="50" name="Speech Bubble: Rectangle with Corners Rounded 49">
            <a:extLst>
              <a:ext uri="{FF2B5EF4-FFF2-40B4-BE49-F238E27FC236}">
                <a16:creationId xmlns:a16="http://schemas.microsoft.com/office/drawing/2014/main" id="{C5981B10-AE67-4325-B550-C14E702C9AB9}"/>
              </a:ext>
            </a:extLst>
          </p:cNvPr>
          <p:cNvSpPr/>
          <p:nvPr/>
        </p:nvSpPr>
        <p:spPr>
          <a:xfrm>
            <a:off x="7579241" y="4107035"/>
            <a:ext cx="3856486" cy="1600409"/>
          </a:xfrm>
          <a:prstGeom prst="wedgeRoundRectCallout">
            <a:avLst>
              <a:gd name="adj1" fmla="val -89041"/>
              <a:gd name="adj2" fmla="val -643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t>
            </a:r>
            <a:r>
              <a:rPr lang="en-US" sz="2000" dirty="0">
                <a:solidFill>
                  <a:schemeClr val="accent4">
                    <a:lumMod val="40000"/>
                    <a:lumOff val="60000"/>
                  </a:schemeClr>
                </a:solidFill>
                <a:latin typeface="Corbel" panose="020B0503020204020204" pitchFamily="34" charset="0"/>
              </a:rPr>
              <a:t>append</a:t>
            </a:r>
            <a:r>
              <a:rPr lang="en-US" sz="2000" dirty="0">
                <a:latin typeface="Corbel" panose="020B0503020204020204" pitchFamily="34" charset="0"/>
              </a:rPr>
              <a:t> items onto the end of a list.</a:t>
            </a:r>
          </a:p>
          <a:p>
            <a:pPr algn="ctr"/>
            <a:endParaRPr lang="en-US" sz="2000" dirty="0">
              <a:latin typeface="Corbel" panose="020B0503020204020204" pitchFamily="34" charset="0"/>
            </a:endParaRPr>
          </a:p>
          <a:p>
            <a:pPr algn="ctr"/>
            <a:r>
              <a:rPr lang="en-US" sz="2000" dirty="0">
                <a:latin typeface="Corbel" panose="020B0503020204020204" pitchFamily="34" charset="0"/>
              </a:rPr>
              <a:t>Or use </a:t>
            </a:r>
            <a:r>
              <a:rPr lang="en-US" sz="2000" dirty="0" err="1">
                <a:solidFill>
                  <a:schemeClr val="accent4">
                    <a:lumMod val="40000"/>
                    <a:lumOff val="60000"/>
                  </a:schemeClr>
                </a:solidFill>
                <a:latin typeface="Corbel" panose="020B0503020204020204" pitchFamily="34" charset="0"/>
              </a:rPr>
              <a:t>stuff.pop</a:t>
            </a:r>
            <a:r>
              <a:rPr lang="en-US" sz="2000" dirty="0">
                <a:solidFill>
                  <a:schemeClr val="accent4">
                    <a:lumMod val="40000"/>
                    <a:lumOff val="60000"/>
                  </a:schemeClr>
                </a:solidFill>
                <a:latin typeface="Corbel" panose="020B0503020204020204" pitchFamily="34" charset="0"/>
              </a:rPr>
              <a:t>()</a:t>
            </a:r>
            <a:r>
              <a:rPr lang="en-US" sz="2000" dirty="0">
                <a:latin typeface="Corbel" panose="020B0503020204020204" pitchFamily="34" charset="0"/>
              </a:rPr>
              <a:t> to remove and return the last item from a list!</a:t>
            </a:r>
          </a:p>
        </p:txBody>
      </p:sp>
      <p:sp>
        <p:nvSpPr>
          <p:cNvPr id="55" name="Speech Bubble: Rectangle with Corners Rounded 54">
            <a:extLst>
              <a:ext uri="{FF2B5EF4-FFF2-40B4-BE49-F238E27FC236}">
                <a16:creationId xmlns:a16="http://schemas.microsoft.com/office/drawing/2014/main" id="{1DA186DF-008A-43BC-8EFB-A0871D2BF1D7}"/>
              </a:ext>
            </a:extLst>
          </p:cNvPr>
          <p:cNvSpPr/>
          <p:nvPr/>
        </p:nvSpPr>
        <p:spPr>
          <a:xfrm>
            <a:off x="8896247" y="5555480"/>
            <a:ext cx="2639376" cy="1164586"/>
          </a:xfrm>
          <a:prstGeom prst="wedgeRoundRectCallout">
            <a:avLst>
              <a:gd name="adj1" fmla="val -115578"/>
              <a:gd name="adj2" fmla="val -880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can loop through the items of a list with a for loop!</a:t>
            </a:r>
          </a:p>
        </p:txBody>
      </p:sp>
      <p:sp>
        <p:nvSpPr>
          <p:cNvPr id="68" name="Speech Bubble: Rectangle with Corners Rounded 67">
            <a:extLst>
              <a:ext uri="{FF2B5EF4-FFF2-40B4-BE49-F238E27FC236}">
                <a16:creationId xmlns:a16="http://schemas.microsoft.com/office/drawing/2014/main" id="{A6E88F84-1F74-4F62-A90B-42F37F831723}"/>
              </a:ext>
            </a:extLst>
          </p:cNvPr>
          <p:cNvSpPr/>
          <p:nvPr/>
        </p:nvSpPr>
        <p:spPr>
          <a:xfrm>
            <a:off x="6536623" y="2396794"/>
            <a:ext cx="3142738" cy="1164586"/>
          </a:xfrm>
          <a:prstGeom prst="wedgeRoundRectCallout">
            <a:avLst>
              <a:gd name="adj1" fmla="val -70636"/>
              <a:gd name="adj2" fmla="val 1722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variable points to successive items in the list as the loop runs.</a:t>
            </a:r>
          </a:p>
        </p:txBody>
      </p:sp>
    </p:spTree>
    <p:extLst>
      <p:ext uri="{BB962C8B-B14F-4D97-AF65-F5344CB8AC3E}">
        <p14:creationId xmlns:p14="http://schemas.microsoft.com/office/powerpoint/2010/main" val="42635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90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down)">
                                      <p:cBhvr>
                                        <p:cTn id="63" dur="500"/>
                                        <p:tgtEl>
                                          <p:spTgt spid="6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left)">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6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3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down)">
                                      <p:cBhvr>
                                        <p:cTn id="85" dur="500"/>
                                        <p:tgtEl>
                                          <p:spTgt spid="43"/>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grpId="2" nodeType="clickEffect">
                                  <p:stCondLst>
                                    <p:cond delay="0"/>
                                  </p:stCondLst>
                                  <p:childTnLst>
                                    <p:animMotion origin="layout" path="M 1.04167E-6 2.22222E-6 L -0.05104 -0.1713 " pathEditMode="relative" rAng="0" ptsTypes="AA">
                                      <p:cBhvr>
                                        <p:cTn id="89" dur="2000" fill="hold"/>
                                        <p:tgtEl>
                                          <p:spTgt spid="43"/>
                                        </p:tgtEl>
                                        <p:attrNameLst>
                                          <p:attrName>ppt_x</p:attrName>
                                          <p:attrName>ppt_y</p:attrName>
                                        </p:attrNameLst>
                                      </p:cBhvr>
                                      <p:rCtr x="-2552" y="-8565"/>
                                    </p:animMotion>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left)">
                                      <p:cBhvr>
                                        <p:cTn id="94" dur="500"/>
                                        <p:tgtEl>
                                          <p:spTgt spid="44"/>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4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wipe(down)">
                                      <p:cBhvr>
                                        <p:cTn id="111" dur="500"/>
                                        <p:tgtEl>
                                          <p:spTgt spid="54"/>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grpId="2" nodeType="clickEffect">
                                  <p:stCondLst>
                                    <p:cond delay="0"/>
                                  </p:stCondLst>
                                  <p:childTnLst>
                                    <p:animMotion origin="layout" path="M -2.08333E-6 -4.81481E-6 L -0.10364 -0.21458 " pathEditMode="relative" rAng="0" ptsTypes="AA">
                                      <p:cBhvr>
                                        <p:cTn id="115" dur="2000" fill="hold"/>
                                        <p:tgtEl>
                                          <p:spTgt spid="54"/>
                                        </p:tgtEl>
                                        <p:attrNameLst>
                                          <p:attrName>ppt_x</p:attrName>
                                          <p:attrName>ppt_y</p:attrName>
                                        </p:attrNameLst>
                                      </p:cBhvr>
                                      <p:rCtr x="-5182" y="-10741"/>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wipe(left)">
                                      <p:cBhvr>
                                        <p:cTn id="120" dur="500"/>
                                        <p:tgtEl>
                                          <p:spTgt spid="46"/>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54"/>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45"/>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wipe(down)">
                                      <p:cBhvr>
                                        <p:cTn id="137" dur="500"/>
                                        <p:tgtEl>
                                          <p:spTgt spid="5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wipe(left)">
                                      <p:cBhvr>
                                        <p:cTn id="142" dur="500"/>
                                        <p:tgtEl>
                                          <p:spTgt spid="48"/>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5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5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52"/>
                                        </p:tgtEl>
                                        <p:attrNameLst>
                                          <p:attrName>style.visibility</p:attrName>
                                        </p:attrNameLst>
                                      </p:cBhvr>
                                      <p:to>
                                        <p:strVal val="visible"/>
                                      </p:to>
                                    </p:set>
                                    <p:animEffect transition="in" filter="wipe(down)">
                                      <p:cBhvr>
                                        <p:cTn id="159" dur="500"/>
                                        <p:tgtEl>
                                          <p:spTgt spid="52"/>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wipe(left)">
                                      <p:cBhvr>
                                        <p:cTn id="164" dur="500"/>
                                        <p:tgtEl>
                                          <p:spTgt spid="56"/>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wipe(down)">
                                      <p:cBhvr>
                                        <p:cTn id="169" dur="500"/>
                                        <p:tgtEl>
                                          <p:spTgt spid="58"/>
                                        </p:tgtEl>
                                      </p:cBhvr>
                                    </p:animEffect>
                                  </p:childTnLst>
                                </p:cTn>
                              </p:par>
                            </p:childTnLst>
                          </p:cTn>
                        </p:par>
                      </p:childTnLst>
                    </p:cTn>
                  </p:par>
                  <p:par>
                    <p:cTn id="170" fill="hold">
                      <p:stCondLst>
                        <p:cond delay="indefinite"/>
                      </p:stCondLst>
                      <p:childTnLst>
                        <p:par>
                          <p:cTn id="171" fill="hold">
                            <p:stCondLst>
                              <p:cond delay="0"/>
                            </p:stCondLst>
                            <p:childTnLst>
                              <p:par>
                                <p:cTn id="172" presetID="42" presetClass="path" presetSubtype="0" accel="50000" decel="50000" fill="hold" grpId="2" nodeType="clickEffect">
                                  <p:stCondLst>
                                    <p:cond delay="0"/>
                                  </p:stCondLst>
                                  <p:childTnLst>
                                    <p:animMotion origin="layout" path="M 8.33333E-7 4.44444E-6 L -0.21953 -0.33565 " pathEditMode="relative" rAng="0" ptsTypes="AA">
                                      <p:cBhvr>
                                        <p:cTn id="173" dur="2000" fill="hold"/>
                                        <p:tgtEl>
                                          <p:spTgt spid="58"/>
                                        </p:tgtEl>
                                        <p:attrNameLst>
                                          <p:attrName>ppt_x</p:attrName>
                                          <p:attrName>ppt_y</p:attrName>
                                        </p:attrNameLst>
                                      </p:cBhvr>
                                      <p:rCtr x="-10977" y="-16782"/>
                                    </p:animMotion>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grpId="1" nodeType="clickEffect">
                                  <p:stCondLst>
                                    <p:cond delay="0"/>
                                  </p:stCondLst>
                                  <p:childTnLst>
                                    <p:animEffect transition="out" filter="fade">
                                      <p:cBhvr>
                                        <p:cTn id="177" dur="500"/>
                                        <p:tgtEl>
                                          <p:spTgt spid="60"/>
                                        </p:tgtEl>
                                      </p:cBhvr>
                                    </p:animEffect>
                                    <p:set>
                                      <p:cBhvr>
                                        <p:cTn id="178" dur="1" fill="hold">
                                          <p:stCondLst>
                                            <p:cond delay="499"/>
                                          </p:stCondLst>
                                        </p:cTn>
                                        <p:tgtEl>
                                          <p:spTgt spid="60"/>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59"/>
                                        </p:tgtEl>
                                      </p:cBhvr>
                                    </p:animEffect>
                                    <p:set>
                                      <p:cBhvr>
                                        <p:cTn id="181" dur="1" fill="hold">
                                          <p:stCondLst>
                                            <p:cond delay="499"/>
                                          </p:stCondLst>
                                        </p:cTn>
                                        <p:tgtEl>
                                          <p:spTgt spid="59"/>
                                        </p:tgtEl>
                                        <p:attrNameLst>
                                          <p:attrName>style.visibility</p:attrName>
                                        </p:attrNameLst>
                                      </p:cBhvr>
                                      <p:to>
                                        <p:strVal val="hidden"/>
                                      </p:to>
                                    </p:set>
                                  </p:childTnLst>
                                </p:cTn>
                              </p:par>
                              <p:par>
                                <p:cTn id="182" presetID="22" presetClass="entr" presetSubtype="8" fill="hold" nodeType="with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wipe(left)">
                                      <p:cBhvr>
                                        <p:cTn id="184" dur="500"/>
                                        <p:tgtEl>
                                          <p:spTgt spid="61"/>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grpId="1" nodeType="clickEffect">
                                  <p:stCondLst>
                                    <p:cond delay="0"/>
                                  </p:stCondLst>
                                  <p:childTnLst>
                                    <p:animEffect transition="out" filter="fade">
                                      <p:cBhvr>
                                        <p:cTn id="188" dur="500"/>
                                        <p:tgtEl>
                                          <p:spTgt spid="44"/>
                                        </p:tgtEl>
                                      </p:cBhvr>
                                    </p:animEffect>
                                    <p:set>
                                      <p:cBhvr>
                                        <p:cTn id="189" dur="1" fill="hold">
                                          <p:stCondLst>
                                            <p:cond delay="499"/>
                                          </p:stCondLst>
                                        </p:cTn>
                                        <p:tgtEl>
                                          <p:spTgt spid="44"/>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46"/>
                                        </p:tgtEl>
                                      </p:cBhvr>
                                    </p:animEffect>
                                    <p:set>
                                      <p:cBhvr>
                                        <p:cTn id="192" dur="1" fill="hold">
                                          <p:stCondLst>
                                            <p:cond delay="499"/>
                                          </p:stCondLst>
                                        </p:cTn>
                                        <p:tgtEl>
                                          <p:spTgt spid="46"/>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48"/>
                                        </p:tgtEl>
                                      </p:cBhvr>
                                    </p:animEffect>
                                    <p:set>
                                      <p:cBhvr>
                                        <p:cTn id="195" dur="1" fill="hold">
                                          <p:stCondLst>
                                            <p:cond delay="499"/>
                                          </p:stCondLst>
                                        </p:cTn>
                                        <p:tgtEl>
                                          <p:spTgt spid="48"/>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5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52"/>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nodeType="clickEffect">
                                  <p:stCondLst>
                                    <p:cond delay="0"/>
                                  </p:stCondLst>
                                  <p:childTnLst>
                                    <p:set>
                                      <p:cBhvr>
                                        <p:cTn id="205" dur="1" fill="hold">
                                          <p:stCondLst>
                                            <p:cond delay="0"/>
                                          </p:stCondLst>
                                        </p:cTn>
                                        <p:tgtEl>
                                          <p:spTgt spid="57"/>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nodeType="clickEffect">
                                  <p:stCondLst>
                                    <p:cond delay="0"/>
                                  </p:stCondLst>
                                  <p:childTnLst>
                                    <p:set>
                                      <p:cBhvr>
                                        <p:cTn id="209" dur="1" fill="hold">
                                          <p:stCondLst>
                                            <p:cond delay="0"/>
                                          </p:stCondLst>
                                        </p:cTn>
                                        <p:tgtEl>
                                          <p:spTgt spid="63"/>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wipe(down)">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64"/>
                                        </p:tgtEl>
                                        <p:attrNameLst>
                                          <p:attrName>style.visibility</p:attrName>
                                        </p:attrNameLst>
                                      </p:cBhvr>
                                      <p:to>
                                        <p:strVal val="visible"/>
                                      </p:to>
                                    </p:set>
                                    <p:animEffect transition="in" filter="wipe(left)">
                                      <p:cBhvr>
                                        <p:cTn id="219" dur="500"/>
                                        <p:tgtEl>
                                          <p:spTgt spid="64"/>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grpId="1" nodeType="clickEffect">
                                  <p:stCondLst>
                                    <p:cond delay="0"/>
                                  </p:stCondLst>
                                  <p:childTnLst>
                                    <p:set>
                                      <p:cBhvr>
                                        <p:cTn id="223" dur="1" fill="hold">
                                          <p:stCondLst>
                                            <p:cond delay="0"/>
                                          </p:stCondLst>
                                        </p:cTn>
                                        <p:tgtEl>
                                          <p:spTgt spid="62"/>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nodeType="clickEffect">
                                  <p:stCondLst>
                                    <p:cond delay="0"/>
                                  </p:stCondLst>
                                  <p:childTnLst>
                                    <p:set>
                                      <p:cBhvr>
                                        <p:cTn id="227" dur="1" fill="hold">
                                          <p:stCondLst>
                                            <p:cond delay="0"/>
                                          </p:stCondLst>
                                        </p:cTn>
                                        <p:tgtEl>
                                          <p:spTgt spid="63"/>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nodeType="clickEffect">
                                  <p:stCondLst>
                                    <p:cond delay="0"/>
                                  </p:stCondLst>
                                  <p:childTnLst>
                                    <p:set>
                                      <p:cBhvr>
                                        <p:cTn id="231" dur="1" fill="hold">
                                          <p:stCondLst>
                                            <p:cond delay="0"/>
                                          </p:stCondLst>
                                        </p:cTn>
                                        <p:tgtEl>
                                          <p:spTgt spid="65"/>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53"/>
                                        </p:tgtEl>
                                        <p:attrNameLst>
                                          <p:attrName>style.visibility</p:attrName>
                                        </p:attrNameLst>
                                      </p:cBhvr>
                                      <p:to>
                                        <p:strVal val="visible"/>
                                      </p:to>
                                    </p:set>
                                    <p:animEffect transition="in" filter="wipe(down)">
                                      <p:cBhvr>
                                        <p:cTn id="236" dur="500"/>
                                        <p:tgtEl>
                                          <p:spTgt spid="53"/>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53"/>
                                        </p:tgtEl>
                                        <p:attrNameLst>
                                          <p:attrName>style.visibility</p:attrName>
                                        </p:attrNameLst>
                                      </p:cBhvr>
                                      <p:to>
                                        <p:strVal val="hidden"/>
                                      </p:to>
                                    </p:set>
                                  </p:childTnLst>
                                </p:cTn>
                              </p:par>
                            </p:childTnLst>
                          </p:cTn>
                        </p:par>
                      </p:childTnLst>
                    </p:cTn>
                  </p:par>
                  <p:par>
                    <p:cTn id="241" fill="hold">
                      <p:stCondLst>
                        <p:cond delay="indefinite"/>
                      </p:stCondLst>
                      <p:childTnLst>
                        <p:par>
                          <p:cTn id="242" fill="hold">
                            <p:stCondLst>
                              <p:cond delay="0"/>
                            </p:stCondLst>
                            <p:childTnLst>
                              <p:par>
                                <p:cTn id="243" presetID="1" presetClass="exit" presetSubtype="0" fill="hold" nodeType="clickEffect">
                                  <p:stCondLst>
                                    <p:cond delay="0"/>
                                  </p:stCondLst>
                                  <p:childTnLst>
                                    <p:set>
                                      <p:cBhvr>
                                        <p:cTn id="244" dur="1" fill="hold">
                                          <p:stCondLst>
                                            <p:cond delay="0"/>
                                          </p:stCondLst>
                                        </p:cTn>
                                        <p:tgtEl>
                                          <p:spTgt spid="65"/>
                                        </p:tgtEl>
                                        <p:attrNameLst>
                                          <p:attrName>style.visibility</p:attrName>
                                        </p:attrNameLst>
                                      </p:cBhvr>
                                      <p:to>
                                        <p:strVal val="hidden"/>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nodeType="clickEffect">
                                  <p:stCondLst>
                                    <p:cond delay="0"/>
                                  </p:stCondLst>
                                  <p:childTnLst>
                                    <p:set>
                                      <p:cBhvr>
                                        <p:cTn id="248" dur="1" fill="hold">
                                          <p:stCondLst>
                                            <p:cond delay="0"/>
                                          </p:stCondLst>
                                        </p:cTn>
                                        <p:tgtEl>
                                          <p:spTgt spid="49"/>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22" presetClass="entr" presetSubtype="4" fill="hold" grpId="0" nodeType="clickEffect">
                                  <p:stCondLst>
                                    <p:cond delay="0"/>
                                  </p:stCondLst>
                                  <p:childTnLst>
                                    <p:set>
                                      <p:cBhvr>
                                        <p:cTn id="252" dur="1" fill="hold">
                                          <p:stCondLst>
                                            <p:cond delay="0"/>
                                          </p:stCondLst>
                                        </p:cTn>
                                        <p:tgtEl>
                                          <p:spTgt spid="55"/>
                                        </p:tgtEl>
                                        <p:attrNameLst>
                                          <p:attrName>style.visibility</p:attrName>
                                        </p:attrNameLst>
                                      </p:cBhvr>
                                      <p:to>
                                        <p:strVal val="visible"/>
                                      </p:to>
                                    </p:set>
                                    <p:animEffect transition="in" filter="wipe(down)">
                                      <p:cBhvr>
                                        <p:cTn id="253" dur="500"/>
                                        <p:tgtEl>
                                          <p:spTgt spid="55"/>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4" fill="hold" grpId="0" nodeType="clickEffect">
                                  <p:stCondLst>
                                    <p:cond delay="0"/>
                                  </p:stCondLst>
                                  <p:childTnLst>
                                    <p:set>
                                      <p:cBhvr>
                                        <p:cTn id="257" dur="1" fill="hold">
                                          <p:stCondLst>
                                            <p:cond delay="0"/>
                                          </p:stCondLst>
                                        </p:cTn>
                                        <p:tgtEl>
                                          <p:spTgt spid="68"/>
                                        </p:tgtEl>
                                        <p:attrNameLst>
                                          <p:attrName>style.visibility</p:attrName>
                                        </p:attrNameLst>
                                      </p:cBhvr>
                                      <p:to>
                                        <p:strVal val="visible"/>
                                      </p:to>
                                    </p:set>
                                    <p:animEffect transition="in" filter="wipe(down)">
                                      <p:cBhvr>
                                        <p:cTn id="258" dur="500"/>
                                        <p:tgtEl>
                                          <p:spTgt spid="68"/>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39">
                                            <p:txEl>
                                              <p:pRg st="0" end="0"/>
                                            </p:txEl>
                                          </p:spTgt>
                                        </p:tgtEl>
                                        <p:attrNameLst>
                                          <p:attrName>style.visibility</p:attrName>
                                        </p:attrNameLst>
                                      </p:cBhvr>
                                      <p:to>
                                        <p:strVal val="visible"/>
                                      </p:to>
                                    </p:set>
                                    <p:animEffect transition="in" filter="wipe(left)">
                                      <p:cBhvr>
                                        <p:cTn id="263" dur="500"/>
                                        <p:tgtEl>
                                          <p:spTgt spid="39">
                                            <p:txEl>
                                              <p:pRg st="0" end="0"/>
                                            </p:txEl>
                                          </p:spTgt>
                                        </p:tgtEl>
                                      </p:cBhvr>
                                    </p:animEffect>
                                  </p:childTnLst>
                                </p:cTn>
                              </p:par>
                            </p:childTnLst>
                          </p:cTn>
                        </p:par>
                        <p:par>
                          <p:cTn id="264" fill="hold">
                            <p:stCondLst>
                              <p:cond delay="500"/>
                            </p:stCondLst>
                            <p:childTnLst>
                              <p:par>
                                <p:cTn id="265" presetID="22" presetClass="entr" presetSubtype="8" fill="hold" grpId="0" nodeType="afterEffect">
                                  <p:stCondLst>
                                    <p:cond delay="0"/>
                                  </p:stCondLst>
                                  <p:childTnLst>
                                    <p:set>
                                      <p:cBhvr>
                                        <p:cTn id="266" dur="1" fill="hold">
                                          <p:stCondLst>
                                            <p:cond delay="0"/>
                                          </p:stCondLst>
                                        </p:cTn>
                                        <p:tgtEl>
                                          <p:spTgt spid="39">
                                            <p:txEl>
                                              <p:pRg st="1" end="1"/>
                                            </p:txEl>
                                          </p:spTgt>
                                        </p:tgtEl>
                                        <p:attrNameLst>
                                          <p:attrName>style.visibility</p:attrName>
                                        </p:attrNameLst>
                                      </p:cBhvr>
                                      <p:to>
                                        <p:strVal val="visible"/>
                                      </p:to>
                                    </p:set>
                                    <p:animEffect transition="in" filter="wipe(left)">
                                      <p:cBhvr>
                                        <p:cTn id="267" dur="500"/>
                                        <p:tgtEl>
                                          <p:spTgt spid="39">
                                            <p:txEl>
                                              <p:pRg st="1" end="1"/>
                                            </p:txEl>
                                          </p:spTgt>
                                        </p:tgtEl>
                                      </p:cBhvr>
                                    </p:animEffect>
                                  </p:childTnLst>
                                </p:cTn>
                              </p:par>
                            </p:childTnLst>
                          </p:cTn>
                        </p:par>
                        <p:par>
                          <p:cTn id="268" fill="hold">
                            <p:stCondLst>
                              <p:cond delay="1000"/>
                            </p:stCondLst>
                            <p:childTnLst>
                              <p:par>
                                <p:cTn id="269" presetID="22" presetClass="entr" presetSubtype="8" fill="hold" grpId="0" nodeType="afterEffect">
                                  <p:stCondLst>
                                    <p:cond delay="0"/>
                                  </p:stCondLst>
                                  <p:childTnLst>
                                    <p:set>
                                      <p:cBhvr>
                                        <p:cTn id="270" dur="1" fill="hold">
                                          <p:stCondLst>
                                            <p:cond delay="0"/>
                                          </p:stCondLst>
                                        </p:cTn>
                                        <p:tgtEl>
                                          <p:spTgt spid="39">
                                            <p:txEl>
                                              <p:pRg st="2" end="2"/>
                                            </p:txEl>
                                          </p:spTgt>
                                        </p:tgtEl>
                                        <p:attrNameLst>
                                          <p:attrName>style.visibility</p:attrName>
                                        </p:attrNameLst>
                                      </p:cBhvr>
                                      <p:to>
                                        <p:strVal val="visible"/>
                                      </p:to>
                                    </p:set>
                                    <p:animEffect transition="in" filter="wipe(left)">
                                      <p:cBhvr>
                                        <p:cTn id="271" dur="500"/>
                                        <p:tgtEl>
                                          <p:spTgt spid="39">
                                            <p:txEl>
                                              <p:pRg st="2" end="2"/>
                                            </p:txEl>
                                          </p:spTgt>
                                        </p:tgtEl>
                                      </p:cBhvr>
                                    </p:animEffect>
                                  </p:childTnLst>
                                </p:cTn>
                              </p:par>
                            </p:childTnLst>
                          </p:cTn>
                        </p:par>
                        <p:par>
                          <p:cTn id="272" fill="hold">
                            <p:stCondLst>
                              <p:cond delay="1500"/>
                            </p:stCondLst>
                            <p:childTnLst>
                              <p:par>
                                <p:cTn id="273" presetID="22" presetClass="entr" presetSubtype="8" fill="hold" grpId="0" nodeType="afterEffect">
                                  <p:stCondLst>
                                    <p:cond delay="0"/>
                                  </p:stCondLst>
                                  <p:childTnLst>
                                    <p:set>
                                      <p:cBhvr>
                                        <p:cTn id="274" dur="1" fill="hold">
                                          <p:stCondLst>
                                            <p:cond delay="0"/>
                                          </p:stCondLst>
                                        </p:cTn>
                                        <p:tgtEl>
                                          <p:spTgt spid="39">
                                            <p:txEl>
                                              <p:pRg st="3" end="3"/>
                                            </p:txEl>
                                          </p:spTgt>
                                        </p:tgtEl>
                                        <p:attrNameLst>
                                          <p:attrName>style.visibility</p:attrName>
                                        </p:attrNameLst>
                                      </p:cBhvr>
                                      <p:to>
                                        <p:strVal val="visible"/>
                                      </p:to>
                                    </p:set>
                                    <p:animEffect transition="in" filter="wipe(left)">
                                      <p:cBhvr>
                                        <p:cTn id="275" dur="500"/>
                                        <p:tgtEl>
                                          <p:spTgt spid="39">
                                            <p:txEl>
                                              <p:pRg st="3" end="3"/>
                                            </p:txEl>
                                          </p:spTgt>
                                        </p:tgtEl>
                                      </p:cBhvr>
                                    </p:animEffect>
                                  </p:childTnLst>
                                </p:cTn>
                              </p:par>
                            </p:childTnLst>
                          </p:cTn>
                        </p:par>
                        <p:par>
                          <p:cTn id="276" fill="hold">
                            <p:stCondLst>
                              <p:cond delay="2000"/>
                            </p:stCondLst>
                            <p:childTnLst>
                              <p:par>
                                <p:cTn id="277" presetID="22" presetClass="entr" presetSubtype="8" fill="hold" grpId="0" nodeType="afterEffect">
                                  <p:stCondLst>
                                    <p:cond delay="0"/>
                                  </p:stCondLst>
                                  <p:childTnLst>
                                    <p:set>
                                      <p:cBhvr>
                                        <p:cTn id="278" dur="1" fill="hold">
                                          <p:stCondLst>
                                            <p:cond delay="0"/>
                                          </p:stCondLst>
                                        </p:cTn>
                                        <p:tgtEl>
                                          <p:spTgt spid="39">
                                            <p:txEl>
                                              <p:pRg st="4" end="4"/>
                                            </p:txEl>
                                          </p:spTgt>
                                        </p:tgtEl>
                                        <p:attrNameLst>
                                          <p:attrName>style.visibility</p:attrName>
                                        </p:attrNameLst>
                                      </p:cBhvr>
                                      <p:to>
                                        <p:strVal val="visible"/>
                                      </p:to>
                                    </p:set>
                                    <p:animEffect transition="in" filter="wipe(left)">
                                      <p:cBhvr>
                                        <p:cTn id="279" dur="500"/>
                                        <p:tgtEl>
                                          <p:spTgt spid="39">
                                            <p:txEl>
                                              <p:pRg st="4" end="4"/>
                                            </p:txEl>
                                          </p:spTgt>
                                        </p:tgtEl>
                                      </p:cBhvr>
                                    </p:animEffect>
                                  </p:childTnLst>
                                </p:cTn>
                              </p:par>
                            </p:childTnLst>
                          </p:cTn>
                        </p:par>
                        <p:par>
                          <p:cTn id="280" fill="hold">
                            <p:stCondLst>
                              <p:cond delay="2500"/>
                            </p:stCondLst>
                            <p:childTnLst>
                              <p:par>
                                <p:cTn id="281" presetID="22" presetClass="entr" presetSubtype="8" fill="hold" grpId="0" nodeType="afterEffect">
                                  <p:stCondLst>
                                    <p:cond delay="0"/>
                                  </p:stCondLst>
                                  <p:childTnLst>
                                    <p:set>
                                      <p:cBhvr>
                                        <p:cTn id="282" dur="1" fill="hold">
                                          <p:stCondLst>
                                            <p:cond delay="0"/>
                                          </p:stCondLst>
                                        </p:cTn>
                                        <p:tgtEl>
                                          <p:spTgt spid="39">
                                            <p:txEl>
                                              <p:pRg st="5" end="5"/>
                                            </p:txEl>
                                          </p:spTgt>
                                        </p:tgtEl>
                                        <p:attrNameLst>
                                          <p:attrName>style.visibility</p:attrName>
                                        </p:attrNameLst>
                                      </p:cBhvr>
                                      <p:to>
                                        <p:strVal val="visible"/>
                                      </p:to>
                                    </p:set>
                                    <p:animEffect transition="in" filter="wipe(left)">
                                      <p:cBhvr>
                                        <p:cTn id="283" dur="500"/>
                                        <p:tgtEl>
                                          <p:spTgt spid="39">
                                            <p:txEl>
                                              <p:pRg st="5" end="5"/>
                                            </p:txEl>
                                          </p:spTgt>
                                        </p:tgtEl>
                                      </p:cBhvr>
                                    </p:animEffec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grpId="1" nodeType="clickEffect">
                                  <p:stCondLst>
                                    <p:cond delay="0"/>
                                  </p:stCondLst>
                                  <p:childTnLst>
                                    <p:set>
                                      <p:cBhvr>
                                        <p:cTn id="287" dur="1" fill="hold">
                                          <p:stCondLst>
                                            <p:cond delay="0"/>
                                          </p:stCondLst>
                                        </p:cTn>
                                        <p:tgtEl>
                                          <p:spTgt spid="68"/>
                                        </p:tgtEl>
                                        <p:attrNameLst>
                                          <p:attrName>style.visibility</p:attrName>
                                        </p:attrNameLst>
                                      </p:cBhvr>
                                      <p:to>
                                        <p:strVal val="hidden"/>
                                      </p:to>
                                    </p:set>
                                  </p:childTnLst>
                                </p:cTn>
                              </p:par>
                            </p:childTnLst>
                          </p:cTn>
                        </p:par>
                      </p:childTnLst>
                    </p:cTn>
                  </p:par>
                  <p:par>
                    <p:cTn id="288" fill="hold">
                      <p:stCondLst>
                        <p:cond delay="indefinite"/>
                      </p:stCondLst>
                      <p:childTnLst>
                        <p:par>
                          <p:cTn id="289" fill="hold">
                            <p:stCondLst>
                              <p:cond delay="0"/>
                            </p:stCondLst>
                            <p:childTnLst>
                              <p:par>
                                <p:cTn id="290" presetID="1" presetClass="exit" presetSubtype="0" fill="hold" grpId="1" nodeType="clickEffect">
                                  <p:stCondLst>
                                    <p:cond delay="0"/>
                                  </p:stCondLst>
                                  <p:childTnLst>
                                    <p:set>
                                      <p:cBhvr>
                                        <p:cTn id="291" dur="1" fill="hold">
                                          <p:stCondLst>
                                            <p:cond delay="0"/>
                                          </p:stCondLst>
                                        </p:cTn>
                                        <p:tgtEl>
                                          <p:spTgt spid="55"/>
                                        </p:tgtEl>
                                        <p:attrNameLst>
                                          <p:attrName>style.visibility</p:attrName>
                                        </p:attrNameLst>
                                      </p:cBhvr>
                                      <p:to>
                                        <p:strVal val="hidden"/>
                                      </p:to>
                                    </p:se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nodeType="clickEffect">
                                  <p:stCondLst>
                                    <p:cond delay="0"/>
                                  </p:stCondLst>
                                  <p:childTnLst>
                                    <p:set>
                                      <p:cBhvr>
                                        <p:cTn id="295"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 grpId="0" animBg="1"/>
      <p:bldP spid="20" grpId="0" animBg="1"/>
      <p:bldP spid="20" grpId="1" animBg="1"/>
      <p:bldP spid="21" grpId="0" animBg="1"/>
      <p:bldP spid="21" grpId="1" animBg="1"/>
      <p:bldP spid="22" grpId="0" animBg="1"/>
      <p:bldP spid="23" grpId="0"/>
      <p:bldP spid="33" grpId="0"/>
      <p:bldP spid="44" grpId="0" animBg="1"/>
      <p:bldP spid="44" grpId="1" animBg="1"/>
      <p:bldP spid="46" grpId="0" animBg="1"/>
      <p:bldP spid="46" grpId="1" animBg="1"/>
      <p:bldP spid="48" grpId="0" animBg="1"/>
      <p:bldP spid="48" grpId="1" animBg="1"/>
      <p:bldP spid="24" grpId="0" animBg="1"/>
      <p:bldP spid="24" grpId="1" animBg="1"/>
      <p:bldP spid="43" grpId="0" animBg="1"/>
      <p:bldP spid="43" grpId="1" animBg="1"/>
      <p:bldP spid="43" grpId="2" animBg="1"/>
      <p:bldP spid="54" grpId="0" animBg="1"/>
      <p:bldP spid="54" grpId="1" animBg="1"/>
      <p:bldP spid="54" grpId="2" animBg="1"/>
      <p:bldP spid="56" grpId="0" animBg="1"/>
      <p:bldP spid="62" grpId="0" animBg="1"/>
      <p:bldP spid="62" grpId="1" animBg="1"/>
      <p:bldP spid="64" grpId="0"/>
      <p:bldP spid="67" grpId="0" animBg="1"/>
      <p:bldP spid="67" grpId="1" animBg="1"/>
      <p:bldP spid="52" grpId="0" animBg="1"/>
      <p:bldP spid="52" grpId="1" animBg="1"/>
      <p:bldP spid="58" grpId="0" animBg="1"/>
      <p:bldP spid="58" grpId="1" animBg="1"/>
      <p:bldP spid="58" grpId="2" animBg="1"/>
      <p:bldP spid="39" grpId="0" uiExpand="1" build="p"/>
      <p:bldP spid="53" grpId="0" animBg="1"/>
      <p:bldP spid="53" grpId="1" animBg="1"/>
      <p:bldP spid="50" grpId="0" animBg="1"/>
      <p:bldP spid="50" grpId="1" animBg="1"/>
      <p:bldP spid="55" grpId="0" animBg="1"/>
      <p:bldP spid="55" grpId="1" animBg="1"/>
      <p:bldP spid="68" grpId="0" animBg="1"/>
      <p:bldP spid="68"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30803"/>
            <a:ext cx="11411205" cy="707886"/>
          </a:xfrm>
          <a:prstGeom prst="rect">
            <a:avLst/>
          </a:prstGeom>
          <a:noFill/>
        </p:spPr>
        <p:txBody>
          <a:bodyPr wrap="square" rtlCol="0">
            <a:spAutoFit/>
          </a:bodyPr>
          <a:lstStyle/>
          <a:p>
            <a:pPr algn="ctr"/>
            <a:r>
              <a:rPr lang="en-US" sz="4000" dirty="0"/>
              <a:t>How are Lists Implemented?</a:t>
            </a:r>
          </a:p>
        </p:txBody>
      </p:sp>
      <p:grpSp>
        <p:nvGrpSpPr>
          <p:cNvPr id="19" name="Group 18">
            <a:extLst>
              <a:ext uri="{FF2B5EF4-FFF2-40B4-BE49-F238E27FC236}">
                <a16:creationId xmlns:a16="http://schemas.microsoft.com/office/drawing/2014/main" id="{535C5E96-D342-4A07-8C6E-6F12D90563B6}"/>
              </a:ext>
            </a:extLst>
          </p:cNvPr>
          <p:cNvGrpSpPr/>
          <p:nvPr/>
        </p:nvGrpSpPr>
        <p:grpSpPr>
          <a:xfrm>
            <a:off x="770252" y="1477636"/>
            <a:ext cx="5553546" cy="1680907"/>
            <a:chOff x="6684026" y="367055"/>
            <a:chExt cx="5553546" cy="1680907"/>
          </a:xfrm>
        </p:grpSpPr>
        <p:sp>
          <p:nvSpPr>
            <p:cNvPr id="20" name="TextBox 19">
              <a:extLst>
                <a:ext uri="{FF2B5EF4-FFF2-40B4-BE49-F238E27FC236}">
                  <a16:creationId xmlns:a16="http://schemas.microsoft.com/office/drawing/2014/main" id="{9CF44BBE-6972-44C3-8895-85F31791E7DB}"/>
                </a:ext>
              </a:extLst>
            </p:cNvPr>
            <p:cNvSpPr txBox="1"/>
            <p:nvPr/>
          </p:nvSpPr>
          <p:spPr>
            <a:xfrm>
              <a:off x="6684026" y="1216965"/>
              <a:ext cx="5553546" cy="830997"/>
            </a:xfrm>
            <a:prstGeom prst="rect">
              <a:avLst/>
            </a:prstGeom>
            <a:noFill/>
          </p:spPr>
          <p:txBody>
            <a:bodyPr wrap="square">
              <a:spAutoFit/>
            </a:bodyPr>
            <a:lstStyle/>
            <a:p>
              <a:pPr algn="ctr"/>
              <a:r>
                <a:rPr lang="en-US" sz="2400" dirty="0"/>
                <a:t>Challenge: How do you think lists are implemented in Python?</a:t>
              </a:r>
            </a:p>
          </p:txBody>
        </p:sp>
        <p:pic>
          <p:nvPicPr>
            <p:cNvPr id="21" name="Picture 20" descr="Shape&#10;&#10;Description automatically generated with low confidence">
              <a:extLst>
                <a:ext uri="{FF2B5EF4-FFF2-40B4-BE49-F238E27FC236}">
                  <a16:creationId xmlns:a16="http://schemas.microsoft.com/office/drawing/2014/main" id="{B178D880-2383-4BA6-B899-770B58D2C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6856" y="367055"/>
              <a:ext cx="846739" cy="846739"/>
            </a:xfrm>
            <a:prstGeom prst="rect">
              <a:avLst/>
            </a:prstGeom>
            <a:ln>
              <a:noFill/>
            </a:ln>
            <a:effectLst>
              <a:outerShdw blurRad="292100" dist="139700" dir="2700000" algn="tl" rotWithShape="0">
                <a:srgbClr val="333333">
                  <a:alpha val="65000"/>
                </a:srgbClr>
              </a:outerShdw>
            </a:effectLst>
          </p:spPr>
        </p:pic>
      </p:grpSp>
      <p:sp>
        <p:nvSpPr>
          <p:cNvPr id="22" name="Rectangle 21">
            <a:extLst>
              <a:ext uri="{FF2B5EF4-FFF2-40B4-BE49-F238E27FC236}">
                <a16:creationId xmlns:a16="http://schemas.microsoft.com/office/drawing/2014/main" id="{C2B23501-7EAC-4C27-9B98-96EE3F855E4C}"/>
              </a:ext>
            </a:extLst>
          </p:cNvPr>
          <p:cNvSpPr/>
          <p:nvPr/>
        </p:nvSpPr>
        <p:spPr>
          <a:xfrm>
            <a:off x="448140" y="6167152"/>
            <a:ext cx="619777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3" name="Rectangle 22">
            <a:extLst>
              <a:ext uri="{FF2B5EF4-FFF2-40B4-BE49-F238E27FC236}">
                <a16:creationId xmlns:a16="http://schemas.microsoft.com/office/drawing/2014/main" id="{B6D1B27C-1A51-4EDC-B784-6555C522DF31}"/>
              </a:ext>
            </a:extLst>
          </p:cNvPr>
          <p:cNvSpPr/>
          <p:nvPr/>
        </p:nvSpPr>
        <p:spPr>
          <a:xfrm>
            <a:off x="446986" y="6173624"/>
            <a:ext cx="6200078"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2F71FDD-EA52-4893-8F91-F973F9142DF2}"/>
              </a:ext>
            </a:extLst>
          </p:cNvPr>
          <p:cNvGrpSpPr/>
          <p:nvPr/>
        </p:nvGrpSpPr>
        <p:grpSpPr>
          <a:xfrm>
            <a:off x="-1187142" y="3395498"/>
            <a:ext cx="9468334" cy="2465174"/>
            <a:chOff x="4166474" y="286115"/>
            <a:chExt cx="9468334" cy="2465174"/>
          </a:xfrm>
        </p:grpSpPr>
        <p:sp>
          <p:nvSpPr>
            <p:cNvPr id="12" name="TextBox 11">
              <a:extLst>
                <a:ext uri="{FF2B5EF4-FFF2-40B4-BE49-F238E27FC236}">
                  <a16:creationId xmlns:a16="http://schemas.microsoft.com/office/drawing/2014/main" id="{05A26C2D-DAEC-4EE4-9EBF-8B28E348975D}"/>
                </a:ext>
              </a:extLst>
            </p:cNvPr>
            <p:cNvSpPr txBox="1"/>
            <p:nvPr/>
          </p:nvSpPr>
          <p:spPr>
            <a:xfrm>
              <a:off x="4166474" y="1181629"/>
              <a:ext cx="9468334" cy="1569660"/>
            </a:xfrm>
            <a:prstGeom prst="rect">
              <a:avLst/>
            </a:prstGeom>
            <a:noFill/>
          </p:spPr>
          <p:txBody>
            <a:bodyPr wrap="square">
              <a:spAutoFit/>
            </a:bodyPr>
            <a:lstStyle/>
            <a:p>
              <a:pPr algn="ctr"/>
              <a:r>
                <a:rPr lang="en-US" sz="2400" dirty="0"/>
                <a:t>Based on this, what's the big-O of:</a:t>
              </a:r>
            </a:p>
            <a:p>
              <a:pPr algn="ctr"/>
              <a:r>
                <a:rPr lang="en-US" sz="2400" dirty="0"/>
                <a:t> </a:t>
              </a:r>
              <a:r>
                <a:rPr lang="en-US" sz="2400" dirty="0">
                  <a:solidFill>
                    <a:srgbClr val="C00000"/>
                  </a:solidFill>
                </a:rPr>
                <a:t>Using the "in" and "not in" commands</a:t>
              </a:r>
            </a:p>
            <a:p>
              <a:pPr algn="ctr"/>
              <a:r>
                <a:rPr lang="en-US" sz="2400" dirty="0">
                  <a:solidFill>
                    <a:srgbClr val="0070C0"/>
                  </a:solidFill>
                </a:rPr>
                <a:t>Accessing list[j] where j is large</a:t>
              </a:r>
            </a:p>
            <a:p>
              <a:pPr algn="ctr"/>
              <a:r>
                <a:rPr lang="en-US" sz="2400" dirty="0">
                  <a:solidFill>
                    <a:srgbClr val="7030A0"/>
                  </a:solidFill>
                </a:rPr>
                <a:t>Appending one list onto another</a:t>
              </a:r>
            </a:p>
          </p:txBody>
        </p:sp>
        <p:pic>
          <p:nvPicPr>
            <p:cNvPr id="13" name="Picture 12" descr="Shape&#10;&#10;Description automatically generated with low confidence">
              <a:extLst>
                <a:ext uri="{FF2B5EF4-FFF2-40B4-BE49-F238E27FC236}">
                  <a16:creationId xmlns:a16="http://schemas.microsoft.com/office/drawing/2014/main" id="{7DAC7677-A46D-423B-BB99-7BE0C6BB3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726" y="286115"/>
              <a:ext cx="846739" cy="846739"/>
            </a:xfrm>
            <a:prstGeom prst="rect">
              <a:avLst/>
            </a:prstGeom>
            <a:ln>
              <a:noFill/>
            </a:ln>
            <a:effectLst>
              <a:outerShdw blurRad="292100" dist="139700" dir="2700000" algn="tl" rotWithShape="0">
                <a:srgbClr val="333333">
                  <a:alpha val="65000"/>
                </a:srgbClr>
              </a:outerShdw>
            </a:effectLst>
          </p:spPr>
        </p:pic>
      </p:grpSp>
      <p:sp>
        <p:nvSpPr>
          <p:cNvPr id="14" name="TextBox 13">
            <a:extLst>
              <a:ext uri="{FF2B5EF4-FFF2-40B4-BE49-F238E27FC236}">
                <a16:creationId xmlns:a16="http://schemas.microsoft.com/office/drawing/2014/main" id="{11BE54E1-82CA-4A52-8643-9684F0018789}"/>
              </a:ext>
            </a:extLst>
          </p:cNvPr>
          <p:cNvSpPr txBox="1"/>
          <p:nvPr/>
        </p:nvSpPr>
        <p:spPr>
          <a:xfrm>
            <a:off x="6963261" y="1702059"/>
            <a:ext cx="4702396" cy="1029320"/>
          </a:xfrm>
          <a:prstGeom prst="rect">
            <a:avLst/>
          </a:prstGeom>
          <a:solidFill>
            <a:srgbClr val="EBF0F9"/>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Simple list in Python</a:t>
            </a:r>
          </a:p>
          <a:p>
            <a:endParaRPr lang="en-US" dirty="0">
              <a:solidFill>
                <a:srgbClr val="0000A3"/>
              </a:solidFill>
              <a:latin typeface="Consolas" panose="020B0609020204030204" pitchFamily="49" charset="0"/>
            </a:endParaRPr>
          </a:p>
          <a:p>
            <a:r>
              <a:rPr lang="en-US" dirty="0">
                <a:solidFill>
                  <a:srgbClr val="000000"/>
                </a:solidFill>
                <a:latin typeface="Consolas" panose="020B0609020204030204" pitchFamily="49" charset="0"/>
              </a:rPr>
              <a:t>stuff = [</a:t>
            </a:r>
            <a:r>
              <a:rPr lang="en-US" dirty="0">
                <a:solidFill>
                  <a:srgbClr val="850002"/>
                </a:solidFill>
                <a:latin typeface="Consolas" panose="020B0609020204030204" pitchFamily="49" charset="0"/>
              </a:rPr>
              <a:t>'apple'</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True</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False</a:t>
            </a:r>
            <a:r>
              <a:rPr lang="en-US" dirty="0">
                <a:solidFill>
                  <a:srgbClr val="000000"/>
                </a:solidFill>
                <a:latin typeface="Consolas" panose="020B0609020204030204" pitchFamily="49" charset="0"/>
              </a:rPr>
              <a:t>]]</a:t>
            </a:r>
          </a:p>
        </p:txBody>
      </p:sp>
      <p:grpSp>
        <p:nvGrpSpPr>
          <p:cNvPr id="54" name="Group 53">
            <a:extLst>
              <a:ext uri="{FF2B5EF4-FFF2-40B4-BE49-F238E27FC236}">
                <a16:creationId xmlns:a16="http://schemas.microsoft.com/office/drawing/2014/main" id="{E2B99B45-4A4C-4901-9D16-EE78993D27B1}"/>
              </a:ext>
            </a:extLst>
          </p:cNvPr>
          <p:cNvGrpSpPr/>
          <p:nvPr/>
        </p:nvGrpSpPr>
        <p:grpSpPr>
          <a:xfrm>
            <a:off x="6703946" y="2937945"/>
            <a:ext cx="5195625" cy="1678588"/>
            <a:chOff x="5960055" y="3016415"/>
            <a:chExt cx="5195625" cy="1678588"/>
          </a:xfrm>
        </p:grpSpPr>
        <p:grpSp>
          <p:nvGrpSpPr>
            <p:cNvPr id="15" name="Group 14">
              <a:extLst>
                <a:ext uri="{FF2B5EF4-FFF2-40B4-BE49-F238E27FC236}">
                  <a16:creationId xmlns:a16="http://schemas.microsoft.com/office/drawing/2014/main" id="{8BC61034-BCFA-4FFB-9950-08A1C7AA23B8}"/>
                </a:ext>
              </a:extLst>
            </p:cNvPr>
            <p:cNvGrpSpPr/>
            <p:nvPr/>
          </p:nvGrpSpPr>
          <p:grpSpPr>
            <a:xfrm>
              <a:off x="5960055" y="3016415"/>
              <a:ext cx="3684460" cy="433987"/>
              <a:chOff x="6858014" y="3633364"/>
              <a:chExt cx="3519654" cy="433987"/>
            </a:xfrm>
          </p:grpSpPr>
          <p:grpSp>
            <p:nvGrpSpPr>
              <p:cNvPr id="16" name="Group 15">
                <a:extLst>
                  <a:ext uri="{FF2B5EF4-FFF2-40B4-BE49-F238E27FC236}">
                    <a16:creationId xmlns:a16="http://schemas.microsoft.com/office/drawing/2014/main" id="{15C86458-42D4-4C2A-ADBD-9F55585F80FC}"/>
                  </a:ext>
                </a:extLst>
              </p:cNvPr>
              <p:cNvGrpSpPr/>
              <p:nvPr/>
            </p:nvGrpSpPr>
            <p:grpSpPr>
              <a:xfrm>
                <a:off x="6858014" y="3640164"/>
                <a:ext cx="1360526" cy="400110"/>
                <a:chOff x="8217852" y="4422456"/>
                <a:chExt cx="1360526" cy="400110"/>
              </a:xfrm>
            </p:grpSpPr>
            <p:grpSp>
              <p:nvGrpSpPr>
                <p:cNvPr id="18" name="Group 17">
                  <a:extLst>
                    <a:ext uri="{FF2B5EF4-FFF2-40B4-BE49-F238E27FC236}">
                      <a16:creationId xmlns:a16="http://schemas.microsoft.com/office/drawing/2014/main" id="{78BFAD82-863A-4488-9784-DA772832EDE5}"/>
                    </a:ext>
                  </a:extLst>
                </p:cNvPr>
                <p:cNvGrpSpPr/>
                <p:nvPr/>
              </p:nvGrpSpPr>
              <p:grpSpPr>
                <a:xfrm>
                  <a:off x="8217852" y="4422456"/>
                  <a:ext cx="1151220" cy="400110"/>
                  <a:chOff x="4577103" y="2499760"/>
                  <a:chExt cx="665518" cy="400110"/>
                </a:xfrm>
              </p:grpSpPr>
              <p:sp>
                <p:nvSpPr>
                  <p:cNvPr id="25" name="TextBox 24">
                    <a:extLst>
                      <a:ext uri="{FF2B5EF4-FFF2-40B4-BE49-F238E27FC236}">
                        <a16:creationId xmlns:a16="http://schemas.microsoft.com/office/drawing/2014/main" id="{1F679EDE-42BE-4EB5-BE00-9045EC8A9AF2}"/>
                      </a:ext>
                    </a:extLst>
                  </p:cNvPr>
                  <p:cNvSpPr txBox="1"/>
                  <p:nvPr/>
                </p:nvSpPr>
                <p:spPr>
                  <a:xfrm>
                    <a:off x="4577103" y="2499760"/>
                    <a:ext cx="372863" cy="400110"/>
                  </a:xfrm>
                  <a:prstGeom prst="rect">
                    <a:avLst/>
                  </a:prstGeom>
                  <a:noFill/>
                </p:spPr>
                <p:txBody>
                  <a:bodyPr wrap="none" rtlCol="0">
                    <a:spAutoFit/>
                  </a:bodyPr>
                  <a:lstStyle/>
                  <a:p>
                    <a:r>
                      <a:rPr lang="en-US" sz="2000" dirty="0">
                        <a:solidFill>
                          <a:srgbClr val="7030A0"/>
                        </a:solidFill>
                      </a:rPr>
                      <a:t>stuff</a:t>
                    </a:r>
                  </a:p>
                </p:txBody>
              </p:sp>
              <p:sp>
                <p:nvSpPr>
                  <p:cNvPr id="26" name="Rectangle 25">
                    <a:extLst>
                      <a:ext uri="{FF2B5EF4-FFF2-40B4-BE49-F238E27FC236}">
                        <a16:creationId xmlns:a16="http://schemas.microsoft.com/office/drawing/2014/main" id="{E0BC9353-E702-4D58-B5D5-AD06DFC44C7C}"/>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24" name="Straight Arrow Connector 23">
                  <a:extLst>
                    <a:ext uri="{FF2B5EF4-FFF2-40B4-BE49-F238E27FC236}">
                      <a16:creationId xmlns:a16="http://schemas.microsoft.com/office/drawing/2014/main" id="{A8542796-D5AB-4339-89EA-300C00AEFC1E}"/>
                    </a:ext>
                  </a:extLst>
                </p:cNvPr>
                <p:cNvCxnSpPr>
                  <a:cxnSpLocks/>
                </p:cNvCxnSpPr>
                <p:nvPr/>
              </p:nvCxnSpPr>
              <p:spPr>
                <a:xfrm flipV="1">
                  <a:off x="9146023" y="4424184"/>
                  <a:ext cx="432355" cy="2454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2F6ACC4-96A6-401B-A912-9A9A4A17D841}"/>
                  </a:ext>
                </a:extLst>
              </p:cNvPr>
              <p:cNvSpPr/>
              <p:nvPr/>
            </p:nvSpPr>
            <p:spPr>
              <a:xfrm>
                <a:off x="8206686" y="3633364"/>
                <a:ext cx="2170982"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3" name="Rectangle 2">
              <a:extLst>
                <a:ext uri="{FF2B5EF4-FFF2-40B4-BE49-F238E27FC236}">
                  <a16:creationId xmlns:a16="http://schemas.microsoft.com/office/drawing/2014/main" id="{61EA12E9-401E-4DB9-B4FF-1B903BF428EF}"/>
                </a:ext>
              </a:extLst>
            </p:cNvPr>
            <p:cNvSpPr/>
            <p:nvPr/>
          </p:nvSpPr>
          <p:spPr>
            <a:xfrm>
              <a:off x="7526954"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5C84AE-4909-41A4-B163-B0B3E4065292}"/>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9A2C0A36-385A-4E8B-9C38-7899E0E6394A}"/>
                </a:ext>
              </a:extLst>
            </p:cNvPr>
            <p:cNvSpPr/>
            <p:nvPr/>
          </p:nvSpPr>
          <p:spPr>
            <a:xfrm>
              <a:off x="8717277"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554C3797-A23A-411B-B047-2FE773D5A490}"/>
                </a:ext>
              </a:extLst>
            </p:cNvPr>
            <p:cNvCxnSpPr>
              <a:cxnSpLocks/>
            </p:cNvCxnSpPr>
            <p:nvPr/>
          </p:nvCxnSpPr>
          <p:spPr>
            <a:xfrm>
              <a:off x="7834964" y="3234088"/>
              <a:ext cx="131439" cy="501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6ECF9A9-53E7-4D6B-B66C-DD1E8EA88827}"/>
                </a:ext>
              </a:extLst>
            </p:cNvPr>
            <p:cNvSpPr/>
            <p:nvPr/>
          </p:nvSpPr>
          <p:spPr>
            <a:xfrm>
              <a:off x="7165181" y="3729639"/>
              <a:ext cx="104837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'apple'</a:t>
              </a:r>
            </a:p>
          </p:txBody>
        </p:sp>
        <p:cxnSp>
          <p:nvCxnSpPr>
            <p:cNvPr id="31" name="Straight Arrow Connector 30">
              <a:extLst>
                <a:ext uri="{FF2B5EF4-FFF2-40B4-BE49-F238E27FC236}">
                  <a16:creationId xmlns:a16="http://schemas.microsoft.com/office/drawing/2014/main" id="{CD399429-9134-4473-8E07-9768D8486DC0}"/>
                </a:ext>
              </a:extLst>
            </p:cNvPr>
            <p:cNvCxnSpPr>
              <a:cxnSpLocks/>
            </p:cNvCxnSpPr>
            <p:nvPr/>
          </p:nvCxnSpPr>
          <p:spPr>
            <a:xfrm>
              <a:off x="8460606" y="3224463"/>
              <a:ext cx="177422" cy="4845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B6E1DD5-7544-4446-A2BB-19314F564067}"/>
                </a:ext>
              </a:extLst>
            </p:cNvPr>
            <p:cNvSpPr/>
            <p:nvPr/>
          </p:nvSpPr>
          <p:spPr>
            <a:xfrm>
              <a:off x="8359689" y="3729639"/>
              <a:ext cx="104837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7</a:t>
              </a:r>
            </a:p>
          </p:txBody>
        </p:sp>
        <p:cxnSp>
          <p:nvCxnSpPr>
            <p:cNvPr id="33" name="Straight Arrow Connector 32">
              <a:extLst>
                <a:ext uri="{FF2B5EF4-FFF2-40B4-BE49-F238E27FC236}">
                  <a16:creationId xmlns:a16="http://schemas.microsoft.com/office/drawing/2014/main" id="{B1CA71A1-D94A-4E21-A565-3CB7018206B7}"/>
                </a:ext>
              </a:extLst>
            </p:cNvPr>
            <p:cNvCxnSpPr>
              <a:cxnSpLocks/>
            </p:cNvCxnSpPr>
            <p:nvPr/>
          </p:nvCxnSpPr>
          <p:spPr>
            <a:xfrm>
              <a:off x="8909297" y="3256641"/>
              <a:ext cx="658215" cy="4490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661959E-833F-4922-9C89-4D01C3971D94}"/>
                </a:ext>
              </a:extLst>
            </p:cNvPr>
            <p:cNvSpPr/>
            <p:nvPr/>
          </p:nvSpPr>
          <p:spPr>
            <a:xfrm>
              <a:off x="9519351" y="3665381"/>
              <a:ext cx="1530452"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sp>
          <p:nvSpPr>
            <p:cNvPr id="44" name="Rectangle 43">
              <a:extLst>
                <a:ext uri="{FF2B5EF4-FFF2-40B4-BE49-F238E27FC236}">
                  <a16:creationId xmlns:a16="http://schemas.microsoft.com/office/drawing/2014/main" id="{C54CD588-1129-448D-ACEB-D9AE0B246428}"/>
                </a:ext>
              </a:extLst>
            </p:cNvPr>
            <p:cNvSpPr/>
            <p:nvPr/>
          </p:nvSpPr>
          <p:spPr>
            <a:xfrm>
              <a:off x="9674425" y="3735466"/>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C32BCC5-E933-47F9-AB41-C253BAEA24BD}"/>
                </a:ext>
              </a:extLst>
            </p:cNvPr>
            <p:cNvSpPr/>
            <p:nvPr/>
          </p:nvSpPr>
          <p:spPr>
            <a:xfrm>
              <a:off x="10274402" y="3735466"/>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91F6064B-F37D-45B5-8EA2-DB0290784439}"/>
                </a:ext>
              </a:extLst>
            </p:cNvPr>
            <p:cNvCxnSpPr>
              <a:cxnSpLocks/>
            </p:cNvCxnSpPr>
            <p:nvPr/>
          </p:nvCxnSpPr>
          <p:spPr>
            <a:xfrm flipH="1">
              <a:off x="9655290" y="3875867"/>
              <a:ext cx="287607" cy="465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CB15269-AEB3-49EC-AD44-38FAFADC18D7}"/>
                </a:ext>
              </a:extLst>
            </p:cNvPr>
            <p:cNvSpPr/>
            <p:nvPr/>
          </p:nvSpPr>
          <p:spPr>
            <a:xfrm>
              <a:off x="9282027" y="4341606"/>
              <a:ext cx="74652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True</a:t>
              </a:r>
            </a:p>
          </p:txBody>
        </p:sp>
        <p:cxnSp>
          <p:nvCxnSpPr>
            <p:cNvPr id="51" name="Straight Arrow Connector 50">
              <a:extLst>
                <a:ext uri="{FF2B5EF4-FFF2-40B4-BE49-F238E27FC236}">
                  <a16:creationId xmlns:a16="http://schemas.microsoft.com/office/drawing/2014/main" id="{DE1DE9A3-1970-4CBE-B60D-C7F65912835B}"/>
                </a:ext>
              </a:extLst>
            </p:cNvPr>
            <p:cNvCxnSpPr>
              <a:cxnSpLocks/>
            </p:cNvCxnSpPr>
            <p:nvPr/>
          </p:nvCxnSpPr>
          <p:spPr>
            <a:xfrm>
              <a:off x="10552951" y="3899258"/>
              <a:ext cx="113965" cy="4329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5BF78D8-2193-476E-BF60-DCE237C21877}"/>
                </a:ext>
              </a:extLst>
            </p:cNvPr>
            <p:cNvSpPr/>
            <p:nvPr/>
          </p:nvSpPr>
          <p:spPr>
            <a:xfrm>
              <a:off x="10178150" y="4332237"/>
              <a:ext cx="977530"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False</a:t>
              </a:r>
            </a:p>
          </p:txBody>
        </p:sp>
      </p:grpSp>
      <p:sp>
        <p:nvSpPr>
          <p:cNvPr id="55" name="TextBox 54">
            <a:extLst>
              <a:ext uri="{FF2B5EF4-FFF2-40B4-BE49-F238E27FC236}">
                <a16:creationId xmlns:a16="http://schemas.microsoft.com/office/drawing/2014/main" id="{2D6121A3-A8E6-4520-BA88-D637F4C86B24}"/>
              </a:ext>
            </a:extLst>
          </p:cNvPr>
          <p:cNvSpPr txBox="1"/>
          <p:nvPr/>
        </p:nvSpPr>
        <p:spPr>
          <a:xfrm>
            <a:off x="7041537" y="4640446"/>
            <a:ext cx="3452081" cy="1200329"/>
          </a:xfrm>
          <a:prstGeom prst="rect">
            <a:avLst/>
          </a:prstGeom>
          <a:noFill/>
        </p:spPr>
        <p:txBody>
          <a:bodyPr wrap="square">
            <a:spAutoFit/>
          </a:bodyPr>
          <a:lstStyle/>
          <a:p>
            <a:r>
              <a:rPr lang="en-US" sz="2400" dirty="0">
                <a:solidFill>
                  <a:srgbClr val="C00000"/>
                </a:solidFill>
              </a:rPr>
              <a:t>O(n) for a list of size n</a:t>
            </a:r>
          </a:p>
          <a:p>
            <a:r>
              <a:rPr lang="en-US" sz="2400" dirty="0">
                <a:solidFill>
                  <a:srgbClr val="0070C0"/>
                </a:solidFill>
              </a:rPr>
              <a:t>O(1)</a:t>
            </a:r>
          </a:p>
          <a:p>
            <a:r>
              <a:rPr lang="en-US" sz="2400" dirty="0">
                <a:solidFill>
                  <a:srgbClr val="7030A0"/>
                </a:solidFill>
              </a:rPr>
              <a:t>O(</a:t>
            </a:r>
            <a:r>
              <a:rPr lang="en-US" sz="2400" dirty="0" err="1">
                <a:solidFill>
                  <a:srgbClr val="7030A0"/>
                </a:solidFill>
              </a:rPr>
              <a:t>m+n</a:t>
            </a:r>
            <a:r>
              <a:rPr lang="en-US" sz="2400" dirty="0">
                <a:solidFill>
                  <a:srgbClr val="7030A0"/>
                </a:solidFill>
              </a:rPr>
              <a:t>)</a:t>
            </a:r>
          </a:p>
        </p:txBody>
      </p:sp>
      <p:sp>
        <p:nvSpPr>
          <p:cNvPr id="56" name="Speech Bubble: Rectangle with Corners Rounded 55">
            <a:extLst>
              <a:ext uri="{FF2B5EF4-FFF2-40B4-BE49-F238E27FC236}">
                <a16:creationId xmlns:a16="http://schemas.microsoft.com/office/drawing/2014/main" id="{61B64109-4836-45A3-A47B-BA8CD3783639}"/>
              </a:ext>
            </a:extLst>
          </p:cNvPr>
          <p:cNvSpPr/>
          <p:nvPr/>
        </p:nvSpPr>
        <p:spPr>
          <a:xfrm>
            <a:off x="6838078" y="5382526"/>
            <a:ext cx="3481554" cy="1068201"/>
          </a:xfrm>
          <a:prstGeom prst="wedgeRoundRectCallout">
            <a:avLst>
              <a:gd name="adj1" fmla="val 11130"/>
              <a:gd name="adj2" fmla="val -2478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Lists are implemented with dynamically-allocated arrays of object references.</a:t>
            </a:r>
          </a:p>
        </p:txBody>
      </p:sp>
      <p:sp>
        <p:nvSpPr>
          <p:cNvPr id="37" name="TextBox 36">
            <a:extLst>
              <a:ext uri="{FF2B5EF4-FFF2-40B4-BE49-F238E27FC236}">
                <a16:creationId xmlns:a16="http://schemas.microsoft.com/office/drawing/2014/main" id="{71CA2385-C03F-4C18-B55D-36E8F4650E26}"/>
              </a:ext>
            </a:extLst>
          </p:cNvPr>
          <p:cNvSpPr txBox="1"/>
          <p:nvPr/>
        </p:nvSpPr>
        <p:spPr>
          <a:xfrm>
            <a:off x="-148067" y="846527"/>
            <a:ext cx="12216242" cy="461665"/>
          </a:xfrm>
          <a:prstGeom prst="rect">
            <a:avLst/>
          </a:prstGeom>
          <a:noFill/>
        </p:spPr>
        <p:txBody>
          <a:bodyPr wrap="square">
            <a:spAutoFit/>
          </a:bodyPr>
          <a:lstStyle/>
          <a:p>
            <a:pPr algn="ctr"/>
            <a:r>
              <a:rPr lang="en-US" sz="2400" dirty="0">
                <a:solidFill>
                  <a:srgbClr val="FF0000"/>
                </a:solidFill>
              </a:rPr>
              <a:t>Accessing</a:t>
            </a:r>
            <a:r>
              <a:rPr lang="en-US" sz="2400" dirty="0"/>
              <a:t> the </a:t>
            </a:r>
            <a:r>
              <a:rPr lang="en-US" sz="2400" dirty="0" err="1">
                <a:solidFill>
                  <a:srgbClr val="FF0000"/>
                </a:solidFill>
              </a:rPr>
              <a:t>j</a:t>
            </a:r>
            <a:r>
              <a:rPr lang="en-US" sz="2400" baseline="30000" dirty="0" err="1">
                <a:solidFill>
                  <a:srgbClr val="FF0000"/>
                </a:solidFill>
              </a:rPr>
              <a:t>th</a:t>
            </a:r>
            <a:r>
              <a:rPr lang="en-US" sz="2400" dirty="0">
                <a:solidFill>
                  <a:srgbClr val="FF0000"/>
                </a:solidFill>
              </a:rPr>
              <a:t> element </a:t>
            </a:r>
            <a:r>
              <a:rPr lang="en-US" sz="2400" dirty="0"/>
              <a:t>of a list, e.g., x[j] is </a:t>
            </a:r>
            <a:r>
              <a:rPr lang="en-US" sz="2400" dirty="0">
                <a:solidFill>
                  <a:srgbClr val="FF0000"/>
                </a:solidFill>
              </a:rPr>
              <a:t>super fast</a:t>
            </a:r>
            <a:r>
              <a:rPr lang="en-US" sz="2400" dirty="0"/>
              <a:t>!</a:t>
            </a:r>
          </a:p>
        </p:txBody>
      </p:sp>
    </p:spTree>
    <p:extLst>
      <p:ext uri="{BB962C8B-B14F-4D97-AF65-F5344CB8AC3E}">
        <p14:creationId xmlns:p14="http://schemas.microsoft.com/office/powerpoint/2010/main" val="159042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9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down)">
                                      <p:cBhvr>
                                        <p:cTn id="38" dur="50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14" grpId="0" animBg="1"/>
      <p:bldP spid="55" grpId="0" build="p"/>
      <p:bldP spid="56" grpId="0" animBg="1"/>
      <p:bldP spid="56" grpId="1"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8119069" y="113744"/>
            <a:ext cx="3441466" cy="707886"/>
          </a:xfrm>
          <a:prstGeom prst="rect">
            <a:avLst/>
          </a:prstGeom>
          <a:noFill/>
        </p:spPr>
        <p:txBody>
          <a:bodyPr wrap="square" rtlCol="0">
            <a:spAutoFit/>
          </a:bodyPr>
          <a:lstStyle/>
          <a:p>
            <a:pPr algn="ctr"/>
            <a:r>
              <a:rPr lang="en-US" sz="4000" dirty="0"/>
              <a:t>Lists of Lists</a:t>
            </a:r>
          </a:p>
        </p:txBody>
      </p:sp>
      <p:sp>
        <p:nvSpPr>
          <p:cNvPr id="6" name="TextBox 5">
            <a:extLst>
              <a:ext uri="{FF2B5EF4-FFF2-40B4-BE49-F238E27FC236}">
                <a16:creationId xmlns:a16="http://schemas.microsoft.com/office/drawing/2014/main" id="{DB3A6544-5225-4067-B8DB-9E4CF40322FB}"/>
              </a:ext>
            </a:extLst>
          </p:cNvPr>
          <p:cNvSpPr txBox="1"/>
          <p:nvPr/>
        </p:nvSpPr>
        <p:spPr>
          <a:xfrm>
            <a:off x="254451" y="2263966"/>
            <a:ext cx="7276719" cy="3693339"/>
          </a:xfrm>
          <a:prstGeom prst="rect">
            <a:avLst/>
          </a:prstGeom>
          <a:solidFill>
            <a:srgbClr val="EBF0F9"/>
          </a:solidFill>
          <a:ln>
            <a:solidFill>
              <a:schemeClr val="tx1"/>
            </a:solidFill>
          </a:ln>
        </p:spPr>
        <p:txBody>
          <a:bodyPr wrap="square" rtlCol="0">
            <a:noAutofit/>
          </a:bodyPr>
          <a:lstStyle/>
          <a:p>
            <a:r>
              <a:rPr lang="en-US" dirty="0">
                <a:solidFill>
                  <a:srgbClr val="0000A3"/>
                </a:solidFill>
                <a:latin typeface="Consolas" panose="020B0609020204030204" pitchFamily="49" charset="0"/>
              </a:rPr>
              <a:t># Lists of lists (lol) in Python</a:t>
            </a:r>
          </a:p>
          <a:p>
            <a:endParaRPr lang="en-US" dirty="0">
              <a:solidFill>
                <a:srgbClr val="0000A3"/>
              </a:solidFill>
              <a:latin typeface="Consolas" panose="020B0609020204030204" pitchFamily="49" charset="0"/>
            </a:endParaRPr>
          </a:p>
          <a:p>
            <a:r>
              <a:rPr lang="en-US" dirty="0">
                <a:solidFill>
                  <a:srgbClr val="000000"/>
                </a:solidFill>
                <a:latin typeface="Consolas" panose="020B0609020204030204" pitchFamily="49" charset="0"/>
              </a:rPr>
              <a:t>primes = [</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3</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odds = [</a:t>
            </a:r>
            <a:r>
              <a:rPr lang="en-US" dirty="0">
                <a:solidFill>
                  <a:srgbClr val="850002"/>
                </a:solidFill>
                <a:latin typeface="Consolas" panose="020B0609020204030204" pitchFamily="49" charset="0"/>
              </a:rPr>
              <a:t>'carey'</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todd</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lol = [primes, odds]</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primes[</a:t>
            </a:r>
            <a:r>
              <a:rPr lang="en-US" dirty="0">
                <a:solidFill>
                  <a:srgbClr val="850002"/>
                </a:solidFill>
                <a:latin typeface="Consolas" panose="020B0609020204030204" pitchFamily="49" charset="0"/>
              </a:rPr>
              <a:t>2</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7</a:t>
            </a:r>
          </a:p>
          <a:p>
            <a:r>
              <a:rPr lang="en-US" dirty="0" err="1">
                <a:solidFill>
                  <a:srgbClr val="000000"/>
                </a:solidFill>
                <a:latin typeface="Consolas" panose="020B0609020204030204" pitchFamily="49" charset="0"/>
              </a:rPr>
              <a:t>odds.append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paul</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odds = [</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3</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(lol)</a:t>
            </a:r>
          </a:p>
        </p:txBody>
      </p:sp>
      <p:sp>
        <p:nvSpPr>
          <p:cNvPr id="7" name="TextBox 6">
            <a:extLst>
              <a:ext uri="{FF2B5EF4-FFF2-40B4-BE49-F238E27FC236}">
                <a16:creationId xmlns:a16="http://schemas.microsoft.com/office/drawing/2014/main" id="{5C23943E-32DD-458F-8FA8-4869E3A0E72F}"/>
              </a:ext>
            </a:extLst>
          </p:cNvPr>
          <p:cNvSpPr txBox="1"/>
          <p:nvPr/>
        </p:nvSpPr>
        <p:spPr>
          <a:xfrm>
            <a:off x="7561238" y="2490881"/>
            <a:ext cx="4557128" cy="461665"/>
          </a:xfrm>
          <a:prstGeom prst="rect">
            <a:avLst/>
          </a:prstGeom>
          <a:noFill/>
        </p:spPr>
        <p:txBody>
          <a:bodyPr wrap="square" rtlCol="0">
            <a:spAutoFit/>
          </a:bodyPr>
          <a:lstStyle/>
          <a:p>
            <a:pPr algn="ctr"/>
            <a:r>
              <a:rPr lang="en-US" sz="2400" dirty="0"/>
              <a:t>Let's see a list-of-lists example!</a:t>
            </a:r>
          </a:p>
        </p:txBody>
      </p:sp>
      <p:grpSp>
        <p:nvGrpSpPr>
          <p:cNvPr id="10" name="Group 9">
            <a:extLst>
              <a:ext uri="{FF2B5EF4-FFF2-40B4-BE49-F238E27FC236}">
                <a16:creationId xmlns:a16="http://schemas.microsoft.com/office/drawing/2014/main" id="{5B83438B-74AF-4E04-B4E2-C3781FF086FA}"/>
              </a:ext>
            </a:extLst>
          </p:cNvPr>
          <p:cNvGrpSpPr/>
          <p:nvPr/>
        </p:nvGrpSpPr>
        <p:grpSpPr>
          <a:xfrm>
            <a:off x="7823076" y="3263897"/>
            <a:ext cx="4033453" cy="1831748"/>
            <a:chOff x="4426328" y="1219792"/>
            <a:chExt cx="4033453" cy="1831748"/>
          </a:xfrm>
        </p:grpSpPr>
        <p:sp>
          <p:nvSpPr>
            <p:cNvPr id="11" name="TextBox 10">
              <a:extLst>
                <a:ext uri="{FF2B5EF4-FFF2-40B4-BE49-F238E27FC236}">
                  <a16:creationId xmlns:a16="http://schemas.microsoft.com/office/drawing/2014/main" id="{F9B126F9-590D-4419-AC32-09353304C9A5}"/>
                </a:ext>
              </a:extLst>
            </p:cNvPr>
            <p:cNvSpPr txBox="1"/>
            <p:nvPr/>
          </p:nvSpPr>
          <p:spPr>
            <a:xfrm>
              <a:off x="4426328" y="2220543"/>
              <a:ext cx="4033453" cy="830997"/>
            </a:xfrm>
            <a:prstGeom prst="rect">
              <a:avLst/>
            </a:prstGeom>
            <a:noFill/>
          </p:spPr>
          <p:txBody>
            <a:bodyPr wrap="square">
              <a:spAutoFit/>
            </a:bodyPr>
            <a:lstStyle/>
            <a:p>
              <a:pPr algn="ctr"/>
              <a:r>
                <a:rPr lang="en-US" sz="2400" dirty="0"/>
                <a:t>Challenge: What will this program print?</a:t>
              </a:r>
            </a:p>
          </p:txBody>
        </p:sp>
        <p:pic>
          <p:nvPicPr>
            <p:cNvPr id="12" name="Picture 11" descr="Shape&#10;&#10;Description automatically generated with low confidence">
              <a:extLst>
                <a:ext uri="{FF2B5EF4-FFF2-40B4-BE49-F238E27FC236}">
                  <a16:creationId xmlns:a16="http://schemas.microsoft.com/office/drawing/2014/main" id="{419DCEC0-BEFE-4649-89F4-EBFBF3D0F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684" y="1219792"/>
              <a:ext cx="846739" cy="846739"/>
            </a:xfrm>
            <a:prstGeom prst="rect">
              <a:avLst/>
            </a:prstGeom>
            <a:ln>
              <a:noFill/>
            </a:ln>
            <a:effectLst>
              <a:outerShdw blurRad="292100" dist="139700" dir="2700000" algn="tl" rotWithShape="0">
                <a:srgbClr val="333333">
                  <a:alpha val="65000"/>
                </a:srgbClr>
              </a:outerShdw>
            </a:effectLst>
          </p:spPr>
        </p:pic>
      </p:grpSp>
      <p:sp>
        <p:nvSpPr>
          <p:cNvPr id="13" name="Rectangle 12">
            <a:extLst>
              <a:ext uri="{FF2B5EF4-FFF2-40B4-BE49-F238E27FC236}">
                <a16:creationId xmlns:a16="http://schemas.microsoft.com/office/drawing/2014/main" id="{1564569E-1D25-4464-A10D-D1E4547A4784}"/>
              </a:ext>
            </a:extLst>
          </p:cNvPr>
          <p:cNvSpPr/>
          <p:nvPr/>
        </p:nvSpPr>
        <p:spPr>
          <a:xfrm>
            <a:off x="7918551" y="5400524"/>
            <a:ext cx="3842503"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4" name="Rectangle 13">
            <a:extLst>
              <a:ext uri="{FF2B5EF4-FFF2-40B4-BE49-F238E27FC236}">
                <a16:creationId xmlns:a16="http://schemas.microsoft.com/office/drawing/2014/main" id="{765ED78A-B5C2-4FD8-90AA-F808F903B2B5}"/>
              </a:ext>
            </a:extLst>
          </p:cNvPr>
          <p:cNvSpPr/>
          <p:nvPr/>
        </p:nvSpPr>
        <p:spPr>
          <a:xfrm>
            <a:off x="7917836" y="5406996"/>
            <a:ext cx="3843933"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81E2022-AA2B-43E4-BC28-CBA8316E23BA}"/>
              </a:ext>
            </a:extLst>
          </p:cNvPr>
          <p:cNvSpPr/>
          <p:nvPr/>
        </p:nvSpPr>
        <p:spPr>
          <a:xfrm>
            <a:off x="254452" y="6172057"/>
            <a:ext cx="7276720" cy="4961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[[1, 2, 7], ['carey', '</a:t>
            </a:r>
            <a:r>
              <a:rPr lang="en-US" dirty="0" err="1">
                <a:solidFill>
                  <a:schemeClr val="tx1"/>
                </a:solidFill>
                <a:latin typeface="Consolas" panose="020B0609020204030204" pitchFamily="49" charset="0"/>
              </a:rPr>
              <a:t>todd</a:t>
            </a:r>
            <a:r>
              <a:rPr lang="en-US" dirty="0">
                <a:solidFill>
                  <a:schemeClr val="tx1"/>
                </a:solidFill>
                <a:latin typeface="Consolas" panose="020B0609020204030204" pitchFamily="49" charset="0"/>
              </a:rPr>
              <a:t>', </a:t>
            </a:r>
            <a:r>
              <a:rPr lang="en-US">
                <a:solidFill>
                  <a:schemeClr val="tx1"/>
                </a:solidFill>
                <a:latin typeface="Consolas" panose="020B0609020204030204" pitchFamily="49" charset="0"/>
              </a:rPr>
              <a:t>'</a:t>
            </a:r>
            <a:r>
              <a:rPr lang="en-US" err="1">
                <a:solidFill>
                  <a:schemeClr val="tx1"/>
                </a:solidFill>
                <a:latin typeface="Consolas" panose="020B0609020204030204" pitchFamily="49" charset="0"/>
              </a:rPr>
              <a:t>paul</a:t>
            </a:r>
            <a:r>
              <a:rPr lang="en-US">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5058F208-D406-423E-AD22-C0935F5B32AF}"/>
              </a:ext>
            </a:extLst>
          </p:cNvPr>
          <p:cNvCxnSpPr>
            <a:cxnSpLocks/>
          </p:cNvCxnSpPr>
          <p:nvPr/>
        </p:nvCxnSpPr>
        <p:spPr>
          <a:xfrm>
            <a:off x="18170" y="300592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26C89FF-A478-4B93-8117-D611CC7F5652}"/>
              </a:ext>
            </a:extLst>
          </p:cNvPr>
          <p:cNvCxnSpPr>
            <a:cxnSpLocks/>
          </p:cNvCxnSpPr>
          <p:nvPr/>
        </p:nvCxnSpPr>
        <p:spPr>
          <a:xfrm>
            <a:off x="18170" y="326389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ACEED0-17BA-4AAE-97C2-DAC626294CC7}"/>
              </a:ext>
            </a:extLst>
          </p:cNvPr>
          <p:cNvCxnSpPr>
            <a:cxnSpLocks/>
          </p:cNvCxnSpPr>
          <p:nvPr/>
        </p:nvCxnSpPr>
        <p:spPr>
          <a:xfrm>
            <a:off x="18170" y="38205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EEBCE95-434A-4DAD-9A30-1004EEDADCCF}"/>
              </a:ext>
            </a:extLst>
          </p:cNvPr>
          <p:cNvGrpSpPr/>
          <p:nvPr/>
        </p:nvGrpSpPr>
        <p:grpSpPr>
          <a:xfrm>
            <a:off x="44734" y="160856"/>
            <a:ext cx="3633974" cy="1066621"/>
            <a:chOff x="5796446" y="3016415"/>
            <a:chExt cx="3633974" cy="1066621"/>
          </a:xfrm>
        </p:grpSpPr>
        <p:grpSp>
          <p:nvGrpSpPr>
            <p:cNvPr id="43" name="Group 42">
              <a:extLst>
                <a:ext uri="{FF2B5EF4-FFF2-40B4-BE49-F238E27FC236}">
                  <a16:creationId xmlns:a16="http://schemas.microsoft.com/office/drawing/2014/main" id="{69220EAF-60DA-436C-9303-6F97C394FDE1}"/>
                </a:ext>
              </a:extLst>
            </p:cNvPr>
            <p:cNvGrpSpPr/>
            <p:nvPr/>
          </p:nvGrpSpPr>
          <p:grpSpPr>
            <a:xfrm>
              <a:off x="5796446" y="3016415"/>
              <a:ext cx="3633974" cy="433987"/>
              <a:chOff x="6701720" y="3633364"/>
              <a:chExt cx="3471423" cy="433987"/>
            </a:xfrm>
          </p:grpSpPr>
          <p:grpSp>
            <p:nvGrpSpPr>
              <p:cNvPr id="59" name="Group 58">
                <a:extLst>
                  <a:ext uri="{FF2B5EF4-FFF2-40B4-BE49-F238E27FC236}">
                    <a16:creationId xmlns:a16="http://schemas.microsoft.com/office/drawing/2014/main" id="{13023A99-3AD6-48B8-A282-B55244530D1C}"/>
                  </a:ext>
                </a:extLst>
              </p:cNvPr>
              <p:cNvGrpSpPr/>
              <p:nvPr/>
            </p:nvGrpSpPr>
            <p:grpSpPr>
              <a:xfrm>
                <a:off x="6701720" y="3640164"/>
                <a:ext cx="1516820" cy="400110"/>
                <a:chOff x="8061558" y="4422456"/>
                <a:chExt cx="1516820" cy="400110"/>
              </a:xfrm>
            </p:grpSpPr>
            <p:grpSp>
              <p:nvGrpSpPr>
                <p:cNvPr id="61" name="Group 60">
                  <a:extLst>
                    <a:ext uri="{FF2B5EF4-FFF2-40B4-BE49-F238E27FC236}">
                      <a16:creationId xmlns:a16="http://schemas.microsoft.com/office/drawing/2014/main" id="{556B65CF-9423-4DE8-B752-5C244AE12B62}"/>
                    </a:ext>
                  </a:extLst>
                </p:cNvPr>
                <p:cNvGrpSpPr/>
                <p:nvPr/>
              </p:nvGrpSpPr>
              <p:grpSpPr>
                <a:xfrm>
                  <a:off x="8061558" y="4422456"/>
                  <a:ext cx="1307526" cy="400110"/>
                  <a:chOff x="4486744" y="2499760"/>
                  <a:chExt cx="755877" cy="400110"/>
                </a:xfrm>
              </p:grpSpPr>
              <p:sp>
                <p:nvSpPr>
                  <p:cNvPr id="63" name="TextBox 62">
                    <a:extLst>
                      <a:ext uri="{FF2B5EF4-FFF2-40B4-BE49-F238E27FC236}">
                        <a16:creationId xmlns:a16="http://schemas.microsoft.com/office/drawing/2014/main" id="{1547EF74-356D-4C41-B16B-26CD53901D8E}"/>
                      </a:ext>
                    </a:extLst>
                  </p:cNvPr>
                  <p:cNvSpPr txBox="1"/>
                  <p:nvPr/>
                </p:nvSpPr>
                <p:spPr>
                  <a:xfrm>
                    <a:off x="4486744" y="2499760"/>
                    <a:ext cx="503880" cy="400110"/>
                  </a:xfrm>
                  <a:prstGeom prst="rect">
                    <a:avLst/>
                  </a:prstGeom>
                  <a:noFill/>
                </p:spPr>
                <p:txBody>
                  <a:bodyPr wrap="none" rtlCol="0">
                    <a:spAutoFit/>
                  </a:bodyPr>
                  <a:lstStyle/>
                  <a:p>
                    <a:r>
                      <a:rPr lang="en-US" sz="2000" dirty="0">
                        <a:solidFill>
                          <a:srgbClr val="7030A0"/>
                        </a:solidFill>
                      </a:rPr>
                      <a:t>primes</a:t>
                    </a:r>
                  </a:p>
                </p:txBody>
              </p:sp>
              <p:sp>
                <p:nvSpPr>
                  <p:cNvPr id="64" name="Rectangle 63">
                    <a:extLst>
                      <a:ext uri="{FF2B5EF4-FFF2-40B4-BE49-F238E27FC236}">
                        <a16:creationId xmlns:a16="http://schemas.microsoft.com/office/drawing/2014/main" id="{07BF3722-1C46-4141-90A4-C04305086CFB}"/>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62" name="Straight Arrow Connector 61">
                  <a:extLst>
                    <a:ext uri="{FF2B5EF4-FFF2-40B4-BE49-F238E27FC236}">
                      <a16:creationId xmlns:a16="http://schemas.microsoft.com/office/drawing/2014/main" id="{5BAEFB84-C14E-4084-9C09-7D592F7A7DCB}"/>
                    </a:ext>
                  </a:extLst>
                </p:cNvPr>
                <p:cNvCxnSpPr>
                  <a:cxnSpLocks/>
                </p:cNvCxnSpPr>
                <p:nvPr/>
              </p:nvCxnSpPr>
              <p:spPr>
                <a:xfrm flipV="1">
                  <a:off x="9146023" y="4424184"/>
                  <a:ext cx="432355" cy="2454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DEBF4C6C-57DE-4EBA-8782-14D721E89C40}"/>
                  </a:ext>
                </a:extLst>
              </p:cNvPr>
              <p:cNvSpPr/>
              <p:nvPr/>
            </p:nvSpPr>
            <p:spPr>
              <a:xfrm>
                <a:off x="8206686" y="3633364"/>
                <a:ext cx="1966457"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44" name="Rectangle 43">
              <a:extLst>
                <a:ext uri="{FF2B5EF4-FFF2-40B4-BE49-F238E27FC236}">
                  <a16:creationId xmlns:a16="http://schemas.microsoft.com/office/drawing/2014/main" id="{55D8A254-D339-4409-B413-F33CC9877691}"/>
                </a:ext>
              </a:extLst>
            </p:cNvPr>
            <p:cNvSpPr/>
            <p:nvPr/>
          </p:nvSpPr>
          <p:spPr>
            <a:xfrm>
              <a:off x="7498079"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3912C8B-0AD9-4F18-AB2A-728529F090AE}"/>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87CAA168-8789-4FDD-B945-FB939346A929}"/>
                </a:ext>
              </a:extLst>
            </p:cNvPr>
            <p:cNvSpPr/>
            <p:nvPr/>
          </p:nvSpPr>
          <p:spPr>
            <a:xfrm>
              <a:off x="8755777"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50975D1D-A52F-4833-A0FE-2B2EFB33A0CA}"/>
                </a:ext>
              </a:extLst>
            </p:cNvPr>
            <p:cNvCxnSpPr>
              <a:cxnSpLocks/>
              <a:endCxn id="48" idx="0"/>
            </p:cNvCxnSpPr>
            <p:nvPr/>
          </p:nvCxnSpPr>
          <p:spPr>
            <a:xfrm>
              <a:off x="7792268" y="3250195"/>
              <a:ext cx="233984" cy="4794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CFF6D72-7456-4A59-BD30-3DF6F4994C8D}"/>
                </a:ext>
              </a:extLst>
            </p:cNvPr>
            <p:cNvSpPr/>
            <p:nvPr/>
          </p:nvSpPr>
          <p:spPr>
            <a:xfrm>
              <a:off x="7788803"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1</a:t>
              </a:r>
            </a:p>
          </p:txBody>
        </p:sp>
        <p:cxnSp>
          <p:nvCxnSpPr>
            <p:cNvPr id="49" name="Straight Arrow Connector 48">
              <a:extLst>
                <a:ext uri="{FF2B5EF4-FFF2-40B4-BE49-F238E27FC236}">
                  <a16:creationId xmlns:a16="http://schemas.microsoft.com/office/drawing/2014/main" id="{D56354F1-9220-43E4-A435-E685F367BCFD}"/>
                </a:ext>
              </a:extLst>
            </p:cNvPr>
            <p:cNvCxnSpPr>
              <a:cxnSpLocks/>
            </p:cNvCxnSpPr>
            <p:nvPr/>
          </p:nvCxnSpPr>
          <p:spPr>
            <a:xfrm>
              <a:off x="8460606" y="3270414"/>
              <a:ext cx="130559" cy="461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A9E3997-037F-430D-B458-105742315689}"/>
                </a:ext>
              </a:extLst>
            </p:cNvPr>
            <p:cNvSpPr/>
            <p:nvPr/>
          </p:nvSpPr>
          <p:spPr>
            <a:xfrm>
              <a:off x="8329032"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2</a:t>
              </a:r>
            </a:p>
          </p:txBody>
        </p:sp>
      </p:grpSp>
      <p:grpSp>
        <p:nvGrpSpPr>
          <p:cNvPr id="66" name="Group 65">
            <a:extLst>
              <a:ext uri="{FF2B5EF4-FFF2-40B4-BE49-F238E27FC236}">
                <a16:creationId xmlns:a16="http://schemas.microsoft.com/office/drawing/2014/main" id="{6AAE41BE-398B-48CA-97A3-A4CD6789EDF5}"/>
              </a:ext>
            </a:extLst>
          </p:cNvPr>
          <p:cNvGrpSpPr/>
          <p:nvPr/>
        </p:nvGrpSpPr>
        <p:grpSpPr>
          <a:xfrm>
            <a:off x="4130259" y="160151"/>
            <a:ext cx="3470362" cy="1066621"/>
            <a:chOff x="5960056" y="3016415"/>
            <a:chExt cx="3470362" cy="1066621"/>
          </a:xfrm>
        </p:grpSpPr>
        <p:grpSp>
          <p:nvGrpSpPr>
            <p:cNvPr id="67" name="Group 66">
              <a:extLst>
                <a:ext uri="{FF2B5EF4-FFF2-40B4-BE49-F238E27FC236}">
                  <a16:creationId xmlns:a16="http://schemas.microsoft.com/office/drawing/2014/main" id="{BDCF4BC8-98FF-45CD-86FF-8117EE5D8925}"/>
                </a:ext>
              </a:extLst>
            </p:cNvPr>
            <p:cNvGrpSpPr/>
            <p:nvPr/>
          </p:nvGrpSpPr>
          <p:grpSpPr>
            <a:xfrm>
              <a:off x="5960056" y="3016415"/>
              <a:ext cx="3470362" cy="433987"/>
              <a:chOff x="6858013" y="3633364"/>
              <a:chExt cx="3315131" cy="433987"/>
            </a:xfrm>
          </p:grpSpPr>
          <p:grpSp>
            <p:nvGrpSpPr>
              <p:cNvPr id="79" name="Group 78">
                <a:extLst>
                  <a:ext uri="{FF2B5EF4-FFF2-40B4-BE49-F238E27FC236}">
                    <a16:creationId xmlns:a16="http://schemas.microsoft.com/office/drawing/2014/main" id="{174D808B-3BAB-4A5D-A30B-FF444EEE5D21}"/>
                  </a:ext>
                </a:extLst>
              </p:cNvPr>
              <p:cNvGrpSpPr/>
              <p:nvPr/>
            </p:nvGrpSpPr>
            <p:grpSpPr>
              <a:xfrm>
                <a:off x="6858013" y="3640164"/>
                <a:ext cx="1151218" cy="400110"/>
                <a:chOff x="4577104" y="2499760"/>
                <a:chExt cx="665517" cy="400110"/>
              </a:xfrm>
            </p:grpSpPr>
            <p:sp>
              <p:nvSpPr>
                <p:cNvPr id="81" name="TextBox 80">
                  <a:extLst>
                    <a:ext uri="{FF2B5EF4-FFF2-40B4-BE49-F238E27FC236}">
                      <a16:creationId xmlns:a16="http://schemas.microsoft.com/office/drawing/2014/main" id="{8A377A74-BC3C-476A-86B2-1689AFAE107F}"/>
                    </a:ext>
                  </a:extLst>
                </p:cNvPr>
                <p:cNvSpPr txBox="1"/>
                <p:nvPr/>
              </p:nvSpPr>
              <p:spPr>
                <a:xfrm>
                  <a:off x="4577104" y="2499760"/>
                  <a:ext cx="387027" cy="400110"/>
                </a:xfrm>
                <a:prstGeom prst="rect">
                  <a:avLst/>
                </a:prstGeom>
                <a:noFill/>
              </p:spPr>
              <p:txBody>
                <a:bodyPr wrap="none" rtlCol="0">
                  <a:spAutoFit/>
                </a:bodyPr>
                <a:lstStyle/>
                <a:p>
                  <a:r>
                    <a:rPr lang="en-US" sz="2000" dirty="0">
                      <a:solidFill>
                        <a:srgbClr val="7030A0"/>
                      </a:solidFill>
                    </a:rPr>
                    <a:t>odds</a:t>
                  </a:r>
                </a:p>
              </p:txBody>
            </p:sp>
            <p:sp>
              <p:nvSpPr>
                <p:cNvPr id="82" name="Rectangle 81">
                  <a:extLst>
                    <a:ext uri="{FF2B5EF4-FFF2-40B4-BE49-F238E27FC236}">
                      <a16:creationId xmlns:a16="http://schemas.microsoft.com/office/drawing/2014/main" id="{825E6E75-77A1-4302-B7E9-872D132B7F12}"/>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sp>
            <p:nvSpPr>
              <p:cNvPr id="78" name="Rectangle 77">
                <a:extLst>
                  <a:ext uri="{FF2B5EF4-FFF2-40B4-BE49-F238E27FC236}">
                    <a16:creationId xmlns:a16="http://schemas.microsoft.com/office/drawing/2014/main" id="{068B1AEE-9CEA-4D10-B8FB-6884A7A59DCA}"/>
                  </a:ext>
                </a:extLst>
              </p:cNvPr>
              <p:cNvSpPr/>
              <p:nvPr/>
            </p:nvSpPr>
            <p:spPr>
              <a:xfrm>
                <a:off x="8206686" y="3633364"/>
                <a:ext cx="1966458"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68" name="Rectangle 67">
              <a:extLst>
                <a:ext uri="{FF2B5EF4-FFF2-40B4-BE49-F238E27FC236}">
                  <a16:creationId xmlns:a16="http://schemas.microsoft.com/office/drawing/2014/main" id="{86D7665F-457E-44FF-862B-828F5734B238}"/>
                </a:ext>
              </a:extLst>
            </p:cNvPr>
            <p:cNvSpPr/>
            <p:nvPr/>
          </p:nvSpPr>
          <p:spPr>
            <a:xfrm>
              <a:off x="7488454"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12669FA8-E108-4411-91C8-DB1AC5805898}"/>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Arrow Connector 70">
              <a:extLst>
                <a:ext uri="{FF2B5EF4-FFF2-40B4-BE49-F238E27FC236}">
                  <a16:creationId xmlns:a16="http://schemas.microsoft.com/office/drawing/2014/main" id="{5549816D-FDA5-4C92-BD69-7E86207A2633}"/>
                </a:ext>
              </a:extLst>
            </p:cNvPr>
            <p:cNvCxnSpPr>
              <a:cxnSpLocks/>
            </p:cNvCxnSpPr>
            <p:nvPr/>
          </p:nvCxnSpPr>
          <p:spPr>
            <a:xfrm flipH="1">
              <a:off x="7566454" y="3234088"/>
              <a:ext cx="268511" cy="478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63F1F9E6-3D65-4BB2-B4B5-3B978E75DEDB}"/>
                </a:ext>
              </a:extLst>
            </p:cNvPr>
            <p:cNvSpPr/>
            <p:nvPr/>
          </p:nvSpPr>
          <p:spPr>
            <a:xfrm>
              <a:off x="6944986" y="3729639"/>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'carey'</a:t>
              </a:r>
            </a:p>
          </p:txBody>
        </p:sp>
        <p:cxnSp>
          <p:nvCxnSpPr>
            <p:cNvPr id="73" name="Straight Arrow Connector 72">
              <a:extLst>
                <a:ext uri="{FF2B5EF4-FFF2-40B4-BE49-F238E27FC236}">
                  <a16:creationId xmlns:a16="http://schemas.microsoft.com/office/drawing/2014/main" id="{5499BD65-971A-4E05-B980-0F16E2291B9B}"/>
                </a:ext>
              </a:extLst>
            </p:cNvPr>
            <p:cNvCxnSpPr>
              <a:cxnSpLocks/>
            </p:cNvCxnSpPr>
            <p:nvPr/>
          </p:nvCxnSpPr>
          <p:spPr>
            <a:xfrm>
              <a:off x="8460606" y="3270414"/>
              <a:ext cx="253466" cy="4592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184FFAB-D2DD-497C-BDC8-95C3D8756589}"/>
                </a:ext>
              </a:extLst>
            </p:cNvPr>
            <p:cNvSpPr/>
            <p:nvPr/>
          </p:nvSpPr>
          <p:spPr>
            <a:xfrm>
              <a:off x="8192496" y="3729639"/>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a:t>
              </a:r>
              <a:r>
                <a:rPr lang="en-US" sz="1700" dirty="0" err="1">
                  <a:solidFill>
                    <a:schemeClr val="tx1"/>
                  </a:solidFill>
                  <a:latin typeface="Consolas" panose="020B0609020204030204" pitchFamily="49" charset="0"/>
                </a:rPr>
                <a:t>todd</a:t>
              </a:r>
              <a:r>
                <a:rPr lang="en-US" sz="1700" dirty="0">
                  <a:solidFill>
                    <a:schemeClr val="tx1"/>
                  </a:solidFill>
                  <a:latin typeface="Consolas" panose="020B0609020204030204" pitchFamily="49" charset="0"/>
                </a:rPr>
                <a:t>'</a:t>
              </a:r>
            </a:p>
          </p:txBody>
        </p:sp>
      </p:grpSp>
      <p:grpSp>
        <p:nvGrpSpPr>
          <p:cNvPr id="147" name="Group 146">
            <a:extLst>
              <a:ext uri="{FF2B5EF4-FFF2-40B4-BE49-F238E27FC236}">
                <a16:creationId xmlns:a16="http://schemas.microsoft.com/office/drawing/2014/main" id="{C2075938-6070-48EA-9157-7C5061BF5FAC}"/>
              </a:ext>
            </a:extLst>
          </p:cNvPr>
          <p:cNvGrpSpPr/>
          <p:nvPr/>
        </p:nvGrpSpPr>
        <p:grpSpPr>
          <a:xfrm>
            <a:off x="441298" y="550553"/>
            <a:ext cx="5113195" cy="1373662"/>
            <a:chOff x="441298" y="550553"/>
            <a:chExt cx="5113195" cy="1373662"/>
          </a:xfrm>
        </p:grpSpPr>
        <p:grpSp>
          <p:nvGrpSpPr>
            <p:cNvPr id="148" name="Group 147">
              <a:extLst>
                <a:ext uri="{FF2B5EF4-FFF2-40B4-BE49-F238E27FC236}">
                  <a16:creationId xmlns:a16="http://schemas.microsoft.com/office/drawing/2014/main" id="{F89F0DEA-E673-44A7-9CCF-E175A8A4B78C}"/>
                </a:ext>
              </a:extLst>
            </p:cNvPr>
            <p:cNvGrpSpPr/>
            <p:nvPr/>
          </p:nvGrpSpPr>
          <p:grpSpPr>
            <a:xfrm>
              <a:off x="441298" y="567891"/>
              <a:ext cx="2661463" cy="1356324"/>
              <a:chOff x="6164110" y="2094078"/>
              <a:chExt cx="2661463" cy="1356324"/>
            </a:xfrm>
          </p:grpSpPr>
          <p:grpSp>
            <p:nvGrpSpPr>
              <p:cNvPr id="161" name="Group 160">
                <a:extLst>
                  <a:ext uri="{FF2B5EF4-FFF2-40B4-BE49-F238E27FC236}">
                    <a16:creationId xmlns:a16="http://schemas.microsoft.com/office/drawing/2014/main" id="{058119F7-D7A4-4339-B917-B9E13A9B20FA}"/>
                  </a:ext>
                </a:extLst>
              </p:cNvPr>
              <p:cNvGrpSpPr/>
              <p:nvPr/>
            </p:nvGrpSpPr>
            <p:grpSpPr>
              <a:xfrm>
                <a:off x="6164110" y="3016415"/>
                <a:ext cx="2661463" cy="433987"/>
                <a:chOff x="7052937" y="3633364"/>
                <a:chExt cx="2542413" cy="433987"/>
              </a:xfrm>
            </p:grpSpPr>
            <p:grpSp>
              <p:nvGrpSpPr>
                <p:cNvPr id="165" name="Group 164">
                  <a:extLst>
                    <a:ext uri="{FF2B5EF4-FFF2-40B4-BE49-F238E27FC236}">
                      <a16:creationId xmlns:a16="http://schemas.microsoft.com/office/drawing/2014/main" id="{EA4B9AF7-90CE-40B8-9D62-7AAA04816FB7}"/>
                    </a:ext>
                  </a:extLst>
                </p:cNvPr>
                <p:cNvGrpSpPr/>
                <p:nvPr/>
              </p:nvGrpSpPr>
              <p:grpSpPr>
                <a:xfrm>
                  <a:off x="7052937" y="3640164"/>
                  <a:ext cx="1165603" cy="400110"/>
                  <a:chOff x="8412775" y="4422456"/>
                  <a:chExt cx="1165603" cy="400110"/>
                </a:xfrm>
              </p:grpSpPr>
              <p:grpSp>
                <p:nvGrpSpPr>
                  <p:cNvPr id="167" name="Group 166">
                    <a:extLst>
                      <a:ext uri="{FF2B5EF4-FFF2-40B4-BE49-F238E27FC236}">
                        <a16:creationId xmlns:a16="http://schemas.microsoft.com/office/drawing/2014/main" id="{E9A59550-5AE9-44C7-BA9A-D3D50333E1FD}"/>
                      </a:ext>
                    </a:extLst>
                  </p:cNvPr>
                  <p:cNvGrpSpPr/>
                  <p:nvPr/>
                </p:nvGrpSpPr>
                <p:grpSpPr>
                  <a:xfrm>
                    <a:off x="8412775" y="4422456"/>
                    <a:ext cx="956310" cy="400110"/>
                    <a:chOff x="4689781" y="2499760"/>
                    <a:chExt cx="552840" cy="400110"/>
                  </a:xfrm>
                </p:grpSpPr>
                <p:sp>
                  <p:nvSpPr>
                    <p:cNvPr id="169" name="TextBox 168">
                      <a:extLst>
                        <a:ext uri="{FF2B5EF4-FFF2-40B4-BE49-F238E27FC236}">
                          <a16:creationId xmlns:a16="http://schemas.microsoft.com/office/drawing/2014/main" id="{886BAFBE-B52C-4A7D-ABF4-7C31E7DBCE66}"/>
                        </a:ext>
                      </a:extLst>
                    </p:cNvPr>
                    <p:cNvSpPr txBox="1"/>
                    <p:nvPr/>
                  </p:nvSpPr>
                  <p:spPr>
                    <a:xfrm>
                      <a:off x="4689781" y="2499760"/>
                      <a:ext cx="242733" cy="400110"/>
                    </a:xfrm>
                    <a:prstGeom prst="rect">
                      <a:avLst/>
                    </a:prstGeom>
                    <a:noFill/>
                  </p:spPr>
                  <p:txBody>
                    <a:bodyPr wrap="none" rtlCol="0">
                      <a:spAutoFit/>
                    </a:bodyPr>
                    <a:lstStyle/>
                    <a:p>
                      <a:r>
                        <a:rPr lang="en-US" sz="2000" dirty="0">
                          <a:solidFill>
                            <a:srgbClr val="7030A0"/>
                          </a:solidFill>
                        </a:rPr>
                        <a:t>lol</a:t>
                      </a:r>
                    </a:p>
                  </p:txBody>
                </p:sp>
                <p:sp>
                  <p:nvSpPr>
                    <p:cNvPr id="170" name="Rectangle 169">
                      <a:extLst>
                        <a:ext uri="{FF2B5EF4-FFF2-40B4-BE49-F238E27FC236}">
                          <a16:creationId xmlns:a16="http://schemas.microsoft.com/office/drawing/2014/main" id="{1C58D4CC-437B-418A-8555-D893F5A1D06D}"/>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168" name="Straight Arrow Connector 167">
                    <a:extLst>
                      <a:ext uri="{FF2B5EF4-FFF2-40B4-BE49-F238E27FC236}">
                        <a16:creationId xmlns:a16="http://schemas.microsoft.com/office/drawing/2014/main" id="{67BB2892-A194-45A2-BB27-DC197EECDF12}"/>
                      </a:ext>
                    </a:extLst>
                  </p:cNvPr>
                  <p:cNvCxnSpPr>
                    <a:cxnSpLocks/>
                  </p:cNvCxnSpPr>
                  <p:nvPr/>
                </p:nvCxnSpPr>
                <p:spPr>
                  <a:xfrm flipV="1">
                    <a:off x="9146023" y="4424184"/>
                    <a:ext cx="432355" cy="2454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6" name="Rectangle 165">
                  <a:extLst>
                    <a:ext uri="{FF2B5EF4-FFF2-40B4-BE49-F238E27FC236}">
                      <a16:creationId xmlns:a16="http://schemas.microsoft.com/office/drawing/2014/main" id="{0C33DB37-571F-4A87-8970-D090B2C0320D}"/>
                    </a:ext>
                  </a:extLst>
                </p:cNvPr>
                <p:cNvSpPr/>
                <p:nvPr/>
              </p:nvSpPr>
              <p:spPr>
                <a:xfrm>
                  <a:off x="8206687" y="3633364"/>
                  <a:ext cx="1388663"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162" name="Rectangle 161">
                <a:extLst>
                  <a:ext uri="{FF2B5EF4-FFF2-40B4-BE49-F238E27FC236}">
                    <a16:creationId xmlns:a16="http://schemas.microsoft.com/office/drawing/2014/main" id="{7E81B42A-BD57-4538-9BAB-69D3D1C5521D}"/>
                  </a:ext>
                </a:extLst>
              </p:cNvPr>
              <p:cNvSpPr/>
              <p:nvPr/>
            </p:nvSpPr>
            <p:spPr>
              <a:xfrm>
                <a:off x="7488454"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a16="http://schemas.microsoft.com/office/drawing/2014/main" id="{1E9FED0B-B97A-4720-A701-6414A5C8FCB2}"/>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4" name="Straight Arrow Connector 163">
                <a:extLst>
                  <a:ext uri="{FF2B5EF4-FFF2-40B4-BE49-F238E27FC236}">
                    <a16:creationId xmlns:a16="http://schemas.microsoft.com/office/drawing/2014/main" id="{851A7E55-47B1-412A-967C-A868105FC74E}"/>
                  </a:ext>
                </a:extLst>
              </p:cNvPr>
              <p:cNvCxnSpPr>
                <a:cxnSpLocks/>
              </p:cNvCxnSpPr>
              <p:nvPr/>
            </p:nvCxnSpPr>
            <p:spPr>
              <a:xfrm flipH="1" flipV="1">
                <a:off x="7339856" y="2094078"/>
                <a:ext cx="495109" cy="114001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1" name="Straight Arrow Connector 150">
              <a:extLst>
                <a:ext uri="{FF2B5EF4-FFF2-40B4-BE49-F238E27FC236}">
                  <a16:creationId xmlns:a16="http://schemas.microsoft.com/office/drawing/2014/main" id="{B9067752-8F83-4DC4-9787-ADB9A8F31856}"/>
                </a:ext>
              </a:extLst>
            </p:cNvPr>
            <p:cNvCxnSpPr>
              <a:cxnSpLocks/>
            </p:cNvCxnSpPr>
            <p:nvPr/>
          </p:nvCxnSpPr>
          <p:spPr>
            <a:xfrm flipV="1">
              <a:off x="2737794" y="550553"/>
              <a:ext cx="2816699" cy="119367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1" name="Straight Arrow Connector 170">
            <a:extLst>
              <a:ext uri="{FF2B5EF4-FFF2-40B4-BE49-F238E27FC236}">
                <a16:creationId xmlns:a16="http://schemas.microsoft.com/office/drawing/2014/main" id="{F8C9A191-80B5-444B-9DD7-F4D728E070FB}"/>
              </a:ext>
            </a:extLst>
          </p:cNvPr>
          <p:cNvCxnSpPr>
            <a:cxnSpLocks/>
          </p:cNvCxnSpPr>
          <p:nvPr/>
        </p:nvCxnSpPr>
        <p:spPr>
          <a:xfrm>
            <a:off x="18170" y="437721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FC847BA-945C-4CFA-AC85-71AA8AFD8E57}"/>
              </a:ext>
            </a:extLst>
          </p:cNvPr>
          <p:cNvCxnSpPr>
            <a:cxnSpLocks/>
          </p:cNvCxnSpPr>
          <p:nvPr/>
        </p:nvCxnSpPr>
        <p:spPr>
          <a:xfrm>
            <a:off x="18170" y="463549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19AAE7AD-CB8D-423D-9348-CAD828718AB2}"/>
              </a:ext>
            </a:extLst>
          </p:cNvPr>
          <p:cNvGrpSpPr/>
          <p:nvPr/>
        </p:nvGrpSpPr>
        <p:grpSpPr>
          <a:xfrm>
            <a:off x="6929189" y="229822"/>
            <a:ext cx="1888281" cy="996536"/>
            <a:chOff x="6449534" y="382636"/>
            <a:chExt cx="1888281" cy="996536"/>
          </a:xfrm>
        </p:grpSpPr>
        <p:sp>
          <p:nvSpPr>
            <p:cNvPr id="175" name="Rectangle 174">
              <a:extLst>
                <a:ext uri="{FF2B5EF4-FFF2-40B4-BE49-F238E27FC236}">
                  <a16:creationId xmlns:a16="http://schemas.microsoft.com/office/drawing/2014/main" id="{1966E27E-FAE6-4D38-B0A9-7FA8A4D1AA41}"/>
                </a:ext>
              </a:extLst>
            </p:cNvPr>
            <p:cNvSpPr/>
            <p:nvPr/>
          </p:nvSpPr>
          <p:spPr>
            <a:xfrm>
              <a:off x="6449534" y="382636"/>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6" name="Straight Arrow Connector 175">
              <a:extLst>
                <a:ext uri="{FF2B5EF4-FFF2-40B4-BE49-F238E27FC236}">
                  <a16:creationId xmlns:a16="http://schemas.microsoft.com/office/drawing/2014/main" id="{2D7DDC12-1B2D-43D4-A6ED-21F86B4B6139}"/>
                </a:ext>
              </a:extLst>
            </p:cNvPr>
            <p:cNvCxnSpPr>
              <a:cxnSpLocks/>
              <a:endCxn id="177" idx="0"/>
            </p:cNvCxnSpPr>
            <p:nvPr/>
          </p:nvCxnSpPr>
          <p:spPr>
            <a:xfrm>
              <a:off x="6783209" y="566550"/>
              <a:ext cx="964228" cy="4592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420C42F9-E570-403E-AD61-DCDF9FBE7912}"/>
                </a:ext>
              </a:extLst>
            </p:cNvPr>
            <p:cNvSpPr/>
            <p:nvPr/>
          </p:nvSpPr>
          <p:spPr>
            <a:xfrm>
              <a:off x="7157059" y="1025775"/>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a:t>
              </a:r>
              <a:r>
                <a:rPr lang="en-US" sz="1700" dirty="0" err="1">
                  <a:solidFill>
                    <a:schemeClr val="tx1"/>
                  </a:solidFill>
                  <a:latin typeface="Consolas" panose="020B0609020204030204" pitchFamily="49" charset="0"/>
                </a:rPr>
                <a:t>paul</a:t>
              </a:r>
              <a:r>
                <a:rPr lang="en-US" sz="1700" dirty="0">
                  <a:solidFill>
                    <a:schemeClr val="tx1"/>
                  </a:solidFill>
                  <a:latin typeface="Consolas" panose="020B0609020204030204" pitchFamily="49" charset="0"/>
                </a:rPr>
                <a:t>'</a:t>
              </a:r>
            </a:p>
          </p:txBody>
        </p:sp>
      </p:grpSp>
      <p:cxnSp>
        <p:nvCxnSpPr>
          <p:cNvPr id="183" name="Straight Arrow Connector 182">
            <a:extLst>
              <a:ext uri="{FF2B5EF4-FFF2-40B4-BE49-F238E27FC236}">
                <a16:creationId xmlns:a16="http://schemas.microsoft.com/office/drawing/2014/main" id="{5E3CDED0-74A1-4026-8B95-EABE93AB8F29}"/>
              </a:ext>
            </a:extLst>
          </p:cNvPr>
          <p:cNvCxnSpPr>
            <a:cxnSpLocks/>
          </p:cNvCxnSpPr>
          <p:nvPr/>
        </p:nvCxnSpPr>
        <p:spPr>
          <a:xfrm>
            <a:off x="15859" y="54929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265E5E27-9E01-42C1-9EBB-D59B7FD92B1F}"/>
              </a:ext>
            </a:extLst>
          </p:cNvPr>
          <p:cNvCxnSpPr>
            <a:cxnSpLocks/>
          </p:cNvCxnSpPr>
          <p:nvPr/>
        </p:nvCxnSpPr>
        <p:spPr>
          <a:xfrm>
            <a:off x="15859" y="49253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D65983EA-4FE7-4CD5-85E4-F2D34CE10856}"/>
              </a:ext>
            </a:extLst>
          </p:cNvPr>
          <p:cNvGrpSpPr/>
          <p:nvPr/>
        </p:nvGrpSpPr>
        <p:grpSpPr>
          <a:xfrm>
            <a:off x="9334260" y="1363827"/>
            <a:ext cx="2058537" cy="1066621"/>
            <a:chOff x="7371881" y="3016415"/>
            <a:chExt cx="2058537" cy="1066621"/>
          </a:xfrm>
        </p:grpSpPr>
        <p:sp>
          <p:nvSpPr>
            <p:cNvPr id="197" name="Rectangle 196">
              <a:extLst>
                <a:ext uri="{FF2B5EF4-FFF2-40B4-BE49-F238E27FC236}">
                  <a16:creationId xmlns:a16="http://schemas.microsoft.com/office/drawing/2014/main" id="{65BD28CE-4002-4422-B924-CF217AF5AC04}"/>
                </a:ext>
              </a:extLst>
            </p:cNvPr>
            <p:cNvSpPr/>
            <p:nvPr/>
          </p:nvSpPr>
          <p:spPr>
            <a:xfrm>
              <a:off x="7371881" y="3016415"/>
              <a:ext cx="2058537"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sp>
          <p:nvSpPr>
            <p:cNvPr id="187" name="Rectangle 186">
              <a:extLst>
                <a:ext uri="{FF2B5EF4-FFF2-40B4-BE49-F238E27FC236}">
                  <a16:creationId xmlns:a16="http://schemas.microsoft.com/office/drawing/2014/main" id="{847006B3-2775-438F-A44C-F4B17F6348FD}"/>
                </a:ext>
              </a:extLst>
            </p:cNvPr>
            <p:cNvSpPr/>
            <p:nvPr/>
          </p:nvSpPr>
          <p:spPr>
            <a:xfrm>
              <a:off x="7498079"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187">
              <a:extLst>
                <a:ext uri="{FF2B5EF4-FFF2-40B4-BE49-F238E27FC236}">
                  <a16:creationId xmlns:a16="http://schemas.microsoft.com/office/drawing/2014/main" id="{C375D86B-CA6D-476F-9E2F-64871C385446}"/>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0718DD48-5FE7-48D2-833D-649298587F5E}"/>
                </a:ext>
              </a:extLst>
            </p:cNvPr>
            <p:cNvSpPr/>
            <p:nvPr/>
          </p:nvSpPr>
          <p:spPr>
            <a:xfrm>
              <a:off x="8755777"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Arrow Connector 189">
              <a:extLst>
                <a:ext uri="{FF2B5EF4-FFF2-40B4-BE49-F238E27FC236}">
                  <a16:creationId xmlns:a16="http://schemas.microsoft.com/office/drawing/2014/main" id="{8C230468-FAC3-43F5-853D-6204C5CE2BE4}"/>
                </a:ext>
              </a:extLst>
            </p:cNvPr>
            <p:cNvCxnSpPr>
              <a:cxnSpLocks/>
              <a:endCxn id="191" idx="0"/>
            </p:cNvCxnSpPr>
            <p:nvPr/>
          </p:nvCxnSpPr>
          <p:spPr>
            <a:xfrm>
              <a:off x="7792268" y="3250195"/>
              <a:ext cx="233984" cy="4794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B59799DF-E393-4303-A933-0A97FD5B8902}"/>
                </a:ext>
              </a:extLst>
            </p:cNvPr>
            <p:cNvSpPr/>
            <p:nvPr/>
          </p:nvSpPr>
          <p:spPr>
            <a:xfrm>
              <a:off x="7788803"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1</a:t>
              </a:r>
            </a:p>
          </p:txBody>
        </p:sp>
        <p:cxnSp>
          <p:nvCxnSpPr>
            <p:cNvPr id="192" name="Straight Arrow Connector 191">
              <a:extLst>
                <a:ext uri="{FF2B5EF4-FFF2-40B4-BE49-F238E27FC236}">
                  <a16:creationId xmlns:a16="http://schemas.microsoft.com/office/drawing/2014/main" id="{0420DEDF-F22D-443E-AAE4-D0D9A608C1AF}"/>
                </a:ext>
              </a:extLst>
            </p:cNvPr>
            <p:cNvCxnSpPr>
              <a:cxnSpLocks/>
            </p:cNvCxnSpPr>
            <p:nvPr/>
          </p:nvCxnSpPr>
          <p:spPr>
            <a:xfrm>
              <a:off x="8460606" y="3270414"/>
              <a:ext cx="130559" cy="461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B38FCEB4-B800-43BA-B280-09F695BA7837}"/>
                </a:ext>
              </a:extLst>
            </p:cNvPr>
            <p:cNvSpPr/>
            <p:nvPr/>
          </p:nvSpPr>
          <p:spPr>
            <a:xfrm>
              <a:off x="8329032" y="3729639"/>
              <a:ext cx="474898"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3</a:t>
              </a:r>
            </a:p>
          </p:txBody>
        </p:sp>
        <p:cxnSp>
          <p:nvCxnSpPr>
            <p:cNvPr id="194" name="Straight Arrow Connector 193">
              <a:extLst>
                <a:ext uri="{FF2B5EF4-FFF2-40B4-BE49-F238E27FC236}">
                  <a16:creationId xmlns:a16="http://schemas.microsoft.com/office/drawing/2014/main" id="{3EE02D55-8809-44C7-9818-6C84C445F2E9}"/>
                </a:ext>
              </a:extLst>
            </p:cNvPr>
            <p:cNvCxnSpPr>
              <a:cxnSpLocks/>
              <a:endCxn id="195" idx="0"/>
            </p:cNvCxnSpPr>
            <p:nvPr/>
          </p:nvCxnSpPr>
          <p:spPr>
            <a:xfrm>
              <a:off x="8909297" y="3256641"/>
              <a:ext cx="216777" cy="4748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6B532903-F728-4722-9294-D600A9C4C538}"/>
                </a:ext>
              </a:extLst>
            </p:cNvPr>
            <p:cNvSpPr/>
            <p:nvPr/>
          </p:nvSpPr>
          <p:spPr>
            <a:xfrm>
              <a:off x="8888625" y="3731457"/>
              <a:ext cx="474898" cy="35157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5</a:t>
              </a:r>
            </a:p>
          </p:txBody>
        </p:sp>
      </p:grpSp>
      <p:cxnSp>
        <p:nvCxnSpPr>
          <p:cNvPr id="202" name="Straight Arrow Connector 201">
            <a:extLst>
              <a:ext uri="{FF2B5EF4-FFF2-40B4-BE49-F238E27FC236}">
                <a16:creationId xmlns:a16="http://schemas.microsoft.com/office/drawing/2014/main" id="{CCB837BE-A8A6-4ACD-AB48-82B15DE3A5D3}"/>
              </a:ext>
            </a:extLst>
          </p:cNvPr>
          <p:cNvCxnSpPr>
            <a:cxnSpLocks/>
          </p:cNvCxnSpPr>
          <p:nvPr/>
        </p:nvCxnSpPr>
        <p:spPr>
          <a:xfrm flipV="1">
            <a:off x="5101893" y="168679"/>
            <a:ext cx="452600" cy="2454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739BD835-0852-440A-8392-8925513AC107}"/>
              </a:ext>
            </a:extLst>
          </p:cNvPr>
          <p:cNvCxnSpPr>
            <a:cxnSpLocks/>
          </p:cNvCxnSpPr>
          <p:nvPr/>
        </p:nvCxnSpPr>
        <p:spPr>
          <a:xfrm>
            <a:off x="5109914" y="402921"/>
            <a:ext cx="4284343" cy="9734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5" name="Speech Bubble: Rectangle with Corners Rounded 204">
            <a:extLst>
              <a:ext uri="{FF2B5EF4-FFF2-40B4-BE49-F238E27FC236}">
                <a16:creationId xmlns:a16="http://schemas.microsoft.com/office/drawing/2014/main" id="{156A0924-D2CF-4D1C-BCD6-C0B2A9CC5DED}"/>
              </a:ext>
            </a:extLst>
          </p:cNvPr>
          <p:cNvSpPr/>
          <p:nvPr/>
        </p:nvSpPr>
        <p:spPr>
          <a:xfrm>
            <a:off x="4197359" y="4604159"/>
            <a:ext cx="2869420" cy="929800"/>
          </a:xfrm>
          <a:prstGeom prst="wedgeRoundRectCallout">
            <a:avLst>
              <a:gd name="adj1" fmla="val -120953"/>
              <a:gd name="adj2" fmla="val -149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reassigns the </a:t>
            </a:r>
            <a:r>
              <a:rPr lang="en-US" sz="2000" dirty="0">
                <a:solidFill>
                  <a:srgbClr val="FBE0CD"/>
                </a:solidFill>
                <a:latin typeface="Corbel" panose="020B0503020204020204" pitchFamily="34" charset="0"/>
              </a:rPr>
              <a:t>odds</a:t>
            </a:r>
            <a:r>
              <a:rPr lang="en-US" sz="2000" dirty="0">
                <a:latin typeface="Corbel" panose="020B0503020204020204" pitchFamily="34" charset="0"/>
              </a:rPr>
              <a:t> object reference to refer to a new list...</a:t>
            </a:r>
          </a:p>
        </p:txBody>
      </p:sp>
      <p:sp>
        <p:nvSpPr>
          <p:cNvPr id="206" name="Speech Bubble: Rectangle with Corners Rounded 205">
            <a:extLst>
              <a:ext uri="{FF2B5EF4-FFF2-40B4-BE49-F238E27FC236}">
                <a16:creationId xmlns:a16="http://schemas.microsoft.com/office/drawing/2014/main" id="{7F014EE7-774E-4AD0-BDD1-20518628D280}"/>
              </a:ext>
            </a:extLst>
          </p:cNvPr>
          <p:cNvSpPr/>
          <p:nvPr/>
        </p:nvSpPr>
        <p:spPr>
          <a:xfrm>
            <a:off x="2714095" y="2515016"/>
            <a:ext cx="3581849" cy="1101398"/>
          </a:xfrm>
          <a:prstGeom prst="wedgeRoundRectCallout">
            <a:avLst>
              <a:gd name="adj1" fmla="val -50895"/>
              <a:gd name="adj2" fmla="val -1107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does NOT affect the original </a:t>
            </a:r>
            <a:r>
              <a:rPr lang="en-US" sz="2000" dirty="0">
                <a:solidFill>
                  <a:srgbClr val="FBE0CD"/>
                </a:solidFill>
                <a:latin typeface="Corbel" panose="020B0503020204020204" pitchFamily="34" charset="0"/>
              </a:rPr>
              <a:t>lol</a:t>
            </a:r>
            <a:r>
              <a:rPr lang="en-US" sz="2000" dirty="0">
                <a:latin typeface="Corbel" panose="020B0503020204020204" pitchFamily="34" charset="0"/>
              </a:rPr>
              <a:t> list, which still points at our original </a:t>
            </a:r>
            <a:r>
              <a:rPr lang="en-US" sz="2000" dirty="0">
                <a:solidFill>
                  <a:srgbClr val="FBE0CD"/>
                </a:solidFill>
                <a:latin typeface="Corbel" panose="020B0503020204020204" pitchFamily="34" charset="0"/>
              </a:rPr>
              <a:t>odds</a:t>
            </a:r>
            <a:r>
              <a:rPr lang="en-US" sz="2000" dirty="0">
                <a:latin typeface="Corbel" panose="020B0503020204020204" pitchFamily="34" charset="0"/>
              </a:rPr>
              <a:t> list!</a:t>
            </a:r>
          </a:p>
        </p:txBody>
      </p:sp>
      <p:sp>
        <p:nvSpPr>
          <p:cNvPr id="94" name="Rectangle 93">
            <a:extLst>
              <a:ext uri="{FF2B5EF4-FFF2-40B4-BE49-F238E27FC236}">
                <a16:creationId xmlns:a16="http://schemas.microsoft.com/office/drawing/2014/main" id="{54D249D7-B97E-4958-8F32-36820F5DE977}"/>
              </a:ext>
            </a:extLst>
          </p:cNvPr>
          <p:cNvSpPr/>
          <p:nvPr/>
        </p:nvSpPr>
        <p:spPr>
          <a:xfrm>
            <a:off x="3136913" y="875898"/>
            <a:ext cx="474898" cy="35157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3</a:t>
            </a:r>
          </a:p>
        </p:txBody>
      </p:sp>
      <p:grpSp>
        <p:nvGrpSpPr>
          <p:cNvPr id="5" name="Group 4">
            <a:extLst>
              <a:ext uri="{FF2B5EF4-FFF2-40B4-BE49-F238E27FC236}">
                <a16:creationId xmlns:a16="http://schemas.microsoft.com/office/drawing/2014/main" id="{7D3FEC55-B036-47CB-9095-1FB35AEB982F}"/>
              </a:ext>
            </a:extLst>
          </p:cNvPr>
          <p:cNvGrpSpPr/>
          <p:nvPr/>
        </p:nvGrpSpPr>
        <p:grpSpPr>
          <a:xfrm>
            <a:off x="3279644" y="381832"/>
            <a:ext cx="940342" cy="628736"/>
            <a:chOff x="3279644" y="381832"/>
            <a:chExt cx="940342" cy="628736"/>
          </a:xfrm>
        </p:grpSpPr>
        <p:sp>
          <p:nvSpPr>
            <p:cNvPr id="173" name="Rectangle 172">
              <a:extLst>
                <a:ext uri="{FF2B5EF4-FFF2-40B4-BE49-F238E27FC236}">
                  <a16:creationId xmlns:a16="http://schemas.microsoft.com/office/drawing/2014/main" id="{1B5C3E25-5797-4473-BA45-713B9BD53912}"/>
                </a:ext>
              </a:extLst>
            </p:cNvPr>
            <p:cNvSpPr/>
            <p:nvPr/>
          </p:nvSpPr>
          <p:spPr>
            <a:xfrm>
              <a:off x="3745088" y="658989"/>
              <a:ext cx="474898" cy="35157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FF0000"/>
                  </a:solidFill>
                  <a:latin typeface="Consolas" panose="020B0609020204030204" pitchFamily="49" charset="0"/>
                </a:rPr>
                <a:t>7</a:t>
              </a:r>
            </a:p>
          </p:txBody>
        </p:sp>
        <p:cxnSp>
          <p:nvCxnSpPr>
            <p:cNvPr id="96" name="Straight Arrow Connector 95">
              <a:extLst>
                <a:ext uri="{FF2B5EF4-FFF2-40B4-BE49-F238E27FC236}">
                  <a16:creationId xmlns:a16="http://schemas.microsoft.com/office/drawing/2014/main" id="{77153A0B-09CE-4864-B00F-B9C44A8CD666}"/>
                </a:ext>
              </a:extLst>
            </p:cNvPr>
            <p:cNvCxnSpPr>
              <a:cxnSpLocks/>
            </p:cNvCxnSpPr>
            <p:nvPr/>
          </p:nvCxnSpPr>
          <p:spPr>
            <a:xfrm>
              <a:off x="3279644" y="381832"/>
              <a:ext cx="559538" cy="311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98">
            <a:extLst>
              <a:ext uri="{FF2B5EF4-FFF2-40B4-BE49-F238E27FC236}">
                <a16:creationId xmlns:a16="http://schemas.microsoft.com/office/drawing/2014/main" id="{54D5EA42-40D7-4F84-AB41-F5CF5A84F8D8}"/>
              </a:ext>
            </a:extLst>
          </p:cNvPr>
          <p:cNvCxnSpPr>
            <a:cxnSpLocks/>
          </p:cNvCxnSpPr>
          <p:nvPr/>
        </p:nvCxnSpPr>
        <p:spPr>
          <a:xfrm>
            <a:off x="3157585" y="401082"/>
            <a:ext cx="216777" cy="4748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28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9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9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par>
                                <p:cTn id="54" presetID="22" presetClass="entr" presetSubtype="8" fill="hold" nodeType="with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wipe(left)">
                                      <p:cBhvr>
                                        <p:cTn id="56" dur="500"/>
                                        <p:tgtEl>
                                          <p:spTgt spid="20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3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47"/>
                                        </p:tgtEl>
                                        <p:attrNameLst>
                                          <p:attrName>style.visibility</p:attrName>
                                        </p:attrNameLst>
                                      </p:cBhvr>
                                      <p:to>
                                        <p:strVal val="visible"/>
                                      </p:to>
                                    </p:set>
                                    <p:animEffect transition="in" filter="fade">
                                      <p:cBhvr>
                                        <p:cTn id="69" dur="3000"/>
                                        <p:tgtEl>
                                          <p:spTgt spid="14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3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7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left)">
                                      <p:cBhvr>
                                        <p:cTn id="82" dur="500"/>
                                        <p:tgtEl>
                                          <p:spTgt spid="5"/>
                                        </p:tgtEl>
                                      </p:cBhvr>
                                    </p:animEffect>
                                  </p:childTnLst>
                                </p:cTn>
                              </p:par>
                              <p:par>
                                <p:cTn id="83" presetID="10" presetClass="exit" presetSubtype="0" fill="hold" nodeType="withEffect">
                                  <p:stCondLst>
                                    <p:cond delay="0"/>
                                  </p:stCondLst>
                                  <p:childTnLst>
                                    <p:animEffect transition="out" filter="fade">
                                      <p:cBhvr>
                                        <p:cTn id="84" dur="500"/>
                                        <p:tgtEl>
                                          <p:spTgt spid="99"/>
                                        </p:tgtEl>
                                      </p:cBhvr>
                                    </p:animEffect>
                                    <p:set>
                                      <p:cBhvr>
                                        <p:cTn id="85" dur="1" fill="hold">
                                          <p:stCondLst>
                                            <p:cond delay="499"/>
                                          </p:stCondLst>
                                        </p:cTn>
                                        <p:tgtEl>
                                          <p:spTgt spid="9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94"/>
                                        </p:tgtEl>
                                      </p:cBhvr>
                                    </p:animEffect>
                                    <p:set>
                                      <p:cBhvr>
                                        <p:cTn id="90" dur="1" fill="hold">
                                          <p:stCondLst>
                                            <p:cond delay="499"/>
                                          </p:stCondLst>
                                        </p:cTn>
                                        <p:tgtEl>
                                          <p:spTgt spid="9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17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7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178"/>
                                        </p:tgtEl>
                                        <p:attrNameLst>
                                          <p:attrName>style.visibility</p:attrName>
                                        </p:attrNameLst>
                                      </p:cBhvr>
                                      <p:to>
                                        <p:strVal val="visible"/>
                                      </p:to>
                                    </p:set>
                                    <p:animEffect transition="in" filter="wipe(up)">
                                      <p:cBhvr>
                                        <p:cTn id="103" dur="500"/>
                                        <p:tgtEl>
                                          <p:spTgt spid="17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174"/>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18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05"/>
                                        </p:tgtEl>
                                        <p:attrNameLst>
                                          <p:attrName>style.visibility</p:attrName>
                                        </p:attrNameLst>
                                      </p:cBhvr>
                                      <p:to>
                                        <p:strVal val="visible"/>
                                      </p:to>
                                    </p:set>
                                    <p:animEffect transition="in" filter="wipe(down)">
                                      <p:cBhvr>
                                        <p:cTn id="116" dur="500"/>
                                        <p:tgtEl>
                                          <p:spTgt spid="205"/>
                                        </p:tgtEl>
                                      </p:cBhvr>
                                    </p:animEffect>
                                  </p:childTnLst>
                                </p:cTn>
                              </p:par>
                            </p:childTnLst>
                          </p:cTn>
                        </p:par>
                      </p:childTnLst>
                    </p:cTn>
                  </p:par>
                  <p:par>
                    <p:cTn id="117" fill="hold">
                      <p:stCondLst>
                        <p:cond delay="indefinite"/>
                      </p:stCondLst>
                      <p:childTnLst>
                        <p:par>
                          <p:cTn id="118" fill="hold">
                            <p:stCondLst>
                              <p:cond delay="0"/>
                            </p:stCondLst>
                            <p:childTnLst>
                              <p:par>
                                <p:cTn id="119" presetID="42" presetClass="path" presetSubtype="0" accel="50000" decel="50000" fill="hold" grpId="2" nodeType="clickEffect">
                                  <p:stCondLst>
                                    <p:cond delay="0"/>
                                  </p:stCondLst>
                                  <p:childTnLst>
                                    <p:animMotion origin="layout" path="M 8.33333E-7 -3.7037E-7 L 0.25521 -0.6588 " pathEditMode="relative" rAng="0" ptsTypes="AA">
                                      <p:cBhvr>
                                        <p:cTn id="120" dur="2000" fill="hold"/>
                                        <p:tgtEl>
                                          <p:spTgt spid="205"/>
                                        </p:tgtEl>
                                        <p:attrNameLst>
                                          <p:attrName>ppt_x</p:attrName>
                                          <p:attrName>ppt_y</p:attrName>
                                        </p:attrNameLst>
                                      </p:cBhvr>
                                      <p:rCtr x="12760" y="-32940"/>
                                    </p:animMotion>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8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202"/>
                                        </p:tgtEl>
                                      </p:cBhvr>
                                    </p:animEffect>
                                    <p:set>
                                      <p:cBhvr>
                                        <p:cTn id="129" dur="1" fill="hold">
                                          <p:stCondLst>
                                            <p:cond delay="499"/>
                                          </p:stCondLst>
                                        </p:cTn>
                                        <p:tgtEl>
                                          <p:spTgt spid="202"/>
                                        </p:tgtEl>
                                        <p:attrNameLst>
                                          <p:attrName>style.visibility</p:attrName>
                                        </p:attrNameLst>
                                      </p:cBhvr>
                                      <p:to>
                                        <p:strVal val="hidden"/>
                                      </p:to>
                                    </p:se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203"/>
                                        </p:tgtEl>
                                        <p:attrNameLst>
                                          <p:attrName>style.visibility</p:attrName>
                                        </p:attrNameLst>
                                      </p:cBhvr>
                                      <p:to>
                                        <p:strVal val="visible"/>
                                      </p:to>
                                    </p:set>
                                    <p:animEffect transition="in" filter="wipe(left)">
                                      <p:cBhvr>
                                        <p:cTn id="133" dur="500"/>
                                        <p:tgtEl>
                                          <p:spTgt spid="203"/>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205"/>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06"/>
                                        </p:tgtEl>
                                        <p:attrNameLst>
                                          <p:attrName>style.visibility</p:attrName>
                                        </p:attrNameLst>
                                      </p:cBhvr>
                                      <p:to>
                                        <p:strVal val="visible"/>
                                      </p:to>
                                    </p:set>
                                    <p:animEffect transition="in" filter="wipe(down)">
                                      <p:cBhvr>
                                        <p:cTn id="142" dur="500"/>
                                        <p:tgtEl>
                                          <p:spTgt spid="206"/>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path" presetSubtype="0" accel="50000" decel="50000" fill="hold" grpId="2" nodeType="clickEffect">
                                  <p:stCondLst>
                                    <p:cond delay="0"/>
                                  </p:stCondLst>
                                  <p:childTnLst>
                                    <p:animMotion origin="layout" path="M -1.25E-6 -7.40741E-7 L 0.24063 -0.18032 " pathEditMode="relative" rAng="0" ptsTypes="AA">
                                      <p:cBhvr>
                                        <p:cTn id="146" dur="2000" fill="hold"/>
                                        <p:tgtEl>
                                          <p:spTgt spid="206"/>
                                        </p:tgtEl>
                                        <p:attrNameLst>
                                          <p:attrName>ppt_x</p:attrName>
                                          <p:attrName>ppt_y</p:attrName>
                                        </p:attrNameLst>
                                      </p:cBhvr>
                                      <p:rCtr x="12031" y="-9028"/>
                                    </p:animMotion>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20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nodeType="clickEffect">
                                  <p:stCondLst>
                                    <p:cond delay="0"/>
                                  </p:stCondLst>
                                  <p:childTnLst>
                                    <p:set>
                                      <p:cBhvr>
                                        <p:cTn id="154" dur="1" fill="hold">
                                          <p:stCondLst>
                                            <p:cond delay="0"/>
                                          </p:stCondLst>
                                        </p:cTn>
                                        <p:tgtEl>
                                          <p:spTgt spid="184"/>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83"/>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3" grpId="0" animBg="1"/>
      <p:bldP spid="13" grpId="1" animBg="1"/>
      <p:bldP spid="14" grpId="0" animBg="1"/>
      <p:bldP spid="14" grpId="1" animBg="1"/>
      <p:bldP spid="15" grpId="0" animBg="1"/>
      <p:bldP spid="205" grpId="0" animBg="1"/>
      <p:bldP spid="205" grpId="1" animBg="1"/>
      <p:bldP spid="205" grpId="2" animBg="1"/>
      <p:bldP spid="206" grpId="0" animBg="1"/>
      <p:bldP spid="206" grpId="1" animBg="1"/>
      <p:bldP spid="206" grpId="2" animBg="1"/>
      <p:bldP spid="94" grpId="0" animBg="1"/>
      <p:bldP spid="94"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Tuples</a:t>
            </a:r>
          </a:p>
        </p:txBody>
      </p:sp>
      <p:sp>
        <p:nvSpPr>
          <p:cNvPr id="6" name="TextBox 5">
            <a:extLst>
              <a:ext uri="{FF2B5EF4-FFF2-40B4-BE49-F238E27FC236}">
                <a16:creationId xmlns:a16="http://schemas.microsoft.com/office/drawing/2014/main" id="{DB3A6544-5225-4067-B8DB-9E4CF40322FB}"/>
              </a:ext>
            </a:extLst>
          </p:cNvPr>
          <p:cNvSpPr txBox="1"/>
          <p:nvPr/>
        </p:nvSpPr>
        <p:spPr>
          <a:xfrm>
            <a:off x="254453" y="1032665"/>
            <a:ext cx="6117472" cy="3485996"/>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get_school_and_scholarship</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gpa</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gpa</a:t>
            </a:r>
            <a:r>
              <a:rPr lang="en-US" dirty="0">
                <a:solidFill>
                  <a:srgbClr val="000000"/>
                </a:solidFill>
                <a:latin typeface="Consolas" panose="020B0609020204030204" pitchFamily="49" charset="0"/>
              </a:rPr>
              <a:t> &gt; </a:t>
            </a:r>
            <a:r>
              <a:rPr lang="en-US" dirty="0">
                <a:solidFill>
                  <a:srgbClr val="850002"/>
                </a:solidFill>
                <a:latin typeface="Consolas" panose="020B0609020204030204" pitchFamily="49" charset="0"/>
              </a:rPr>
              <a:t>4.2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'UCLA'</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0</a:t>
            </a:r>
            <a:r>
              <a:rPr lang="en-US" dirty="0">
                <a:solidFill>
                  <a:srgbClr val="000000"/>
                </a:solidFill>
                <a:latin typeface="Consolas" panose="020B0609020204030204" pitchFamily="49" charset="0"/>
              </a:rPr>
              <a:t>)</a:t>
            </a:r>
          </a:p>
          <a:p>
            <a:r>
              <a:rPr lang="en-US" b="1" dirty="0">
                <a:solidFill>
                  <a:srgbClr val="9E4C04"/>
                </a:solidFill>
                <a:latin typeface="Consolas-Bold"/>
              </a:rPr>
              <a:t>  else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'USC'</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100000</a:t>
            </a:r>
          </a:p>
          <a:p>
            <a:endParaRPr lang="en-US" dirty="0">
              <a:solidFill>
                <a:srgbClr val="850002"/>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tup = </a:t>
            </a:r>
            <a:r>
              <a:rPr lang="en-US" dirty="0" err="1">
                <a:solidFill>
                  <a:srgbClr val="000000"/>
                </a:solidFill>
                <a:latin typeface="Consolas" panose="020B0609020204030204" pitchFamily="49" charset="0"/>
              </a:rPr>
              <a:t>get_school_and_scholarship</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4.5</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'You</a:t>
            </a:r>
            <a:r>
              <a:rPr lang="en-US" dirty="0">
                <a:solidFill>
                  <a:srgbClr val="850002"/>
                </a:solidFill>
                <a:latin typeface="Consolas" panose="020B0609020204030204" pitchFamily="49" charset="0"/>
              </a:rPr>
              <a:t> got into {tup[0]} with ${tup[1]}'</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skool</a:t>
            </a:r>
            <a:r>
              <a:rPr lang="en-US" dirty="0">
                <a:solidFill>
                  <a:srgbClr val="000000"/>
                </a:solidFill>
                <a:latin typeface="Consolas" panose="020B0609020204030204" pitchFamily="49" charset="0"/>
              </a:rPr>
              <a:t>, dough = </a:t>
            </a:r>
            <a:r>
              <a:rPr lang="en-US" dirty="0" err="1">
                <a:solidFill>
                  <a:srgbClr val="000000"/>
                </a:solidFill>
                <a:latin typeface="Consolas" panose="020B0609020204030204" pitchFamily="49" charset="0"/>
              </a:rPr>
              <a:t>get_school_and_scholarship</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1.3</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'You</a:t>
            </a:r>
            <a:r>
              <a:rPr lang="en-US" dirty="0">
                <a:solidFill>
                  <a:srgbClr val="850002"/>
                </a:solidFill>
                <a:latin typeface="Consolas" panose="020B0609020204030204" pitchFamily="49" charset="0"/>
              </a:rPr>
              <a:t> got into {</a:t>
            </a:r>
            <a:r>
              <a:rPr lang="en-US" dirty="0" err="1">
                <a:solidFill>
                  <a:srgbClr val="850002"/>
                </a:solidFill>
                <a:latin typeface="Consolas" panose="020B0609020204030204" pitchFamily="49" charset="0"/>
              </a:rPr>
              <a:t>skool</a:t>
            </a:r>
            <a:r>
              <a:rPr lang="en-US" dirty="0">
                <a:solidFill>
                  <a:srgbClr val="850002"/>
                </a:solidFill>
                <a:latin typeface="Consolas" panose="020B0609020204030204" pitchFamily="49" charset="0"/>
              </a:rPr>
              <a:t>} with ${dough}'</a:t>
            </a:r>
            <a:r>
              <a:rPr lang="en-US" dirty="0">
                <a:solidFill>
                  <a:srgbClr val="000000"/>
                </a:solidFill>
                <a:latin typeface="Consolas" panose="020B0609020204030204" pitchFamily="49" charset="0"/>
              </a:rPr>
              <a:t>)</a:t>
            </a:r>
          </a:p>
        </p:txBody>
      </p:sp>
      <p:sp>
        <p:nvSpPr>
          <p:cNvPr id="8" name="TextBox 7">
            <a:extLst>
              <a:ext uri="{FF2B5EF4-FFF2-40B4-BE49-F238E27FC236}">
                <a16:creationId xmlns:a16="http://schemas.microsoft.com/office/drawing/2014/main" id="{48A0022A-8DFD-48D1-926A-939CC919214F}"/>
              </a:ext>
            </a:extLst>
          </p:cNvPr>
          <p:cNvSpPr txBox="1"/>
          <p:nvPr/>
        </p:nvSpPr>
        <p:spPr>
          <a:xfrm>
            <a:off x="6602931" y="1134164"/>
            <a:ext cx="5612386" cy="1200329"/>
          </a:xfrm>
          <a:prstGeom prst="rect">
            <a:avLst/>
          </a:prstGeom>
          <a:noFill/>
        </p:spPr>
        <p:txBody>
          <a:bodyPr wrap="square" rtlCol="0">
            <a:spAutoFit/>
          </a:bodyPr>
          <a:lstStyle/>
          <a:p>
            <a:pPr algn="ctr"/>
            <a:r>
              <a:rPr lang="en-US" sz="2400" dirty="0"/>
              <a:t>Python </a:t>
            </a:r>
            <a:r>
              <a:rPr lang="en-US" sz="2400" dirty="0">
                <a:solidFill>
                  <a:srgbClr val="FF0000"/>
                </a:solidFill>
              </a:rPr>
              <a:t>tuples</a:t>
            </a:r>
            <a:r>
              <a:rPr lang="en-US" sz="2400" dirty="0"/>
              <a:t> are immutable, ordered groups of items, e.g.,  </a:t>
            </a:r>
          </a:p>
          <a:p>
            <a:pPr algn="ctr"/>
            <a:r>
              <a:rPr lang="en-US" sz="2400" dirty="0">
                <a:solidFill>
                  <a:srgbClr val="FF0000"/>
                </a:solidFill>
              </a:rPr>
              <a:t>([1,2,3],False)</a:t>
            </a:r>
            <a:r>
              <a:rPr lang="en-US" sz="2400" dirty="0"/>
              <a:t>,</a:t>
            </a:r>
            <a:r>
              <a:rPr lang="en-US" sz="2400" dirty="0">
                <a:solidFill>
                  <a:srgbClr val="FF0000"/>
                </a:solidFill>
              </a:rPr>
              <a:t> (1,True,'foo')</a:t>
            </a:r>
            <a:r>
              <a:rPr lang="en-US" sz="2400" dirty="0"/>
              <a:t>, etc.</a:t>
            </a:r>
          </a:p>
        </p:txBody>
      </p:sp>
      <p:grpSp>
        <p:nvGrpSpPr>
          <p:cNvPr id="18" name="Group 17">
            <a:extLst>
              <a:ext uri="{FF2B5EF4-FFF2-40B4-BE49-F238E27FC236}">
                <a16:creationId xmlns:a16="http://schemas.microsoft.com/office/drawing/2014/main" id="{BC8BEEB2-199F-4E4C-A87E-C377170D10A6}"/>
              </a:ext>
            </a:extLst>
          </p:cNvPr>
          <p:cNvGrpSpPr/>
          <p:nvPr/>
        </p:nvGrpSpPr>
        <p:grpSpPr>
          <a:xfrm>
            <a:off x="7291594" y="4062731"/>
            <a:ext cx="4797737" cy="859988"/>
            <a:chOff x="3944526" y="960133"/>
            <a:chExt cx="4797737" cy="859988"/>
          </a:xfrm>
        </p:grpSpPr>
        <p:sp>
          <p:nvSpPr>
            <p:cNvPr id="19" name="TextBox 18">
              <a:extLst>
                <a:ext uri="{FF2B5EF4-FFF2-40B4-BE49-F238E27FC236}">
                  <a16:creationId xmlns:a16="http://schemas.microsoft.com/office/drawing/2014/main" id="{5F421EA9-B299-4764-A6A9-4E3C39AE0308}"/>
                </a:ext>
              </a:extLst>
            </p:cNvPr>
            <p:cNvSpPr txBox="1"/>
            <p:nvPr/>
          </p:nvSpPr>
          <p:spPr>
            <a:xfrm>
              <a:off x="4367896" y="989124"/>
              <a:ext cx="4374367" cy="830997"/>
            </a:xfrm>
            <a:prstGeom prst="rect">
              <a:avLst/>
            </a:prstGeom>
            <a:noFill/>
          </p:spPr>
          <p:txBody>
            <a:bodyPr wrap="square">
              <a:spAutoFit/>
            </a:bodyPr>
            <a:lstStyle/>
            <a:p>
              <a:pPr algn="ctr"/>
              <a:r>
                <a:rPr lang="en-US" sz="2400" dirty="0"/>
                <a:t>Challenge: What does the following program print?</a:t>
              </a:r>
              <a:endParaRPr lang="en-US" sz="2400" dirty="0">
                <a:latin typeface="Consolas" panose="020B0609020204030204" pitchFamily="49" charset="0"/>
              </a:endParaRPr>
            </a:p>
          </p:txBody>
        </p:sp>
        <p:pic>
          <p:nvPicPr>
            <p:cNvPr id="20" name="Picture 19" descr="Shape&#10;&#10;Description automatically generated with low confidence">
              <a:extLst>
                <a:ext uri="{FF2B5EF4-FFF2-40B4-BE49-F238E27FC236}">
                  <a16:creationId xmlns:a16="http://schemas.microsoft.com/office/drawing/2014/main" id="{BB1657FF-143B-42A0-8505-DB19D9267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526" y="960133"/>
              <a:ext cx="846739" cy="846739"/>
            </a:xfrm>
            <a:prstGeom prst="rect">
              <a:avLst/>
            </a:prstGeom>
            <a:ln>
              <a:noFill/>
            </a:ln>
            <a:effectLst>
              <a:outerShdw blurRad="292100" dist="139700" dir="2700000" algn="tl" rotWithShape="0">
                <a:srgbClr val="333333">
                  <a:alpha val="65000"/>
                </a:srgbClr>
              </a:outerShdw>
            </a:effectLst>
          </p:spPr>
        </p:pic>
      </p:grpSp>
      <p:sp>
        <p:nvSpPr>
          <p:cNvPr id="21" name="Rectangle 20">
            <a:extLst>
              <a:ext uri="{FF2B5EF4-FFF2-40B4-BE49-F238E27FC236}">
                <a16:creationId xmlns:a16="http://schemas.microsoft.com/office/drawing/2014/main" id="{3A41BBB4-9085-42D3-8C57-1D28E897ABC9}"/>
              </a:ext>
            </a:extLst>
          </p:cNvPr>
          <p:cNvSpPr/>
          <p:nvPr/>
        </p:nvSpPr>
        <p:spPr>
          <a:xfrm>
            <a:off x="7604980" y="5347717"/>
            <a:ext cx="394356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2" name="Rectangle 21">
            <a:extLst>
              <a:ext uri="{FF2B5EF4-FFF2-40B4-BE49-F238E27FC236}">
                <a16:creationId xmlns:a16="http://schemas.microsoft.com/office/drawing/2014/main" id="{6EFF4E77-8A02-409D-B82D-754EA631F8C9}"/>
              </a:ext>
            </a:extLst>
          </p:cNvPr>
          <p:cNvSpPr/>
          <p:nvPr/>
        </p:nvSpPr>
        <p:spPr>
          <a:xfrm>
            <a:off x="7604246" y="5363814"/>
            <a:ext cx="394503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C4AC444-1324-46AF-B0E9-67064E2C914A}"/>
              </a:ext>
            </a:extLst>
          </p:cNvPr>
          <p:cNvSpPr txBox="1"/>
          <p:nvPr/>
        </p:nvSpPr>
        <p:spPr>
          <a:xfrm>
            <a:off x="6728917" y="2806381"/>
            <a:ext cx="5360414" cy="830997"/>
          </a:xfrm>
          <a:prstGeom prst="rect">
            <a:avLst/>
          </a:prstGeom>
          <a:noFill/>
        </p:spPr>
        <p:txBody>
          <a:bodyPr wrap="square" rtlCol="0">
            <a:spAutoFit/>
          </a:bodyPr>
          <a:lstStyle/>
          <a:p>
            <a:pPr algn="ctr"/>
            <a:r>
              <a:rPr lang="en-US" sz="2400" dirty="0"/>
              <a:t>Tuples are commonly used for returning multiple values from a function.</a:t>
            </a:r>
          </a:p>
        </p:txBody>
      </p:sp>
      <p:sp>
        <p:nvSpPr>
          <p:cNvPr id="16" name="Rectangle 15">
            <a:extLst>
              <a:ext uri="{FF2B5EF4-FFF2-40B4-BE49-F238E27FC236}">
                <a16:creationId xmlns:a16="http://schemas.microsoft.com/office/drawing/2014/main" id="{BD94BAB5-C0B1-401E-94B2-ED87F01A7B31}"/>
              </a:ext>
            </a:extLst>
          </p:cNvPr>
          <p:cNvSpPr/>
          <p:nvPr/>
        </p:nvSpPr>
        <p:spPr>
          <a:xfrm>
            <a:off x="1182119" y="4841615"/>
            <a:ext cx="4262140" cy="7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You got into UCLA with $0</a:t>
            </a:r>
          </a:p>
          <a:p>
            <a:r>
              <a:rPr lang="en-US" dirty="0">
                <a:solidFill>
                  <a:schemeClr val="tx1"/>
                </a:solidFill>
                <a:latin typeface="Consolas" panose="020B0609020204030204" pitchFamily="49" charset="0"/>
              </a:rPr>
              <a:t>You got into USC with $100000</a:t>
            </a:r>
          </a:p>
        </p:txBody>
      </p:sp>
      <p:sp>
        <p:nvSpPr>
          <p:cNvPr id="17" name="Speech Bubble: Rectangle with Corners Rounded 16">
            <a:extLst>
              <a:ext uri="{FF2B5EF4-FFF2-40B4-BE49-F238E27FC236}">
                <a16:creationId xmlns:a16="http://schemas.microsoft.com/office/drawing/2014/main" id="{FC947606-9EF3-4AB6-8C65-416B1E69F14F}"/>
              </a:ext>
            </a:extLst>
          </p:cNvPr>
          <p:cNvSpPr/>
          <p:nvPr/>
        </p:nvSpPr>
        <p:spPr>
          <a:xfrm>
            <a:off x="3924611" y="821630"/>
            <a:ext cx="2649992" cy="958435"/>
          </a:xfrm>
          <a:prstGeom prst="wedgeRoundRectCallout">
            <a:avLst>
              <a:gd name="adj1" fmla="val -83464"/>
              <a:gd name="adj2" fmla="val 469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define a tuple explicitly with parentheses...</a:t>
            </a:r>
          </a:p>
        </p:txBody>
      </p:sp>
      <p:sp>
        <p:nvSpPr>
          <p:cNvPr id="26" name="Speech Bubble: Rectangle with Corners Rounded 25">
            <a:extLst>
              <a:ext uri="{FF2B5EF4-FFF2-40B4-BE49-F238E27FC236}">
                <a16:creationId xmlns:a16="http://schemas.microsoft.com/office/drawing/2014/main" id="{119D8023-7028-446B-B456-055284A97911}"/>
              </a:ext>
            </a:extLst>
          </p:cNvPr>
          <p:cNvSpPr/>
          <p:nvPr/>
        </p:nvSpPr>
        <p:spPr>
          <a:xfrm>
            <a:off x="4364779" y="1991099"/>
            <a:ext cx="2485949" cy="707886"/>
          </a:xfrm>
          <a:prstGeom prst="wedgeRoundRectCallout">
            <a:avLst>
              <a:gd name="adj1" fmla="val -89615"/>
              <a:gd name="adj2" fmla="val -54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Or implicitly using commas.</a:t>
            </a:r>
          </a:p>
        </p:txBody>
      </p:sp>
      <p:sp>
        <p:nvSpPr>
          <p:cNvPr id="30" name="Speech Bubble: Rectangle with Corners Rounded 29">
            <a:extLst>
              <a:ext uri="{FF2B5EF4-FFF2-40B4-BE49-F238E27FC236}">
                <a16:creationId xmlns:a16="http://schemas.microsoft.com/office/drawing/2014/main" id="{54CD8F18-ABD6-4DA3-9D32-7CE60DC02DBB}"/>
              </a:ext>
            </a:extLst>
          </p:cNvPr>
          <p:cNvSpPr/>
          <p:nvPr/>
        </p:nvSpPr>
        <p:spPr>
          <a:xfrm>
            <a:off x="938686" y="1492075"/>
            <a:ext cx="3069101" cy="819802"/>
          </a:xfrm>
          <a:prstGeom prst="wedgeRoundRectCallout">
            <a:avLst>
              <a:gd name="adj1" fmla="val -62034"/>
              <a:gd name="adj2" fmla="val 1393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tup variable refers to the full returned tuple.</a:t>
            </a:r>
          </a:p>
        </p:txBody>
      </p:sp>
      <p:sp>
        <p:nvSpPr>
          <p:cNvPr id="31" name="Speech Bubble: Rectangle with Corners Rounded 30">
            <a:extLst>
              <a:ext uri="{FF2B5EF4-FFF2-40B4-BE49-F238E27FC236}">
                <a16:creationId xmlns:a16="http://schemas.microsoft.com/office/drawing/2014/main" id="{F979D1BC-608B-469C-9830-0D98BA7F301D}"/>
              </a:ext>
            </a:extLst>
          </p:cNvPr>
          <p:cNvSpPr/>
          <p:nvPr/>
        </p:nvSpPr>
        <p:spPr>
          <a:xfrm>
            <a:off x="2958247" y="2614077"/>
            <a:ext cx="3413678" cy="809319"/>
          </a:xfrm>
          <a:prstGeom prst="wedgeRoundRectCallout">
            <a:avLst>
              <a:gd name="adj1" fmla="val -104989"/>
              <a:gd name="adj2" fmla="val 10781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assigns </a:t>
            </a:r>
            <a:r>
              <a:rPr lang="en-US" sz="2000" dirty="0" err="1">
                <a:latin typeface="Corbel" panose="020B0503020204020204" pitchFamily="34" charset="0"/>
              </a:rPr>
              <a:t>skool</a:t>
            </a:r>
            <a:r>
              <a:rPr lang="en-US" sz="2000" dirty="0">
                <a:latin typeface="Corbel" panose="020B0503020204020204" pitchFamily="34" charset="0"/>
              </a:rPr>
              <a:t> to tuple[</a:t>
            </a:r>
            <a:r>
              <a:rPr lang="en-US" sz="2000" dirty="0">
                <a:latin typeface="Consolas" panose="020B0609020204030204" pitchFamily="49" charset="0"/>
              </a:rPr>
              <a:t>0</a:t>
            </a:r>
            <a:r>
              <a:rPr lang="en-US" sz="2000" dirty="0">
                <a:latin typeface="Corbel" panose="020B0503020204020204" pitchFamily="34" charset="0"/>
              </a:rPr>
              <a:t>] and dough to tuple[1].</a:t>
            </a:r>
          </a:p>
        </p:txBody>
      </p:sp>
      <p:cxnSp>
        <p:nvCxnSpPr>
          <p:cNvPr id="4" name="Straight Arrow Connector 3">
            <a:extLst>
              <a:ext uri="{FF2B5EF4-FFF2-40B4-BE49-F238E27FC236}">
                <a16:creationId xmlns:a16="http://schemas.microsoft.com/office/drawing/2014/main" id="{FD049F2D-58AE-4733-B49E-869D6B6EE8F5}"/>
              </a:ext>
            </a:extLst>
          </p:cNvPr>
          <p:cNvCxnSpPr>
            <a:cxnSpLocks/>
          </p:cNvCxnSpPr>
          <p:nvPr/>
        </p:nvCxnSpPr>
        <p:spPr>
          <a:xfrm flipH="1">
            <a:off x="723900" y="2430162"/>
            <a:ext cx="1253182" cy="1433178"/>
          </a:xfrm>
          <a:prstGeom prst="straightConnector1">
            <a:avLst/>
          </a:prstGeom>
          <a:ln w="38100">
            <a:solidFill>
              <a:srgbClr val="FB1E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84413D-E280-4435-A664-62141C0B0624}"/>
              </a:ext>
            </a:extLst>
          </p:cNvPr>
          <p:cNvCxnSpPr>
            <a:cxnSpLocks/>
          </p:cNvCxnSpPr>
          <p:nvPr/>
        </p:nvCxnSpPr>
        <p:spPr>
          <a:xfrm flipH="1">
            <a:off x="1531620" y="2450510"/>
            <a:ext cx="1430803" cy="1420450"/>
          </a:xfrm>
          <a:prstGeom prst="straightConnector1">
            <a:avLst/>
          </a:prstGeom>
          <a:ln w="38100">
            <a:solidFill>
              <a:srgbClr val="FB1EFF"/>
            </a:solidFill>
            <a:tailEnd type="triangle"/>
          </a:ln>
        </p:spPr>
        <p:style>
          <a:lnRef idx="1">
            <a:schemeClr val="accent1"/>
          </a:lnRef>
          <a:fillRef idx="0">
            <a:schemeClr val="accent1"/>
          </a:fillRef>
          <a:effectRef idx="0">
            <a:schemeClr val="accent1"/>
          </a:effectRef>
          <a:fontRef idx="minor">
            <a:schemeClr val="tx1"/>
          </a:fontRef>
        </p:style>
      </p:cxnSp>
      <p:sp>
        <p:nvSpPr>
          <p:cNvPr id="24" name="Speech Bubble: Rectangle with Corners Rounded 23">
            <a:extLst>
              <a:ext uri="{FF2B5EF4-FFF2-40B4-BE49-F238E27FC236}">
                <a16:creationId xmlns:a16="http://schemas.microsoft.com/office/drawing/2014/main" id="{71CE6059-0371-4A10-AB56-2461DC37321C}"/>
              </a:ext>
            </a:extLst>
          </p:cNvPr>
          <p:cNvSpPr/>
          <p:nvPr/>
        </p:nvSpPr>
        <p:spPr>
          <a:xfrm>
            <a:off x="4029720" y="1734619"/>
            <a:ext cx="2550878" cy="819802"/>
          </a:xfrm>
          <a:prstGeom prst="wedgeRoundRectCallout">
            <a:avLst>
              <a:gd name="adj1" fmla="val -62034"/>
              <a:gd name="adj2" fmla="val 1393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index the tuple's values...</a:t>
            </a:r>
          </a:p>
        </p:txBody>
      </p:sp>
    </p:spTree>
    <p:extLst>
      <p:ext uri="{BB962C8B-B14F-4D97-AF65-F5344CB8AC3E}">
        <p14:creationId xmlns:p14="http://schemas.microsoft.com/office/powerpoint/2010/main" val="409507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300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2"/>
                                        </p:tgtEl>
                                      </p:cBhvr>
                                    </p:animEffect>
                                    <p:set>
                                      <p:cBhvr>
                                        <p:cTn id="33" dur="1" fill="hold">
                                          <p:stCondLst>
                                            <p:cond delay="499"/>
                                          </p:stCondLst>
                                        </p:cTn>
                                        <p:tgtEl>
                                          <p:spTgt spid="2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down)">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4"/>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3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down)">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up)">
                                      <p:cBhvr>
                                        <p:cTn id="79" dur="500"/>
                                        <p:tgtEl>
                                          <p:spTgt spid="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up)">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
                                        </p:tgtEl>
                                      </p:cBhvr>
                                    </p:animEffect>
                                    <p:set>
                                      <p:cBhvr>
                                        <p:cTn id="91" dur="1" fill="hold">
                                          <p:stCondLst>
                                            <p:cond delay="499"/>
                                          </p:stCondLst>
                                        </p:cTn>
                                        <p:tgtEl>
                                          <p:spTgt spid="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3"/>
                                        </p:tgtEl>
                                      </p:cBhvr>
                                    </p:animEffect>
                                    <p:set>
                                      <p:cBhvr>
                                        <p:cTn id="9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1" grpId="0" animBg="1"/>
      <p:bldP spid="21" grpId="1" animBg="1"/>
      <p:bldP spid="22" grpId="0" animBg="1"/>
      <p:bldP spid="22" grpId="1" animBg="1"/>
      <p:bldP spid="15" grpId="0"/>
      <p:bldP spid="16" grpId="0" animBg="1"/>
      <p:bldP spid="17" grpId="0" animBg="1"/>
      <p:bldP spid="17" grpId="1" animBg="1"/>
      <p:bldP spid="26" grpId="0" animBg="1"/>
      <p:bldP spid="26" grpId="1" animBg="1"/>
      <p:bldP spid="30" grpId="0" animBg="1"/>
      <p:bldP spid="30" grpId="1" animBg="1"/>
      <p:bldP spid="31" grpId="0" animBg="1"/>
      <p:bldP spid="31" grpId="1" animBg="1"/>
      <p:bldP spid="24" grpId="0" animBg="1"/>
      <p:bldP spid="2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Sets</a:t>
            </a:r>
          </a:p>
        </p:txBody>
      </p:sp>
      <p:sp>
        <p:nvSpPr>
          <p:cNvPr id="6" name="TextBox 5">
            <a:extLst>
              <a:ext uri="{FF2B5EF4-FFF2-40B4-BE49-F238E27FC236}">
                <a16:creationId xmlns:a16="http://schemas.microsoft.com/office/drawing/2014/main" id="{DB3A6544-5225-4067-B8DB-9E4CF40322FB}"/>
              </a:ext>
            </a:extLst>
          </p:cNvPr>
          <p:cNvSpPr txBox="1"/>
          <p:nvPr/>
        </p:nvSpPr>
        <p:spPr>
          <a:xfrm>
            <a:off x="254453" y="924024"/>
            <a:ext cx="6184848" cy="4472923"/>
          </a:xfrm>
          <a:prstGeom prst="rect">
            <a:avLst/>
          </a:prstGeom>
          <a:solidFill>
            <a:srgbClr val="EBF0F9"/>
          </a:solidFill>
          <a:ln>
            <a:solidFill>
              <a:schemeClr val="tx1"/>
            </a:solidFill>
          </a:ln>
        </p:spPr>
        <p:txBody>
          <a:bodyPr wrap="square" rtlCol="0">
            <a:noAutofit/>
          </a:bodyPr>
          <a:lstStyle/>
          <a:p>
            <a:r>
              <a:rPr lang="en-US" dirty="0">
                <a:solidFill>
                  <a:srgbClr val="000000"/>
                </a:solidFill>
                <a:latin typeface="Consolas" panose="020B0609020204030204" pitchFamily="49" charset="0"/>
              </a:rPr>
              <a:t>draining = </a:t>
            </a:r>
            <a:r>
              <a:rPr lang="en-US" dirty="0">
                <a:solidFill>
                  <a:srgbClr val="1396A3"/>
                </a:solidFill>
                <a:latin typeface="Consolas" panose="020B0609020204030204" pitchFamily="49" charset="0"/>
              </a:rPr>
              <a:t>set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draining.add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'studying'</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draining.add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'CS131'</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draining.add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'dating'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draining.add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'studying'</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draining.remove</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'CS131'</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(draining)</a:t>
            </a:r>
          </a:p>
          <a:p>
            <a:endParaRPr lang="en-US" b="1" dirty="0">
              <a:solidFill>
                <a:srgbClr val="000000"/>
              </a:solidFill>
              <a:latin typeface="Consolas" panose="020B0609020204030204" pitchFamily="49" charset="0"/>
            </a:endParaRPr>
          </a:p>
          <a:p>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'CS131'</a:t>
            </a:r>
            <a:r>
              <a:rPr lang="en-US" dirty="0">
                <a:solidFill>
                  <a:srgbClr val="000000"/>
                </a:solidFill>
                <a:latin typeface="Consolas" panose="020B0609020204030204" pitchFamily="49" charset="0"/>
              </a:rPr>
              <a:t> </a:t>
            </a:r>
            <a:r>
              <a:rPr lang="en-US" b="1" dirty="0">
                <a:solidFill>
                  <a:srgbClr val="9E4C04"/>
                </a:solidFill>
                <a:latin typeface="Consolas-Bold"/>
              </a:rPr>
              <a:t>not</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draining:</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'Studying for CS131 is NOT draining!'</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A3"/>
                </a:solidFill>
                <a:latin typeface="Consolas" panose="020B0609020204030204" pitchFamily="49" charset="0"/>
              </a:rPr>
              <a:t># Let's create a set from a list...</a:t>
            </a:r>
          </a:p>
          <a:p>
            <a:r>
              <a:rPr lang="en-US" dirty="0">
                <a:solidFill>
                  <a:srgbClr val="000000"/>
                </a:solidFill>
                <a:latin typeface="Consolas" panose="020B0609020204030204" pitchFamily="49" charset="0"/>
              </a:rPr>
              <a:t>dinner = [</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salad'</a:t>
            </a:r>
            <a:r>
              <a:rPr lang="en-US" dirty="0" err="1">
                <a:solidFill>
                  <a:srgbClr val="000000"/>
                </a:solidFill>
                <a:latin typeface="Consolas" panose="020B0609020204030204" pitchFamily="49" charset="0"/>
              </a:rPr>
              <a:t>,</a:t>
            </a:r>
            <a:r>
              <a:rPr lang="en-US" dirty="0" err="1">
                <a:solidFill>
                  <a:srgbClr val="850002"/>
                </a:solidFill>
                <a:latin typeface="Consolas" panose="020B0609020204030204" pitchFamily="49" charset="0"/>
              </a:rPr>
              <a:t>'soup'</a:t>
            </a:r>
            <a:r>
              <a:rPr lang="en-US" dirty="0" err="1">
                <a:solidFill>
                  <a:srgbClr val="000000"/>
                </a:solidFill>
                <a:latin typeface="Consolas" panose="020B0609020204030204" pitchFamily="49" charset="0"/>
              </a:rPr>
              <a:t>,</a:t>
            </a:r>
            <a:r>
              <a:rPr lang="en-US" dirty="0" err="1">
                <a:solidFill>
                  <a:srgbClr val="850002"/>
                </a:solidFill>
                <a:latin typeface="Consolas" panose="020B0609020204030204" pitchFamily="49" charset="0"/>
              </a:rPr>
              <a:t>'steak'</a:t>
            </a:r>
            <a:r>
              <a:rPr lang="en-US" dirty="0" err="1">
                <a:solidFill>
                  <a:srgbClr val="000000"/>
                </a:solidFill>
                <a:latin typeface="Consolas" panose="020B0609020204030204" pitchFamily="49" charset="0"/>
              </a:rPr>
              <a:t>,</a:t>
            </a:r>
            <a:r>
              <a:rPr lang="en-US" dirty="0" err="1">
                <a:solidFill>
                  <a:srgbClr val="850002"/>
                </a:solidFill>
                <a:latin typeface="Consolas" panose="020B0609020204030204" pitchFamily="49" charset="0"/>
              </a:rPr>
              <a:t>'soup'</a:t>
            </a:r>
            <a:r>
              <a:rPr lang="en-US" dirty="0" err="1">
                <a:solidFill>
                  <a:srgbClr val="000000"/>
                </a:solidFill>
                <a:latin typeface="Consolas" panose="020B0609020204030204" pitchFamily="49" charset="0"/>
              </a:rPr>
              <a:t>,</a:t>
            </a:r>
            <a:r>
              <a:rPr lang="en-US" dirty="0" err="1">
                <a:solidFill>
                  <a:srgbClr val="850002"/>
                </a:solidFill>
                <a:latin typeface="Consolas" panose="020B0609020204030204" pitchFamily="49" charset="0"/>
              </a:rPr>
              <a:t>'pie</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dinner_set</a:t>
            </a:r>
            <a:r>
              <a:rPr lang="en-US" dirty="0">
                <a:solidFill>
                  <a:srgbClr val="000000"/>
                </a:solidFill>
                <a:latin typeface="Consolas" panose="020B0609020204030204" pitchFamily="49" charset="0"/>
              </a:rPr>
              <a:t> = </a:t>
            </a:r>
            <a:r>
              <a:rPr lang="en-US" dirty="0">
                <a:solidFill>
                  <a:srgbClr val="1396A3"/>
                </a:solidFill>
                <a:latin typeface="Consolas" panose="020B0609020204030204" pitchFamily="49" charset="0"/>
              </a:rPr>
              <a:t>set</a:t>
            </a:r>
            <a:r>
              <a:rPr lang="en-US" dirty="0">
                <a:solidFill>
                  <a:srgbClr val="000000"/>
                </a:solidFill>
                <a:latin typeface="Consolas" panose="020B0609020204030204" pitchFamily="49" charset="0"/>
              </a:rPr>
              <a:t>(dinner)</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'Unique</a:t>
            </a:r>
            <a:r>
              <a:rPr lang="en-US" dirty="0">
                <a:solidFill>
                  <a:srgbClr val="850002"/>
                </a:solidFill>
                <a:latin typeface="Consolas" panose="020B0609020204030204" pitchFamily="49" charset="0"/>
              </a:rPr>
              <a:t> foods: {</a:t>
            </a:r>
            <a:r>
              <a:rPr lang="en-US" dirty="0" err="1">
                <a:solidFill>
                  <a:srgbClr val="850002"/>
                </a:solidFill>
                <a:latin typeface="Consolas" panose="020B0609020204030204" pitchFamily="49" charset="0"/>
              </a:rPr>
              <a:t>dinner_set</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7" name="TextBox 6">
            <a:extLst>
              <a:ext uri="{FF2B5EF4-FFF2-40B4-BE49-F238E27FC236}">
                <a16:creationId xmlns:a16="http://schemas.microsoft.com/office/drawing/2014/main" id="{5C23943E-32DD-458F-8FA8-4869E3A0E72F}"/>
              </a:ext>
            </a:extLst>
          </p:cNvPr>
          <p:cNvSpPr txBox="1"/>
          <p:nvPr/>
        </p:nvSpPr>
        <p:spPr>
          <a:xfrm>
            <a:off x="7195930" y="639826"/>
            <a:ext cx="4285962" cy="830997"/>
          </a:xfrm>
          <a:prstGeom prst="rect">
            <a:avLst/>
          </a:prstGeom>
          <a:noFill/>
        </p:spPr>
        <p:txBody>
          <a:bodyPr wrap="square" rtlCol="0">
            <a:spAutoFit/>
          </a:bodyPr>
          <a:lstStyle/>
          <a:p>
            <a:pPr algn="ctr"/>
            <a:r>
              <a:rPr lang="en-US" sz="2400" dirty="0"/>
              <a:t>Python has built-in support for the </a:t>
            </a:r>
            <a:r>
              <a:rPr lang="en-US" sz="2400" dirty="0">
                <a:solidFill>
                  <a:srgbClr val="FF0000"/>
                </a:solidFill>
              </a:rPr>
              <a:t>set</a:t>
            </a:r>
            <a:r>
              <a:rPr lang="en-US" sz="2400" dirty="0"/>
              <a:t> abstract data type (ADT)!</a:t>
            </a:r>
          </a:p>
        </p:txBody>
      </p:sp>
      <p:grpSp>
        <p:nvGrpSpPr>
          <p:cNvPr id="12" name="Group 11">
            <a:extLst>
              <a:ext uri="{FF2B5EF4-FFF2-40B4-BE49-F238E27FC236}">
                <a16:creationId xmlns:a16="http://schemas.microsoft.com/office/drawing/2014/main" id="{78D6BD67-C585-49D1-B0C0-A044DD4CF2CE}"/>
              </a:ext>
            </a:extLst>
          </p:cNvPr>
          <p:cNvGrpSpPr/>
          <p:nvPr/>
        </p:nvGrpSpPr>
        <p:grpSpPr>
          <a:xfrm>
            <a:off x="6950447" y="3885097"/>
            <a:ext cx="4631647" cy="853211"/>
            <a:chOff x="3416930" y="833316"/>
            <a:chExt cx="4631647" cy="853211"/>
          </a:xfrm>
        </p:grpSpPr>
        <p:sp>
          <p:nvSpPr>
            <p:cNvPr id="13" name="TextBox 12">
              <a:extLst>
                <a:ext uri="{FF2B5EF4-FFF2-40B4-BE49-F238E27FC236}">
                  <a16:creationId xmlns:a16="http://schemas.microsoft.com/office/drawing/2014/main" id="{81923ECE-2523-4546-ABD6-BC457B6D7E28}"/>
                </a:ext>
              </a:extLst>
            </p:cNvPr>
            <p:cNvSpPr txBox="1"/>
            <p:nvPr/>
          </p:nvSpPr>
          <p:spPr>
            <a:xfrm>
              <a:off x="4333012" y="855530"/>
              <a:ext cx="3715565" cy="830997"/>
            </a:xfrm>
            <a:prstGeom prst="rect">
              <a:avLst/>
            </a:prstGeom>
            <a:noFill/>
          </p:spPr>
          <p:txBody>
            <a:bodyPr wrap="square">
              <a:spAutoFit/>
            </a:bodyPr>
            <a:lstStyle/>
            <a:p>
              <a:r>
                <a:rPr lang="en-US" sz="2400" dirty="0"/>
                <a:t>Challenge: Are Python sets lexicographically ordered?</a:t>
              </a:r>
              <a:endParaRPr lang="en-US" sz="2400" dirty="0">
                <a:latin typeface="Consolas" panose="020B0609020204030204" pitchFamily="49" charset="0"/>
              </a:endParaRPr>
            </a:p>
          </p:txBody>
        </p:sp>
        <p:pic>
          <p:nvPicPr>
            <p:cNvPr id="14" name="Picture 13" descr="Shape&#10;&#10;Description automatically generated with low confidence">
              <a:extLst>
                <a:ext uri="{FF2B5EF4-FFF2-40B4-BE49-F238E27FC236}">
                  <a16:creationId xmlns:a16="http://schemas.microsoft.com/office/drawing/2014/main" id="{B27DFA33-69CD-4C4A-BDDB-EB187F978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930" y="833316"/>
              <a:ext cx="846739" cy="846739"/>
            </a:xfrm>
            <a:prstGeom prst="rect">
              <a:avLst/>
            </a:prstGeom>
            <a:ln>
              <a:noFill/>
            </a:ln>
            <a:effectLst>
              <a:outerShdw blurRad="292100" dist="139700" dir="2700000" algn="tl" rotWithShape="0">
                <a:srgbClr val="333333">
                  <a:alpha val="65000"/>
                </a:srgbClr>
              </a:outerShdw>
            </a:effectLst>
          </p:spPr>
        </p:pic>
      </p:grpSp>
      <p:sp>
        <p:nvSpPr>
          <p:cNvPr id="18" name="Rectangle 17">
            <a:extLst>
              <a:ext uri="{FF2B5EF4-FFF2-40B4-BE49-F238E27FC236}">
                <a16:creationId xmlns:a16="http://schemas.microsoft.com/office/drawing/2014/main" id="{5057AAF2-4DE0-4AF3-8C7A-64C8695C6B01}"/>
              </a:ext>
            </a:extLst>
          </p:cNvPr>
          <p:cNvSpPr/>
          <p:nvPr/>
        </p:nvSpPr>
        <p:spPr>
          <a:xfrm>
            <a:off x="6820814" y="6153115"/>
            <a:ext cx="503619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9" name="Rectangle 18">
            <a:extLst>
              <a:ext uri="{FF2B5EF4-FFF2-40B4-BE49-F238E27FC236}">
                <a16:creationId xmlns:a16="http://schemas.microsoft.com/office/drawing/2014/main" id="{2A35403D-B6EB-489F-AA90-585B07A999CD}"/>
              </a:ext>
            </a:extLst>
          </p:cNvPr>
          <p:cNvSpPr/>
          <p:nvPr/>
        </p:nvSpPr>
        <p:spPr>
          <a:xfrm>
            <a:off x="6819876" y="6159587"/>
            <a:ext cx="503807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E92C9CB-EAB6-4A6E-BAD9-E8E31CB5AB8E}"/>
              </a:ext>
            </a:extLst>
          </p:cNvPr>
          <p:cNvSpPr txBox="1"/>
          <p:nvPr/>
        </p:nvSpPr>
        <p:spPr>
          <a:xfrm>
            <a:off x="7416265" y="1541546"/>
            <a:ext cx="3845294" cy="830997"/>
          </a:xfrm>
          <a:prstGeom prst="rect">
            <a:avLst/>
          </a:prstGeom>
          <a:noFill/>
        </p:spPr>
        <p:txBody>
          <a:bodyPr wrap="square">
            <a:spAutoFit/>
          </a:bodyPr>
          <a:lstStyle/>
          <a:p>
            <a:pPr algn="ctr"/>
            <a:r>
              <a:rPr lang="en-US" sz="2400" dirty="0"/>
              <a:t>The program to the left prints the following output. </a:t>
            </a:r>
          </a:p>
        </p:txBody>
      </p:sp>
      <p:grpSp>
        <p:nvGrpSpPr>
          <p:cNvPr id="21" name="Group 20">
            <a:extLst>
              <a:ext uri="{FF2B5EF4-FFF2-40B4-BE49-F238E27FC236}">
                <a16:creationId xmlns:a16="http://schemas.microsoft.com/office/drawing/2014/main" id="{E1E2012B-826B-4B97-AE10-7AEB1FE7B2DF}"/>
              </a:ext>
            </a:extLst>
          </p:cNvPr>
          <p:cNvGrpSpPr/>
          <p:nvPr/>
        </p:nvGrpSpPr>
        <p:grpSpPr>
          <a:xfrm>
            <a:off x="6632114" y="4902775"/>
            <a:ext cx="5268312" cy="1222543"/>
            <a:chOff x="3416930" y="833316"/>
            <a:chExt cx="5268312" cy="1222543"/>
          </a:xfrm>
        </p:grpSpPr>
        <p:sp>
          <p:nvSpPr>
            <p:cNvPr id="22" name="TextBox 21">
              <a:extLst>
                <a:ext uri="{FF2B5EF4-FFF2-40B4-BE49-F238E27FC236}">
                  <a16:creationId xmlns:a16="http://schemas.microsoft.com/office/drawing/2014/main" id="{A32B1475-C774-491A-90B9-D6808461E89B}"/>
                </a:ext>
              </a:extLst>
            </p:cNvPr>
            <p:cNvSpPr txBox="1"/>
            <p:nvPr/>
          </p:nvSpPr>
          <p:spPr>
            <a:xfrm>
              <a:off x="4333011" y="855530"/>
              <a:ext cx="4352231" cy="1200329"/>
            </a:xfrm>
            <a:prstGeom prst="rect">
              <a:avLst/>
            </a:prstGeom>
            <a:noFill/>
          </p:spPr>
          <p:txBody>
            <a:bodyPr wrap="square">
              <a:spAutoFit/>
            </a:bodyPr>
            <a:lstStyle/>
            <a:p>
              <a:r>
                <a:rPr lang="en-US" sz="2400" dirty="0"/>
                <a:t>Challenge: Given the above answers, what data structure does Python use for sets?</a:t>
              </a:r>
              <a:endParaRPr lang="en-US" sz="2400" dirty="0">
                <a:latin typeface="Consolas" panose="020B0609020204030204" pitchFamily="49" charset="0"/>
              </a:endParaRPr>
            </a:p>
          </p:txBody>
        </p:sp>
        <p:pic>
          <p:nvPicPr>
            <p:cNvPr id="24" name="Picture 23" descr="Shape&#10;&#10;Description automatically generated with low confidence">
              <a:extLst>
                <a:ext uri="{FF2B5EF4-FFF2-40B4-BE49-F238E27FC236}">
                  <a16:creationId xmlns:a16="http://schemas.microsoft.com/office/drawing/2014/main" id="{DAA83CCE-A903-4411-9B0D-11A6FD182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930" y="833316"/>
              <a:ext cx="846739" cy="846739"/>
            </a:xfrm>
            <a:prstGeom prst="rect">
              <a:avLst/>
            </a:prstGeom>
            <a:ln>
              <a:noFill/>
            </a:ln>
            <a:effectLst>
              <a:outerShdw blurRad="292100" dist="139700" dir="2700000" algn="tl" rotWithShape="0">
                <a:srgbClr val="333333">
                  <a:alpha val="65000"/>
                </a:srgbClr>
              </a:outerShdw>
            </a:effectLst>
          </p:spPr>
        </p:pic>
      </p:grpSp>
      <p:sp>
        <p:nvSpPr>
          <p:cNvPr id="25" name="Rectangle 24">
            <a:extLst>
              <a:ext uri="{FF2B5EF4-FFF2-40B4-BE49-F238E27FC236}">
                <a16:creationId xmlns:a16="http://schemas.microsoft.com/office/drawing/2014/main" id="{2745E565-EF6A-42C1-ACE4-CDC936930296}"/>
              </a:ext>
            </a:extLst>
          </p:cNvPr>
          <p:cNvSpPr/>
          <p:nvPr/>
        </p:nvSpPr>
        <p:spPr>
          <a:xfrm>
            <a:off x="247048" y="5647976"/>
            <a:ext cx="6192253" cy="88302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{'dating', 'studying'}</a:t>
            </a:r>
          </a:p>
          <a:p>
            <a:r>
              <a:rPr lang="en-US" dirty="0">
                <a:solidFill>
                  <a:schemeClr val="tx1"/>
                </a:solidFill>
                <a:latin typeface="Consolas" panose="020B0609020204030204" pitchFamily="49" charset="0"/>
              </a:rPr>
              <a:t>Studying for CS131 is NOT draining!</a:t>
            </a:r>
          </a:p>
          <a:p>
            <a:r>
              <a:rPr lang="en-US" dirty="0">
                <a:solidFill>
                  <a:schemeClr val="tx1"/>
                </a:solidFill>
                <a:latin typeface="Consolas" panose="020B0609020204030204" pitchFamily="49" charset="0"/>
              </a:rPr>
              <a:t>Unique foods: {'soup', 'steak', 'pie', 'salad'}</a:t>
            </a:r>
          </a:p>
        </p:txBody>
      </p:sp>
      <p:grpSp>
        <p:nvGrpSpPr>
          <p:cNvPr id="30" name="Group 29">
            <a:extLst>
              <a:ext uri="{FF2B5EF4-FFF2-40B4-BE49-F238E27FC236}">
                <a16:creationId xmlns:a16="http://schemas.microsoft.com/office/drawing/2014/main" id="{23AA6FB7-4C45-4FF4-BE0D-68CB90ACC7F5}"/>
              </a:ext>
            </a:extLst>
          </p:cNvPr>
          <p:cNvGrpSpPr/>
          <p:nvPr/>
        </p:nvGrpSpPr>
        <p:grpSpPr>
          <a:xfrm>
            <a:off x="6569526" y="2520302"/>
            <a:ext cx="5393488" cy="1200329"/>
            <a:chOff x="2910834" y="855530"/>
            <a:chExt cx="5393488" cy="1200329"/>
          </a:xfrm>
        </p:grpSpPr>
        <p:sp>
          <p:nvSpPr>
            <p:cNvPr id="31" name="TextBox 30">
              <a:extLst>
                <a:ext uri="{FF2B5EF4-FFF2-40B4-BE49-F238E27FC236}">
                  <a16:creationId xmlns:a16="http://schemas.microsoft.com/office/drawing/2014/main" id="{DF7B785A-1F68-443B-A723-95B17FB72BCF}"/>
                </a:ext>
              </a:extLst>
            </p:cNvPr>
            <p:cNvSpPr txBox="1"/>
            <p:nvPr/>
          </p:nvSpPr>
          <p:spPr>
            <a:xfrm>
              <a:off x="3971504" y="855530"/>
              <a:ext cx="4332818" cy="1200329"/>
            </a:xfrm>
            <a:prstGeom prst="rect">
              <a:avLst/>
            </a:prstGeom>
            <a:noFill/>
          </p:spPr>
          <p:txBody>
            <a:bodyPr wrap="square">
              <a:spAutoFit/>
            </a:bodyPr>
            <a:lstStyle/>
            <a:p>
              <a:r>
                <a:rPr lang="en-US" sz="2400" dirty="0"/>
                <a:t>Challenge: Do Python sets hold multiple copies of the same value, or a single unique copy?</a:t>
              </a:r>
              <a:endParaRPr lang="en-US" sz="2400" dirty="0">
                <a:latin typeface="Consolas" panose="020B0609020204030204" pitchFamily="49" charset="0"/>
              </a:endParaRPr>
            </a:p>
          </p:txBody>
        </p:sp>
        <p:pic>
          <p:nvPicPr>
            <p:cNvPr id="32" name="Picture 31" descr="Shape&#10;&#10;Description automatically generated with low confidence">
              <a:extLst>
                <a:ext uri="{FF2B5EF4-FFF2-40B4-BE49-F238E27FC236}">
                  <a16:creationId xmlns:a16="http://schemas.microsoft.com/office/drawing/2014/main" id="{33F8BBDB-3922-4A86-9351-E30E9783B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834" y="991122"/>
              <a:ext cx="846739" cy="846739"/>
            </a:xfrm>
            <a:prstGeom prst="rect">
              <a:avLst/>
            </a:prstGeom>
            <a:ln>
              <a:noFill/>
            </a:ln>
            <a:effectLst>
              <a:outerShdw blurRad="292100" dist="139700" dir="2700000" algn="tl" rotWithShape="0">
                <a:srgbClr val="333333">
                  <a:alpha val="65000"/>
                </a:srgbClr>
              </a:outerShdw>
            </a:effectLst>
          </p:spPr>
        </p:pic>
      </p:grpSp>
      <p:sp>
        <p:nvSpPr>
          <p:cNvPr id="23" name="Speech Bubble: Rectangle with Corners Rounded 22">
            <a:extLst>
              <a:ext uri="{FF2B5EF4-FFF2-40B4-BE49-F238E27FC236}">
                <a16:creationId xmlns:a16="http://schemas.microsoft.com/office/drawing/2014/main" id="{911250CC-E17C-4890-9F23-15E00B76708C}"/>
              </a:ext>
            </a:extLst>
          </p:cNvPr>
          <p:cNvSpPr/>
          <p:nvPr/>
        </p:nvSpPr>
        <p:spPr>
          <a:xfrm>
            <a:off x="2647654" y="4173019"/>
            <a:ext cx="3105445" cy="819802"/>
          </a:xfrm>
          <a:prstGeom prst="wedgeRoundRectCallout">
            <a:avLst>
              <a:gd name="adj1" fmla="val -62034"/>
              <a:gd name="adj2" fmla="val 1393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BE0CD"/>
                </a:solidFill>
                <a:latin typeface="Corbel" panose="020B0503020204020204" pitchFamily="34" charset="0"/>
              </a:rPr>
              <a:t>set</a:t>
            </a:r>
            <a:r>
              <a:rPr lang="en-US" sz="2000" dirty="0">
                <a:latin typeface="Corbel" panose="020B0503020204020204" pitchFamily="34" charset="0"/>
              </a:rPr>
              <a:t> holds a </a:t>
            </a:r>
            <a:r>
              <a:rPr lang="en-US" sz="2000" dirty="0">
                <a:solidFill>
                  <a:srgbClr val="FBE0CD"/>
                </a:solidFill>
                <a:latin typeface="Corbel" panose="020B0503020204020204" pitchFamily="34" charset="0"/>
              </a:rPr>
              <a:t>single copy </a:t>
            </a:r>
            <a:r>
              <a:rPr lang="en-US" sz="2000" dirty="0">
                <a:latin typeface="Corbel" panose="020B0503020204020204" pitchFamily="34" charset="0"/>
              </a:rPr>
              <a:t>of each unique value.</a:t>
            </a:r>
          </a:p>
        </p:txBody>
      </p:sp>
      <p:sp>
        <p:nvSpPr>
          <p:cNvPr id="26" name="Speech Bubble: Rectangle with Corners Rounded 25">
            <a:extLst>
              <a:ext uri="{FF2B5EF4-FFF2-40B4-BE49-F238E27FC236}">
                <a16:creationId xmlns:a16="http://schemas.microsoft.com/office/drawing/2014/main" id="{0359A1C7-1EF9-4B07-AC37-D2207E75D626}"/>
              </a:ext>
            </a:extLst>
          </p:cNvPr>
          <p:cNvSpPr/>
          <p:nvPr/>
        </p:nvSpPr>
        <p:spPr>
          <a:xfrm>
            <a:off x="5079391" y="4679539"/>
            <a:ext cx="3105445" cy="819802"/>
          </a:xfrm>
          <a:prstGeom prst="wedgeRoundRectCallout">
            <a:avLst>
              <a:gd name="adj1" fmla="val -62034"/>
              <a:gd name="adj2" fmla="val 1393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Unlike C++ </a:t>
            </a:r>
            <a:r>
              <a:rPr lang="en-US" sz="2000" dirty="0">
                <a:solidFill>
                  <a:srgbClr val="FBE0CD"/>
                </a:solidFill>
                <a:latin typeface="Corbel" panose="020B0503020204020204" pitchFamily="34" charset="0"/>
              </a:rPr>
              <a:t>sets</a:t>
            </a:r>
            <a:r>
              <a:rPr lang="en-US" sz="2000" dirty="0">
                <a:latin typeface="Corbel" panose="020B0503020204020204" pitchFamily="34" charset="0"/>
              </a:rPr>
              <a:t>, Python </a:t>
            </a:r>
            <a:r>
              <a:rPr lang="en-US" sz="2000" dirty="0">
                <a:solidFill>
                  <a:srgbClr val="FBE0CD"/>
                </a:solidFill>
                <a:latin typeface="Corbel" panose="020B0503020204020204" pitchFamily="34" charset="0"/>
              </a:rPr>
              <a:t>sets</a:t>
            </a:r>
            <a:r>
              <a:rPr lang="en-US" sz="2000" dirty="0">
                <a:latin typeface="Corbel" panose="020B0503020204020204" pitchFamily="34" charset="0"/>
              </a:rPr>
              <a:t> are </a:t>
            </a:r>
            <a:r>
              <a:rPr lang="en-US" sz="2000" dirty="0">
                <a:solidFill>
                  <a:srgbClr val="FBE0CD"/>
                </a:solidFill>
                <a:latin typeface="Corbel" panose="020B0503020204020204" pitchFamily="34" charset="0"/>
              </a:rPr>
              <a:t>NOT ordered</a:t>
            </a:r>
            <a:r>
              <a:rPr lang="en-US" sz="2000" dirty="0">
                <a:latin typeface="Corbel" panose="020B0503020204020204" pitchFamily="34" charset="0"/>
              </a:rPr>
              <a:t>, </a:t>
            </a:r>
          </a:p>
        </p:txBody>
      </p:sp>
    </p:spTree>
    <p:extLst>
      <p:ext uri="{BB962C8B-B14F-4D97-AF65-F5344CB8AC3E}">
        <p14:creationId xmlns:p14="http://schemas.microsoft.com/office/powerpoint/2010/main" val="325846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22" presetClass="entr" presetSubtype="8"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9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8" grpId="0" animBg="1"/>
      <p:bldP spid="18" grpId="1" animBg="1"/>
      <p:bldP spid="19" grpId="0" animBg="1"/>
      <p:bldP spid="19" grpId="1" animBg="1"/>
      <p:bldP spid="20" grpId="0"/>
      <p:bldP spid="25" grpId="0" animBg="1"/>
      <p:bldP spid="23" grpId="0" animBg="1"/>
      <p:bldP spid="23" grpId="1" animBg="1"/>
      <p:bldP spid="26" grpId="0" animBg="1"/>
      <p:bldP spid="2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Sets</a:t>
            </a:r>
          </a:p>
        </p:txBody>
      </p:sp>
      <p:sp>
        <p:nvSpPr>
          <p:cNvPr id="6" name="TextBox 5">
            <a:extLst>
              <a:ext uri="{FF2B5EF4-FFF2-40B4-BE49-F238E27FC236}">
                <a16:creationId xmlns:a16="http://schemas.microsoft.com/office/drawing/2014/main" id="{DB3A6544-5225-4067-B8DB-9E4CF40322FB}"/>
              </a:ext>
            </a:extLst>
          </p:cNvPr>
          <p:cNvSpPr txBox="1"/>
          <p:nvPr/>
        </p:nvSpPr>
        <p:spPr>
          <a:xfrm>
            <a:off x="254452" y="821630"/>
            <a:ext cx="6213725" cy="4867622"/>
          </a:xfrm>
          <a:prstGeom prst="rect">
            <a:avLst/>
          </a:prstGeom>
          <a:solidFill>
            <a:srgbClr val="EBF0F9"/>
          </a:solidFill>
          <a:ln>
            <a:solidFill>
              <a:schemeClr val="tx1"/>
            </a:solidFill>
          </a:ln>
        </p:spPr>
        <p:txBody>
          <a:bodyPr wrap="square" rtlCol="0">
            <a:noAutofit/>
          </a:bodyPr>
          <a:lstStyle/>
          <a:p>
            <a:r>
              <a:rPr lang="en-US" sz="1800" dirty="0">
                <a:solidFill>
                  <a:srgbClr val="0000A3"/>
                </a:solidFill>
                <a:latin typeface="Consolas" panose="020B0609020204030204" pitchFamily="49" charset="0"/>
              </a:rPr>
              <a:t># Common set operations are supported by Python</a:t>
            </a:r>
          </a:p>
          <a:p>
            <a:endParaRPr lang="en-US" dirty="0">
              <a:solidFill>
                <a:srgbClr val="0000A3"/>
              </a:solidFill>
              <a:latin typeface="Consolas" panose="020B0609020204030204" pitchFamily="49" charset="0"/>
            </a:endParaRPr>
          </a:p>
          <a:p>
            <a:r>
              <a:rPr lang="en-US" sz="1800" dirty="0">
                <a:solidFill>
                  <a:srgbClr val="000000"/>
                </a:solidFill>
                <a:latin typeface="Consolas" panose="020B0609020204030204" pitchFamily="49" charset="0"/>
              </a:rPr>
              <a:t>adolescence = {</a:t>
            </a:r>
            <a:r>
              <a:rPr lang="en-US" sz="1800" dirty="0">
                <a:solidFill>
                  <a:srgbClr val="850002"/>
                </a:solidFill>
                <a:latin typeface="Consolas" panose="020B0609020204030204" pitchFamily="49" charset="0"/>
              </a:rPr>
              <a:t>10</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11</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12</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13</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14</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15</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16</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17</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18</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19</a:t>
            </a:r>
            <a:r>
              <a:rPr lang="en-US" sz="1800" dirty="0">
                <a:solidFill>
                  <a:srgbClr val="000000"/>
                </a:solidFill>
                <a:latin typeface="Consolas" panose="020B0609020204030204" pitchFamily="49" charset="0"/>
              </a:rPr>
              <a:t>}</a:t>
            </a:r>
          </a:p>
          <a:p>
            <a:r>
              <a:rPr lang="en-US" sz="1800" dirty="0" err="1">
                <a:solidFill>
                  <a:srgbClr val="000000"/>
                </a:solidFill>
                <a:latin typeface="Consolas" panose="020B0609020204030204" pitchFamily="49" charset="0"/>
              </a:rPr>
              <a:t>moody_ages</a:t>
            </a:r>
            <a:r>
              <a:rPr lang="en-US" sz="1800" dirty="0">
                <a:solidFill>
                  <a:srgbClr val="000000"/>
                </a:solidFill>
                <a:latin typeface="Consolas" panose="020B0609020204030204" pitchFamily="49" charset="0"/>
              </a:rPr>
              <a:t> = {</a:t>
            </a:r>
            <a:r>
              <a:rPr lang="en-US" sz="1800" dirty="0">
                <a:solidFill>
                  <a:srgbClr val="850002"/>
                </a:solidFill>
                <a:latin typeface="Consolas" panose="020B0609020204030204" pitchFamily="49" charset="0"/>
              </a:rPr>
              <a:t>13</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14</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15</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16</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17</a:t>
            </a:r>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err="1">
                <a:solidFill>
                  <a:srgbClr val="000000"/>
                </a:solidFill>
                <a:latin typeface="Consolas" panose="020B0609020204030204" pitchFamily="49" charset="0"/>
              </a:rPr>
              <a:t>pleasant_yrs</a:t>
            </a:r>
            <a:r>
              <a:rPr lang="en-US" sz="1800" dirty="0">
                <a:solidFill>
                  <a:srgbClr val="000000"/>
                </a:solidFill>
                <a:latin typeface="Consolas" panose="020B0609020204030204" pitchFamily="49" charset="0"/>
              </a:rPr>
              <a:t> = adolescence - </a:t>
            </a:r>
            <a:r>
              <a:rPr lang="en-US" sz="1800" dirty="0" err="1">
                <a:solidFill>
                  <a:srgbClr val="000000"/>
                </a:solidFill>
                <a:latin typeface="Consolas" panose="020B0609020204030204" pitchFamily="49" charset="0"/>
              </a:rPr>
              <a:t>moody_ages</a:t>
            </a:r>
            <a:endParaRPr lang="en-US" sz="1800" dirty="0">
              <a:solidFill>
                <a:srgbClr val="000000"/>
              </a:solidFill>
              <a:latin typeface="Consolas" panose="020B0609020204030204" pitchFamily="49" charset="0"/>
            </a:endParaRPr>
          </a:p>
          <a:p>
            <a:r>
              <a:rPr lang="en-US" sz="1800" dirty="0">
                <a:solidFill>
                  <a:srgbClr val="1396A3"/>
                </a:solidFill>
                <a:latin typeface="Consolas" panose="020B0609020204030204" pitchFamily="49" charset="0"/>
              </a:rPr>
              <a:t>print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pleasant_yrs</a:t>
            </a:r>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fruits = {</a:t>
            </a:r>
            <a:r>
              <a:rPr lang="en-US" sz="1800" dirty="0">
                <a:solidFill>
                  <a:srgbClr val="850002"/>
                </a:solidFill>
                <a:latin typeface="Consolas" panose="020B0609020204030204" pitchFamily="49" charset="0"/>
              </a:rPr>
              <a:t>'apple'</a:t>
            </a:r>
            <a:r>
              <a:rPr lang="en-US" sz="1800" dirty="0">
                <a:solidFill>
                  <a:srgbClr val="000000"/>
                </a:solidFill>
                <a:latin typeface="Consolas" panose="020B0609020204030204" pitchFamily="49" charset="0"/>
              </a:rPr>
              <a:t>, </a:t>
            </a:r>
            <a:r>
              <a:rPr lang="en-US" sz="1800" dirty="0">
                <a:solidFill>
                  <a:srgbClr val="850002"/>
                </a:solidFill>
                <a:latin typeface="Consolas" panose="020B0609020204030204" pitchFamily="49" charset="0"/>
              </a:rPr>
              <a:t>'tomato'</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veggies = {</a:t>
            </a:r>
            <a:r>
              <a:rPr lang="en-US" sz="1800" dirty="0">
                <a:solidFill>
                  <a:srgbClr val="850002"/>
                </a:solidFill>
                <a:latin typeface="Consolas" panose="020B0609020204030204" pitchFamily="49" charset="0"/>
              </a:rPr>
              <a:t>'kale'</a:t>
            </a:r>
            <a:r>
              <a:rPr lang="en-US" sz="1800" dirty="0">
                <a:solidFill>
                  <a:srgbClr val="000000"/>
                </a:solidFill>
                <a:latin typeface="Consolas" panose="020B0609020204030204" pitchFamily="49" charset="0"/>
              </a:rPr>
              <a:t>, </a:t>
            </a:r>
            <a:r>
              <a:rPr lang="en-US" sz="1800" dirty="0">
                <a:solidFill>
                  <a:srgbClr val="850002"/>
                </a:solidFill>
                <a:latin typeface="Consolas" panose="020B0609020204030204" pitchFamily="49" charset="0"/>
              </a:rPr>
              <a:t>'tomato'</a:t>
            </a:r>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healthy = fruits | veggies</a:t>
            </a:r>
          </a:p>
          <a:p>
            <a:r>
              <a:rPr lang="en-US" sz="1800" dirty="0">
                <a:solidFill>
                  <a:srgbClr val="1396A3"/>
                </a:solidFill>
                <a:latin typeface="Consolas" panose="020B0609020204030204" pitchFamily="49" charset="0"/>
              </a:rPr>
              <a:t>print</a:t>
            </a:r>
            <a:r>
              <a:rPr lang="en-US" sz="1800" dirty="0">
                <a:solidFill>
                  <a:srgbClr val="000000"/>
                </a:solidFill>
                <a:latin typeface="Consolas" panose="020B0609020204030204" pitchFamily="49" charset="0"/>
              </a:rPr>
              <a:t>(healthy)</a:t>
            </a:r>
          </a:p>
          <a:p>
            <a:endParaRPr lang="en-US"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common = fruits &amp; veggies</a:t>
            </a:r>
          </a:p>
          <a:p>
            <a:r>
              <a:rPr lang="en-US" sz="1800" b="1" dirty="0">
                <a:solidFill>
                  <a:srgbClr val="9E4C04"/>
                </a:solidFill>
                <a:latin typeface="Consolas-Bold"/>
              </a:rPr>
              <a:t>for</a:t>
            </a:r>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fv</a:t>
            </a:r>
            <a:r>
              <a:rPr lang="en-US" sz="1800" b="0" dirty="0">
                <a:solidFill>
                  <a:srgbClr val="000000"/>
                </a:solidFill>
                <a:latin typeface="Consolas" panose="020B0609020204030204" pitchFamily="49" charset="0"/>
              </a:rPr>
              <a:t> </a:t>
            </a:r>
            <a:r>
              <a:rPr lang="en-US" sz="1800" b="1" dirty="0">
                <a:solidFill>
                  <a:srgbClr val="9E4C04"/>
                </a:solidFill>
                <a:latin typeface="Consolas-Bold"/>
              </a:rPr>
              <a:t>in</a:t>
            </a:r>
            <a:r>
              <a:rPr lang="en-US" sz="1800" b="0" dirty="0">
                <a:solidFill>
                  <a:srgbClr val="000000"/>
                </a:solidFill>
                <a:latin typeface="Consolas" panose="020B0609020204030204" pitchFamily="49" charset="0"/>
              </a:rPr>
              <a:t> common:</a:t>
            </a:r>
          </a:p>
          <a:p>
            <a:r>
              <a:rPr lang="en-US" sz="1800" b="0" dirty="0">
                <a:solidFill>
                  <a:srgbClr val="000000"/>
                </a:solidFill>
                <a:latin typeface="Consolas" panose="020B0609020204030204" pitchFamily="49" charset="0"/>
              </a:rPr>
              <a:t>  </a:t>
            </a:r>
            <a:r>
              <a:rPr lang="en-US" sz="1800" b="0" dirty="0">
                <a:solidFill>
                  <a:srgbClr val="1396A3"/>
                </a:solidFill>
                <a:latin typeface="Consolas" panose="020B0609020204030204" pitchFamily="49" charset="0"/>
              </a:rPr>
              <a:t>print</a:t>
            </a:r>
            <a:r>
              <a:rPr lang="en-US" sz="1800" b="0" dirty="0">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fv</a:t>
            </a:r>
            <a:r>
              <a:rPr lang="en-US" sz="1800" b="0"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7" name="TextBox 6">
            <a:extLst>
              <a:ext uri="{FF2B5EF4-FFF2-40B4-BE49-F238E27FC236}">
                <a16:creationId xmlns:a16="http://schemas.microsoft.com/office/drawing/2014/main" id="{5C23943E-32DD-458F-8FA8-4869E3A0E72F}"/>
              </a:ext>
            </a:extLst>
          </p:cNvPr>
          <p:cNvSpPr txBox="1"/>
          <p:nvPr/>
        </p:nvSpPr>
        <p:spPr>
          <a:xfrm>
            <a:off x="6689558" y="1116270"/>
            <a:ext cx="5418620" cy="830997"/>
          </a:xfrm>
          <a:prstGeom prst="rect">
            <a:avLst/>
          </a:prstGeom>
          <a:noFill/>
        </p:spPr>
        <p:txBody>
          <a:bodyPr wrap="square" rtlCol="0">
            <a:spAutoFit/>
          </a:bodyPr>
          <a:lstStyle/>
          <a:p>
            <a:pPr algn="ctr"/>
            <a:r>
              <a:rPr lang="en-US" sz="2400" dirty="0"/>
              <a:t>Python makes it easy to do things like set </a:t>
            </a:r>
            <a:r>
              <a:rPr lang="en-US" sz="2400" dirty="0">
                <a:solidFill>
                  <a:srgbClr val="FF0000"/>
                </a:solidFill>
              </a:rPr>
              <a:t>differencing</a:t>
            </a:r>
            <a:r>
              <a:rPr lang="en-US" sz="2400" dirty="0"/>
              <a:t>, </a:t>
            </a:r>
            <a:r>
              <a:rPr lang="en-US" sz="2400" dirty="0">
                <a:solidFill>
                  <a:srgbClr val="FF0000"/>
                </a:solidFill>
              </a:rPr>
              <a:t>unions</a:t>
            </a:r>
            <a:r>
              <a:rPr lang="en-US" sz="2400" dirty="0"/>
              <a:t> and </a:t>
            </a:r>
            <a:r>
              <a:rPr lang="en-US" sz="2400" dirty="0">
                <a:solidFill>
                  <a:srgbClr val="FF0000"/>
                </a:solidFill>
              </a:rPr>
              <a:t>intersection</a:t>
            </a:r>
            <a:r>
              <a:rPr lang="en-US" sz="2400" dirty="0"/>
              <a:t>!</a:t>
            </a:r>
          </a:p>
        </p:txBody>
      </p:sp>
      <p:sp>
        <p:nvSpPr>
          <p:cNvPr id="10" name="Rectangle 9">
            <a:extLst>
              <a:ext uri="{FF2B5EF4-FFF2-40B4-BE49-F238E27FC236}">
                <a16:creationId xmlns:a16="http://schemas.microsoft.com/office/drawing/2014/main" id="{12B3127A-7543-41DD-B22A-378D7F4C5F8E}"/>
              </a:ext>
            </a:extLst>
          </p:cNvPr>
          <p:cNvSpPr/>
          <p:nvPr/>
        </p:nvSpPr>
        <p:spPr>
          <a:xfrm>
            <a:off x="254452" y="5861228"/>
            <a:ext cx="6192253" cy="88302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{10, 11, 12, 18, 19}</a:t>
            </a:r>
          </a:p>
          <a:p>
            <a:r>
              <a:rPr lang="en-US" sz="2000" dirty="0">
                <a:solidFill>
                  <a:schemeClr val="tx1"/>
                </a:solidFill>
                <a:latin typeface="Consolas" panose="020B0609020204030204" pitchFamily="49" charset="0"/>
              </a:rPr>
              <a:t>{'kale', 'tomato', 'apple'}</a:t>
            </a:r>
          </a:p>
          <a:p>
            <a:r>
              <a:rPr lang="en-US" sz="2000" dirty="0">
                <a:solidFill>
                  <a:schemeClr val="tx1"/>
                </a:solidFill>
                <a:latin typeface="Consolas" panose="020B0609020204030204" pitchFamily="49" charset="0"/>
              </a:rPr>
              <a:t>tomato</a:t>
            </a:r>
          </a:p>
        </p:txBody>
      </p:sp>
      <p:sp>
        <p:nvSpPr>
          <p:cNvPr id="15" name="Speech Bubble: Rectangle with Corners Rounded 14">
            <a:extLst>
              <a:ext uri="{FF2B5EF4-FFF2-40B4-BE49-F238E27FC236}">
                <a16:creationId xmlns:a16="http://schemas.microsoft.com/office/drawing/2014/main" id="{34D4FB60-23AD-472C-A58E-7D50273FF01A}"/>
              </a:ext>
            </a:extLst>
          </p:cNvPr>
          <p:cNvSpPr/>
          <p:nvPr/>
        </p:nvSpPr>
        <p:spPr>
          <a:xfrm>
            <a:off x="6800850" y="2553906"/>
            <a:ext cx="3413678" cy="1047890"/>
          </a:xfrm>
          <a:prstGeom prst="wedgeRoundRectCallout">
            <a:avLst>
              <a:gd name="adj1" fmla="val -137600"/>
              <a:gd name="adj2" fmla="val -549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BE0CD"/>
                </a:solidFill>
                <a:latin typeface="Corbel" panose="020B0503020204020204" pitchFamily="34" charset="0"/>
              </a:rPr>
              <a:t>subtraction operator </a:t>
            </a:r>
            <a:r>
              <a:rPr lang="en-US" sz="2000" dirty="0">
                <a:latin typeface="Corbel" panose="020B0503020204020204" pitchFamily="34" charset="0"/>
              </a:rPr>
              <a:t>computes the difference between two sets.</a:t>
            </a:r>
          </a:p>
        </p:txBody>
      </p:sp>
      <p:sp>
        <p:nvSpPr>
          <p:cNvPr id="16" name="Speech Bubble: Rectangle with Corners Rounded 15">
            <a:extLst>
              <a:ext uri="{FF2B5EF4-FFF2-40B4-BE49-F238E27FC236}">
                <a16:creationId xmlns:a16="http://schemas.microsoft.com/office/drawing/2014/main" id="{88822C4A-BB15-43A2-9C3E-48A697E08B49}"/>
              </a:ext>
            </a:extLst>
          </p:cNvPr>
          <p:cNvSpPr/>
          <p:nvPr/>
        </p:nvSpPr>
        <p:spPr>
          <a:xfrm>
            <a:off x="5052189" y="4386789"/>
            <a:ext cx="3413678" cy="1047890"/>
          </a:xfrm>
          <a:prstGeom prst="wedgeRoundRectCallout">
            <a:avLst>
              <a:gd name="adj1" fmla="val -123819"/>
              <a:gd name="adj2" fmla="val -650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BE0CD"/>
                </a:solidFill>
                <a:latin typeface="Corbel" panose="020B0503020204020204" pitchFamily="34" charset="0"/>
              </a:rPr>
              <a:t>| operator </a:t>
            </a:r>
            <a:r>
              <a:rPr lang="en-US" sz="2000" dirty="0">
                <a:latin typeface="Corbel" panose="020B0503020204020204" pitchFamily="34" charset="0"/>
              </a:rPr>
              <a:t>computes the union between two sets.</a:t>
            </a:r>
          </a:p>
        </p:txBody>
      </p:sp>
      <p:sp>
        <p:nvSpPr>
          <p:cNvPr id="17" name="Speech Bubble: Rectangle with Corners Rounded 16">
            <a:extLst>
              <a:ext uri="{FF2B5EF4-FFF2-40B4-BE49-F238E27FC236}">
                <a16:creationId xmlns:a16="http://schemas.microsoft.com/office/drawing/2014/main" id="{65FC4564-F2B6-4AE2-AF47-D812FC05C5F3}"/>
              </a:ext>
            </a:extLst>
          </p:cNvPr>
          <p:cNvSpPr/>
          <p:nvPr/>
        </p:nvSpPr>
        <p:spPr>
          <a:xfrm>
            <a:off x="4560572" y="3249827"/>
            <a:ext cx="3589479" cy="1047890"/>
          </a:xfrm>
          <a:prstGeom prst="wedgeRoundRectCallout">
            <a:avLst>
              <a:gd name="adj1" fmla="val -108980"/>
              <a:gd name="adj2" fmla="val 893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BE0CD"/>
                </a:solidFill>
                <a:latin typeface="Corbel" panose="020B0503020204020204" pitchFamily="34" charset="0"/>
              </a:rPr>
              <a:t>&amp; operator </a:t>
            </a:r>
            <a:r>
              <a:rPr lang="en-US" sz="2000" dirty="0">
                <a:latin typeface="Corbel" panose="020B0503020204020204" pitchFamily="34" charset="0"/>
              </a:rPr>
              <a:t>computes the intersection between two sets.</a:t>
            </a:r>
          </a:p>
        </p:txBody>
      </p:sp>
      <p:sp>
        <p:nvSpPr>
          <p:cNvPr id="19" name="Speech Bubble: Rectangle with Corners Rounded 18">
            <a:extLst>
              <a:ext uri="{FF2B5EF4-FFF2-40B4-BE49-F238E27FC236}">
                <a16:creationId xmlns:a16="http://schemas.microsoft.com/office/drawing/2014/main" id="{40FCAF95-D224-4A94-BC0E-9C375C66F667}"/>
              </a:ext>
            </a:extLst>
          </p:cNvPr>
          <p:cNvSpPr/>
          <p:nvPr/>
        </p:nvSpPr>
        <p:spPr>
          <a:xfrm>
            <a:off x="5052189" y="4727433"/>
            <a:ext cx="3413678" cy="1047890"/>
          </a:xfrm>
          <a:prstGeom prst="wedgeRoundRectCallout">
            <a:avLst>
              <a:gd name="adj1" fmla="val -122847"/>
              <a:gd name="adj2" fmla="val -97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t>
            </a:r>
            <a:r>
              <a:rPr lang="en-US" sz="2000" dirty="0">
                <a:solidFill>
                  <a:srgbClr val="FBE0CD"/>
                </a:solidFill>
                <a:latin typeface="Corbel" panose="020B0503020204020204" pitchFamily="34" charset="0"/>
              </a:rPr>
              <a:t>iterate</a:t>
            </a:r>
            <a:r>
              <a:rPr lang="en-US" sz="2000" dirty="0">
                <a:latin typeface="Corbel" panose="020B0503020204020204" pitchFamily="34" charset="0"/>
              </a:rPr>
              <a:t> through </a:t>
            </a:r>
            <a:r>
              <a:rPr lang="en-US" sz="2000" dirty="0">
                <a:solidFill>
                  <a:srgbClr val="FBE0CD"/>
                </a:solidFill>
                <a:latin typeface="Corbel" panose="020B0503020204020204" pitchFamily="34" charset="0"/>
              </a:rPr>
              <a:t>sets</a:t>
            </a:r>
            <a:r>
              <a:rPr lang="en-US" sz="2000" dirty="0">
                <a:latin typeface="Corbel" panose="020B0503020204020204" pitchFamily="34" charset="0"/>
              </a:rPr>
              <a:t> just like we do </a:t>
            </a:r>
            <a:r>
              <a:rPr lang="en-US" sz="2000" dirty="0">
                <a:solidFill>
                  <a:srgbClr val="FBE0CD"/>
                </a:solidFill>
                <a:latin typeface="Corbel" panose="020B0503020204020204" pitchFamily="34" charset="0"/>
              </a:rPr>
              <a:t>lists</a:t>
            </a:r>
            <a:r>
              <a:rPr lang="en-US" sz="2000" dirty="0">
                <a:latin typeface="Corbel" panose="020B0503020204020204" pitchFamily="34" charset="0"/>
              </a:rPr>
              <a:t> or </a:t>
            </a:r>
            <a:r>
              <a:rPr lang="en-US" sz="2000" dirty="0">
                <a:solidFill>
                  <a:srgbClr val="FBE0CD"/>
                </a:solidFill>
                <a:latin typeface="Corbel" panose="020B0503020204020204" pitchFamily="34" charset="0"/>
              </a:rPr>
              <a:t>strings</a:t>
            </a:r>
            <a:r>
              <a:rPr lang="en-US" sz="2000" dirty="0">
                <a:latin typeface="Corbel" panose="020B0503020204020204" pitchFamily="34" charset="0"/>
              </a:rPr>
              <a:t>!</a:t>
            </a:r>
          </a:p>
        </p:txBody>
      </p:sp>
    </p:spTree>
    <p:extLst>
      <p:ext uri="{BB962C8B-B14F-4D97-AF65-F5344CB8AC3E}">
        <p14:creationId xmlns:p14="http://schemas.microsoft.com/office/powerpoint/2010/main" val="314509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down)">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ipe(down)">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17"/>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ipe(down)">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p:bldP spid="10" grpId="0" uiExpand="1" build="p" animBg="1"/>
      <p:bldP spid="15" grpId="0" animBg="1"/>
      <p:bldP spid="15" grpId="1" animBg="1"/>
      <p:bldP spid="16" grpId="0" animBg="1"/>
      <p:bldP spid="16" grpId="1" animBg="1"/>
      <p:bldP spid="17" grpId="0" animBg="1"/>
      <p:bldP spid="17" grpId="1" animBg="1"/>
      <p:bldP spid="19" grpId="0" animBg="1"/>
      <p:bldP spid="19"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Dictionaries</a:t>
            </a:r>
          </a:p>
        </p:txBody>
      </p:sp>
      <p:sp>
        <p:nvSpPr>
          <p:cNvPr id="6" name="TextBox 5">
            <a:extLst>
              <a:ext uri="{FF2B5EF4-FFF2-40B4-BE49-F238E27FC236}">
                <a16:creationId xmlns:a16="http://schemas.microsoft.com/office/drawing/2014/main" id="{DB3A6544-5225-4067-B8DB-9E4CF40322FB}"/>
              </a:ext>
            </a:extLst>
          </p:cNvPr>
          <p:cNvSpPr txBox="1"/>
          <p:nvPr/>
        </p:nvSpPr>
        <p:spPr>
          <a:xfrm>
            <a:off x="254453" y="1032664"/>
            <a:ext cx="6471662" cy="3732966"/>
          </a:xfrm>
          <a:prstGeom prst="rect">
            <a:avLst/>
          </a:prstGeom>
          <a:solidFill>
            <a:srgbClr val="EBF0F9"/>
          </a:solidFill>
          <a:ln>
            <a:solidFill>
              <a:schemeClr val="tx1"/>
            </a:solidFill>
          </a:ln>
        </p:spPr>
        <p:txBody>
          <a:bodyPr wrap="square" rtlCol="0">
            <a:noAutofit/>
          </a:bodyPr>
          <a:lstStyle/>
          <a:p>
            <a:r>
              <a:rPr lang="en-US" dirty="0" err="1">
                <a:solidFill>
                  <a:srgbClr val="000000"/>
                </a:solidFill>
                <a:latin typeface="Consolas" panose="020B0609020204030204" pitchFamily="49" charset="0"/>
              </a:rPr>
              <a:t>attrs</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'cs32'</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'a weeder'</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'cs143'</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'practical'</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attrs</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'cs181'</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'theoretical'</a:t>
            </a:r>
          </a:p>
          <a:p>
            <a:r>
              <a:rPr lang="en-US" dirty="0" err="1">
                <a:solidFill>
                  <a:srgbClr val="000000"/>
                </a:solidFill>
                <a:latin typeface="Consolas" panose="020B0609020204030204" pitchFamily="49" charset="0"/>
              </a:rPr>
              <a:t>attrs</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'cs132'</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a:t>
            </a:r>
            <a:r>
              <a:rPr lang="en-US" dirty="0" err="1">
                <a:solidFill>
                  <a:srgbClr val="850002"/>
                </a:solidFill>
                <a:latin typeface="Consolas" panose="020B0609020204030204" pitchFamily="49" charset="0"/>
              </a:rPr>
              <a:t>challenging'</a:t>
            </a:r>
            <a:r>
              <a:rPr lang="en-US" dirty="0" err="1">
                <a:solidFill>
                  <a:srgbClr val="000000"/>
                </a:solidFill>
                <a:latin typeface="Consolas" panose="020B0609020204030204" pitchFamily="49" charset="0"/>
              </a:rPr>
              <a:t>,</a:t>
            </a:r>
            <a:r>
              <a:rPr lang="en-US" dirty="0" err="1">
                <a:solidFill>
                  <a:srgbClr val="850002"/>
                </a:solidFill>
                <a:latin typeface="Consolas" panose="020B0609020204030204" pitchFamily="49" charset="0"/>
              </a:rPr>
              <a:t>'applied</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attrs</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'cs181'</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'fascinating'</a:t>
            </a:r>
          </a:p>
          <a:p>
            <a:endParaRPr lang="en-US" b="1" dirty="0">
              <a:solidFill>
                <a:srgbClr val="9E4C04"/>
              </a:solidFill>
              <a:latin typeface="Consolas-Bold"/>
            </a:endParaRPr>
          </a:p>
          <a:p>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'cs181'</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attrs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(f</a:t>
            </a:r>
            <a:r>
              <a:rPr lang="en-US" dirty="0">
                <a:solidFill>
                  <a:srgbClr val="850002"/>
                </a:solidFill>
                <a:latin typeface="Consolas" panose="020B0609020204030204" pitchFamily="49" charset="0"/>
              </a:rPr>
              <a:t>"CS181 is known to be {</a:t>
            </a:r>
            <a:r>
              <a:rPr lang="en-US" dirty="0" err="1">
                <a:solidFill>
                  <a:srgbClr val="850002"/>
                </a:solidFill>
                <a:latin typeface="Consolas" panose="020B0609020204030204" pitchFamily="49" charset="0"/>
              </a:rPr>
              <a:t>attrs</a:t>
            </a:r>
            <a:r>
              <a:rPr lang="en-US" dirty="0">
                <a:solidFill>
                  <a:srgbClr val="850002"/>
                </a:solidFill>
                <a:latin typeface="Consolas" panose="020B0609020204030204" pitchFamily="49" charset="0"/>
              </a:rPr>
              <a:t>['cs181']}"</a:t>
            </a:r>
            <a:r>
              <a:rPr lang="en-US" dirty="0">
                <a:solidFill>
                  <a:srgbClr val="000000"/>
                </a:solidFill>
                <a:latin typeface="Consolas" panose="020B0609020204030204" pitchFamily="49" charset="0"/>
              </a:rPr>
              <a:t>)</a:t>
            </a:r>
          </a:p>
          <a:p>
            <a:endParaRPr lang="en-US" b="1" dirty="0">
              <a:solidFill>
                <a:srgbClr val="9E4C04"/>
              </a:solidFill>
              <a:latin typeface="Consolas-Bold"/>
            </a:endParaRPr>
          </a:p>
          <a:p>
            <a:r>
              <a:rPr lang="en-US" b="1" dirty="0">
                <a:solidFill>
                  <a:srgbClr val="9E4C04"/>
                </a:solidFill>
                <a:latin typeface="Consolas-Bold"/>
              </a:rPr>
              <a:t>del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attrs</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'cs181'</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remove key/value</a:t>
            </a:r>
          </a:p>
          <a:p>
            <a:endParaRPr lang="en-US" b="1" dirty="0">
              <a:solidFill>
                <a:srgbClr val="0000A3"/>
              </a:solidFill>
              <a:latin typeface="Consolas" panose="020B0609020204030204" pitchFamily="49" charset="0"/>
            </a:endParaRPr>
          </a:p>
          <a:p>
            <a:r>
              <a:rPr lang="en-US" b="1" dirty="0">
                <a:solidFill>
                  <a:srgbClr val="9E4C04"/>
                </a:solidFill>
                <a:latin typeface="Consolas-Bold"/>
              </a:rPr>
              <a:t>for</a:t>
            </a:r>
            <a:r>
              <a:rPr lang="en-US" dirty="0">
                <a:solidFill>
                  <a:srgbClr val="000000"/>
                </a:solidFill>
                <a:latin typeface="Consolas" panose="020B0609020204030204" pitchFamily="49" charset="0"/>
              </a:rPr>
              <a:t> key,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attrs.items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'Key</a:t>
            </a:r>
            <a:r>
              <a:rPr lang="en-US" dirty="0">
                <a:solidFill>
                  <a:srgbClr val="850002"/>
                </a:solidFill>
                <a:latin typeface="Consolas" panose="020B0609020204030204" pitchFamily="49" charset="0"/>
              </a:rPr>
              <a:t> {key} maps to {</a:t>
            </a:r>
            <a:r>
              <a:rPr lang="en-US" dirty="0" err="1">
                <a:solidFill>
                  <a:srgbClr val="850002"/>
                </a:solidFill>
                <a:latin typeface="Consolas" panose="020B0609020204030204" pitchFamily="49" charset="0"/>
              </a:rPr>
              <a:t>val</a:t>
            </a:r>
            <a:r>
              <a:rPr lang="en-US" dirty="0">
                <a:solidFill>
                  <a:srgbClr val="850002"/>
                </a:solidFill>
                <a:latin typeface="Consolas" panose="020B0609020204030204" pitchFamily="49" charset="0"/>
              </a:rPr>
              <a:t>}'</a:t>
            </a:r>
            <a:r>
              <a:rPr lang="en-US" dirty="0">
                <a:solidFill>
                  <a:srgbClr val="000000"/>
                </a:solidFill>
                <a:latin typeface="Consolas" panose="020B0609020204030204" pitchFamily="49" charset="0"/>
              </a:rPr>
              <a:t>)</a:t>
            </a:r>
          </a:p>
        </p:txBody>
      </p:sp>
      <p:sp>
        <p:nvSpPr>
          <p:cNvPr id="7" name="TextBox 6">
            <a:extLst>
              <a:ext uri="{FF2B5EF4-FFF2-40B4-BE49-F238E27FC236}">
                <a16:creationId xmlns:a16="http://schemas.microsoft.com/office/drawing/2014/main" id="{5C23943E-32DD-458F-8FA8-4869E3A0E72F}"/>
              </a:ext>
            </a:extLst>
          </p:cNvPr>
          <p:cNvSpPr txBox="1"/>
          <p:nvPr/>
        </p:nvSpPr>
        <p:spPr>
          <a:xfrm>
            <a:off x="6907225" y="1146399"/>
            <a:ext cx="5211488" cy="830997"/>
          </a:xfrm>
          <a:prstGeom prst="rect">
            <a:avLst/>
          </a:prstGeom>
          <a:noFill/>
        </p:spPr>
        <p:txBody>
          <a:bodyPr wrap="square" rtlCol="0">
            <a:spAutoFit/>
          </a:bodyPr>
          <a:lstStyle/>
          <a:p>
            <a:pPr algn="ctr"/>
            <a:r>
              <a:rPr lang="en-US" sz="2400" dirty="0"/>
              <a:t>Python has first-class support for </a:t>
            </a:r>
            <a:r>
              <a:rPr lang="en-US" sz="2400" dirty="0">
                <a:solidFill>
                  <a:srgbClr val="FF0000"/>
                </a:solidFill>
              </a:rPr>
              <a:t>dictionaries</a:t>
            </a:r>
            <a:r>
              <a:rPr lang="en-US" sz="2400" dirty="0"/>
              <a:t> (maps) – they're super fast!</a:t>
            </a:r>
          </a:p>
        </p:txBody>
      </p:sp>
      <p:grpSp>
        <p:nvGrpSpPr>
          <p:cNvPr id="9" name="Group 8">
            <a:extLst>
              <a:ext uri="{FF2B5EF4-FFF2-40B4-BE49-F238E27FC236}">
                <a16:creationId xmlns:a16="http://schemas.microsoft.com/office/drawing/2014/main" id="{8F671B0E-F8FE-4A79-A94A-AD8F113C10F0}"/>
              </a:ext>
            </a:extLst>
          </p:cNvPr>
          <p:cNvGrpSpPr/>
          <p:nvPr/>
        </p:nvGrpSpPr>
        <p:grpSpPr>
          <a:xfrm>
            <a:off x="6937569" y="3384023"/>
            <a:ext cx="5093498" cy="1004888"/>
            <a:chOff x="3909642" y="1032324"/>
            <a:chExt cx="4254514" cy="1004888"/>
          </a:xfrm>
        </p:grpSpPr>
        <p:sp>
          <p:nvSpPr>
            <p:cNvPr id="10" name="TextBox 9">
              <a:extLst>
                <a:ext uri="{FF2B5EF4-FFF2-40B4-BE49-F238E27FC236}">
                  <a16:creationId xmlns:a16="http://schemas.microsoft.com/office/drawing/2014/main" id="{281FD483-F7A7-4725-8E42-3D197D5F2A77}"/>
                </a:ext>
              </a:extLst>
            </p:cNvPr>
            <p:cNvSpPr txBox="1"/>
            <p:nvPr/>
          </p:nvSpPr>
          <p:spPr>
            <a:xfrm>
              <a:off x="4657826" y="1206215"/>
              <a:ext cx="3506330" cy="830997"/>
            </a:xfrm>
            <a:prstGeom prst="rect">
              <a:avLst/>
            </a:prstGeom>
            <a:noFill/>
          </p:spPr>
          <p:txBody>
            <a:bodyPr wrap="square">
              <a:spAutoFit/>
            </a:bodyPr>
            <a:lstStyle/>
            <a:p>
              <a:pPr algn="ctr"/>
              <a:r>
                <a:rPr lang="en-US" sz="2400" dirty="0"/>
                <a:t>Challenge: Are dictionaries lexicographically ordered?</a:t>
              </a:r>
              <a:endParaRPr lang="en-US" sz="2400" dirty="0">
                <a:latin typeface="Consolas" panose="020B0609020204030204" pitchFamily="49" charset="0"/>
              </a:endParaRPr>
            </a:p>
          </p:txBody>
        </p:sp>
        <p:pic>
          <p:nvPicPr>
            <p:cNvPr id="11" name="Picture 10" descr="Shape&#10;&#10;Description automatically generated with low confidence">
              <a:extLst>
                <a:ext uri="{FF2B5EF4-FFF2-40B4-BE49-F238E27FC236}">
                  <a16:creationId xmlns:a16="http://schemas.microsoft.com/office/drawing/2014/main" id="{5DFDA19B-B062-44C2-A5A1-C401F196A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642" y="1032324"/>
              <a:ext cx="846739" cy="846739"/>
            </a:xfrm>
            <a:prstGeom prst="rect">
              <a:avLst/>
            </a:prstGeom>
            <a:ln>
              <a:noFill/>
            </a:ln>
            <a:effectLst>
              <a:outerShdw blurRad="292100" dist="139700" dir="2700000" algn="tl" rotWithShape="0">
                <a:srgbClr val="333333">
                  <a:alpha val="65000"/>
                </a:srgbClr>
              </a:outerShdw>
            </a:effectLst>
          </p:spPr>
        </p:pic>
      </p:grpSp>
      <p:sp>
        <p:nvSpPr>
          <p:cNvPr id="12" name="Rectangle 11">
            <a:extLst>
              <a:ext uri="{FF2B5EF4-FFF2-40B4-BE49-F238E27FC236}">
                <a16:creationId xmlns:a16="http://schemas.microsoft.com/office/drawing/2014/main" id="{E338182B-2179-4CAD-8C24-0DF840770504}"/>
              </a:ext>
            </a:extLst>
          </p:cNvPr>
          <p:cNvSpPr/>
          <p:nvPr/>
        </p:nvSpPr>
        <p:spPr>
          <a:xfrm>
            <a:off x="6994872" y="6006731"/>
            <a:ext cx="503619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3" name="Rectangle 12">
            <a:extLst>
              <a:ext uri="{FF2B5EF4-FFF2-40B4-BE49-F238E27FC236}">
                <a16:creationId xmlns:a16="http://schemas.microsoft.com/office/drawing/2014/main" id="{2F629124-3C09-4120-A3E8-037E00FCE486}"/>
              </a:ext>
            </a:extLst>
          </p:cNvPr>
          <p:cNvSpPr/>
          <p:nvPr/>
        </p:nvSpPr>
        <p:spPr>
          <a:xfrm>
            <a:off x="6993934" y="6013203"/>
            <a:ext cx="5038070"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0BEA02F-806F-46FA-80EA-7CED1B932CEB}"/>
              </a:ext>
            </a:extLst>
          </p:cNvPr>
          <p:cNvSpPr txBox="1"/>
          <p:nvPr/>
        </p:nvSpPr>
        <p:spPr>
          <a:xfrm>
            <a:off x="7590322" y="2151691"/>
            <a:ext cx="3845294" cy="830997"/>
          </a:xfrm>
          <a:prstGeom prst="rect">
            <a:avLst/>
          </a:prstGeom>
          <a:noFill/>
        </p:spPr>
        <p:txBody>
          <a:bodyPr wrap="square">
            <a:spAutoFit/>
          </a:bodyPr>
          <a:lstStyle/>
          <a:p>
            <a:pPr algn="ctr"/>
            <a:r>
              <a:rPr lang="en-US" sz="2400" dirty="0"/>
              <a:t>The program to the left prints the following output. </a:t>
            </a:r>
          </a:p>
        </p:txBody>
      </p:sp>
      <p:grpSp>
        <p:nvGrpSpPr>
          <p:cNvPr id="16" name="Group 15">
            <a:extLst>
              <a:ext uri="{FF2B5EF4-FFF2-40B4-BE49-F238E27FC236}">
                <a16:creationId xmlns:a16="http://schemas.microsoft.com/office/drawing/2014/main" id="{ABF5F5DF-3C99-41BF-A82A-E9EE115E117B}"/>
              </a:ext>
            </a:extLst>
          </p:cNvPr>
          <p:cNvGrpSpPr/>
          <p:nvPr/>
        </p:nvGrpSpPr>
        <p:grpSpPr>
          <a:xfrm>
            <a:off x="6868113" y="4584766"/>
            <a:ext cx="5289712" cy="1222543"/>
            <a:chOff x="3416930" y="833316"/>
            <a:chExt cx="5289712" cy="1222543"/>
          </a:xfrm>
        </p:grpSpPr>
        <p:sp>
          <p:nvSpPr>
            <p:cNvPr id="17" name="TextBox 16">
              <a:extLst>
                <a:ext uri="{FF2B5EF4-FFF2-40B4-BE49-F238E27FC236}">
                  <a16:creationId xmlns:a16="http://schemas.microsoft.com/office/drawing/2014/main" id="{A428EADF-8394-46F2-95EB-BA76E74D8E26}"/>
                </a:ext>
              </a:extLst>
            </p:cNvPr>
            <p:cNvSpPr txBox="1"/>
            <p:nvPr/>
          </p:nvSpPr>
          <p:spPr>
            <a:xfrm>
              <a:off x="4333012" y="855530"/>
              <a:ext cx="4373630" cy="1200329"/>
            </a:xfrm>
            <a:prstGeom prst="rect">
              <a:avLst/>
            </a:prstGeom>
            <a:noFill/>
          </p:spPr>
          <p:txBody>
            <a:bodyPr wrap="square">
              <a:spAutoFit/>
            </a:bodyPr>
            <a:lstStyle/>
            <a:p>
              <a:pPr algn="ctr"/>
              <a:r>
                <a:rPr lang="en-US" sz="2400" dirty="0"/>
                <a:t>Challenge: Can you have a key more than once in the dictionary, mapping to multiple values?</a:t>
              </a:r>
              <a:endParaRPr lang="en-US" sz="2400" dirty="0">
                <a:latin typeface="Consolas" panose="020B0609020204030204" pitchFamily="49" charset="0"/>
              </a:endParaRPr>
            </a:p>
          </p:txBody>
        </p:sp>
        <p:pic>
          <p:nvPicPr>
            <p:cNvPr id="19" name="Picture 18" descr="Shape&#10;&#10;Description automatically generated with low confidence">
              <a:extLst>
                <a:ext uri="{FF2B5EF4-FFF2-40B4-BE49-F238E27FC236}">
                  <a16:creationId xmlns:a16="http://schemas.microsoft.com/office/drawing/2014/main" id="{25468501-F932-4296-92F5-DFFB6F1AF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930" y="833316"/>
              <a:ext cx="846739" cy="846739"/>
            </a:xfrm>
            <a:prstGeom prst="rect">
              <a:avLst/>
            </a:prstGeom>
            <a:ln>
              <a:noFill/>
            </a:ln>
            <a:effectLst>
              <a:outerShdw blurRad="292100" dist="139700" dir="2700000" algn="tl" rotWithShape="0">
                <a:srgbClr val="333333">
                  <a:alpha val="65000"/>
                </a:srgbClr>
              </a:outerShdw>
            </a:effectLst>
          </p:spPr>
        </p:pic>
      </p:grpSp>
      <p:sp>
        <p:nvSpPr>
          <p:cNvPr id="20" name="Rectangle 19">
            <a:extLst>
              <a:ext uri="{FF2B5EF4-FFF2-40B4-BE49-F238E27FC236}">
                <a16:creationId xmlns:a16="http://schemas.microsoft.com/office/drawing/2014/main" id="{F28216A1-CBC9-4CFF-87D0-CEB2E05CC333}"/>
              </a:ext>
            </a:extLst>
          </p:cNvPr>
          <p:cNvSpPr/>
          <p:nvPr/>
        </p:nvSpPr>
        <p:spPr>
          <a:xfrm>
            <a:off x="254452" y="4976664"/>
            <a:ext cx="6471662" cy="13560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rdia New" panose="020B0502040204020203" pitchFamily="34" charset="-34"/>
              </a:rPr>
              <a:t>CS181 is known to be fascinating</a:t>
            </a:r>
          </a:p>
          <a:p>
            <a:r>
              <a:rPr lang="en-US" sz="2000" dirty="0">
                <a:solidFill>
                  <a:schemeClr val="tx1"/>
                </a:solidFill>
                <a:latin typeface="Consolas" panose="020B0609020204030204" pitchFamily="49" charset="0"/>
                <a:cs typeface="Cordia New" panose="020B0502040204020203" pitchFamily="34" charset="-34"/>
              </a:rPr>
              <a:t>Key cs32 maps to a weeder</a:t>
            </a:r>
          </a:p>
          <a:p>
            <a:r>
              <a:rPr lang="en-US" sz="2000" dirty="0">
                <a:solidFill>
                  <a:schemeClr val="tx1"/>
                </a:solidFill>
                <a:latin typeface="Consolas" panose="020B0609020204030204" pitchFamily="49" charset="0"/>
                <a:cs typeface="Cordia New" panose="020B0502040204020203" pitchFamily="34" charset="-34"/>
              </a:rPr>
              <a:t>Key cs143 maps to practical</a:t>
            </a:r>
          </a:p>
          <a:p>
            <a:r>
              <a:rPr lang="en-US" sz="2000" dirty="0">
                <a:solidFill>
                  <a:schemeClr val="tx1"/>
                </a:solidFill>
                <a:latin typeface="Consolas" panose="020B0609020204030204" pitchFamily="49" charset="0"/>
                <a:cs typeface="Cordia New" panose="020B0502040204020203" pitchFamily="34" charset="-34"/>
              </a:rPr>
              <a:t>Key cs132 maps to ['challenging', 'applied']</a:t>
            </a:r>
          </a:p>
        </p:txBody>
      </p:sp>
      <p:sp>
        <p:nvSpPr>
          <p:cNvPr id="18" name="Speech Bubble: Rectangle with Corners Rounded 17">
            <a:extLst>
              <a:ext uri="{FF2B5EF4-FFF2-40B4-BE49-F238E27FC236}">
                <a16:creationId xmlns:a16="http://schemas.microsoft.com/office/drawing/2014/main" id="{D50BFE24-D480-410D-9808-B0B893131C02}"/>
              </a:ext>
            </a:extLst>
          </p:cNvPr>
          <p:cNvSpPr/>
          <p:nvPr/>
        </p:nvSpPr>
        <p:spPr>
          <a:xfrm>
            <a:off x="6726114" y="4983699"/>
            <a:ext cx="5076517" cy="1758903"/>
          </a:xfrm>
          <a:prstGeom prst="wedgeRoundRectCallout">
            <a:avLst>
              <a:gd name="adj1" fmla="val -100534"/>
              <a:gd name="adj2" fmla="val -3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Unlike C++ </a:t>
            </a:r>
            <a:r>
              <a:rPr lang="en-US" sz="2000" dirty="0">
                <a:solidFill>
                  <a:srgbClr val="FBE0CD"/>
                </a:solidFill>
                <a:latin typeface="Corbel" panose="020B0503020204020204" pitchFamily="34" charset="0"/>
              </a:rPr>
              <a:t>maps</a:t>
            </a:r>
            <a:r>
              <a:rPr lang="en-US" sz="2000" dirty="0">
                <a:latin typeface="Corbel" panose="020B0503020204020204" pitchFamily="34" charset="0"/>
              </a:rPr>
              <a:t>, Python </a:t>
            </a:r>
            <a:r>
              <a:rPr lang="en-US" sz="2000" dirty="0">
                <a:solidFill>
                  <a:srgbClr val="FBE0CD"/>
                </a:solidFill>
                <a:latin typeface="Corbel" panose="020B0503020204020204" pitchFamily="34" charset="0"/>
              </a:rPr>
              <a:t>dictionaries</a:t>
            </a:r>
            <a:r>
              <a:rPr lang="en-US" sz="2000" dirty="0">
                <a:latin typeface="Corbel" panose="020B0503020204020204" pitchFamily="34" charset="0"/>
              </a:rPr>
              <a:t> are </a:t>
            </a:r>
            <a:r>
              <a:rPr lang="en-US" sz="2000" dirty="0">
                <a:solidFill>
                  <a:srgbClr val="FBE0CD"/>
                </a:solidFill>
                <a:latin typeface="Corbel" panose="020B0503020204020204" pitchFamily="34" charset="0"/>
              </a:rPr>
              <a:t>NOT ordered</a:t>
            </a:r>
            <a:r>
              <a:rPr lang="en-US" sz="2000" dirty="0">
                <a:latin typeface="Corbel" panose="020B0503020204020204" pitchFamily="34" charset="0"/>
              </a:rPr>
              <a:t> by key. </a:t>
            </a:r>
            <a:br>
              <a:rPr lang="en-US" sz="2000" dirty="0">
                <a:latin typeface="Corbel" panose="020B0503020204020204" pitchFamily="34" charset="0"/>
              </a:rPr>
            </a:br>
            <a:br>
              <a:rPr lang="en-US" sz="1100" dirty="0">
                <a:latin typeface="Corbel" panose="020B0503020204020204" pitchFamily="34" charset="0"/>
              </a:rPr>
            </a:br>
            <a:r>
              <a:rPr lang="en-US" sz="2000" dirty="0">
                <a:latin typeface="Corbel" panose="020B0503020204020204" pitchFamily="34" charset="0"/>
              </a:rPr>
              <a:t>Instead, items are ordered based on the order they were inserted into the map. </a:t>
            </a:r>
          </a:p>
        </p:txBody>
      </p:sp>
      <p:sp>
        <p:nvSpPr>
          <p:cNvPr id="21" name="Speech Bubble: Rectangle with Corners Rounded 20">
            <a:extLst>
              <a:ext uri="{FF2B5EF4-FFF2-40B4-BE49-F238E27FC236}">
                <a16:creationId xmlns:a16="http://schemas.microsoft.com/office/drawing/2014/main" id="{D56B6975-A27D-4EF0-A732-4FA827CCB23E}"/>
              </a:ext>
            </a:extLst>
          </p:cNvPr>
          <p:cNvSpPr/>
          <p:nvPr/>
        </p:nvSpPr>
        <p:spPr>
          <a:xfrm>
            <a:off x="5028405" y="972942"/>
            <a:ext cx="2922879" cy="1200329"/>
          </a:xfrm>
          <a:prstGeom prst="wedgeRoundRectCallout">
            <a:avLst>
              <a:gd name="adj1" fmla="val -81587"/>
              <a:gd name="adj2" fmla="val 638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BE0CD"/>
                </a:solidFill>
                <a:latin typeface="Corbel" panose="020B0503020204020204" pitchFamily="34" charset="0"/>
              </a:rPr>
              <a:t>dictionary</a:t>
            </a:r>
            <a:r>
              <a:rPr lang="en-US" sz="2000" dirty="0">
                <a:latin typeface="Corbel" panose="020B0503020204020204" pitchFamily="34" charset="0"/>
              </a:rPr>
              <a:t> holds a </a:t>
            </a:r>
            <a:r>
              <a:rPr lang="en-US" sz="2000" dirty="0">
                <a:solidFill>
                  <a:srgbClr val="FBE0CD"/>
                </a:solidFill>
                <a:latin typeface="Corbel" panose="020B0503020204020204" pitchFamily="34" charset="0"/>
              </a:rPr>
              <a:t>single copy </a:t>
            </a:r>
            <a:r>
              <a:rPr lang="en-US" sz="2000" dirty="0">
                <a:latin typeface="Corbel" panose="020B0503020204020204" pitchFamily="34" charset="0"/>
              </a:rPr>
              <a:t>of each unique value.</a:t>
            </a:r>
          </a:p>
        </p:txBody>
      </p:sp>
      <p:sp>
        <p:nvSpPr>
          <p:cNvPr id="22" name="Speech Bubble: Rectangle with Corners Rounded 21">
            <a:extLst>
              <a:ext uri="{FF2B5EF4-FFF2-40B4-BE49-F238E27FC236}">
                <a16:creationId xmlns:a16="http://schemas.microsoft.com/office/drawing/2014/main" id="{340608F1-A7CF-4F4D-9327-7C65C70D68E7}"/>
              </a:ext>
            </a:extLst>
          </p:cNvPr>
          <p:cNvSpPr/>
          <p:nvPr/>
        </p:nvSpPr>
        <p:spPr>
          <a:xfrm>
            <a:off x="7191588" y="1381161"/>
            <a:ext cx="3025380" cy="1277545"/>
          </a:xfrm>
          <a:prstGeom prst="wedgeRoundRectCallout">
            <a:avLst>
              <a:gd name="adj1" fmla="val -100534"/>
              <a:gd name="adj2" fmla="val -3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notice that the different keys can map to different types of values!</a:t>
            </a:r>
          </a:p>
        </p:txBody>
      </p:sp>
    </p:spTree>
    <p:extLst>
      <p:ext uri="{BB962C8B-B14F-4D97-AF65-F5344CB8AC3E}">
        <p14:creationId xmlns:p14="http://schemas.microsoft.com/office/powerpoint/2010/main" val="32175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9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2" nodeType="clickEffect">
                                  <p:stCondLst>
                                    <p:cond delay="0"/>
                                  </p:stCondLst>
                                  <p:childTnLst>
                                    <p:animMotion origin="layout" path="M -1.66667E-6 1.85185E-6 L 0.03021 0.39838 " pathEditMode="relative" rAng="0" ptsTypes="AA">
                                      <p:cBhvr>
                                        <p:cTn id="59" dur="2000" fill="hold"/>
                                        <p:tgtEl>
                                          <p:spTgt spid="21"/>
                                        </p:tgtEl>
                                        <p:attrNameLst>
                                          <p:attrName>ppt_x</p:attrName>
                                          <p:attrName>ppt_y</p:attrName>
                                        </p:attrNameLst>
                                      </p:cBhvr>
                                      <p:rCtr x="1510" y="19907"/>
                                    </p:animMotion>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2" nodeType="clickEffect">
                                  <p:stCondLst>
                                    <p:cond delay="0"/>
                                  </p:stCondLst>
                                  <p:childTnLst>
                                    <p:animMotion origin="layout" path="M -2.29167E-6 -4.44444E-6 L -0.12409 0.04561 " pathEditMode="relative" rAng="0" ptsTypes="AA">
                                      <p:cBhvr>
                                        <p:cTn id="72" dur="2000" fill="hold"/>
                                        <p:tgtEl>
                                          <p:spTgt spid="22"/>
                                        </p:tgtEl>
                                        <p:attrNameLst>
                                          <p:attrName>ppt_x</p:attrName>
                                          <p:attrName>ppt_y</p:attrName>
                                        </p:attrNameLst>
                                      </p:cBhvr>
                                      <p:rCtr x="-6211" y="2269"/>
                                    </p:animMotion>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12" grpId="1" animBg="1"/>
      <p:bldP spid="13" grpId="0" animBg="1"/>
      <p:bldP spid="13" grpId="1" animBg="1"/>
      <p:bldP spid="14" grpId="0"/>
      <p:bldP spid="20" grpId="0" animBg="1"/>
      <p:bldP spid="18" grpId="0" animBg="1"/>
      <p:bldP spid="18" grpId="1" animBg="1"/>
      <p:bldP spid="21" grpId="0" animBg="1"/>
      <p:bldP spid="21" grpId="1" animBg="1"/>
      <p:bldP spid="21" grpId="2" animBg="1"/>
      <p:bldP spid="22" grpId="0" animBg="1"/>
      <p:bldP spid="22" grpId="1" animBg="1"/>
      <p:bldP spid="22"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Box 169">
            <a:extLst>
              <a:ext uri="{FF2B5EF4-FFF2-40B4-BE49-F238E27FC236}">
                <a16:creationId xmlns:a16="http://schemas.microsoft.com/office/drawing/2014/main" id="{07527C21-8A7E-4230-A007-8510C879EB86}"/>
              </a:ext>
            </a:extLst>
          </p:cNvPr>
          <p:cNvSpPr txBox="1"/>
          <p:nvPr/>
        </p:nvSpPr>
        <p:spPr>
          <a:xfrm>
            <a:off x="780795" y="113744"/>
            <a:ext cx="11411205" cy="707886"/>
          </a:xfrm>
          <a:prstGeom prst="rect">
            <a:avLst/>
          </a:prstGeom>
          <a:noFill/>
        </p:spPr>
        <p:txBody>
          <a:bodyPr wrap="square" rtlCol="0">
            <a:spAutoFit/>
          </a:bodyPr>
          <a:lstStyle/>
          <a:p>
            <a:pPr algn="ctr"/>
            <a:r>
              <a:rPr lang="en-US" sz="4000" dirty="0"/>
              <a:t>Parameter Passing</a:t>
            </a:r>
          </a:p>
        </p:txBody>
      </p:sp>
      <p:sp>
        <p:nvSpPr>
          <p:cNvPr id="2" name="TextBox 1">
            <a:extLst>
              <a:ext uri="{FF2B5EF4-FFF2-40B4-BE49-F238E27FC236}">
                <a16:creationId xmlns:a16="http://schemas.microsoft.com/office/drawing/2014/main" id="{88F0FB15-18E1-4D51-8CF0-0EA8640DCCCF}"/>
              </a:ext>
            </a:extLst>
          </p:cNvPr>
          <p:cNvSpPr txBox="1"/>
          <p:nvPr/>
        </p:nvSpPr>
        <p:spPr>
          <a:xfrm>
            <a:off x="548125" y="985260"/>
            <a:ext cx="11281324" cy="461665"/>
          </a:xfrm>
          <a:prstGeom prst="rect">
            <a:avLst/>
          </a:prstGeom>
          <a:noFill/>
        </p:spPr>
        <p:txBody>
          <a:bodyPr wrap="square" rtlCol="0">
            <a:spAutoFit/>
          </a:bodyPr>
          <a:lstStyle/>
          <a:p>
            <a:pPr algn="ctr"/>
            <a:r>
              <a:rPr lang="en-US" sz="2400" dirty="0"/>
              <a:t>C++ passes parameters </a:t>
            </a:r>
            <a:r>
              <a:rPr lang="en-US" sz="2400" dirty="0">
                <a:solidFill>
                  <a:srgbClr val="FF0000"/>
                </a:solidFill>
              </a:rPr>
              <a:t>by-value</a:t>
            </a:r>
            <a:r>
              <a:rPr lang="en-US" sz="2400" dirty="0"/>
              <a:t>, </a:t>
            </a:r>
            <a:r>
              <a:rPr lang="en-US" sz="2400" dirty="0">
                <a:solidFill>
                  <a:srgbClr val="FF0000"/>
                </a:solidFill>
              </a:rPr>
              <a:t>by-reference</a:t>
            </a:r>
            <a:r>
              <a:rPr lang="en-US" sz="2400" dirty="0"/>
              <a:t>, or </a:t>
            </a:r>
            <a:r>
              <a:rPr lang="en-US" sz="2400" dirty="0">
                <a:solidFill>
                  <a:srgbClr val="FF0000"/>
                </a:solidFill>
              </a:rPr>
              <a:t>by-pointer</a:t>
            </a:r>
            <a:r>
              <a:rPr lang="en-US" sz="2400" dirty="0"/>
              <a:t>.</a:t>
            </a:r>
          </a:p>
        </p:txBody>
      </p:sp>
      <p:sp>
        <p:nvSpPr>
          <p:cNvPr id="99" name="TextBox 98">
            <a:extLst>
              <a:ext uri="{FF2B5EF4-FFF2-40B4-BE49-F238E27FC236}">
                <a16:creationId xmlns:a16="http://schemas.microsoft.com/office/drawing/2014/main" id="{3AA16DBC-0E69-4564-AE55-29FC714E5B4C}"/>
              </a:ext>
            </a:extLst>
          </p:cNvPr>
          <p:cNvSpPr txBox="1"/>
          <p:nvPr/>
        </p:nvSpPr>
        <p:spPr>
          <a:xfrm>
            <a:off x="1568402" y="1610555"/>
            <a:ext cx="9240767" cy="461665"/>
          </a:xfrm>
          <a:prstGeom prst="rect">
            <a:avLst/>
          </a:prstGeom>
          <a:noFill/>
        </p:spPr>
        <p:txBody>
          <a:bodyPr wrap="square" rtlCol="0">
            <a:spAutoFit/>
          </a:bodyPr>
          <a:lstStyle/>
          <a:p>
            <a:pPr algn="ctr"/>
            <a:r>
              <a:rPr lang="en-US" sz="2400" dirty="0"/>
              <a:t>How does Python </a:t>
            </a:r>
            <a:r>
              <a:rPr lang="en-US" sz="2400"/>
              <a:t>do it?</a:t>
            </a:r>
            <a:endParaRPr lang="en-US" sz="2400" dirty="0"/>
          </a:p>
        </p:txBody>
      </p:sp>
      <p:sp>
        <p:nvSpPr>
          <p:cNvPr id="100" name="TextBox 99">
            <a:extLst>
              <a:ext uri="{FF2B5EF4-FFF2-40B4-BE49-F238E27FC236}">
                <a16:creationId xmlns:a16="http://schemas.microsoft.com/office/drawing/2014/main" id="{A9E07360-6A9F-42C9-9692-E2639B2EC07F}"/>
              </a:ext>
            </a:extLst>
          </p:cNvPr>
          <p:cNvSpPr txBox="1"/>
          <p:nvPr/>
        </p:nvSpPr>
        <p:spPr>
          <a:xfrm>
            <a:off x="1568400" y="2186697"/>
            <a:ext cx="9240767" cy="461665"/>
          </a:xfrm>
          <a:prstGeom prst="rect">
            <a:avLst/>
          </a:prstGeom>
          <a:noFill/>
        </p:spPr>
        <p:txBody>
          <a:bodyPr wrap="square" rtlCol="0">
            <a:spAutoFit/>
          </a:bodyPr>
          <a:lstStyle/>
          <a:p>
            <a:pPr algn="ctr"/>
            <a:r>
              <a:rPr lang="en-US" sz="2400" dirty="0"/>
              <a:t>It has just one approach – and it's called </a:t>
            </a:r>
            <a:r>
              <a:rPr lang="en-US" sz="2400" dirty="0">
                <a:solidFill>
                  <a:srgbClr val="FF0000"/>
                </a:solidFill>
              </a:rPr>
              <a:t>"pass by object reference."</a:t>
            </a:r>
          </a:p>
        </p:txBody>
      </p:sp>
      <p:sp>
        <p:nvSpPr>
          <p:cNvPr id="102" name="TextBox 101">
            <a:extLst>
              <a:ext uri="{FF2B5EF4-FFF2-40B4-BE49-F238E27FC236}">
                <a16:creationId xmlns:a16="http://schemas.microsoft.com/office/drawing/2014/main" id="{0C94F893-8E01-40E2-994F-A2E91C407AAD}"/>
              </a:ext>
            </a:extLst>
          </p:cNvPr>
          <p:cNvSpPr txBox="1"/>
          <p:nvPr/>
        </p:nvSpPr>
        <p:spPr>
          <a:xfrm>
            <a:off x="1568400" y="2697515"/>
            <a:ext cx="9240767" cy="461665"/>
          </a:xfrm>
          <a:prstGeom prst="rect">
            <a:avLst/>
          </a:prstGeom>
          <a:noFill/>
        </p:spPr>
        <p:txBody>
          <a:bodyPr wrap="square" rtlCol="0">
            <a:spAutoFit/>
          </a:bodyPr>
          <a:lstStyle/>
          <a:p>
            <a:pPr algn="ctr"/>
            <a:r>
              <a:rPr lang="en-US" sz="2400" dirty="0"/>
              <a:t>(And it's identical to </a:t>
            </a:r>
            <a:r>
              <a:rPr lang="en-US" sz="2400" dirty="0">
                <a:solidFill>
                  <a:srgbClr val="FF0000"/>
                </a:solidFill>
              </a:rPr>
              <a:t>pass by pointer </a:t>
            </a:r>
            <a:r>
              <a:rPr lang="en-US" sz="2400" dirty="0"/>
              <a:t>in C++)</a:t>
            </a:r>
          </a:p>
        </p:txBody>
      </p:sp>
      <p:sp>
        <p:nvSpPr>
          <p:cNvPr id="103" name="TextBox 102">
            <a:extLst>
              <a:ext uri="{FF2B5EF4-FFF2-40B4-BE49-F238E27FC236}">
                <a16:creationId xmlns:a16="http://schemas.microsoft.com/office/drawing/2014/main" id="{86C9FB81-C3F7-425F-901F-B8260DFBE572}"/>
              </a:ext>
            </a:extLst>
          </p:cNvPr>
          <p:cNvSpPr txBox="1"/>
          <p:nvPr/>
        </p:nvSpPr>
        <p:spPr>
          <a:xfrm>
            <a:off x="2890902" y="4620545"/>
            <a:ext cx="5798654" cy="2075605"/>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compute_cost</a:t>
            </a:r>
            <a:r>
              <a:rPr lang="en-US" dirty="0">
                <a:solidFill>
                  <a:srgbClr val="000000"/>
                </a:solidFill>
                <a:latin typeface="Consolas" panose="020B0609020204030204" pitchFamily="49" charset="0"/>
              </a:rPr>
              <a:t>(r):</a:t>
            </a:r>
          </a:p>
          <a:p>
            <a:r>
              <a:rPr lang="en-US" dirty="0">
                <a:solidFill>
                  <a:srgbClr val="000000"/>
                </a:solidFill>
                <a:latin typeface="Consolas" panose="020B0609020204030204" pitchFamily="49" charset="0"/>
              </a:rPr>
              <a:t> COST_PER_SQFT = </a:t>
            </a:r>
            <a:r>
              <a:rPr lang="en-US" dirty="0">
                <a:solidFill>
                  <a:srgbClr val="850002"/>
                </a:solidFill>
                <a:latin typeface="Consolas" panose="020B0609020204030204" pitchFamily="49" charset="0"/>
              </a:rPr>
              <a:t>10.50</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r.area</a:t>
            </a:r>
            <a:r>
              <a:rPr lang="en-US" dirty="0">
                <a:solidFill>
                  <a:srgbClr val="000000"/>
                </a:solidFill>
                <a:latin typeface="Consolas" panose="020B0609020204030204" pitchFamily="49" charset="0"/>
              </a:rPr>
              <a:t>() * COST_PER_SQFT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window = Rectangle(</a:t>
            </a:r>
            <a:r>
              <a:rPr lang="en-US" dirty="0">
                <a:solidFill>
                  <a:srgbClr val="850002"/>
                </a:solidFill>
                <a:latin typeface="Consolas" panose="020B0609020204030204" pitchFamily="49" charset="0"/>
              </a:rPr>
              <a:t>3</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000A3"/>
                </a:solidFill>
                <a:latin typeface="Consolas" panose="020B0609020204030204" pitchFamily="49" charset="0"/>
              </a:rPr>
              <a:t># 3' by 4' window</a:t>
            </a:r>
          </a:p>
          <a:p>
            <a:r>
              <a:rPr lang="en-US" dirty="0">
                <a:solidFill>
                  <a:srgbClr val="000000"/>
                </a:solidFill>
                <a:latin typeface="Consolas" panose="020B0609020204030204" pitchFamily="49" charset="0"/>
              </a:rPr>
              <a:t>cost = </a:t>
            </a:r>
            <a:r>
              <a:rPr lang="en-US" dirty="0" err="1">
                <a:solidFill>
                  <a:srgbClr val="000000"/>
                </a:solidFill>
                <a:latin typeface="Consolas" panose="020B0609020204030204" pitchFamily="49" charset="0"/>
              </a:rPr>
              <a:t>compute_cost</a:t>
            </a:r>
            <a:r>
              <a:rPr lang="en-US" dirty="0">
                <a:solidFill>
                  <a:srgbClr val="000000"/>
                </a:solidFill>
                <a:latin typeface="Consolas" panose="020B0609020204030204" pitchFamily="49" charset="0"/>
              </a:rPr>
              <a:t>(window)</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'The</a:t>
            </a:r>
            <a:r>
              <a:rPr lang="en-US" dirty="0">
                <a:solidFill>
                  <a:srgbClr val="850002"/>
                </a:solidFill>
                <a:latin typeface="Consolas" panose="020B0609020204030204" pitchFamily="49" charset="0"/>
              </a:rPr>
              <a:t> cost of your window is ${cost}'</a:t>
            </a:r>
            <a:r>
              <a:rPr lang="en-US" dirty="0">
                <a:solidFill>
                  <a:srgbClr val="000000"/>
                </a:solidFill>
                <a:latin typeface="Consolas" panose="020B0609020204030204" pitchFamily="49" charset="0"/>
              </a:rPr>
              <a:t>)</a:t>
            </a:r>
          </a:p>
        </p:txBody>
      </p:sp>
      <p:cxnSp>
        <p:nvCxnSpPr>
          <p:cNvPr id="177" name="Straight Arrow Connector 176">
            <a:extLst>
              <a:ext uri="{FF2B5EF4-FFF2-40B4-BE49-F238E27FC236}">
                <a16:creationId xmlns:a16="http://schemas.microsoft.com/office/drawing/2014/main" id="{1F1370A6-0608-45C4-8CD3-A7D1E1E28741}"/>
              </a:ext>
            </a:extLst>
          </p:cNvPr>
          <p:cNvCxnSpPr>
            <a:cxnSpLocks/>
          </p:cNvCxnSpPr>
          <p:nvPr/>
        </p:nvCxnSpPr>
        <p:spPr>
          <a:xfrm>
            <a:off x="2674953" y="589901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E0BBB84-9C5A-4D44-BFE9-F2449CBBDAA8}"/>
              </a:ext>
            </a:extLst>
          </p:cNvPr>
          <p:cNvCxnSpPr>
            <a:cxnSpLocks/>
          </p:cNvCxnSpPr>
          <p:nvPr/>
        </p:nvCxnSpPr>
        <p:spPr>
          <a:xfrm>
            <a:off x="2689808" y="47905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3758322-12DA-4170-A806-64305EEB209F}"/>
              </a:ext>
            </a:extLst>
          </p:cNvPr>
          <p:cNvCxnSpPr>
            <a:cxnSpLocks/>
          </p:cNvCxnSpPr>
          <p:nvPr/>
        </p:nvCxnSpPr>
        <p:spPr>
          <a:xfrm>
            <a:off x="2784456" y="50776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3C7D36F-40D2-419D-9D88-951D84E9137B}"/>
              </a:ext>
            </a:extLst>
          </p:cNvPr>
          <p:cNvCxnSpPr>
            <a:cxnSpLocks/>
          </p:cNvCxnSpPr>
          <p:nvPr/>
        </p:nvCxnSpPr>
        <p:spPr>
          <a:xfrm>
            <a:off x="2810787" y="53465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893B2981-B2CC-45CE-A50D-9490E0CB7AC5}"/>
              </a:ext>
            </a:extLst>
          </p:cNvPr>
          <p:cNvCxnSpPr>
            <a:cxnSpLocks/>
          </p:cNvCxnSpPr>
          <p:nvPr/>
        </p:nvCxnSpPr>
        <p:spPr>
          <a:xfrm>
            <a:off x="2674953" y="61909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5E39AA98-632D-4146-BDF3-12798E0DA62B}"/>
              </a:ext>
            </a:extLst>
          </p:cNvPr>
          <p:cNvGrpSpPr/>
          <p:nvPr/>
        </p:nvGrpSpPr>
        <p:grpSpPr>
          <a:xfrm>
            <a:off x="4734015" y="4174090"/>
            <a:ext cx="750553" cy="400110"/>
            <a:chOff x="4806170" y="2533132"/>
            <a:chExt cx="414485" cy="400110"/>
          </a:xfrm>
        </p:grpSpPr>
        <p:sp>
          <p:nvSpPr>
            <p:cNvPr id="206" name="TextBox 205">
              <a:extLst>
                <a:ext uri="{FF2B5EF4-FFF2-40B4-BE49-F238E27FC236}">
                  <a16:creationId xmlns:a16="http://schemas.microsoft.com/office/drawing/2014/main" id="{CFEB03F0-D9CC-4669-9975-D5CFB1C7E86B}"/>
                </a:ext>
              </a:extLst>
            </p:cNvPr>
            <p:cNvSpPr txBox="1"/>
            <p:nvPr/>
          </p:nvSpPr>
          <p:spPr>
            <a:xfrm>
              <a:off x="4806170" y="2533132"/>
              <a:ext cx="149783" cy="400110"/>
            </a:xfrm>
            <a:prstGeom prst="rect">
              <a:avLst/>
            </a:prstGeom>
            <a:noFill/>
          </p:spPr>
          <p:txBody>
            <a:bodyPr wrap="none" rtlCol="0">
              <a:spAutoFit/>
            </a:bodyPr>
            <a:lstStyle/>
            <a:p>
              <a:r>
                <a:rPr lang="en-US" sz="2000" dirty="0"/>
                <a:t>r</a:t>
              </a:r>
            </a:p>
          </p:txBody>
        </p:sp>
        <p:sp>
          <p:nvSpPr>
            <p:cNvPr id="207" name="Rectangle 206">
              <a:extLst>
                <a:ext uri="{FF2B5EF4-FFF2-40B4-BE49-F238E27FC236}">
                  <a16:creationId xmlns:a16="http://schemas.microsoft.com/office/drawing/2014/main" id="{AAE0C570-EDBF-42A1-BA5C-DD7A89B180C7}"/>
                </a:ext>
              </a:extLst>
            </p:cNvPr>
            <p:cNvSpPr/>
            <p:nvPr/>
          </p:nvSpPr>
          <p:spPr>
            <a:xfrm>
              <a:off x="4947898" y="2583011"/>
              <a:ext cx="272757"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grpSp>
        <p:nvGrpSpPr>
          <p:cNvPr id="4" name="Group 3">
            <a:extLst>
              <a:ext uri="{FF2B5EF4-FFF2-40B4-BE49-F238E27FC236}">
                <a16:creationId xmlns:a16="http://schemas.microsoft.com/office/drawing/2014/main" id="{20E18C73-3D20-4C2A-BFDE-2A080CF77878}"/>
              </a:ext>
            </a:extLst>
          </p:cNvPr>
          <p:cNvGrpSpPr/>
          <p:nvPr/>
        </p:nvGrpSpPr>
        <p:grpSpPr>
          <a:xfrm>
            <a:off x="8669802" y="5365555"/>
            <a:ext cx="3454789" cy="939850"/>
            <a:chOff x="4158794" y="3566218"/>
            <a:chExt cx="3454789" cy="939850"/>
          </a:xfrm>
        </p:grpSpPr>
        <p:grpSp>
          <p:nvGrpSpPr>
            <p:cNvPr id="194" name="Group 193">
              <a:extLst>
                <a:ext uri="{FF2B5EF4-FFF2-40B4-BE49-F238E27FC236}">
                  <a16:creationId xmlns:a16="http://schemas.microsoft.com/office/drawing/2014/main" id="{879B5D1E-1F3F-4904-AD53-7EF4EF3423E1}"/>
                </a:ext>
              </a:extLst>
            </p:cNvPr>
            <p:cNvGrpSpPr/>
            <p:nvPr/>
          </p:nvGrpSpPr>
          <p:grpSpPr>
            <a:xfrm>
              <a:off x="4158794" y="3566218"/>
              <a:ext cx="3454789" cy="939850"/>
              <a:chOff x="-1462360" y="3326502"/>
              <a:chExt cx="3454789" cy="939850"/>
            </a:xfrm>
          </p:grpSpPr>
          <p:grpSp>
            <p:nvGrpSpPr>
              <p:cNvPr id="195" name="Group 194">
                <a:extLst>
                  <a:ext uri="{FF2B5EF4-FFF2-40B4-BE49-F238E27FC236}">
                    <a16:creationId xmlns:a16="http://schemas.microsoft.com/office/drawing/2014/main" id="{1248206A-BF07-4207-BDEB-A5201E365C67}"/>
                  </a:ext>
                </a:extLst>
              </p:cNvPr>
              <p:cNvGrpSpPr/>
              <p:nvPr/>
            </p:nvGrpSpPr>
            <p:grpSpPr>
              <a:xfrm>
                <a:off x="554542" y="3326502"/>
                <a:ext cx="1437887" cy="939850"/>
                <a:chOff x="8076864" y="4752161"/>
                <a:chExt cx="1437887" cy="939850"/>
              </a:xfrm>
            </p:grpSpPr>
            <p:sp>
              <p:nvSpPr>
                <p:cNvPr id="200" name="Rectangle 199">
                  <a:extLst>
                    <a:ext uri="{FF2B5EF4-FFF2-40B4-BE49-F238E27FC236}">
                      <a16:creationId xmlns:a16="http://schemas.microsoft.com/office/drawing/2014/main" id="{FCCF7D75-6D19-4E63-9BE9-DB5824E12AC4}"/>
                    </a:ext>
                  </a:extLst>
                </p:cNvPr>
                <p:cNvSpPr/>
                <p:nvPr/>
              </p:nvSpPr>
              <p:spPr>
                <a:xfrm>
                  <a:off x="8157603" y="4752161"/>
                  <a:ext cx="1357148" cy="9398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61DFAAC3-0FEE-4F81-A5FB-E1DAEBA5B393}"/>
                    </a:ext>
                  </a:extLst>
                </p:cNvPr>
                <p:cNvSpPr txBox="1"/>
                <p:nvPr/>
              </p:nvSpPr>
              <p:spPr>
                <a:xfrm>
                  <a:off x="8076864" y="5262798"/>
                  <a:ext cx="870751" cy="400110"/>
                </a:xfrm>
                <a:prstGeom prst="rect">
                  <a:avLst/>
                </a:prstGeom>
                <a:noFill/>
              </p:spPr>
              <p:txBody>
                <a:bodyPr wrap="none" rtlCol="0">
                  <a:spAutoFit/>
                </a:bodyPr>
                <a:lstStyle/>
                <a:p>
                  <a:pPr algn="ctr"/>
                  <a:r>
                    <a:rPr lang="en-US" sz="2000" dirty="0"/>
                    <a:t>height</a:t>
                  </a:r>
                </a:p>
              </p:txBody>
            </p:sp>
            <p:sp>
              <p:nvSpPr>
                <p:cNvPr id="202" name="TextBox 201">
                  <a:extLst>
                    <a:ext uri="{FF2B5EF4-FFF2-40B4-BE49-F238E27FC236}">
                      <a16:creationId xmlns:a16="http://schemas.microsoft.com/office/drawing/2014/main" id="{37FEE19E-7CEB-4CC8-8E7D-AC441F356DFD}"/>
                    </a:ext>
                  </a:extLst>
                </p:cNvPr>
                <p:cNvSpPr txBox="1"/>
                <p:nvPr/>
              </p:nvSpPr>
              <p:spPr>
                <a:xfrm>
                  <a:off x="8907540" y="5284606"/>
                  <a:ext cx="575672" cy="369332"/>
                </a:xfrm>
                <a:prstGeom prst="rect">
                  <a:avLst/>
                </a:prstGeom>
                <a:solidFill>
                  <a:srgbClr val="C3E1B1"/>
                </a:solidFill>
                <a:ln>
                  <a:solidFill>
                    <a:schemeClr val="tx1"/>
                  </a:solidFill>
                </a:ln>
              </p:spPr>
              <p:txBody>
                <a:bodyPr wrap="square">
                  <a:spAutoFit/>
                </a:bodyPr>
                <a:lstStyle/>
                <a:p>
                  <a:pPr algn="ctr"/>
                  <a:r>
                    <a:rPr lang="en-US" dirty="0">
                      <a:latin typeface="Consolas" panose="020B0609020204030204" pitchFamily="49" charset="0"/>
                    </a:rPr>
                    <a:t>4</a:t>
                  </a:r>
                  <a:endParaRPr lang="en-US" dirty="0"/>
                </a:p>
              </p:txBody>
            </p:sp>
          </p:grpSp>
          <p:grpSp>
            <p:nvGrpSpPr>
              <p:cNvPr id="196" name="Group 195">
                <a:extLst>
                  <a:ext uri="{FF2B5EF4-FFF2-40B4-BE49-F238E27FC236}">
                    <a16:creationId xmlns:a16="http://schemas.microsoft.com/office/drawing/2014/main" id="{FA65AD36-449D-4E1B-9999-B2FDBBAB4AB8}"/>
                  </a:ext>
                </a:extLst>
              </p:cNvPr>
              <p:cNvGrpSpPr/>
              <p:nvPr/>
            </p:nvGrpSpPr>
            <p:grpSpPr>
              <a:xfrm>
                <a:off x="-1462360" y="3773736"/>
                <a:ext cx="1451685" cy="400110"/>
                <a:chOff x="1901128" y="4765400"/>
                <a:chExt cx="1451685" cy="400110"/>
              </a:xfrm>
            </p:grpSpPr>
            <p:sp>
              <p:nvSpPr>
                <p:cNvPr id="198" name="TextBox 197">
                  <a:extLst>
                    <a:ext uri="{FF2B5EF4-FFF2-40B4-BE49-F238E27FC236}">
                      <a16:creationId xmlns:a16="http://schemas.microsoft.com/office/drawing/2014/main" id="{122CB7C7-8F65-400B-AA0D-2E7BFC4913A3}"/>
                    </a:ext>
                  </a:extLst>
                </p:cNvPr>
                <p:cNvSpPr txBox="1"/>
                <p:nvPr/>
              </p:nvSpPr>
              <p:spPr>
                <a:xfrm>
                  <a:off x="1901128" y="4765400"/>
                  <a:ext cx="1018227" cy="400110"/>
                </a:xfrm>
                <a:prstGeom prst="rect">
                  <a:avLst/>
                </a:prstGeom>
                <a:noFill/>
              </p:spPr>
              <p:txBody>
                <a:bodyPr wrap="none" rtlCol="0">
                  <a:spAutoFit/>
                </a:bodyPr>
                <a:lstStyle/>
                <a:p>
                  <a:pPr algn="ctr"/>
                  <a:r>
                    <a:rPr lang="en-US" sz="2000" dirty="0"/>
                    <a:t>window</a:t>
                  </a:r>
                </a:p>
              </p:txBody>
            </p:sp>
            <p:sp>
              <p:nvSpPr>
                <p:cNvPr id="199" name="Rectangle 198">
                  <a:extLst>
                    <a:ext uri="{FF2B5EF4-FFF2-40B4-BE49-F238E27FC236}">
                      <a16:creationId xmlns:a16="http://schemas.microsoft.com/office/drawing/2014/main" id="{A3838D8E-1B1B-45CA-B33A-E5D5239D2E45}"/>
                    </a:ext>
                  </a:extLst>
                </p:cNvPr>
                <p:cNvSpPr/>
                <p:nvPr/>
              </p:nvSpPr>
              <p:spPr>
                <a:xfrm>
                  <a:off x="2858904" y="4832144"/>
                  <a:ext cx="493909" cy="300351"/>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7" name="Straight Arrow Connector 196">
                <a:extLst>
                  <a:ext uri="{FF2B5EF4-FFF2-40B4-BE49-F238E27FC236}">
                    <a16:creationId xmlns:a16="http://schemas.microsoft.com/office/drawing/2014/main" id="{7A020663-8701-4954-9360-324AC53CDC66}"/>
                  </a:ext>
                </a:extLst>
              </p:cNvPr>
              <p:cNvCxnSpPr>
                <a:cxnSpLocks/>
              </p:cNvCxnSpPr>
              <p:nvPr/>
            </p:nvCxnSpPr>
            <p:spPr>
              <a:xfrm flipV="1">
                <a:off x="-274345" y="3389078"/>
                <a:ext cx="908394" cy="5847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9" name="TextBox 208">
              <a:extLst>
                <a:ext uri="{FF2B5EF4-FFF2-40B4-BE49-F238E27FC236}">
                  <a16:creationId xmlns:a16="http://schemas.microsoft.com/office/drawing/2014/main" id="{BE06E9B3-92C1-42C7-81A6-DCB6D68ED58A}"/>
                </a:ext>
              </a:extLst>
            </p:cNvPr>
            <p:cNvSpPr txBox="1"/>
            <p:nvPr/>
          </p:nvSpPr>
          <p:spPr>
            <a:xfrm>
              <a:off x="6263895" y="3614614"/>
              <a:ext cx="790602" cy="400110"/>
            </a:xfrm>
            <a:prstGeom prst="rect">
              <a:avLst/>
            </a:prstGeom>
            <a:noFill/>
          </p:spPr>
          <p:txBody>
            <a:bodyPr wrap="none" rtlCol="0">
              <a:spAutoFit/>
            </a:bodyPr>
            <a:lstStyle/>
            <a:p>
              <a:pPr algn="ctr"/>
              <a:r>
                <a:rPr lang="en-US" sz="2000" dirty="0"/>
                <a:t>width</a:t>
              </a:r>
            </a:p>
          </p:txBody>
        </p:sp>
        <p:sp>
          <p:nvSpPr>
            <p:cNvPr id="210" name="TextBox 209">
              <a:extLst>
                <a:ext uri="{FF2B5EF4-FFF2-40B4-BE49-F238E27FC236}">
                  <a16:creationId xmlns:a16="http://schemas.microsoft.com/office/drawing/2014/main" id="{75D495DB-A50A-4B44-AD37-0F0CAAB2F166}"/>
                </a:ext>
              </a:extLst>
            </p:cNvPr>
            <p:cNvSpPr txBox="1"/>
            <p:nvPr/>
          </p:nvSpPr>
          <p:spPr>
            <a:xfrm>
              <a:off x="7006372" y="3636422"/>
              <a:ext cx="575672" cy="369332"/>
            </a:xfrm>
            <a:prstGeom prst="rect">
              <a:avLst/>
            </a:prstGeom>
            <a:solidFill>
              <a:srgbClr val="C3E1B1"/>
            </a:solidFill>
            <a:ln>
              <a:solidFill>
                <a:schemeClr val="tx1"/>
              </a:solidFill>
            </a:ln>
          </p:spPr>
          <p:txBody>
            <a:bodyPr wrap="square">
              <a:spAutoFit/>
            </a:bodyPr>
            <a:lstStyle/>
            <a:p>
              <a:pPr algn="ctr"/>
              <a:r>
                <a:rPr lang="en-US" dirty="0">
                  <a:latin typeface="Consolas" panose="020B0609020204030204" pitchFamily="49" charset="0"/>
                </a:rPr>
                <a:t>3</a:t>
              </a:r>
              <a:endParaRPr lang="en-US" dirty="0"/>
            </a:p>
          </p:txBody>
        </p:sp>
      </p:grpSp>
      <p:sp>
        <p:nvSpPr>
          <p:cNvPr id="217" name="Speech Bubble: Rectangle with Corners Rounded 216">
            <a:extLst>
              <a:ext uri="{FF2B5EF4-FFF2-40B4-BE49-F238E27FC236}">
                <a16:creationId xmlns:a16="http://schemas.microsoft.com/office/drawing/2014/main" id="{5ED483B9-6B1B-49DA-B3F6-FAE271A46DC8}"/>
              </a:ext>
            </a:extLst>
          </p:cNvPr>
          <p:cNvSpPr/>
          <p:nvPr/>
        </p:nvSpPr>
        <p:spPr>
          <a:xfrm>
            <a:off x="8370648" y="4478673"/>
            <a:ext cx="3729078" cy="1320057"/>
          </a:xfrm>
          <a:prstGeom prst="wedgeRoundRectCallout">
            <a:avLst>
              <a:gd name="adj1" fmla="val -105334"/>
              <a:gd name="adj2" fmla="val 696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call a function, Python just passes the object reference (pointer) to the function!</a:t>
            </a:r>
          </a:p>
        </p:txBody>
      </p:sp>
      <p:sp>
        <p:nvSpPr>
          <p:cNvPr id="218" name="Speech Bubble: Rectangle with Corners Rounded 217">
            <a:extLst>
              <a:ext uri="{FF2B5EF4-FFF2-40B4-BE49-F238E27FC236}">
                <a16:creationId xmlns:a16="http://schemas.microsoft.com/office/drawing/2014/main" id="{30A791A1-48D1-4CA9-A0E9-317AB6BD94CF}"/>
              </a:ext>
            </a:extLst>
          </p:cNvPr>
          <p:cNvSpPr/>
          <p:nvPr/>
        </p:nvSpPr>
        <p:spPr>
          <a:xfrm>
            <a:off x="208722" y="2156942"/>
            <a:ext cx="4033660" cy="1135832"/>
          </a:xfrm>
          <a:prstGeom prst="wedgeRoundRectCallout">
            <a:avLst>
              <a:gd name="adj1" fmla="val 77907"/>
              <a:gd name="adj2" fmla="val 1363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parameter is also an object reference (since it's just a variable).</a:t>
            </a:r>
          </a:p>
        </p:txBody>
      </p:sp>
      <p:cxnSp>
        <p:nvCxnSpPr>
          <p:cNvPr id="208" name="Straight Arrow Connector 207">
            <a:extLst>
              <a:ext uri="{FF2B5EF4-FFF2-40B4-BE49-F238E27FC236}">
                <a16:creationId xmlns:a16="http://schemas.microsoft.com/office/drawing/2014/main" id="{40D3029C-CED1-482E-99D4-0C295AF54BF3}"/>
              </a:ext>
            </a:extLst>
          </p:cNvPr>
          <p:cNvCxnSpPr>
            <a:cxnSpLocks/>
          </p:cNvCxnSpPr>
          <p:nvPr/>
        </p:nvCxnSpPr>
        <p:spPr>
          <a:xfrm>
            <a:off x="5204460" y="4366260"/>
            <a:ext cx="5570220" cy="1005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C24563DD-DB5E-42E3-86C6-411DDAB2706F}"/>
              </a:ext>
            </a:extLst>
          </p:cNvPr>
          <p:cNvCxnSpPr>
            <a:cxnSpLocks/>
          </p:cNvCxnSpPr>
          <p:nvPr/>
        </p:nvCxnSpPr>
        <p:spPr>
          <a:xfrm>
            <a:off x="2674953" y="64629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966209C7-C1EC-4F0F-91AE-9EB43D2B91DA}"/>
              </a:ext>
            </a:extLst>
          </p:cNvPr>
          <p:cNvSpPr txBox="1"/>
          <p:nvPr/>
        </p:nvSpPr>
        <p:spPr>
          <a:xfrm>
            <a:off x="-79740" y="4990649"/>
            <a:ext cx="2926005" cy="1200329"/>
          </a:xfrm>
          <a:prstGeom prst="rect">
            <a:avLst/>
          </a:prstGeom>
          <a:noFill/>
        </p:spPr>
        <p:txBody>
          <a:bodyPr wrap="square" rtlCol="0">
            <a:spAutoFit/>
          </a:bodyPr>
          <a:lstStyle/>
          <a:p>
            <a:pPr algn="ctr"/>
            <a:r>
              <a:rPr lang="en-US" sz="2400" dirty="0"/>
              <a:t>Alright, now that we know this, let's try some challenges!</a:t>
            </a:r>
          </a:p>
        </p:txBody>
      </p:sp>
      <p:sp>
        <p:nvSpPr>
          <p:cNvPr id="211" name="Speech Bubble: Rectangle with Corners Rounded 210">
            <a:extLst>
              <a:ext uri="{FF2B5EF4-FFF2-40B4-BE49-F238E27FC236}">
                <a16:creationId xmlns:a16="http://schemas.microsoft.com/office/drawing/2014/main" id="{33A6BEDC-8B7B-43BF-966E-B0FFFE2C9645}"/>
              </a:ext>
            </a:extLst>
          </p:cNvPr>
          <p:cNvSpPr/>
          <p:nvPr/>
        </p:nvSpPr>
        <p:spPr>
          <a:xfrm>
            <a:off x="6348840" y="3391713"/>
            <a:ext cx="3281459" cy="1320057"/>
          </a:xfrm>
          <a:prstGeom prst="wedgeRoundRectCallout">
            <a:avLst>
              <a:gd name="adj1" fmla="val 53866"/>
              <a:gd name="adj2" fmla="val 1432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Every variable in Python is an object reference – it just holds the address of a value!</a:t>
            </a:r>
          </a:p>
        </p:txBody>
      </p:sp>
      <p:sp>
        <p:nvSpPr>
          <p:cNvPr id="212" name="Speech Bubble: Rectangle with Corners Rounded 211">
            <a:extLst>
              <a:ext uri="{FF2B5EF4-FFF2-40B4-BE49-F238E27FC236}">
                <a16:creationId xmlns:a16="http://schemas.microsoft.com/office/drawing/2014/main" id="{290B6566-CF90-4D2B-BE1A-F3A34579D3A7}"/>
              </a:ext>
            </a:extLst>
          </p:cNvPr>
          <p:cNvSpPr/>
          <p:nvPr/>
        </p:nvSpPr>
        <p:spPr>
          <a:xfrm>
            <a:off x="8851660" y="1972717"/>
            <a:ext cx="3131618" cy="1320057"/>
          </a:xfrm>
          <a:prstGeom prst="wedgeRoundRectCallout">
            <a:avLst>
              <a:gd name="adj1" fmla="val 37092"/>
              <a:gd name="adj2" fmla="val 2096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value could be a Rectangle object, an integer, a string, a list, a tuple, etc.</a:t>
            </a:r>
          </a:p>
        </p:txBody>
      </p:sp>
      <p:sp>
        <p:nvSpPr>
          <p:cNvPr id="219" name="Speech Bubble: Rectangle with Corners Rounded 218">
            <a:extLst>
              <a:ext uri="{FF2B5EF4-FFF2-40B4-BE49-F238E27FC236}">
                <a16:creationId xmlns:a16="http://schemas.microsoft.com/office/drawing/2014/main" id="{2A14CE6A-D9A2-4357-86CD-9805312DB0CD}"/>
              </a:ext>
            </a:extLst>
          </p:cNvPr>
          <p:cNvSpPr/>
          <p:nvPr/>
        </p:nvSpPr>
        <p:spPr>
          <a:xfrm>
            <a:off x="8247301" y="3400716"/>
            <a:ext cx="3281459" cy="946558"/>
          </a:xfrm>
          <a:prstGeom prst="wedgeRoundRectCallout">
            <a:avLst>
              <a:gd name="adj1" fmla="val 28913"/>
              <a:gd name="adj2" fmla="val 1530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parameter always refers to the original value.</a:t>
            </a:r>
          </a:p>
        </p:txBody>
      </p:sp>
      <p:grpSp>
        <p:nvGrpSpPr>
          <p:cNvPr id="36" name="Group 35">
            <a:extLst>
              <a:ext uri="{FF2B5EF4-FFF2-40B4-BE49-F238E27FC236}">
                <a16:creationId xmlns:a16="http://schemas.microsoft.com/office/drawing/2014/main" id="{7074747F-1B58-4E23-A28E-7E137B4F6444}"/>
              </a:ext>
            </a:extLst>
          </p:cNvPr>
          <p:cNvGrpSpPr/>
          <p:nvPr/>
        </p:nvGrpSpPr>
        <p:grpSpPr>
          <a:xfrm>
            <a:off x="6538365" y="47020"/>
            <a:ext cx="5622258" cy="1423051"/>
            <a:chOff x="6049251" y="1867121"/>
            <a:chExt cx="5622258" cy="1423051"/>
          </a:xfrm>
        </p:grpSpPr>
        <p:grpSp>
          <p:nvGrpSpPr>
            <p:cNvPr id="37" name="Group 36">
              <a:extLst>
                <a:ext uri="{FF2B5EF4-FFF2-40B4-BE49-F238E27FC236}">
                  <a16:creationId xmlns:a16="http://schemas.microsoft.com/office/drawing/2014/main" id="{3BDC9098-AEFE-4F10-9BEA-E5DD9B5C9F95}"/>
                </a:ext>
              </a:extLst>
            </p:cNvPr>
            <p:cNvGrpSpPr/>
            <p:nvPr/>
          </p:nvGrpSpPr>
          <p:grpSpPr>
            <a:xfrm>
              <a:off x="6049251" y="1867121"/>
              <a:ext cx="5622258" cy="1423051"/>
              <a:chOff x="7119660" y="4803763"/>
              <a:chExt cx="5622258" cy="1423051"/>
            </a:xfrm>
          </p:grpSpPr>
          <p:grpSp>
            <p:nvGrpSpPr>
              <p:cNvPr id="39" name="Group 38">
                <a:extLst>
                  <a:ext uri="{FF2B5EF4-FFF2-40B4-BE49-F238E27FC236}">
                    <a16:creationId xmlns:a16="http://schemas.microsoft.com/office/drawing/2014/main" id="{F8B68AEB-B71C-4FB7-B54A-6B026A95546A}"/>
                  </a:ext>
                </a:extLst>
              </p:cNvPr>
              <p:cNvGrpSpPr/>
              <p:nvPr/>
            </p:nvGrpSpPr>
            <p:grpSpPr>
              <a:xfrm>
                <a:off x="7119660" y="4803763"/>
                <a:ext cx="5622258" cy="1354225"/>
                <a:chOff x="7358201" y="4426225"/>
                <a:chExt cx="5622258" cy="1354225"/>
              </a:xfrm>
            </p:grpSpPr>
            <p:sp>
              <p:nvSpPr>
                <p:cNvPr id="41" name="Rectangle: Rounded Corners 40">
                  <a:extLst>
                    <a:ext uri="{FF2B5EF4-FFF2-40B4-BE49-F238E27FC236}">
                      <a16:creationId xmlns:a16="http://schemas.microsoft.com/office/drawing/2014/main" id="{9C13F4B9-C32C-4794-8080-D377FF3AD694}"/>
                    </a:ext>
                  </a:extLst>
                </p:cNvPr>
                <p:cNvSpPr/>
                <p:nvPr/>
              </p:nvSpPr>
              <p:spPr>
                <a:xfrm>
                  <a:off x="7358201" y="4426225"/>
                  <a:ext cx="5622258" cy="135422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1FB7729-F971-41B7-82D3-F0D5488D3249}"/>
                    </a:ext>
                  </a:extLst>
                </p:cNvPr>
                <p:cNvSpPr txBox="1"/>
                <p:nvPr/>
              </p:nvSpPr>
              <p:spPr>
                <a:xfrm>
                  <a:off x="7794151" y="443124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40" name="TextBox 39">
                <a:extLst>
                  <a:ext uri="{FF2B5EF4-FFF2-40B4-BE49-F238E27FC236}">
                    <a16:creationId xmlns:a16="http://schemas.microsoft.com/office/drawing/2014/main" id="{902BD030-13F0-42B0-AB81-E56C4C1533BF}"/>
                  </a:ext>
                </a:extLst>
              </p:cNvPr>
              <p:cNvSpPr txBox="1"/>
              <p:nvPr/>
            </p:nvSpPr>
            <p:spPr>
              <a:xfrm>
                <a:off x="7807484" y="5211151"/>
                <a:ext cx="4853514" cy="1015663"/>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cs typeface="Cordia New" panose="020B0502040204020203" pitchFamily="34" charset="-34"/>
                  </a:rPr>
                  <a:t>ALERT! </a:t>
                </a:r>
                <a:r>
                  <a:rPr lang="en-US" sz="2000" dirty="0">
                    <a:solidFill>
                      <a:srgbClr val="FF0000"/>
                    </a:solidFill>
                    <a:latin typeface="Comic Sans MS" panose="030F0702030302020204" pitchFamily="66" charset="0"/>
                    <a:cs typeface="Cordia New" panose="020B0502040204020203" pitchFamily="34" charset="-34"/>
                  </a:rPr>
                  <a:t>Pass by Object Reference </a:t>
                </a:r>
                <a:r>
                  <a:rPr lang="en-US" sz="2000" dirty="0">
                    <a:solidFill>
                      <a:schemeClr val="accent1">
                        <a:lumMod val="75000"/>
                      </a:schemeClr>
                    </a:solidFill>
                    <a:latin typeface="Comic Sans MS" panose="030F0702030302020204" pitchFamily="66" charset="0"/>
                    <a:cs typeface="Cordia New" panose="020B0502040204020203" pitchFamily="34" charset="-34"/>
                  </a:rPr>
                  <a:t>is </a:t>
                </a:r>
                <a:r>
                  <a:rPr lang="en-US" sz="2000" dirty="0">
                    <a:solidFill>
                      <a:srgbClr val="00B050"/>
                    </a:solidFill>
                    <a:latin typeface="Comic Sans MS" panose="030F0702030302020204" pitchFamily="66" charset="0"/>
                    <a:cs typeface="Cordia New" panose="020B0502040204020203" pitchFamily="34" charset="-34"/>
                  </a:rPr>
                  <a:t>DIFFERENT</a:t>
                </a:r>
                <a:r>
                  <a:rPr lang="en-US" sz="2000" dirty="0">
                    <a:solidFill>
                      <a:schemeClr val="accent1">
                        <a:lumMod val="75000"/>
                      </a:schemeClr>
                    </a:solidFill>
                    <a:latin typeface="Comic Sans MS" panose="030F0702030302020204" pitchFamily="66" charset="0"/>
                    <a:cs typeface="Cordia New" panose="020B0502040204020203" pitchFamily="34" charset="-34"/>
                  </a:rPr>
                  <a:t> than </a:t>
                </a:r>
                <a:r>
                  <a:rPr lang="en-US" sz="2000" dirty="0">
                    <a:solidFill>
                      <a:srgbClr val="FF0000"/>
                    </a:solidFill>
                    <a:latin typeface="Comic Sans MS" panose="030F0702030302020204" pitchFamily="66" charset="0"/>
                    <a:cs typeface="Cordia New" panose="020B0502040204020203" pitchFamily="34" charset="-34"/>
                  </a:rPr>
                  <a:t>Pass by Reference </a:t>
                </a:r>
                <a:r>
                  <a:rPr lang="en-US" sz="2000" dirty="0">
                    <a:solidFill>
                      <a:schemeClr val="accent1">
                        <a:lumMod val="75000"/>
                      </a:schemeClr>
                    </a:solidFill>
                    <a:latin typeface="Comic Sans MS" panose="030F0702030302020204" pitchFamily="66" charset="0"/>
                    <a:cs typeface="Cordia New" panose="020B0502040204020203" pitchFamily="34" charset="-34"/>
                  </a:rPr>
                  <a:t>that we learned in C++.</a:t>
                </a:r>
                <a:endParaRPr lang="en-US" dirty="0">
                  <a:solidFill>
                    <a:srgbClr val="FF0000"/>
                  </a:solidFill>
                  <a:latin typeface="Consolas" panose="020B0609020204030204" pitchFamily="49" charset="0"/>
                  <a:cs typeface="Cordia New" panose="020B0502040204020203" pitchFamily="34" charset="-34"/>
                </a:endParaRPr>
              </a:p>
            </p:txBody>
          </p:sp>
        </p:grpSp>
        <p:pic>
          <p:nvPicPr>
            <p:cNvPr id="38" name="Picture 37">
              <a:extLst>
                <a:ext uri="{FF2B5EF4-FFF2-40B4-BE49-F238E27FC236}">
                  <a16:creationId xmlns:a16="http://schemas.microsoft.com/office/drawing/2014/main" id="{AD3D46D1-9360-4848-8DC4-EC0DDCCBA1C8}"/>
                </a:ext>
              </a:extLst>
            </p:cNvPr>
            <p:cNvPicPr>
              <a:picLocks noChangeAspect="1"/>
            </p:cNvPicPr>
            <p:nvPr/>
          </p:nvPicPr>
          <p:blipFill rotWithShape="1">
            <a:blip r:embed="rId3"/>
            <a:srcRect l="23761" r="21167"/>
            <a:stretch/>
          </p:blipFill>
          <p:spPr>
            <a:xfrm>
              <a:off x="6143342" y="2340522"/>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48803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1000"/>
                                        <p:tgtEl>
                                          <p:spTgt spid="10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11"/>
                                        </p:tgtEl>
                                        <p:attrNameLst>
                                          <p:attrName>style.visibility</p:attrName>
                                        </p:attrNameLst>
                                      </p:cBhvr>
                                      <p:to>
                                        <p:strVal val="visible"/>
                                      </p:to>
                                    </p:set>
                                    <p:animEffect transition="in" filter="wipe(down)">
                                      <p:cBhvr>
                                        <p:cTn id="36" dur="500"/>
                                        <p:tgtEl>
                                          <p:spTgt spid="2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12"/>
                                        </p:tgtEl>
                                        <p:attrNameLst>
                                          <p:attrName>style.visibility</p:attrName>
                                        </p:attrNameLst>
                                      </p:cBhvr>
                                      <p:to>
                                        <p:strVal val="visible"/>
                                      </p:to>
                                    </p:set>
                                    <p:animEffect transition="in" filter="wipe(down)">
                                      <p:cBhvr>
                                        <p:cTn id="41" dur="500"/>
                                        <p:tgtEl>
                                          <p:spTgt spid="21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1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7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8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17"/>
                                        </p:tgtEl>
                                        <p:attrNameLst>
                                          <p:attrName>style.visibility</p:attrName>
                                        </p:attrNameLst>
                                      </p:cBhvr>
                                      <p:to>
                                        <p:strVal val="visible"/>
                                      </p:to>
                                    </p:set>
                                    <p:animEffect transition="in" filter="wipe(down)">
                                      <p:cBhvr>
                                        <p:cTn id="60" dur="500"/>
                                        <p:tgtEl>
                                          <p:spTgt spid="21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8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05"/>
                                        </p:tgtEl>
                                        <p:attrNameLst>
                                          <p:attrName>style.visibility</p:attrName>
                                        </p:attrNameLst>
                                      </p:cBhvr>
                                      <p:to>
                                        <p:strVal val="visible"/>
                                      </p:to>
                                    </p:set>
                                  </p:childTnLst>
                                </p:cTn>
                              </p:par>
                              <p:par>
                                <p:cTn id="77" presetID="22" presetClass="entr" presetSubtype="8" fill="hold" nodeType="withEffect">
                                  <p:stCondLst>
                                    <p:cond delay="0"/>
                                  </p:stCondLst>
                                  <p:childTnLst>
                                    <p:set>
                                      <p:cBhvr>
                                        <p:cTn id="78" dur="1" fill="hold">
                                          <p:stCondLst>
                                            <p:cond delay="0"/>
                                          </p:stCondLst>
                                        </p:cTn>
                                        <p:tgtEl>
                                          <p:spTgt spid="208"/>
                                        </p:tgtEl>
                                        <p:attrNameLst>
                                          <p:attrName>style.visibility</p:attrName>
                                        </p:attrNameLst>
                                      </p:cBhvr>
                                      <p:to>
                                        <p:strVal val="visible"/>
                                      </p:to>
                                    </p:set>
                                    <p:animEffect transition="in" filter="wipe(left)">
                                      <p:cBhvr>
                                        <p:cTn id="79" dur="500"/>
                                        <p:tgtEl>
                                          <p:spTgt spid="20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18"/>
                                        </p:tgtEl>
                                        <p:attrNameLst>
                                          <p:attrName>style.visibility</p:attrName>
                                        </p:attrNameLst>
                                      </p:cBhvr>
                                      <p:to>
                                        <p:strVal val="visible"/>
                                      </p:to>
                                    </p:set>
                                    <p:animEffect transition="in" filter="wipe(down)">
                                      <p:cBhvr>
                                        <p:cTn id="84" dur="500"/>
                                        <p:tgtEl>
                                          <p:spTgt spid="21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219"/>
                                        </p:tgtEl>
                                        <p:attrNameLst>
                                          <p:attrName>style.visibility</p:attrName>
                                        </p:attrNameLst>
                                      </p:cBhvr>
                                      <p:to>
                                        <p:strVal val="visible"/>
                                      </p:to>
                                    </p:set>
                                    <p:animEffect transition="in" filter="wipe(down)">
                                      <p:cBhvr>
                                        <p:cTn id="89" dur="500"/>
                                        <p:tgtEl>
                                          <p:spTgt spid="219"/>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219"/>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18"/>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178"/>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8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183"/>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186"/>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nodeType="clickEffect">
                                  <p:stCondLst>
                                    <p:cond delay="0"/>
                                  </p:stCondLst>
                                  <p:childTnLst>
                                    <p:animEffect transition="out" filter="fade">
                                      <p:cBhvr>
                                        <p:cTn id="115" dur="500"/>
                                        <p:tgtEl>
                                          <p:spTgt spid="205"/>
                                        </p:tgtEl>
                                      </p:cBhvr>
                                    </p:animEffect>
                                    <p:set>
                                      <p:cBhvr>
                                        <p:cTn id="116" dur="1" fill="hold">
                                          <p:stCondLst>
                                            <p:cond delay="499"/>
                                          </p:stCondLst>
                                        </p:cTn>
                                        <p:tgtEl>
                                          <p:spTgt spid="205"/>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208"/>
                                        </p:tgtEl>
                                      </p:cBhvr>
                                    </p:animEffect>
                                    <p:set>
                                      <p:cBhvr>
                                        <p:cTn id="119" dur="1" fill="hold">
                                          <p:stCondLst>
                                            <p:cond delay="499"/>
                                          </p:stCondLst>
                                        </p:cTn>
                                        <p:tgtEl>
                                          <p:spTgt spid="20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186"/>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221"/>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221"/>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222"/>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 presetClass="entr" presetSubtype="2" fill="hold" nodeType="clickEffect">
                                  <p:stCondLst>
                                    <p:cond delay="0"/>
                                  </p:stCondLst>
                                  <p:childTnLst>
                                    <p:set>
                                      <p:cBhvr>
                                        <p:cTn id="139" dur="1" fill="hold">
                                          <p:stCondLst>
                                            <p:cond delay="0"/>
                                          </p:stCondLst>
                                        </p:cTn>
                                        <p:tgtEl>
                                          <p:spTgt spid="36"/>
                                        </p:tgtEl>
                                        <p:attrNameLst>
                                          <p:attrName>style.visibility</p:attrName>
                                        </p:attrNameLst>
                                      </p:cBhvr>
                                      <p:to>
                                        <p:strVal val="visible"/>
                                      </p:to>
                                    </p:set>
                                    <p:anim calcmode="lin" valueType="num">
                                      <p:cBhvr additive="base">
                                        <p:cTn id="140" dur="500" fill="hold"/>
                                        <p:tgtEl>
                                          <p:spTgt spid="36"/>
                                        </p:tgtEl>
                                        <p:attrNameLst>
                                          <p:attrName>ppt_x</p:attrName>
                                        </p:attrNameLst>
                                      </p:cBhvr>
                                      <p:tavLst>
                                        <p:tav tm="0">
                                          <p:val>
                                            <p:strVal val="1+#ppt_w/2"/>
                                          </p:val>
                                        </p:tav>
                                        <p:tav tm="100000">
                                          <p:val>
                                            <p:strVal val="#ppt_x"/>
                                          </p:val>
                                        </p:tav>
                                      </p:tavLst>
                                    </p:anim>
                                    <p:anim calcmode="lin" valueType="num">
                                      <p:cBhvr additive="base">
                                        <p:cTn id="141"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xit" presetSubtype="2" fill="hold" nodeType="clickEffect">
                                  <p:stCondLst>
                                    <p:cond delay="0"/>
                                  </p:stCondLst>
                                  <p:childTnLst>
                                    <p:anim calcmode="lin" valueType="num">
                                      <p:cBhvr additive="base">
                                        <p:cTn id="145" dur="500"/>
                                        <p:tgtEl>
                                          <p:spTgt spid="36"/>
                                        </p:tgtEl>
                                        <p:attrNameLst>
                                          <p:attrName>ppt_x</p:attrName>
                                        </p:attrNameLst>
                                      </p:cBhvr>
                                      <p:tavLst>
                                        <p:tav tm="0">
                                          <p:val>
                                            <p:strVal val="ppt_x"/>
                                          </p:val>
                                        </p:tav>
                                        <p:tav tm="100000">
                                          <p:val>
                                            <p:strVal val="1+ppt_w/2"/>
                                          </p:val>
                                        </p:tav>
                                      </p:tavLst>
                                    </p:anim>
                                    <p:anim calcmode="lin" valueType="num">
                                      <p:cBhvr additive="base">
                                        <p:cTn id="146" dur="500"/>
                                        <p:tgtEl>
                                          <p:spTgt spid="36"/>
                                        </p:tgtEl>
                                        <p:attrNameLst>
                                          <p:attrName>ppt_y</p:attrName>
                                        </p:attrNameLst>
                                      </p:cBhvr>
                                      <p:tavLst>
                                        <p:tav tm="0">
                                          <p:val>
                                            <p:strVal val="ppt_y"/>
                                          </p:val>
                                        </p:tav>
                                        <p:tav tm="100000">
                                          <p:val>
                                            <p:strVal val="ppt_y"/>
                                          </p:val>
                                        </p:tav>
                                      </p:tavLst>
                                    </p:anim>
                                    <p:set>
                                      <p:cBhvr>
                                        <p:cTn id="147"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9" grpId="0"/>
      <p:bldP spid="100" grpId="0"/>
      <p:bldP spid="102" grpId="0"/>
      <p:bldP spid="103" grpId="0" animBg="1"/>
      <p:bldP spid="217" grpId="0" animBg="1"/>
      <p:bldP spid="217" grpId="1" animBg="1"/>
      <p:bldP spid="218" grpId="0" animBg="1"/>
      <p:bldP spid="218" grpId="1" animBg="1"/>
      <p:bldP spid="222" grpId="0"/>
      <p:bldP spid="211" grpId="0" animBg="1"/>
      <p:bldP spid="211" grpId="1" animBg="1"/>
      <p:bldP spid="212" grpId="0" animBg="1"/>
      <p:bldP spid="212" grpId="1" animBg="1"/>
      <p:bldP spid="219" grpId="0" animBg="1"/>
      <p:bldP spid="219"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3A6544-5225-4067-B8DB-9E4CF40322FB}"/>
              </a:ext>
            </a:extLst>
          </p:cNvPr>
          <p:cNvSpPr txBox="1"/>
          <p:nvPr/>
        </p:nvSpPr>
        <p:spPr>
          <a:xfrm>
            <a:off x="188260" y="2216745"/>
            <a:ext cx="3767724" cy="182603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nerdify</a:t>
            </a:r>
            <a:r>
              <a:rPr lang="en-US" dirty="0">
                <a:solidFill>
                  <a:srgbClr val="000000"/>
                </a:solidFill>
                <a:latin typeface="Consolas" panose="020B0609020204030204" pitchFamily="49" charset="0"/>
              </a:rPr>
              <a:t>(s):</a:t>
            </a:r>
          </a:p>
          <a:p>
            <a:r>
              <a:rPr lang="en-US" dirty="0">
                <a:solidFill>
                  <a:srgbClr val="000000"/>
                </a:solidFill>
                <a:latin typeface="Consolas" panose="020B0609020204030204" pitchFamily="49" charset="0"/>
              </a:rPr>
              <a:t> s = </a:t>
            </a:r>
            <a:r>
              <a:rPr lang="en-US" dirty="0">
                <a:solidFill>
                  <a:srgbClr val="850002"/>
                </a:solidFill>
                <a:latin typeface="Consolas" panose="020B0609020204030204" pitchFamily="49" charset="0"/>
              </a:rPr>
              <a:t>'coding '</a:t>
            </a:r>
            <a:r>
              <a:rPr lang="en-US" dirty="0">
                <a:solidFill>
                  <a:srgbClr val="000000"/>
                </a:solidFill>
                <a:latin typeface="Consolas" panose="020B0609020204030204" pitchFamily="49" charset="0"/>
              </a:rPr>
              <a:t> + s</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i_like</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'parties'</a:t>
            </a:r>
          </a:p>
          <a:p>
            <a:r>
              <a:rPr lang="en-US" dirty="0">
                <a:solidFill>
                  <a:srgbClr val="000000"/>
                </a:solidFill>
                <a:latin typeface="Consolas" panose="020B0609020204030204" pitchFamily="49" charset="0"/>
              </a:rPr>
              <a:t>nerdify(</a:t>
            </a:r>
            <a:r>
              <a:rPr lang="en-US" dirty="0" err="1">
                <a:solidFill>
                  <a:srgbClr val="000000"/>
                </a:solidFill>
                <a:latin typeface="Consolas" panose="020B0609020204030204" pitchFamily="49" charset="0"/>
              </a:rPr>
              <a:t>i_like</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i_like</a:t>
            </a:r>
            <a:r>
              <a:rPr lang="en-US" dirty="0">
                <a:solidFill>
                  <a:srgbClr val="000000"/>
                </a:solidFill>
                <a:latin typeface="Consolas" panose="020B0609020204030204" pitchFamily="49" charset="0"/>
              </a:rPr>
              <a:t>)</a:t>
            </a:r>
          </a:p>
        </p:txBody>
      </p:sp>
      <p:grpSp>
        <p:nvGrpSpPr>
          <p:cNvPr id="3" name="Group 2">
            <a:extLst>
              <a:ext uri="{FF2B5EF4-FFF2-40B4-BE49-F238E27FC236}">
                <a16:creationId xmlns:a16="http://schemas.microsoft.com/office/drawing/2014/main" id="{847BD5CE-1A93-41DC-91E0-7B7E22A03A20}"/>
              </a:ext>
            </a:extLst>
          </p:cNvPr>
          <p:cNvGrpSpPr/>
          <p:nvPr/>
        </p:nvGrpSpPr>
        <p:grpSpPr>
          <a:xfrm>
            <a:off x="780795" y="-89451"/>
            <a:ext cx="11411205" cy="846739"/>
            <a:chOff x="780795" y="-89451"/>
            <a:chExt cx="11411205" cy="846739"/>
          </a:xfrm>
        </p:grpSpPr>
        <p:sp>
          <p:nvSpPr>
            <p:cNvPr id="2" name="TextBox 1">
              <a:extLst>
                <a:ext uri="{FF2B5EF4-FFF2-40B4-BE49-F238E27FC236}">
                  <a16:creationId xmlns:a16="http://schemas.microsoft.com/office/drawing/2014/main" id="{08284727-1A3A-4E9F-956C-57CC4F72B5AC}"/>
                </a:ext>
              </a:extLst>
            </p:cNvPr>
            <p:cNvSpPr txBox="1"/>
            <p:nvPr/>
          </p:nvSpPr>
          <p:spPr>
            <a:xfrm>
              <a:off x="780795" y="24293"/>
              <a:ext cx="11411205" cy="707886"/>
            </a:xfrm>
            <a:prstGeom prst="rect">
              <a:avLst/>
            </a:prstGeom>
            <a:noFill/>
          </p:spPr>
          <p:txBody>
            <a:bodyPr wrap="square" rtlCol="0">
              <a:spAutoFit/>
            </a:bodyPr>
            <a:lstStyle/>
            <a:p>
              <a:pPr algn="ctr"/>
              <a:r>
                <a:rPr lang="en-US" sz="4000" dirty="0"/>
                <a:t>Parameter Passing</a:t>
              </a:r>
            </a:p>
          </p:txBody>
        </p:sp>
        <p:pic>
          <p:nvPicPr>
            <p:cNvPr id="11" name="Picture 10" descr="Shape&#10;&#10;Description automatically generated with low confidence">
              <a:extLst>
                <a:ext uri="{FF2B5EF4-FFF2-40B4-BE49-F238E27FC236}">
                  <a16:creationId xmlns:a16="http://schemas.microsoft.com/office/drawing/2014/main" id="{D71DB8B6-BE79-4758-9BB1-C1BA9F807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634" y="-89451"/>
              <a:ext cx="846739" cy="846739"/>
            </a:xfrm>
            <a:prstGeom prst="rect">
              <a:avLst/>
            </a:prstGeom>
            <a:ln>
              <a:noFill/>
            </a:ln>
            <a:effectLst>
              <a:outerShdw blurRad="292100" dist="139700" dir="2700000" algn="tl" rotWithShape="0">
                <a:srgbClr val="333333">
                  <a:alpha val="65000"/>
                </a:srgbClr>
              </a:outerShdw>
            </a:effectLst>
          </p:spPr>
        </p:pic>
      </p:grpSp>
      <p:sp>
        <p:nvSpPr>
          <p:cNvPr id="12" name="Rectangle 11">
            <a:extLst>
              <a:ext uri="{FF2B5EF4-FFF2-40B4-BE49-F238E27FC236}">
                <a16:creationId xmlns:a16="http://schemas.microsoft.com/office/drawing/2014/main" id="{09ABFC5B-458B-427D-8C3A-51307BA85DF7}"/>
              </a:ext>
            </a:extLst>
          </p:cNvPr>
          <p:cNvSpPr/>
          <p:nvPr/>
        </p:nvSpPr>
        <p:spPr>
          <a:xfrm>
            <a:off x="3324039" y="1580549"/>
            <a:ext cx="5680367"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3" name="Rectangle 12">
            <a:extLst>
              <a:ext uri="{FF2B5EF4-FFF2-40B4-BE49-F238E27FC236}">
                <a16:creationId xmlns:a16="http://schemas.microsoft.com/office/drawing/2014/main" id="{B902A99A-DD9D-4A48-9C62-700473A4B6EE}"/>
              </a:ext>
            </a:extLst>
          </p:cNvPr>
          <p:cNvSpPr/>
          <p:nvPr/>
        </p:nvSpPr>
        <p:spPr>
          <a:xfrm>
            <a:off x="3326764" y="1595813"/>
            <a:ext cx="568248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6A99BAE-6E28-4953-A4BE-C23420335994}"/>
              </a:ext>
            </a:extLst>
          </p:cNvPr>
          <p:cNvSpPr txBox="1"/>
          <p:nvPr/>
        </p:nvSpPr>
        <p:spPr>
          <a:xfrm>
            <a:off x="1187441" y="1003469"/>
            <a:ext cx="10149806" cy="523220"/>
          </a:xfrm>
          <a:prstGeom prst="rect">
            <a:avLst/>
          </a:prstGeom>
          <a:noFill/>
        </p:spPr>
        <p:txBody>
          <a:bodyPr wrap="square" rtlCol="0">
            <a:spAutoFit/>
          </a:bodyPr>
          <a:lstStyle/>
          <a:p>
            <a:pPr algn="ctr"/>
            <a:r>
              <a:rPr lang="en-US" sz="2800" dirty="0"/>
              <a:t>What do each of these programs print, and why?</a:t>
            </a:r>
          </a:p>
        </p:txBody>
      </p:sp>
      <p:sp>
        <p:nvSpPr>
          <p:cNvPr id="14" name="TextBox 13">
            <a:extLst>
              <a:ext uri="{FF2B5EF4-FFF2-40B4-BE49-F238E27FC236}">
                <a16:creationId xmlns:a16="http://schemas.microsoft.com/office/drawing/2014/main" id="{40910016-2678-4B22-99C3-0906A79D8064}"/>
              </a:ext>
            </a:extLst>
          </p:cNvPr>
          <p:cNvSpPr txBox="1"/>
          <p:nvPr/>
        </p:nvSpPr>
        <p:spPr>
          <a:xfrm>
            <a:off x="4212138" y="2216745"/>
            <a:ext cx="3767724" cy="182603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peachify</a:t>
            </a:r>
            <a:r>
              <a:rPr lang="en-US" dirty="0">
                <a:solidFill>
                  <a:srgbClr val="000000"/>
                </a:solidFill>
                <a:latin typeface="Consolas" panose="020B0609020204030204" pitchFamily="49" charset="0"/>
              </a:rPr>
              <a:t>(f):</a:t>
            </a:r>
          </a:p>
          <a:p>
            <a:r>
              <a:rPr lang="en-US" dirty="0">
                <a:solidFill>
                  <a:srgbClr val="000000"/>
                </a:solidFill>
                <a:latin typeface="Consolas" panose="020B0609020204030204" pitchFamily="49" charset="0"/>
              </a:rPr>
              <a:t> f = f + [</a:t>
            </a:r>
            <a:r>
              <a:rPr lang="en-US" dirty="0">
                <a:solidFill>
                  <a:srgbClr val="850002"/>
                </a:solidFill>
                <a:latin typeface="Consolas" panose="020B0609020204030204" pitchFamily="49" charset="0"/>
              </a:rPr>
              <a:t>'peach'</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fruits = [</a:t>
            </a:r>
            <a:r>
              <a:rPr lang="en-US" dirty="0">
                <a:solidFill>
                  <a:srgbClr val="850002"/>
                </a:solidFill>
                <a:latin typeface="Consolas" panose="020B0609020204030204" pitchFamily="49" charset="0"/>
              </a:rPr>
              <a:t>'apple'</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'cherry'</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peachify</a:t>
            </a:r>
            <a:r>
              <a:rPr lang="en-US" dirty="0">
                <a:solidFill>
                  <a:srgbClr val="000000"/>
                </a:solidFill>
                <a:latin typeface="Consolas" panose="020B0609020204030204" pitchFamily="49" charset="0"/>
              </a:rPr>
              <a:t>(fruits)</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(fruits)</a:t>
            </a:r>
          </a:p>
        </p:txBody>
      </p:sp>
      <p:sp>
        <p:nvSpPr>
          <p:cNvPr id="16" name="TextBox 15">
            <a:extLst>
              <a:ext uri="{FF2B5EF4-FFF2-40B4-BE49-F238E27FC236}">
                <a16:creationId xmlns:a16="http://schemas.microsoft.com/office/drawing/2014/main" id="{5CD0424F-030E-4BDE-A50D-9CA18C002645}"/>
              </a:ext>
            </a:extLst>
          </p:cNvPr>
          <p:cNvSpPr txBox="1"/>
          <p:nvPr/>
        </p:nvSpPr>
        <p:spPr>
          <a:xfrm>
            <a:off x="8236016" y="2216745"/>
            <a:ext cx="3767724" cy="182603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peachify2</a:t>
            </a:r>
            <a:r>
              <a:rPr lang="en-US" dirty="0">
                <a:solidFill>
                  <a:srgbClr val="000000"/>
                </a:solidFill>
                <a:latin typeface="Consolas" panose="020B0609020204030204" pitchFamily="49" charset="0"/>
              </a:rPr>
              <a:t>(f):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f.append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'peach'</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fruits = [</a:t>
            </a:r>
            <a:r>
              <a:rPr lang="en-US" dirty="0">
                <a:solidFill>
                  <a:srgbClr val="850002"/>
                </a:solidFill>
                <a:latin typeface="Consolas" panose="020B0609020204030204" pitchFamily="49" charset="0"/>
              </a:rPr>
              <a:t>'apple'</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'cherry'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peachify2(fruits)</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(fruits)</a:t>
            </a:r>
          </a:p>
        </p:txBody>
      </p:sp>
      <p:sp>
        <p:nvSpPr>
          <p:cNvPr id="18" name="TextBox 17">
            <a:extLst>
              <a:ext uri="{FF2B5EF4-FFF2-40B4-BE49-F238E27FC236}">
                <a16:creationId xmlns:a16="http://schemas.microsoft.com/office/drawing/2014/main" id="{B404B369-CF0A-466A-A14D-C0B1C9F38CC7}"/>
              </a:ext>
            </a:extLst>
          </p:cNvPr>
          <p:cNvSpPr txBox="1"/>
          <p:nvPr/>
        </p:nvSpPr>
        <p:spPr>
          <a:xfrm>
            <a:off x="2161933" y="4511044"/>
            <a:ext cx="3767724" cy="182603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largeify</a:t>
            </a:r>
            <a:r>
              <a:rPr lang="en-US" dirty="0">
                <a:solidFill>
                  <a:srgbClr val="000000"/>
                </a:solidFill>
                <a:latin typeface="Consolas" panose="020B0609020204030204" pitchFamily="49" charset="0"/>
              </a:rPr>
              <a:t>(c):</a:t>
            </a:r>
          </a:p>
          <a:p>
            <a:r>
              <a:rPr lang="en-US" dirty="0">
                <a:solidFill>
                  <a:srgbClr val="000000"/>
                </a:solidFill>
                <a:latin typeface="Consolas" panose="020B0609020204030204" pitchFamily="49" charset="0"/>
              </a:rPr>
              <a:t> c = Circle(</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unit = Circle(</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largeify</a:t>
            </a:r>
            <a:r>
              <a:rPr lang="en-US" dirty="0">
                <a:solidFill>
                  <a:srgbClr val="000000"/>
                </a:solidFill>
                <a:latin typeface="Consolas" panose="020B0609020204030204" pitchFamily="49" charset="0"/>
              </a:rPr>
              <a:t>(unit)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unit.radius</a:t>
            </a:r>
            <a:r>
              <a:rPr lang="en-US" dirty="0">
                <a:solidFill>
                  <a:srgbClr val="000000"/>
                </a:solidFill>
                <a:latin typeface="Consolas" panose="020B0609020204030204" pitchFamily="49" charset="0"/>
              </a:rPr>
              <a:t>())</a:t>
            </a:r>
          </a:p>
        </p:txBody>
      </p:sp>
      <p:sp>
        <p:nvSpPr>
          <p:cNvPr id="19" name="TextBox 18">
            <a:extLst>
              <a:ext uri="{FF2B5EF4-FFF2-40B4-BE49-F238E27FC236}">
                <a16:creationId xmlns:a16="http://schemas.microsoft.com/office/drawing/2014/main" id="{82F47F7A-849D-47E3-A28D-5ED3B9ACCEE1}"/>
              </a:ext>
            </a:extLst>
          </p:cNvPr>
          <p:cNvSpPr txBox="1"/>
          <p:nvPr/>
        </p:nvSpPr>
        <p:spPr>
          <a:xfrm>
            <a:off x="6262344" y="4511044"/>
            <a:ext cx="3767724" cy="182603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largeify2</a:t>
            </a:r>
            <a:r>
              <a:rPr lang="en-US" dirty="0">
                <a:solidFill>
                  <a:srgbClr val="000000"/>
                </a:solidFill>
                <a:latin typeface="Consolas" panose="020B0609020204030204" pitchFamily="49" charset="0"/>
              </a:rPr>
              <a:t>(c):</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c.set_radius</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unit = Circle(</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largeify2(unit)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unit.radius</a:t>
            </a:r>
            <a:r>
              <a:rPr lang="en-US" dirty="0">
                <a:solidFill>
                  <a:srgbClr val="000000"/>
                </a:solidFill>
                <a:latin typeface="Consolas" panose="020B0609020204030204" pitchFamily="49" charset="0"/>
              </a:rPr>
              <a:t>())</a:t>
            </a:r>
          </a:p>
        </p:txBody>
      </p:sp>
      <p:cxnSp>
        <p:nvCxnSpPr>
          <p:cNvPr id="22" name="Straight Arrow Connector 21">
            <a:extLst>
              <a:ext uri="{FF2B5EF4-FFF2-40B4-BE49-F238E27FC236}">
                <a16:creationId xmlns:a16="http://schemas.microsoft.com/office/drawing/2014/main" id="{AFE9C6BF-59FA-4339-B6FD-4C41ED8632C6}"/>
              </a:ext>
            </a:extLst>
          </p:cNvPr>
          <p:cNvCxnSpPr>
            <a:cxnSpLocks/>
          </p:cNvCxnSpPr>
          <p:nvPr/>
        </p:nvCxnSpPr>
        <p:spPr>
          <a:xfrm>
            <a:off x="-9625" y="321768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07E204-5173-4950-87C1-1FE1059B54AB}"/>
              </a:ext>
            </a:extLst>
          </p:cNvPr>
          <p:cNvSpPr txBox="1"/>
          <p:nvPr/>
        </p:nvSpPr>
        <p:spPr>
          <a:xfrm>
            <a:off x="1021097" y="6382587"/>
            <a:ext cx="10149806" cy="461665"/>
          </a:xfrm>
          <a:prstGeom prst="rect">
            <a:avLst/>
          </a:prstGeom>
          <a:noFill/>
        </p:spPr>
        <p:txBody>
          <a:bodyPr wrap="square" rtlCol="0">
            <a:spAutoFit/>
          </a:bodyPr>
          <a:lstStyle/>
          <a:p>
            <a:pPr algn="ctr"/>
            <a:r>
              <a:rPr lang="en-US" sz="2400" dirty="0"/>
              <a:t>Hint: Remember that every variable/parameter is an object reference!</a:t>
            </a:r>
          </a:p>
        </p:txBody>
      </p:sp>
      <p:grpSp>
        <p:nvGrpSpPr>
          <p:cNvPr id="24" name="Group 23">
            <a:extLst>
              <a:ext uri="{FF2B5EF4-FFF2-40B4-BE49-F238E27FC236}">
                <a16:creationId xmlns:a16="http://schemas.microsoft.com/office/drawing/2014/main" id="{671F79CF-DB8C-4528-B544-00533CEE8AB7}"/>
              </a:ext>
            </a:extLst>
          </p:cNvPr>
          <p:cNvGrpSpPr/>
          <p:nvPr/>
        </p:nvGrpSpPr>
        <p:grpSpPr>
          <a:xfrm>
            <a:off x="322331" y="1487738"/>
            <a:ext cx="3679203" cy="440282"/>
            <a:chOff x="6849719" y="3633364"/>
            <a:chExt cx="3514637" cy="440282"/>
          </a:xfrm>
        </p:grpSpPr>
        <p:grpSp>
          <p:nvGrpSpPr>
            <p:cNvPr id="25" name="Group 24">
              <a:extLst>
                <a:ext uri="{FF2B5EF4-FFF2-40B4-BE49-F238E27FC236}">
                  <a16:creationId xmlns:a16="http://schemas.microsoft.com/office/drawing/2014/main" id="{DCB4CA17-75DB-48C5-AFB7-AD37B96E92E9}"/>
                </a:ext>
              </a:extLst>
            </p:cNvPr>
            <p:cNvGrpSpPr/>
            <p:nvPr/>
          </p:nvGrpSpPr>
          <p:grpSpPr>
            <a:xfrm>
              <a:off x="6849719" y="3673536"/>
              <a:ext cx="2179981" cy="400110"/>
              <a:chOff x="8209557" y="4455828"/>
              <a:chExt cx="2179981" cy="400110"/>
            </a:xfrm>
          </p:grpSpPr>
          <p:grpSp>
            <p:nvGrpSpPr>
              <p:cNvPr id="27" name="Group 26">
                <a:extLst>
                  <a:ext uri="{FF2B5EF4-FFF2-40B4-BE49-F238E27FC236}">
                    <a16:creationId xmlns:a16="http://schemas.microsoft.com/office/drawing/2014/main" id="{CAFB8168-66D9-4984-A0A0-F9F0521D20F3}"/>
                  </a:ext>
                </a:extLst>
              </p:cNvPr>
              <p:cNvGrpSpPr/>
              <p:nvPr/>
            </p:nvGrpSpPr>
            <p:grpSpPr>
              <a:xfrm>
                <a:off x="8209557" y="4455828"/>
                <a:ext cx="1159534" cy="400110"/>
                <a:chOff x="4572298" y="2533132"/>
                <a:chExt cx="670323" cy="400110"/>
              </a:xfrm>
            </p:grpSpPr>
            <p:sp>
              <p:nvSpPr>
                <p:cNvPr id="29" name="TextBox 28">
                  <a:extLst>
                    <a:ext uri="{FF2B5EF4-FFF2-40B4-BE49-F238E27FC236}">
                      <a16:creationId xmlns:a16="http://schemas.microsoft.com/office/drawing/2014/main" id="{659EA888-00C4-4641-B6E2-1AF009E48E09}"/>
                    </a:ext>
                  </a:extLst>
                </p:cNvPr>
                <p:cNvSpPr txBox="1"/>
                <p:nvPr/>
              </p:nvSpPr>
              <p:spPr>
                <a:xfrm>
                  <a:off x="4572298" y="2533132"/>
                  <a:ext cx="406397" cy="400110"/>
                </a:xfrm>
                <a:prstGeom prst="rect">
                  <a:avLst/>
                </a:prstGeom>
                <a:noFill/>
              </p:spPr>
              <p:txBody>
                <a:bodyPr wrap="none" rtlCol="0">
                  <a:spAutoFit/>
                </a:bodyPr>
                <a:lstStyle/>
                <a:p>
                  <a:r>
                    <a:rPr lang="en-US" sz="2000" dirty="0" err="1">
                      <a:solidFill>
                        <a:srgbClr val="7030A0"/>
                      </a:solidFill>
                    </a:rPr>
                    <a:t>i_like</a:t>
                  </a:r>
                  <a:endParaRPr lang="en-US" sz="2000" dirty="0">
                    <a:solidFill>
                      <a:srgbClr val="7030A0"/>
                    </a:solidFill>
                  </a:endParaRPr>
                </a:p>
              </p:txBody>
            </p:sp>
            <p:sp>
              <p:nvSpPr>
                <p:cNvPr id="30" name="Rectangle 29">
                  <a:extLst>
                    <a:ext uri="{FF2B5EF4-FFF2-40B4-BE49-F238E27FC236}">
                      <a16:creationId xmlns:a16="http://schemas.microsoft.com/office/drawing/2014/main" id="{DF9A7EE3-584C-4DE1-9C66-CA15E0B035B4}"/>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28" name="Straight Arrow Connector 27">
                <a:extLst>
                  <a:ext uri="{FF2B5EF4-FFF2-40B4-BE49-F238E27FC236}">
                    <a16:creationId xmlns:a16="http://schemas.microsoft.com/office/drawing/2014/main" id="{1187289E-B789-4EB8-805B-B03EA71079BA}"/>
                  </a:ext>
                </a:extLst>
              </p:cNvPr>
              <p:cNvCxnSpPr>
                <a:cxnSpLocks/>
              </p:cNvCxnSpPr>
              <p:nvPr/>
            </p:nvCxnSpPr>
            <p:spPr>
              <a:xfrm flipV="1">
                <a:off x="9146023" y="4458942"/>
                <a:ext cx="1243515" cy="2107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678BDF1F-DF88-41EC-AB79-2C6870E7CB18}"/>
                </a:ext>
              </a:extLst>
            </p:cNvPr>
            <p:cNvSpPr/>
            <p:nvPr/>
          </p:nvSpPr>
          <p:spPr>
            <a:xfrm>
              <a:off x="9014793" y="3633364"/>
              <a:ext cx="1349563"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'parties'</a:t>
              </a:r>
            </a:p>
          </p:txBody>
        </p:sp>
      </p:grpSp>
      <p:cxnSp>
        <p:nvCxnSpPr>
          <p:cNvPr id="31" name="Straight Arrow Connector 30">
            <a:extLst>
              <a:ext uri="{FF2B5EF4-FFF2-40B4-BE49-F238E27FC236}">
                <a16:creationId xmlns:a16="http://schemas.microsoft.com/office/drawing/2014/main" id="{A1161AD8-9860-42A8-897D-74E77976064D}"/>
              </a:ext>
            </a:extLst>
          </p:cNvPr>
          <p:cNvCxnSpPr>
            <a:cxnSpLocks/>
          </p:cNvCxnSpPr>
          <p:nvPr/>
        </p:nvCxnSpPr>
        <p:spPr>
          <a:xfrm>
            <a:off x="-40105" y="34952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B9FAD2-5131-4CBE-A524-55314463B712}"/>
              </a:ext>
            </a:extLst>
          </p:cNvPr>
          <p:cNvCxnSpPr>
            <a:cxnSpLocks/>
          </p:cNvCxnSpPr>
          <p:nvPr/>
        </p:nvCxnSpPr>
        <p:spPr>
          <a:xfrm>
            <a:off x="-12833" y="238670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3EC3A33-8645-4D2B-A969-5B75F561D85F}"/>
              </a:ext>
            </a:extLst>
          </p:cNvPr>
          <p:cNvGrpSpPr/>
          <p:nvPr/>
        </p:nvGrpSpPr>
        <p:grpSpPr>
          <a:xfrm>
            <a:off x="740362" y="1061929"/>
            <a:ext cx="790329" cy="400110"/>
            <a:chOff x="4806170" y="2533132"/>
            <a:chExt cx="436451" cy="400110"/>
          </a:xfrm>
        </p:grpSpPr>
        <p:sp>
          <p:nvSpPr>
            <p:cNvPr id="38" name="TextBox 37">
              <a:extLst>
                <a:ext uri="{FF2B5EF4-FFF2-40B4-BE49-F238E27FC236}">
                  <a16:creationId xmlns:a16="http://schemas.microsoft.com/office/drawing/2014/main" id="{8D4D0EF4-BA20-4FB2-8598-0DDEAAE2E22A}"/>
                </a:ext>
              </a:extLst>
            </p:cNvPr>
            <p:cNvSpPr txBox="1"/>
            <p:nvPr/>
          </p:nvSpPr>
          <p:spPr>
            <a:xfrm>
              <a:off x="4806170" y="2533132"/>
              <a:ext cx="159521" cy="400110"/>
            </a:xfrm>
            <a:prstGeom prst="rect">
              <a:avLst/>
            </a:prstGeom>
            <a:noFill/>
          </p:spPr>
          <p:txBody>
            <a:bodyPr wrap="none" rtlCol="0">
              <a:spAutoFit/>
            </a:bodyPr>
            <a:lstStyle/>
            <a:p>
              <a:r>
                <a:rPr lang="en-US" sz="2000" dirty="0">
                  <a:solidFill>
                    <a:srgbClr val="7030A0"/>
                  </a:solidFill>
                </a:rPr>
                <a:t>s</a:t>
              </a:r>
            </a:p>
          </p:txBody>
        </p:sp>
        <p:sp>
          <p:nvSpPr>
            <p:cNvPr id="39" name="Rectangle 38">
              <a:extLst>
                <a:ext uri="{FF2B5EF4-FFF2-40B4-BE49-F238E27FC236}">
                  <a16:creationId xmlns:a16="http://schemas.microsoft.com/office/drawing/2014/main" id="{20D95807-0031-4AF6-8901-FA4EB936A513}"/>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40" name="Straight Arrow Connector 39">
            <a:extLst>
              <a:ext uri="{FF2B5EF4-FFF2-40B4-BE49-F238E27FC236}">
                <a16:creationId xmlns:a16="http://schemas.microsoft.com/office/drawing/2014/main" id="{332AFBE3-3CDE-4EE1-8950-C365A9EFF5C9}"/>
              </a:ext>
            </a:extLst>
          </p:cNvPr>
          <p:cNvCxnSpPr>
            <a:cxnSpLocks/>
          </p:cNvCxnSpPr>
          <p:nvPr/>
        </p:nvCxnSpPr>
        <p:spPr>
          <a:xfrm>
            <a:off x="1263847" y="1240820"/>
            <a:ext cx="1340538" cy="2796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7E9FC6E-54CD-4A25-A59C-773A06ED9A76}"/>
              </a:ext>
            </a:extLst>
          </p:cNvPr>
          <p:cNvCxnSpPr>
            <a:cxnSpLocks/>
          </p:cNvCxnSpPr>
          <p:nvPr/>
        </p:nvCxnSpPr>
        <p:spPr>
          <a:xfrm>
            <a:off x="81815" y="267385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4C6E04D-1F5D-48AE-B15E-BB1B823129C7}"/>
              </a:ext>
            </a:extLst>
          </p:cNvPr>
          <p:cNvSpPr/>
          <p:nvPr/>
        </p:nvSpPr>
        <p:spPr>
          <a:xfrm>
            <a:off x="2604385" y="870908"/>
            <a:ext cx="2237122"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'coding parties'</a:t>
            </a:r>
          </a:p>
        </p:txBody>
      </p:sp>
      <p:cxnSp>
        <p:nvCxnSpPr>
          <p:cNvPr id="43" name="Straight Arrow Connector 42">
            <a:extLst>
              <a:ext uri="{FF2B5EF4-FFF2-40B4-BE49-F238E27FC236}">
                <a16:creationId xmlns:a16="http://schemas.microsoft.com/office/drawing/2014/main" id="{C8161F07-41E0-47B7-8F72-DA3F5873E761}"/>
              </a:ext>
            </a:extLst>
          </p:cNvPr>
          <p:cNvCxnSpPr>
            <a:cxnSpLocks/>
          </p:cNvCxnSpPr>
          <p:nvPr/>
        </p:nvCxnSpPr>
        <p:spPr>
          <a:xfrm flipV="1">
            <a:off x="1242775" y="902215"/>
            <a:ext cx="1389915" cy="3372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44807F-2FB2-4BC2-82B2-C4B28B84D1AA}"/>
              </a:ext>
            </a:extLst>
          </p:cNvPr>
          <p:cNvCxnSpPr>
            <a:cxnSpLocks/>
          </p:cNvCxnSpPr>
          <p:nvPr/>
        </p:nvCxnSpPr>
        <p:spPr>
          <a:xfrm>
            <a:off x="137963" y="291288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BB9C575-9536-4983-9453-C93508A7A88E}"/>
              </a:ext>
            </a:extLst>
          </p:cNvPr>
          <p:cNvCxnSpPr>
            <a:cxnSpLocks/>
          </p:cNvCxnSpPr>
          <p:nvPr/>
        </p:nvCxnSpPr>
        <p:spPr>
          <a:xfrm>
            <a:off x="1605" y="378717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5CE3306-F522-43D2-8FC0-515F2C0A671B}"/>
              </a:ext>
            </a:extLst>
          </p:cNvPr>
          <p:cNvSpPr txBox="1"/>
          <p:nvPr/>
        </p:nvSpPr>
        <p:spPr>
          <a:xfrm>
            <a:off x="188258" y="4081540"/>
            <a:ext cx="3767725" cy="369332"/>
          </a:xfrm>
          <a:prstGeom prst="rect">
            <a:avLst/>
          </a:prstGeom>
          <a:solidFill>
            <a:schemeClr val="bg1">
              <a:lumMod val="95000"/>
            </a:schemeClr>
          </a:solidFill>
          <a:ln>
            <a:solidFill>
              <a:schemeClr val="tx1"/>
            </a:solidFill>
          </a:ln>
        </p:spPr>
        <p:txBody>
          <a:bodyPr wrap="square">
            <a:spAutoFit/>
          </a:bodyPr>
          <a:lstStyle/>
          <a:p>
            <a:r>
              <a:rPr lang="en-US" dirty="0">
                <a:latin typeface="Consolas" panose="020B0609020204030204" pitchFamily="49" charset="0"/>
              </a:rPr>
              <a:t>parties</a:t>
            </a:r>
          </a:p>
        </p:txBody>
      </p:sp>
      <p:cxnSp>
        <p:nvCxnSpPr>
          <p:cNvPr id="48" name="Straight Arrow Connector 47">
            <a:extLst>
              <a:ext uri="{FF2B5EF4-FFF2-40B4-BE49-F238E27FC236}">
                <a16:creationId xmlns:a16="http://schemas.microsoft.com/office/drawing/2014/main" id="{73F11150-51B6-4A35-AF8C-C1DB9F16222E}"/>
              </a:ext>
            </a:extLst>
          </p:cNvPr>
          <p:cNvCxnSpPr>
            <a:cxnSpLocks/>
          </p:cNvCxnSpPr>
          <p:nvPr/>
        </p:nvCxnSpPr>
        <p:spPr>
          <a:xfrm>
            <a:off x="3984858" y="322052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A2DB838-861D-4687-8919-9981514C1936}"/>
              </a:ext>
            </a:extLst>
          </p:cNvPr>
          <p:cNvGrpSpPr/>
          <p:nvPr/>
        </p:nvGrpSpPr>
        <p:grpSpPr>
          <a:xfrm>
            <a:off x="2068652" y="926163"/>
            <a:ext cx="3470362" cy="1066621"/>
            <a:chOff x="4841507" y="-1452248"/>
            <a:chExt cx="3470362" cy="1066621"/>
          </a:xfrm>
        </p:grpSpPr>
        <p:grpSp>
          <p:nvGrpSpPr>
            <p:cNvPr id="49" name="Group 48">
              <a:extLst>
                <a:ext uri="{FF2B5EF4-FFF2-40B4-BE49-F238E27FC236}">
                  <a16:creationId xmlns:a16="http://schemas.microsoft.com/office/drawing/2014/main" id="{013F12F0-24C1-4213-9BDE-4A04076D9F28}"/>
                </a:ext>
              </a:extLst>
            </p:cNvPr>
            <p:cNvGrpSpPr/>
            <p:nvPr/>
          </p:nvGrpSpPr>
          <p:grpSpPr>
            <a:xfrm>
              <a:off x="4841507" y="-1452248"/>
              <a:ext cx="3470362" cy="1066621"/>
              <a:chOff x="5960056" y="3016415"/>
              <a:chExt cx="3470362" cy="1066621"/>
            </a:xfrm>
          </p:grpSpPr>
          <p:grpSp>
            <p:nvGrpSpPr>
              <p:cNvPr id="50" name="Group 49">
                <a:extLst>
                  <a:ext uri="{FF2B5EF4-FFF2-40B4-BE49-F238E27FC236}">
                    <a16:creationId xmlns:a16="http://schemas.microsoft.com/office/drawing/2014/main" id="{4C243857-46C2-47A3-BCEA-7920F98FD623}"/>
                  </a:ext>
                </a:extLst>
              </p:cNvPr>
              <p:cNvGrpSpPr/>
              <p:nvPr/>
            </p:nvGrpSpPr>
            <p:grpSpPr>
              <a:xfrm>
                <a:off x="5960056" y="3016415"/>
                <a:ext cx="3470362" cy="433987"/>
                <a:chOff x="6858013" y="3633364"/>
                <a:chExt cx="3315131" cy="433987"/>
              </a:xfrm>
            </p:grpSpPr>
            <p:grpSp>
              <p:nvGrpSpPr>
                <p:cNvPr id="57" name="Group 56">
                  <a:extLst>
                    <a:ext uri="{FF2B5EF4-FFF2-40B4-BE49-F238E27FC236}">
                      <a16:creationId xmlns:a16="http://schemas.microsoft.com/office/drawing/2014/main" id="{29852128-4933-4ECE-8598-79B2F8670247}"/>
                    </a:ext>
                  </a:extLst>
                </p:cNvPr>
                <p:cNvGrpSpPr/>
                <p:nvPr/>
              </p:nvGrpSpPr>
              <p:grpSpPr>
                <a:xfrm>
                  <a:off x="6858013" y="3640164"/>
                  <a:ext cx="1151218" cy="400110"/>
                  <a:chOff x="4577104" y="2499760"/>
                  <a:chExt cx="665517" cy="400110"/>
                </a:xfrm>
              </p:grpSpPr>
              <p:sp>
                <p:nvSpPr>
                  <p:cNvPr id="59" name="TextBox 58">
                    <a:extLst>
                      <a:ext uri="{FF2B5EF4-FFF2-40B4-BE49-F238E27FC236}">
                        <a16:creationId xmlns:a16="http://schemas.microsoft.com/office/drawing/2014/main" id="{BCB9C72B-203A-4A20-A143-E480845B0A98}"/>
                      </a:ext>
                    </a:extLst>
                  </p:cNvPr>
                  <p:cNvSpPr txBox="1"/>
                  <p:nvPr/>
                </p:nvSpPr>
                <p:spPr>
                  <a:xfrm>
                    <a:off x="4577104" y="2499760"/>
                    <a:ext cx="408273" cy="400110"/>
                  </a:xfrm>
                  <a:prstGeom prst="rect">
                    <a:avLst/>
                  </a:prstGeom>
                  <a:noFill/>
                </p:spPr>
                <p:txBody>
                  <a:bodyPr wrap="none" rtlCol="0">
                    <a:spAutoFit/>
                  </a:bodyPr>
                  <a:lstStyle/>
                  <a:p>
                    <a:r>
                      <a:rPr lang="en-US" sz="2000" dirty="0">
                        <a:solidFill>
                          <a:srgbClr val="7030A0"/>
                        </a:solidFill>
                      </a:rPr>
                      <a:t>fruits</a:t>
                    </a:r>
                  </a:p>
                </p:txBody>
              </p:sp>
              <p:sp>
                <p:nvSpPr>
                  <p:cNvPr id="60" name="Rectangle 59">
                    <a:extLst>
                      <a:ext uri="{FF2B5EF4-FFF2-40B4-BE49-F238E27FC236}">
                        <a16:creationId xmlns:a16="http://schemas.microsoft.com/office/drawing/2014/main" id="{1FD51D0B-310D-4B87-92BE-A4A7B4421B58}"/>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sp>
              <p:nvSpPr>
                <p:cNvPr id="58" name="Rectangle 57">
                  <a:extLst>
                    <a:ext uri="{FF2B5EF4-FFF2-40B4-BE49-F238E27FC236}">
                      <a16:creationId xmlns:a16="http://schemas.microsoft.com/office/drawing/2014/main" id="{C3F73864-DC21-4B28-88B3-C87100781A59}"/>
                    </a:ext>
                  </a:extLst>
                </p:cNvPr>
                <p:cNvSpPr/>
                <p:nvPr/>
              </p:nvSpPr>
              <p:spPr>
                <a:xfrm>
                  <a:off x="8206686" y="3633364"/>
                  <a:ext cx="1966458"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51" name="Rectangle 50">
                <a:extLst>
                  <a:ext uri="{FF2B5EF4-FFF2-40B4-BE49-F238E27FC236}">
                    <a16:creationId xmlns:a16="http://schemas.microsoft.com/office/drawing/2014/main" id="{E9587F00-D2A1-4EE8-9B80-91888E3F0EA1}"/>
                  </a:ext>
                </a:extLst>
              </p:cNvPr>
              <p:cNvSpPr/>
              <p:nvPr/>
            </p:nvSpPr>
            <p:spPr>
              <a:xfrm>
                <a:off x="7488454"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E9E85C7-2206-4F65-9DA9-794801BA3F87}"/>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a:extLst>
                  <a:ext uri="{FF2B5EF4-FFF2-40B4-BE49-F238E27FC236}">
                    <a16:creationId xmlns:a16="http://schemas.microsoft.com/office/drawing/2014/main" id="{8E52C0B3-80E7-478D-9674-729049334419}"/>
                  </a:ext>
                </a:extLst>
              </p:cNvPr>
              <p:cNvCxnSpPr>
                <a:cxnSpLocks/>
              </p:cNvCxnSpPr>
              <p:nvPr/>
            </p:nvCxnSpPr>
            <p:spPr>
              <a:xfrm flipH="1">
                <a:off x="7566454" y="3234088"/>
                <a:ext cx="268511" cy="478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90FBF53-1A94-4351-AC46-56DB4D546EE2}"/>
                  </a:ext>
                </a:extLst>
              </p:cNvPr>
              <p:cNvSpPr/>
              <p:nvPr/>
            </p:nvSpPr>
            <p:spPr>
              <a:xfrm>
                <a:off x="6944986" y="3729639"/>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'apple'</a:t>
                </a:r>
              </a:p>
            </p:txBody>
          </p:sp>
          <p:cxnSp>
            <p:nvCxnSpPr>
              <p:cNvPr id="55" name="Straight Arrow Connector 54">
                <a:extLst>
                  <a:ext uri="{FF2B5EF4-FFF2-40B4-BE49-F238E27FC236}">
                    <a16:creationId xmlns:a16="http://schemas.microsoft.com/office/drawing/2014/main" id="{E5E1FB3F-7D23-4A19-A6C3-98236B8283F6}"/>
                  </a:ext>
                </a:extLst>
              </p:cNvPr>
              <p:cNvCxnSpPr>
                <a:cxnSpLocks/>
              </p:cNvCxnSpPr>
              <p:nvPr/>
            </p:nvCxnSpPr>
            <p:spPr>
              <a:xfrm>
                <a:off x="8460606" y="3270414"/>
                <a:ext cx="253466" cy="4592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E3028B72-5337-4637-B7E1-F00751B9A0DE}"/>
                  </a:ext>
                </a:extLst>
              </p:cNvPr>
              <p:cNvSpPr/>
              <p:nvPr/>
            </p:nvSpPr>
            <p:spPr>
              <a:xfrm>
                <a:off x="8192496" y="3729639"/>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'cherry'</a:t>
                </a:r>
              </a:p>
            </p:txBody>
          </p:sp>
        </p:grpSp>
        <p:cxnSp>
          <p:nvCxnSpPr>
            <p:cNvPr id="61" name="Straight Arrow Connector 60">
              <a:extLst>
                <a:ext uri="{FF2B5EF4-FFF2-40B4-BE49-F238E27FC236}">
                  <a16:creationId xmlns:a16="http://schemas.microsoft.com/office/drawing/2014/main" id="{A3D5214D-D84C-46DB-B5E0-BF721DDB294E}"/>
                </a:ext>
              </a:extLst>
            </p:cNvPr>
            <p:cNvCxnSpPr>
              <a:cxnSpLocks/>
            </p:cNvCxnSpPr>
            <p:nvPr/>
          </p:nvCxnSpPr>
          <p:spPr>
            <a:xfrm flipV="1">
              <a:off x="5752947" y="-1421625"/>
              <a:ext cx="534810" cy="2148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B884061D-868D-4BCD-B1C4-2409D37838A6}"/>
              </a:ext>
            </a:extLst>
          </p:cNvPr>
          <p:cNvCxnSpPr>
            <a:cxnSpLocks/>
          </p:cNvCxnSpPr>
          <p:nvPr/>
        </p:nvCxnSpPr>
        <p:spPr>
          <a:xfrm>
            <a:off x="3983255" y="348843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151C29-6A5B-494D-92DC-97C8F85709B0}"/>
              </a:ext>
            </a:extLst>
          </p:cNvPr>
          <p:cNvCxnSpPr>
            <a:cxnSpLocks/>
          </p:cNvCxnSpPr>
          <p:nvPr/>
        </p:nvCxnSpPr>
        <p:spPr>
          <a:xfrm>
            <a:off x="3991277" y="23991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473D1370-567F-4D6F-A63C-76FB5269CDBE}"/>
              </a:ext>
            </a:extLst>
          </p:cNvPr>
          <p:cNvGrpSpPr/>
          <p:nvPr/>
        </p:nvGrpSpPr>
        <p:grpSpPr>
          <a:xfrm>
            <a:off x="2477679" y="563821"/>
            <a:ext cx="790329" cy="400110"/>
            <a:chOff x="4806170" y="2533132"/>
            <a:chExt cx="436451" cy="400110"/>
          </a:xfrm>
        </p:grpSpPr>
        <p:sp>
          <p:nvSpPr>
            <p:cNvPr id="66" name="TextBox 65">
              <a:extLst>
                <a:ext uri="{FF2B5EF4-FFF2-40B4-BE49-F238E27FC236}">
                  <a16:creationId xmlns:a16="http://schemas.microsoft.com/office/drawing/2014/main" id="{F69AD506-3FCF-4922-8F41-C3C3D60B7BD1}"/>
                </a:ext>
              </a:extLst>
            </p:cNvPr>
            <p:cNvSpPr txBox="1"/>
            <p:nvPr/>
          </p:nvSpPr>
          <p:spPr>
            <a:xfrm>
              <a:off x="4806170" y="2533132"/>
              <a:ext cx="147128" cy="400110"/>
            </a:xfrm>
            <a:prstGeom prst="rect">
              <a:avLst/>
            </a:prstGeom>
            <a:noFill/>
          </p:spPr>
          <p:txBody>
            <a:bodyPr wrap="none" rtlCol="0">
              <a:spAutoFit/>
            </a:bodyPr>
            <a:lstStyle/>
            <a:p>
              <a:r>
                <a:rPr lang="en-US" sz="2000" dirty="0">
                  <a:solidFill>
                    <a:srgbClr val="7030A0"/>
                  </a:solidFill>
                </a:rPr>
                <a:t>f</a:t>
              </a:r>
            </a:p>
          </p:txBody>
        </p:sp>
        <p:sp>
          <p:nvSpPr>
            <p:cNvPr id="67" name="Rectangle 66">
              <a:extLst>
                <a:ext uri="{FF2B5EF4-FFF2-40B4-BE49-F238E27FC236}">
                  <a16:creationId xmlns:a16="http://schemas.microsoft.com/office/drawing/2014/main" id="{DA696FE5-94C3-4972-B6AD-10122E903916}"/>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68" name="Straight Arrow Connector 67">
            <a:extLst>
              <a:ext uri="{FF2B5EF4-FFF2-40B4-BE49-F238E27FC236}">
                <a16:creationId xmlns:a16="http://schemas.microsoft.com/office/drawing/2014/main" id="{BEDD323B-1BA1-46F9-884F-1797D36A4A2C}"/>
              </a:ext>
            </a:extLst>
          </p:cNvPr>
          <p:cNvCxnSpPr>
            <a:cxnSpLocks/>
          </p:cNvCxnSpPr>
          <p:nvPr/>
        </p:nvCxnSpPr>
        <p:spPr>
          <a:xfrm>
            <a:off x="2980092" y="741401"/>
            <a:ext cx="542841" cy="1936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EDDF46C-145C-4D8F-BAB6-8B8E8E62BF9F}"/>
              </a:ext>
            </a:extLst>
          </p:cNvPr>
          <p:cNvCxnSpPr>
            <a:cxnSpLocks/>
          </p:cNvCxnSpPr>
          <p:nvPr/>
        </p:nvCxnSpPr>
        <p:spPr>
          <a:xfrm>
            <a:off x="4105176" y="26670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6079A8E-0A7A-4590-B772-8B7A8926F9E8}"/>
              </a:ext>
            </a:extLst>
          </p:cNvPr>
          <p:cNvGrpSpPr/>
          <p:nvPr/>
        </p:nvGrpSpPr>
        <p:grpSpPr>
          <a:xfrm>
            <a:off x="6430386" y="654705"/>
            <a:ext cx="3659095" cy="1070788"/>
            <a:chOff x="8481999" y="239579"/>
            <a:chExt cx="3659095" cy="1070788"/>
          </a:xfrm>
        </p:grpSpPr>
        <p:grpSp>
          <p:nvGrpSpPr>
            <p:cNvPr id="72" name="Group 71">
              <a:extLst>
                <a:ext uri="{FF2B5EF4-FFF2-40B4-BE49-F238E27FC236}">
                  <a16:creationId xmlns:a16="http://schemas.microsoft.com/office/drawing/2014/main" id="{F52D5ADC-4FA5-49AF-AA6D-4FFB7253F479}"/>
                </a:ext>
              </a:extLst>
            </p:cNvPr>
            <p:cNvGrpSpPr/>
            <p:nvPr/>
          </p:nvGrpSpPr>
          <p:grpSpPr>
            <a:xfrm>
              <a:off x="8481999" y="239579"/>
              <a:ext cx="2485431" cy="1066621"/>
              <a:chOff x="6944986" y="3016415"/>
              <a:chExt cx="2485431" cy="1066621"/>
            </a:xfrm>
          </p:grpSpPr>
          <p:sp>
            <p:nvSpPr>
              <p:cNvPr id="82" name="Rectangle 81">
                <a:extLst>
                  <a:ext uri="{FF2B5EF4-FFF2-40B4-BE49-F238E27FC236}">
                    <a16:creationId xmlns:a16="http://schemas.microsoft.com/office/drawing/2014/main" id="{B6F817AA-DE28-4801-AC1F-051DEFD70E1A}"/>
                  </a:ext>
                </a:extLst>
              </p:cNvPr>
              <p:cNvSpPr/>
              <p:nvPr/>
            </p:nvSpPr>
            <p:spPr>
              <a:xfrm>
                <a:off x="7371880" y="3016415"/>
                <a:ext cx="2058537"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sp>
            <p:nvSpPr>
              <p:cNvPr id="75" name="Rectangle 74">
                <a:extLst>
                  <a:ext uri="{FF2B5EF4-FFF2-40B4-BE49-F238E27FC236}">
                    <a16:creationId xmlns:a16="http://schemas.microsoft.com/office/drawing/2014/main" id="{F6E1CADF-B8B8-43C4-A497-51572C046A43}"/>
                  </a:ext>
                </a:extLst>
              </p:cNvPr>
              <p:cNvSpPr/>
              <p:nvPr/>
            </p:nvSpPr>
            <p:spPr>
              <a:xfrm>
                <a:off x="7488454"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F3AAFBDC-567F-4CC0-A8B8-CBACF8F0D4B5}"/>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Arrow Connector 76">
                <a:extLst>
                  <a:ext uri="{FF2B5EF4-FFF2-40B4-BE49-F238E27FC236}">
                    <a16:creationId xmlns:a16="http://schemas.microsoft.com/office/drawing/2014/main" id="{601CDA39-A542-4244-AECB-08CB6E7DD804}"/>
                  </a:ext>
                </a:extLst>
              </p:cNvPr>
              <p:cNvCxnSpPr>
                <a:cxnSpLocks/>
              </p:cNvCxnSpPr>
              <p:nvPr/>
            </p:nvCxnSpPr>
            <p:spPr>
              <a:xfrm flipH="1">
                <a:off x="7566454" y="3234088"/>
                <a:ext cx="268511" cy="478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27D46D5F-B220-428E-BF58-2D3CC617F9E5}"/>
                  </a:ext>
                </a:extLst>
              </p:cNvPr>
              <p:cNvSpPr/>
              <p:nvPr/>
            </p:nvSpPr>
            <p:spPr>
              <a:xfrm>
                <a:off x="6944986" y="3729639"/>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'apple'</a:t>
                </a:r>
              </a:p>
            </p:txBody>
          </p:sp>
          <p:cxnSp>
            <p:nvCxnSpPr>
              <p:cNvPr id="79" name="Straight Arrow Connector 78">
                <a:extLst>
                  <a:ext uri="{FF2B5EF4-FFF2-40B4-BE49-F238E27FC236}">
                    <a16:creationId xmlns:a16="http://schemas.microsoft.com/office/drawing/2014/main" id="{E7A42A38-66AB-4347-A412-BC1D4798C6AC}"/>
                  </a:ext>
                </a:extLst>
              </p:cNvPr>
              <p:cNvCxnSpPr>
                <a:cxnSpLocks/>
              </p:cNvCxnSpPr>
              <p:nvPr/>
            </p:nvCxnSpPr>
            <p:spPr>
              <a:xfrm>
                <a:off x="8460606" y="3270414"/>
                <a:ext cx="253466" cy="4592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8935AF5-A711-4ACF-8B4D-C276FE452DDB}"/>
                  </a:ext>
                </a:extLst>
              </p:cNvPr>
              <p:cNvSpPr/>
              <p:nvPr/>
            </p:nvSpPr>
            <p:spPr>
              <a:xfrm>
                <a:off x="8192496" y="3729639"/>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'cherry'</a:t>
                </a:r>
              </a:p>
            </p:txBody>
          </p:sp>
        </p:grpSp>
        <p:sp>
          <p:nvSpPr>
            <p:cNvPr id="99" name="Rectangle 98">
              <a:extLst>
                <a:ext uri="{FF2B5EF4-FFF2-40B4-BE49-F238E27FC236}">
                  <a16:creationId xmlns:a16="http://schemas.microsoft.com/office/drawing/2014/main" id="{7AB82F96-8F42-4037-90E8-19CF1CE2AF22}"/>
                </a:ext>
              </a:extLst>
            </p:cNvPr>
            <p:cNvSpPr/>
            <p:nvPr/>
          </p:nvSpPr>
          <p:spPr>
            <a:xfrm>
              <a:off x="10298144" y="30806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0" name="Straight Arrow Connector 99">
              <a:extLst>
                <a:ext uri="{FF2B5EF4-FFF2-40B4-BE49-F238E27FC236}">
                  <a16:creationId xmlns:a16="http://schemas.microsoft.com/office/drawing/2014/main" id="{1F20A089-8C9C-47B6-A284-C8FECBBACEB2}"/>
                </a:ext>
              </a:extLst>
            </p:cNvPr>
            <p:cNvCxnSpPr>
              <a:cxnSpLocks/>
            </p:cNvCxnSpPr>
            <p:nvPr/>
          </p:nvCxnSpPr>
          <p:spPr>
            <a:xfrm>
              <a:off x="10631819" y="491974"/>
              <a:ext cx="485147" cy="4309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4BFC9-4E69-4908-A9F6-BA088D172718}"/>
                </a:ext>
              </a:extLst>
            </p:cNvPr>
            <p:cNvSpPr/>
            <p:nvPr/>
          </p:nvSpPr>
          <p:spPr>
            <a:xfrm>
              <a:off x="10960338" y="956970"/>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'peach'</a:t>
              </a:r>
            </a:p>
          </p:txBody>
        </p:sp>
      </p:grpSp>
      <p:cxnSp>
        <p:nvCxnSpPr>
          <p:cNvPr id="104" name="Straight Arrow Connector 103">
            <a:extLst>
              <a:ext uri="{FF2B5EF4-FFF2-40B4-BE49-F238E27FC236}">
                <a16:creationId xmlns:a16="http://schemas.microsoft.com/office/drawing/2014/main" id="{89C68A50-787F-483B-B044-E8FDB22F681F}"/>
              </a:ext>
            </a:extLst>
          </p:cNvPr>
          <p:cNvCxnSpPr>
            <a:cxnSpLocks/>
          </p:cNvCxnSpPr>
          <p:nvPr/>
        </p:nvCxnSpPr>
        <p:spPr>
          <a:xfrm flipV="1">
            <a:off x="2973646" y="675126"/>
            <a:ext cx="3908503" cy="655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5BDEACA-4A32-4467-98F6-3952A32C96C0}"/>
              </a:ext>
            </a:extLst>
          </p:cNvPr>
          <p:cNvCxnSpPr>
            <a:cxnSpLocks/>
          </p:cNvCxnSpPr>
          <p:nvPr/>
        </p:nvCxnSpPr>
        <p:spPr>
          <a:xfrm>
            <a:off x="4122822" y="291572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30E82FD-1A03-489C-A2A1-D31B80598491}"/>
              </a:ext>
            </a:extLst>
          </p:cNvPr>
          <p:cNvCxnSpPr>
            <a:cxnSpLocks/>
          </p:cNvCxnSpPr>
          <p:nvPr/>
        </p:nvCxnSpPr>
        <p:spPr>
          <a:xfrm>
            <a:off x="4000901" y="378520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4E04065-299B-4980-B1E8-37AD23641AED}"/>
              </a:ext>
            </a:extLst>
          </p:cNvPr>
          <p:cNvSpPr txBox="1"/>
          <p:nvPr/>
        </p:nvSpPr>
        <p:spPr>
          <a:xfrm>
            <a:off x="4212138" y="4081540"/>
            <a:ext cx="3767725" cy="369332"/>
          </a:xfrm>
          <a:prstGeom prst="rect">
            <a:avLst/>
          </a:prstGeom>
          <a:solidFill>
            <a:schemeClr val="bg1">
              <a:lumMod val="95000"/>
            </a:schemeClr>
          </a:solidFill>
          <a:ln>
            <a:solidFill>
              <a:schemeClr val="tx1"/>
            </a:solidFill>
          </a:ln>
        </p:spPr>
        <p:txBody>
          <a:bodyPr wrap="square">
            <a:spAutoFit/>
          </a:bodyPr>
          <a:lstStyle/>
          <a:p>
            <a:r>
              <a:rPr lang="en-US" dirty="0">
                <a:latin typeface="Consolas" panose="020B0609020204030204" pitchFamily="49" charset="0"/>
              </a:rPr>
              <a:t>['apple', 'cherry']</a:t>
            </a:r>
          </a:p>
        </p:txBody>
      </p:sp>
      <p:sp>
        <p:nvSpPr>
          <p:cNvPr id="109" name="Speech Bubble: Rectangle with Corners Rounded 108">
            <a:extLst>
              <a:ext uri="{FF2B5EF4-FFF2-40B4-BE49-F238E27FC236}">
                <a16:creationId xmlns:a16="http://schemas.microsoft.com/office/drawing/2014/main" id="{11E1FFAB-0123-4CF2-8B96-9D9F8A271AFE}"/>
              </a:ext>
            </a:extLst>
          </p:cNvPr>
          <p:cNvSpPr/>
          <p:nvPr/>
        </p:nvSpPr>
        <p:spPr>
          <a:xfrm>
            <a:off x="6882149" y="2989606"/>
            <a:ext cx="3185963" cy="1320057"/>
          </a:xfrm>
          <a:prstGeom prst="wedgeRoundRectCallout">
            <a:avLst>
              <a:gd name="adj1" fmla="val -102697"/>
              <a:gd name="adj2" fmla="val -60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brand new list, then points object reference f at it.</a:t>
            </a:r>
          </a:p>
        </p:txBody>
      </p:sp>
      <p:sp>
        <p:nvSpPr>
          <p:cNvPr id="111" name="Speech Bubble: Rectangle with Corners Rounded 110">
            <a:extLst>
              <a:ext uri="{FF2B5EF4-FFF2-40B4-BE49-F238E27FC236}">
                <a16:creationId xmlns:a16="http://schemas.microsoft.com/office/drawing/2014/main" id="{2A0CE1C4-7F17-45F8-B838-9399688B8CEE}"/>
              </a:ext>
            </a:extLst>
          </p:cNvPr>
          <p:cNvSpPr/>
          <p:nvPr/>
        </p:nvSpPr>
        <p:spPr>
          <a:xfrm>
            <a:off x="3123620" y="2980147"/>
            <a:ext cx="3185963" cy="1320057"/>
          </a:xfrm>
          <a:prstGeom prst="wedgeRoundRectCallout">
            <a:avLst>
              <a:gd name="adj1" fmla="val -102697"/>
              <a:gd name="adj2" fmla="val -60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brand new string, then points object reference s at it.</a:t>
            </a:r>
          </a:p>
        </p:txBody>
      </p:sp>
      <p:sp>
        <p:nvSpPr>
          <p:cNvPr id="81" name="Rectangle 80">
            <a:extLst>
              <a:ext uri="{FF2B5EF4-FFF2-40B4-BE49-F238E27FC236}">
                <a16:creationId xmlns:a16="http://schemas.microsoft.com/office/drawing/2014/main" id="{D385ABCB-779C-4F80-9BEA-1EB29EE04D1F}"/>
              </a:ext>
            </a:extLst>
          </p:cNvPr>
          <p:cNvSpPr/>
          <p:nvPr/>
        </p:nvSpPr>
        <p:spPr>
          <a:xfrm>
            <a:off x="3322981" y="1599175"/>
            <a:ext cx="568248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045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9000"/>
                                        <p:tgtEl>
                                          <p:spTgt spid="13"/>
                                        </p:tgtEl>
                                      </p:cBhvr>
                                    </p:animEffect>
                                  </p:childTnLst>
                                </p:cTn>
                              </p:par>
                            </p:childTnLst>
                          </p:cTn>
                        </p:par>
                        <p:par>
                          <p:cTn id="41" fill="hold">
                            <p:stCondLst>
                              <p:cond delay="59000"/>
                            </p:stCondLst>
                            <p:childTnLst>
                              <p:par>
                                <p:cTn id="42" presetID="10" presetClass="exit" presetSubtype="0" fill="hold" grpId="1" nodeType="after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childTnLst>
                          </p:cTn>
                        </p:par>
                        <p:par>
                          <p:cTn id="45" fill="hold">
                            <p:stCondLst>
                              <p:cond delay="59500"/>
                            </p:stCondLst>
                            <p:childTnLst>
                              <p:par>
                                <p:cTn id="46" presetID="22" presetClass="entr" presetSubtype="8" fill="hold" grpId="0"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left)">
                                      <p:cBhvr>
                                        <p:cTn id="48" dur="59000"/>
                                        <p:tgtEl>
                                          <p:spTgt spid="81"/>
                                        </p:tgtEl>
                                      </p:cBhvr>
                                    </p:animEffect>
                                  </p:childTnLst>
                                </p:cTn>
                              </p:par>
                            </p:childTnLst>
                          </p:cTn>
                        </p:par>
                        <p:par>
                          <p:cTn id="49" fill="hold">
                            <p:stCondLst>
                              <p:cond delay="118500"/>
                            </p:stCondLst>
                            <p:childTnLst>
                              <p:par>
                                <p:cTn id="50" presetID="10" presetClass="exit" presetSubtype="0" fill="hold" grpId="1" nodeType="afterEffect">
                                  <p:stCondLst>
                                    <p:cond delay="0"/>
                                  </p:stCondLst>
                                  <p:childTnLst>
                                    <p:animEffect transition="out" filter="fade">
                                      <p:cBhvr>
                                        <p:cTn id="51" dur="500"/>
                                        <p:tgtEl>
                                          <p:spTgt spid="81"/>
                                        </p:tgtEl>
                                      </p:cBhvr>
                                    </p:animEffect>
                                    <p:set>
                                      <p:cBhvr>
                                        <p:cTn id="52" dur="1" fill="hold">
                                          <p:stCondLst>
                                            <p:cond delay="499"/>
                                          </p:stCondLst>
                                        </p:cTn>
                                        <p:tgtEl>
                                          <p:spTgt spid="8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3"/>
                                        </p:tgtEl>
                                      </p:cBhvr>
                                    </p:animEffect>
                                    <p:set>
                                      <p:cBhvr>
                                        <p:cTn id="60" dur="1" fill="hold">
                                          <p:stCondLst>
                                            <p:cond delay="499"/>
                                          </p:stCondLst>
                                        </p:cTn>
                                        <p:tgtEl>
                                          <p:spTgt spid="2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
                                        </p:tgtEl>
                                      </p:cBhvr>
                                    </p:animEffect>
                                    <p:set>
                                      <p:cBhvr>
                                        <p:cTn id="63" dur="1" fill="hold">
                                          <p:stCondLst>
                                            <p:cond delay="499"/>
                                          </p:stCondLst>
                                        </p:cTn>
                                        <p:tgtEl>
                                          <p:spTgt spid="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32"/>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1"/>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111"/>
                                        </p:tgtEl>
                                        <p:attrNameLst>
                                          <p:attrName>style.visibility</p:attrName>
                                        </p:attrNameLst>
                                      </p:cBhvr>
                                      <p:to>
                                        <p:strVal val="visible"/>
                                      </p:to>
                                    </p:set>
                                    <p:animEffect transition="in" filter="wipe(down)">
                                      <p:cBhvr>
                                        <p:cTn id="110" dur="500"/>
                                        <p:tgtEl>
                                          <p:spTgt spid="111"/>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nodeType="clickEffect">
                                  <p:stCondLst>
                                    <p:cond delay="0"/>
                                  </p:stCondLst>
                                  <p:childTnLst>
                                    <p:animEffect transition="out" filter="fade">
                                      <p:cBhvr>
                                        <p:cTn id="118" dur="500"/>
                                        <p:tgtEl>
                                          <p:spTgt spid="40"/>
                                        </p:tgtEl>
                                      </p:cBhvr>
                                    </p:animEffect>
                                    <p:set>
                                      <p:cBhvr>
                                        <p:cTn id="119" dur="1" fill="hold">
                                          <p:stCondLst>
                                            <p:cond delay="499"/>
                                          </p:stCondLst>
                                        </p:cTn>
                                        <p:tgtEl>
                                          <p:spTgt spid="40"/>
                                        </p:tgtEl>
                                        <p:attrNameLst>
                                          <p:attrName>style.visibility</p:attrName>
                                        </p:attrNameLst>
                                      </p:cBhvr>
                                      <p:to>
                                        <p:strVal val="hidden"/>
                                      </p:to>
                                    </p:set>
                                  </p:childTnLst>
                                </p:cTn>
                              </p:par>
                              <p:par>
                                <p:cTn id="120" presetID="22" presetClass="entr" presetSubtype="8" fill="hold"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1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41"/>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nodeType="clickEffect">
                                  <p:stCondLst>
                                    <p:cond delay="0"/>
                                  </p:stCondLst>
                                  <p:childTnLst>
                                    <p:animEffect transition="out" filter="fade">
                                      <p:cBhvr>
                                        <p:cTn id="138" dur="500"/>
                                        <p:tgtEl>
                                          <p:spTgt spid="36"/>
                                        </p:tgtEl>
                                      </p:cBhvr>
                                    </p:animEffect>
                                    <p:set>
                                      <p:cBhvr>
                                        <p:cTn id="139" dur="1" fill="hold">
                                          <p:stCondLst>
                                            <p:cond delay="499"/>
                                          </p:stCondLst>
                                        </p:cTn>
                                        <p:tgtEl>
                                          <p:spTgt spid="36"/>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42"/>
                                        </p:tgtEl>
                                      </p:cBhvr>
                                    </p:animEffect>
                                    <p:set>
                                      <p:cBhvr>
                                        <p:cTn id="142" dur="1" fill="hold">
                                          <p:stCondLst>
                                            <p:cond delay="499"/>
                                          </p:stCondLst>
                                        </p:cTn>
                                        <p:tgtEl>
                                          <p:spTgt spid="42"/>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43"/>
                                        </p:tgtEl>
                                      </p:cBhvr>
                                    </p:animEffect>
                                    <p:set>
                                      <p:cBhvr>
                                        <p:cTn id="145" dur="1" fill="hold">
                                          <p:stCondLst>
                                            <p:cond delay="499"/>
                                          </p:stCondLst>
                                        </p:cTn>
                                        <p:tgtEl>
                                          <p:spTgt spid="43"/>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44"/>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45"/>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wipe(left)">
                                      <p:cBhvr>
                                        <p:cTn id="158" dur="500"/>
                                        <p:tgtEl>
                                          <p:spTgt spid="46"/>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45"/>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nodeType="clickEffect">
                                  <p:stCondLst>
                                    <p:cond delay="0"/>
                                  </p:stCondLst>
                                  <p:childTnLst>
                                    <p:animEffect transition="out" filter="fade">
                                      <p:cBhvr>
                                        <p:cTn id="166" dur="500"/>
                                        <p:tgtEl>
                                          <p:spTgt spid="24"/>
                                        </p:tgtEl>
                                      </p:cBhvr>
                                    </p:animEffect>
                                    <p:set>
                                      <p:cBhvr>
                                        <p:cTn id="167" dur="1" fill="hold">
                                          <p:stCondLst>
                                            <p:cond delay="499"/>
                                          </p:stCondLst>
                                        </p:cTn>
                                        <p:tgtEl>
                                          <p:spTgt spid="24"/>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62"/>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nodeType="clickEffect">
                                  <p:stCondLst>
                                    <p:cond delay="0"/>
                                  </p:stCondLst>
                                  <p:childTnLst>
                                    <p:set>
                                      <p:cBhvr>
                                        <p:cTn id="179" dur="1" fill="hold">
                                          <p:stCondLst>
                                            <p:cond delay="0"/>
                                          </p:stCondLst>
                                        </p:cTn>
                                        <p:tgtEl>
                                          <p:spTgt spid="48"/>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63"/>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nodeType="clickEffect">
                                  <p:stCondLst>
                                    <p:cond delay="0"/>
                                  </p:stCondLst>
                                  <p:childTnLst>
                                    <p:set>
                                      <p:cBhvr>
                                        <p:cTn id="187" dur="1" fill="hold">
                                          <p:stCondLst>
                                            <p:cond delay="0"/>
                                          </p:stCondLst>
                                        </p:cTn>
                                        <p:tgtEl>
                                          <p:spTgt spid="63"/>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nodeType="clickEffect">
                                  <p:stCondLst>
                                    <p:cond delay="0"/>
                                  </p:stCondLst>
                                  <p:childTnLst>
                                    <p:set>
                                      <p:cBhvr>
                                        <p:cTn id="191" dur="1" fill="hold">
                                          <p:stCondLst>
                                            <p:cond delay="0"/>
                                          </p:stCondLst>
                                        </p:cTn>
                                        <p:tgtEl>
                                          <p:spTgt spid="64"/>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nodeType="clickEffect">
                                  <p:stCondLst>
                                    <p:cond delay="0"/>
                                  </p:stCondLst>
                                  <p:childTnLst>
                                    <p:set>
                                      <p:cBhvr>
                                        <p:cTn id="195" dur="1" fill="hold">
                                          <p:stCondLst>
                                            <p:cond delay="0"/>
                                          </p:stCondLst>
                                        </p:cTn>
                                        <p:tgtEl>
                                          <p:spTgt spid="65"/>
                                        </p:tgtEl>
                                        <p:attrNameLst>
                                          <p:attrName>style.visibility</p:attrName>
                                        </p:attrNameLst>
                                      </p:cBhvr>
                                      <p:to>
                                        <p:strVal val="visible"/>
                                      </p:to>
                                    </p:set>
                                  </p:childTnLst>
                                </p:cTn>
                              </p:par>
                              <p:par>
                                <p:cTn id="196" presetID="22" presetClass="entr" presetSubtype="8" fill="hold" nodeType="withEffect">
                                  <p:stCondLst>
                                    <p:cond delay="0"/>
                                  </p:stCondLst>
                                  <p:childTnLst>
                                    <p:set>
                                      <p:cBhvr>
                                        <p:cTn id="197" dur="1" fill="hold">
                                          <p:stCondLst>
                                            <p:cond delay="0"/>
                                          </p:stCondLst>
                                        </p:cTn>
                                        <p:tgtEl>
                                          <p:spTgt spid="68"/>
                                        </p:tgtEl>
                                        <p:attrNameLst>
                                          <p:attrName>style.visibility</p:attrName>
                                        </p:attrNameLst>
                                      </p:cBhvr>
                                      <p:to>
                                        <p:strVal val="visible"/>
                                      </p:to>
                                    </p:set>
                                    <p:animEffect transition="in" filter="wipe(left)">
                                      <p:cBhvr>
                                        <p:cTn id="198" dur="500"/>
                                        <p:tgtEl>
                                          <p:spTgt spid="68"/>
                                        </p:tgtEl>
                                      </p:cBhvr>
                                    </p:animEffec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nodeType="clickEffect">
                                  <p:stCondLst>
                                    <p:cond delay="0"/>
                                  </p:stCondLst>
                                  <p:childTnLst>
                                    <p:set>
                                      <p:cBhvr>
                                        <p:cTn id="202" dur="1" fill="hold">
                                          <p:stCondLst>
                                            <p:cond delay="0"/>
                                          </p:stCondLst>
                                        </p:cTn>
                                        <p:tgtEl>
                                          <p:spTgt spid="64"/>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7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22" presetClass="entr" presetSubtype="4" fill="hold" grpId="0" nodeType="clickEffect">
                                  <p:stCondLst>
                                    <p:cond delay="0"/>
                                  </p:stCondLst>
                                  <p:childTnLst>
                                    <p:set>
                                      <p:cBhvr>
                                        <p:cTn id="210" dur="1" fill="hold">
                                          <p:stCondLst>
                                            <p:cond delay="0"/>
                                          </p:stCondLst>
                                        </p:cTn>
                                        <p:tgtEl>
                                          <p:spTgt spid="109"/>
                                        </p:tgtEl>
                                        <p:attrNameLst>
                                          <p:attrName>style.visibility</p:attrName>
                                        </p:attrNameLst>
                                      </p:cBhvr>
                                      <p:to>
                                        <p:strVal val="visible"/>
                                      </p:to>
                                    </p:set>
                                    <p:animEffect transition="in" filter="wipe(down)">
                                      <p:cBhvr>
                                        <p:cTn id="211" dur="500"/>
                                        <p:tgtEl>
                                          <p:spTgt spid="109"/>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nodeType="clickEffect">
                                  <p:stCondLst>
                                    <p:cond delay="0"/>
                                  </p:stCondLst>
                                  <p:childTnLst>
                                    <p:set>
                                      <p:cBhvr>
                                        <p:cTn id="215" dur="1" fill="hold">
                                          <p:stCondLst>
                                            <p:cond delay="0"/>
                                          </p:stCondLst>
                                        </p:cTn>
                                        <p:tgtEl>
                                          <p:spTgt spid="103"/>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nodeType="clickEffect">
                                  <p:stCondLst>
                                    <p:cond delay="0"/>
                                  </p:stCondLst>
                                  <p:childTnLst>
                                    <p:animEffect transition="out" filter="fade">
                                      <p:cBhvr>
                                        <p:cTn id="219" dur="500"/>
                                        <p:tgtEl>
                                          <p:spTgt spid="68"/>
                                        </p:tgtEl>
                                      </p:cBhvr>
                                    </p:animEffect>
                                    <p:set>
                                      <p:cBhvr>
                                        <p:cTn id="220" dur="1" fill="hold">
                                          <p:stCondLst>
                                            <p:cond delay="499"/>
                                          </p:stCondLst>
                                        </p:cTn>
                                        <p:tgtEl>
                                          <p:spTgt spid="68"/>
                                        </p:tgtEl>
                                        <p:attrNameLst>
                                          <p:attrName>style.visibility</p:attrName>
                                        </p:attrNameLst>
                                      </p:cBhvr>
                                      <p:to>
                                        <p:strVal val="hidden"/>
                                      </p:to>
                                    </p:set>
                                  </p:childTnLst>
                                </p:cTn>
                              </p:par>
                              <p:par>
                                <p:cTn id="221" presetID="22" presetClass="entr" presetSubtype="8" fill="hold" nodeType="withEffect">
                                  <p:stCondLst>
                                    <p:cond delay="0"/>
                                  </p:stCondLst>
                                  <p:childTnLst>
                                    <p:set>
                                      <p:cBhvr>
                                        <p:cTn id="222" dur="1" fill="hold">
                                          <p:stCondLst>
                                            <p:cond delay="0"/>
                                          </p:stCondLst>
                                        </p:cTn>
                                        <p:tgtEl>
                                          <p:spTgt spid="104"/>
                                        </p:tgtEl>
                                        <p:attrNameLst>
                                          <p:attrName>style.visibility</p:attrName>
                                        </p:attrNameLst>
                                      </p:cBhvr>
                                      <p:to>
                                        <p:strVal val="visible"/>
                                      </p:to>
                                    </p:set>
                                    <p:animEffect transition="in" filter="wipe(left)">
                                      <p:cBhvr>
                                        <p:cTn id="223" dur="500"/>
                                        <p:tgtEl>
                                          <p:spTgt spid="104"/>
                                        </p:tgtEl>
                                      </p:cBhvr>
                                    </p:animEffec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grpId="1" nodeType="clickEffect">
                                  <p:stCondLst>
                                    <p:cond delay="0"/>
                                  </p:stCondLst>
                                  <p:childTnLst>
                                    <p:set>
                                      <p:cBhvr>
                                        <p:cTn id="227" dur="1" fill="hold">
                                          <p:stCondLst>
                                            <p:cond delay="0"/>
                                          </p:stCondLst>
                                        </p:cTn>
                                        <p:tgtEl>
                                          <p:spTgt spid="109"/>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nodeType="clickEffect">
                                  <p:stCondLst>
                                    <p:cond delay="0"/>
                                  </p:stCondLst>
                                  <p:childTnLst>
                                    <p:set>
                                      <p:cBhvr>
                                        <p:cTn id="231" dur="1" fill="hold">
                                          <p:stCondLst>
                                            <p:cond delay="0"/>
                                          </p:stCondLst>
                                        </p:cTn>
                                        <p:tgtEl>
                                          <p:spTgt spid="70"/>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nodeType="clickEffect">
                                  <p:stCondLst>
                                    <p:cond delay="0"/>
                                  </p:stCondLst>
                                  <p:childTnLst>
                                    <p:set>
                                      <p:cBhvr>
                                        <p:cTn id="235" dur="1" fill="hold">
                                          <p:stCondLst>
                                            <p:cond delay="0"/>
                                          </p:stCondLst>
                                        </p:cTn>
                                        <p:tgtEl>
                                          <p:spTgt spid="106"/>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0" presetClass="exit" presetSubtype="0" fill="hold" nodeType="clickEffect">
                                  <p:stCondLst>
                                    <p:cond delay="0"/>
                                  </p:stCondLst>
                                  <p:childTnLst>
                                    <p:animEffect transition="out" filter="fade">
                                      <p:cBhvr>
                                        <p:cTn id="239" dur="500"/>
                                        <p:tgtEl>
                                          <p:spTgt spid="65"/>
                                        </p:tgtEl>
                                      </p:cBhvr>
                                    </p:animEffect>
                                    <p:set>
                                      <p:cBhvr>
                                        <p:cTn id="240" dur="1" fill="hold">
                                          <p:stCondLst>
                                            <p:cond delay="499"/>
                                          </p:stCondLst>
                                        </p:cTn>
                                        <p:tgtEl>
                                          <p:spTgt spid="65"/>
                                        </p:tgtEl>
                                        <p:attrNameLst>
                                          <p:attrName>style.visibility</p:attrName>
                                        </p:attrNameLst>
                                      </p:cBhvr>
                                      <p:to>
                                        <p:strVal val="hidden"/>
                                      </p:to>
                                    </p:set>
                                  </p:childTnLst>
                                </p:cTn>
                              </p:par>
                              <p:par>
                                <p:cTn id="241" presetID="10" presetClass="exit" presetSubtype="0" fill="hold" nodeType="withEffect">
                                  <p:stCondLst>
                                    <p:cond delay="0"/>
                                  </p:stCondLst>
                                  <p:childTnLst>
                                    <p:animEffect transition="out" filter="fade">
                                      <p:cBhvr>
                                        <p:cTn id="242" dur="500"/>
                                        <p:tgtEl>
                                          <p:spTgt spid="103"/>
                                        </p:tgtEl>
                                      </p:cBhvr>
                                    </p:animEffect>
                                    <p:set>
                                      <p:cBhvr>
                                        <p:cTn id="243" dur="1" fill="hold">
                                          <p:stCondLst>
                                            <p:cond delay="499"/>
                                          </p:stCondLst>
                                        </p:cTn>
                                        <p:tgtEl>
                                          <p:spTgt spid="103"/>
                                        </p:tgtEl>
                                        <p:attrNameLst>
                                          <p:attrName>style.visibility</p:attrName>
                                        </p:attrNameLst>
                                      </p:cBhvr>
                                      <p:to>
                                        <p:strVal val="hidden"/>
                                      </p:to>
                                    </p:set>
                                  </p:childTnLst>
                                </p:cTn>
                              </p:par>
                              <p:par>
                                <p:cTn id="244" presetID="10" presetClass="exit" presetSubtype="0" fill="hold" nodeType="withEffect">
                                  <p:stCondLst>
                                    <p:cond delay="0"/>
                                  </p:stCondLst>
                                  <p:childTnLst>
                                    <p:animEffect transition="out" filter="fade">
                                      <p:cBhvr>
                                        <p:cTn id="245" dur="500"/>
                                        <p:tgtEl>
                                          <p:spTgt spid="104"/>
                                        </p:tgtEl>
                                      </p:cBhvr>
                                    </p:animEffect>
                                    <p:set>
                                      <p:cBhvr>
                                        <p:cTn id="246" dur="1" fill="hold">
                                          <p:stCondLst>
                                            <p:cond delay="499"/>
                                          </p:stCondLst>
                                        </p:cTn>
                                        <p:tgtEl>
                                          <p:spTgt spid="104"/>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nodeType="clickEffect">
                                  <p:stCondLst>
                                    <p:cond delay="0"/>
                                  </p:stCondLst>
                                  <p:childTnLst>
                                    <p:set>
                                      <p:cBhvr>
                                        <p:cTn id="250" dur="1" fill="hold">
                                          <p:stCondLst>
                                            <p:cond delay="0"/>
                                          </p:stCondLst>
                                        </p:cTn>
                                        <p:tgtEl>
                                          <p:spTgt spid="106"/>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107"/>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108"/>
                                        </p:tgtEl>
                                        <p:attrNameLst>
                                          <p:attrName>style.visibility</p:attrName>
                                        </p:attrNameLst>
                                      </p:cBhvr>
                                      <p:to>
                                        <p:strVal val="visible"/>
                                      </p:to>
                                    </p:set>
                                    <p:animEffect transition="in" filter="wipe(left)">
                                      <p:cBhvr>
                                        <p:cTn id="259" dur="500"/>
                                        <p:tgtEl>
                                          <p:spTgt spid="108"/>
                                        </p:tgtEl>
                                      </p:cBhvr>
                                    </p:animEffect>
                                  </p:childTnLst>
                                </p:cTn>
                              </p:par>
                            </p:childTnLst>
                          </p:cTn>
                        </p:par>
                      </p:childTnLst>
                    </p:cTn>
                  </p:par>
                  <p:par>
                    <p:cTn id="260" fill="hold">
                      <p:stCondLst>
                        <p:cond delay="indefinite"/>
                      </p:stCondLst>
                      <p:childTnLst>
                        <p:par>
                          <p:cTn id="261" fill="hold">
                            <p:stCondLst>
                              <p:cond delay="0"/>
                            </p:stCondLst>
                            <p:childTnLst>
                              <p:par>
                                <p:cTn id="262" presetID="1" presetClass="exit" presetSubtype="0" fill="hold" nodeType="clickEffect">
                                  <p:stCondLst>
                                    <p:cond delay="0"/>
                                  </p:stCondLst>
                                  <p:childTnLst>
                                    <p:set>
                                      <p:cBhvr>
                                        <p:cTn id="263" dur="1" fill="hold">
                                          <p:stCondLst>
                                            <p:cond delay="0"/>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2" grpId="1" animBg="1"/>
      <p:bldP spid="13" grpId="0" animBg="1"/>
      <p:bldP spid="13" grpId="1" animBg="1"/>
      <p:bldP spid="4" grpId="0"/>
      <p:bldP spid="4" grpId="1"/>
      <p:bldP spid="14" grpId="0" animBg="1"/>
      <p:bldP spid="16" grpId="0" animBg="1"/>
      <p:bldP spid="18" grpId="0" animBg="1"/>
      <p:bldP spid="19" grpId="0" animBg="1"/>
      <p:bldP spid="23" grpId="0"/>
      <p:bldP spid="23" grpId="1"/>
      <p:bldP spid="42" grpId="0" animBg="1"/>
      <p:bldP spid="42" grpId="1" animBg="1"/>
      <p:bldP spid="46" grpId="0" animBg="1"/>
      <p:bldP spid="108" grpId="0" animBg="1"/>
      <p:bldP spid="109" grpId="0" animBg="1"/>
      <p:bldP spid="109" grpId="1" animBg="1"/>
      <p:bldP spid="111" grpId="0" animBg="1"/>
      <p:bldP spid="111" grpId="1" animBg="1"/>
      <p:bldP spid="81" grpId="0" animBg="1"/>
      <p:bldP spid="8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oup 171">
            <a:extLst>
              <a:ext uri="{FF2B5EF4-FFF2-40B4-BE49-F238E27FC236}">
                <a16:creationId xmlns:a16="http://schemas.microsoft.com/office/drawing/2014/main" id="{C1209B62-0FEE-4BD9-A7FA-B21A5757FDC4}"/>
              </a:ext>
            </a:extLst>
          </p:cNvPr>
          <p:cNvGrpSpPr/>
          <p:nvPr/>
        </p:nvGrpSpPr>
        <p:grpSpPr>
          <a:xfrm>
            <a:off x="780795" y="-89451"/>
            <a:ext cx="11411205" cy="846739"/>
            <a:chOff x="780795" y="-89451"/>
            <a:chExt cx="11411205" cy="846739"/>
          </a:xfrm>
        </p:grpSpPr>
        <p:sp>
          <p:nvSpPr>
            <p:cNvPr id="173" name="TextBox 172">
              <a:extLst>
                <a:ext uri="{FF2B5EF4-FFF2-40B4-BE49-F238E27FC236}">
                  <a16:creationId xmlns:a16="http://schemas.microsoft.com/office/drawing/2014/main" id="{D08F3CFF-5A11-4B6A-BCA3-1E7FC50C2981}"/>
                </a:ext>
              </a:extLst>
            </p:cNvPr>
            <p:cNvSpPr txBox="1"/>
            <p:nvPr/>
          </p:nvSpPr>
          <p:spPr>
            <a:xfrm>
              <a:off x="780795" y="24293"/>
              <a:ext cx="11411205" cy="707886"/>
            </a:xfrm>
            <a:prstGeom prst="rect">
              <a:avLst/>
            </a:prstGeom>
            <a:noFill/>
          </p:spPr>
          <p:txBody>
            <a:bodyPr wrap="square" rtlCol="0">
              <a:spAutoFit/>
            </a:bodyPr>
            <a:lstStyle/>
            <a:p>
              <a:pPr algn="ctr"/>
              <a:r>
                <a:rPr lang="en-US" sz="4000" dirty="0"/>
                <a:t>Parameter Passing</a:t>
              </a:r>
            </a:p>
          </p:txBody>
        </p:sp>
        <p:pic>
          <p:nvPicPr>
            <p:cNvPr id="174" name="Picture 173" descr="Shape&#10;&#10;Description automatically generated with low confidence">
              <a:extLst>
                <a:ext uri="{FF2B5EF4-FFF2-40B4-BE49-F238E27FC236}">
                  <a16:creationId xmlns:a16="http://schemas.microsoft.com/office/drawing/2014/main" id="{5851A821-136C-4BE8-9EE2-33722731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634" y="-89451"/>
              <a:ext cx="846739" cy="846739"/>
            </a:xfrm>
            <a:prstGeom prst="rect">
              <a:avLst/>
            </a:prstGeom>
            <a:ln>
              <a:noFill/>
            </a:ln>
            <a:effectLst>
              <a:outerShdw blurRad="292100" dist="139700" dir="2700000" algn="tl" rotWithShape="0">
                <a:srgbClr val="333333">
                  <a:alpha val="65000"/>
                </a:srgbClr>
              </a:outerShdw>
            </a:effectLst>
          </p:spPr>
        </p:pic>
      </p:grpSp>
      <p:grpSp>
        <p:nvGrpSpPr>
          <p:cNvPr id="9" name="Group 8">
            <a:extLst>
              <a:ext uri="{FF2B5EF4-FFF2-40B4-BE49-F238E27FC236}">
                <a16:creationId xmlns:a16="http://schemas.microsoft.com/office/drawing/2014/main" id="{B265E6A1-FC2F-4784-BCA4-BE144A32AEBF}"/>
              </a:ext>
            </a:extLst>
          </p:cNvPr>
          <p:cNvGrpSpPr/>
          <p:nvPr/>
        </p:nvGrpSpPr>
        <p:grpSpPr>
          <a:xfrm>
            <a:off x="188258" y="2216745"/>
            <a:ext cx="11815482" cy="2240991"/>
            <a:chOff x="188258" y="2216745"/>
            <a:chExt cx="11815482" cy="2240991"/>
          </a:xfrm>
          <a:solidFill>
            <a:srgbClr val="EBF0F9"/>
          </a:solidFill>
        </p:grpSpPr>
        <p:sp>
          <p:nvSpPr>
            <p:cNvPr id="6" name="TextBox 5">
              <a:extLst>
                <a:ext uri="{FF2B5EF4-FFF2-40B4-BE49-F238E27FC236}">
                  <a16:creationId xmlns:a16="http://schemas.microsoft.com/office/drawing/2014/main" id="{DB3A6544-5225-4067-B8DB-9E4CF40322FB}"/>
                </a:ext>
              </a:extLst>
            </p:cNvPr>
            <p:cNvSpPr txBox="1"/>
            <p:nvPr/>
          </p:nvSpPr>
          <p:spPr>
            <a:xfrm>
              <a:off x="188260" y="2216745"/>
              <a:ext cx="3767724" cy="1826038"/>
            </a:xfrm>
            <a:prstGeom prst="rect">
              <a:avLst/>
            </a:prstGeom>
            <a:grp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nerdify</a:t>
              </a:r>
              <a:r>
                <a:rPr lang="en-US" dirty="0">
                  <a:solidFill>
                    <a:srgbClr val="000000"/>
                  </a:solidFill>
                  <a:latin typeface="Consolas" panose="020B0609020204030204" pitchFamily="49" charset="0"/>
                </a:rPr>
                <a:t>(s):</a:t>
              </a:r>
            </a:p>
            <a:p>
              <a:r>
                <a:rPr lang="en-US" dirty="0">
                  <a:solidFill>
                    <a:srgbClr val="000000"/>
                  </a:solidFill>
                  <a:latin typeface="Consolas" panose="020B0609020204030204" pitchFamily="49" charset="0"/>
                </a:rPr>
                <a:t> s = </a:t>
              </a:r>
              <a:r>
                <a:rPr lang="en-US" dirty="0">
                  <a:solidFill>
                    <a:srgbClr val="850002"/>
                  </a:solidFill>
                  <a:latin typeface="Consolas" panose="020B0609020204030204" pitchFamily="49" charset="0"/>
                </a:rPr>
                <a:t>'coding '</a:t>
              </a:r>
              <a:r>
                <a:rPr lang="en-US" dirty="0">
                  <a:solidFill>
                    <a:srgbClr val="000000"/>
                  </a:solidFill>
                  <a:latin typeface="Consolas" panose="020B0609020204030204" pitchFamily="49" charset="0"/>
                </a:rPr>
                <a:t> + s</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i_like</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'parties'</a:t>
              </a:r>
            </a:p>
            <a:p>
              <a:r>
                <a:rPr lang="en-US" dirty="0">
                  <a:solidFill>
                    <a:srgbClr val="000000"/>
                  </a:solidFill>
                  <a:latin typeface="Consolas" panose="020B0609020204030204" pitchFamily="49" charset="0"/>
                </a:rPr>
                <a:t>nerdify(</a:t>
              </a:r>
              <a:r>
                <a:rPr lang="en-US" dirty="0" err="1">
                  <a:solidFill>
                    <a:srgbClr val="000000"/>
                  </a:solidFill>
                  <a:latin typeface="Consolas" panose="020B0609020204030204" pitchFamily="49" charset="0"/>
                </a:rPr>
                <a:t>i_like</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i_like</a:t>
              </a:r>
              <a:r>
                <a:rPr lang="en-US" dirty="0">
                  <a:solidFill>
                    <a:srgbClr val="000000"/>
                  </a:solidFill>
                  <a:latin typeface="Consolas" panose="020B0609020204030204" pitchFamily="49" charset="0"/>
                </a:rPr>
                <a:t>)</a:t>
              </a:r>
            </a:p>
          </p:txBody>
        </p:sp>
        <p:sp>
          <p:nvSpPr>
            <p:cNvPr id="14" name="TextBox 13">
              <a:extLst>
                <a:ext uri="{FF2B5EF4-FFF2-40B4-BE49-F238E27FC236}">
                  <a16:creationId xmlns:a16="http://schemas.microsoft.com/office/drawing/2014/main" id="{40910016-2678-4B22-99C3-0906A79D8064}"/>
                </a:ext>
              </a:extLst>
            </p:cNvPr>
            <p:cNvSpPr txBox="1"/>
            <p:nvPr/>
          </p:nvSpPr>
          <p:spPr>
            <a:xfrm>
              <a:off x="4212138" y="2216745"/>
              <a:ext cx="3767724" cy="1826038"/>
            </a:xfrm>
            <a:prstGeom prst="rect">
              <a:avLst/>
            </a:prstGeom>
            <a:grp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peachify</a:t>
              </a:r>
              <a:r>
                <a:rPr lang="en-US" dirty="0">
                  <a:solidFill>
                    <a:srgbClr val="000000"/>
                  </a:solidFill>
                  <a:latin typeface="Consolas" panose="020B0609020204030204" pitchFamily="49" charset="0"/>
                </a:rPr>
                <a:t>(f):</a:t>
              </a:r>
            </a:p>
            <a:p>
              <a:r>
                <a:rPr lang="en-US" dirty="0">
                  <a:solidFill>
                    <a:srgbClr val="000000"/>
                  </a:solidFill>
                  <a:latin typeface="Consolas" panose="020B0609020204030204" pitchFamily="49" charset="0"/>
                </a:rPr>
                <a:t> f = f + [</a:t>
              </a:r>
              <a:r>
                <a:rPr lang="en-US" dirty="0">
                  <a:solidFill>
                    <a:srgbClr val="850002"/>
                  </a:solidFill>
                  <a:latin typeface="Consolas" panose="020B0609020204030204" pitchFamily="49" charset="0"/>
                </a:rPr>
                <a:t>'peach'</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fruits = [</a:t>
              </a:r>
              <a:r>
                <a:rPr lang="en-US" dirty="0">
                  <a:solidFill>
                    <a:srgbClr val="850002"/>
                  </a:solidFill>
                  <a:latin typeface="Consolas" panose="020B0609020204030204" pitchFamily="49" charset="0"/>
                </a:rPr>
                <a:t>'apple'</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'cherry'</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peachify</a:t>
              </a:r>
              <a:r>
                <a:rPr lang="en-US" dirty="0">
                  <a:solidFill>
                    <a:srgbClr val="000000"/>
                  </a:solidFill>
                  <a:latin typeface="Consolas" panose="020B0609020204030204" pitchFamily="49" charset="0"/>
                </a:rPr>
                <a:t>(fruits)</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(fruits)</a:t>
              </a:r>
            </a:p>
          </p:txBody>
        </p:sp>
        <p:sp>
          <p:nvSpPr>
            <p:cNvPr id="16" name="TextBox 15">
              <a:extLst>
                <a:ext uri="{FF2B5EF4-FFF2-40B4-BE49-F238E27FC236}">
                  <a16:creationId xmlns:a16="http://schemas.microsoft.com/office/drawing/2014/main" id="{5CD0424F-030E-4BDE-A50D-9CA18C002645}"/>
                </a:ext>
              </a:extLst>
            </p:cNvPr>
            <p:cNvSpPr txBox="1"/>
            <p:nvPr/>
          </p:nvSpPr>
          <p:spPr>
            <a:xfrm>
              <a:off x="8236016" y="2216745"/>
              <a:ext cx="3767724" cy="1826038"/>
            </a:xfrm>
            <a:prstGeom prst="rect">
              <a:avLst/>
            </a:prstGeom>
            <a:grp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peachify2</a:t>
              </a:r>
              <a:r>
                <a:rPr lang="en-US" dirty="0">
                  <a:solidFill>
                    <a:srgbClr val="000000"/>
                  </a:solidFill>
                  <a:latin typeface="Consolas" panose="020B0609020204030204" pitchFamily="49" charset="0"/>
                </a:rPr>
                <a:t>(f):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f.append</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'peach'</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fruits = [</a:t>
              </a:r>
              <a:r>
                <a:rPr lang="en-US" dirty="0">
                  <a:solidFill>
                    <a:srgbClr val="850002"/>
                  </a:solidFill>
                  <a:latin typeface="Consolas" panose="020B0609020204030204" pitchFamily="49" charset="0"/>
                </a:rPr>
                <a:t>'apple'</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'cherry'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peachify2(fruits)</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(fruits)</a:t>
              </a:r>
            </a:p>
          </p:txBody>
        </p:sp>
        <p:sp>
          <p:nvSpPr>
            <p:cNvPr id="46" name="TextBox 45">
              <a:extLst>
                <a:ext uri="{FF2B5EF4-FFF2-40B4-BE49-F238E27FC236}">
                  <a16:creationId xmlns:a16="http://schemas.microsoft.com/office/drawing/2014/main" id="{95CE3306-F522-43D2-8FC0-515F2C0A671B}"/>
                </a:ext>
              </a:extLst>
            </p:cNvPr>
            <p:cNvSpPr txBox="1"/>
            <p:nvPr/>
          </p:nvSpPr>
          <p:spPr>
            <a:xfrm>
              <a:off x="188258" y="4081540"/>
              <a:ext cx="3767725" cy="369332"/>
            </a:xfrm>
            <a:prstGeom prst="rect">
              <a:avLst/>
            </a:prstGeom>
            <a:grpFill/>
            <a:ln>
              <a:solidFill>
                <a:schemeClr val="tx1"/>
              </a:solidFill>
            </a:ln>
          </p:spPr>
          <p:txBody>
            <a:bodyPr wrap="square">
              <a:spAutoFit/>
            </a:bodyPr>
            <a:lstStyle/>
            <a:p>
              <a:r>
                <a:rPr lang="en-US" dirty="0">
                  <a:latin typeface="Consolas" panose="020B0609020204030204" pitchFamily="49" charset="0"/>
                </a:rPr>
                <a:t>parties</a:t>
              </a:r>
            </a:p>
          </p:txBody>
        </p:sp>
        <p:sp>
          <p:nvSpPr>
            <p:cNvPr id="108" name="TextBox 107">
              <a:extLst>
                <a:ext uri="{FF2B5EF4-FFF2-40B4-BE49-F238E27FC236}">
                  <a16:creationId xmlns:a16="http://schemas.microsoft.com/office/drawing/2014/main" id="{44E04065-299B-4980-B1E8-37AD23641AED}"/>
                </a:ext>
              </a:extLst>
            </p:cNvPr>
            <p:cNvSpPr txBox="1"/>
            <p:nvPr/>
          </p:nvSpPr>
          <p:spPr>
            <a:xfrm>
              <a:off x="4212138" y="4081540"/>
              <a:ext cx="3767725" cy="369332"/>
            </a:xfrm>
            <a:prstGeom prst="rect">
              <a:avLst/>
            </a:prstGeom>
            <a:grpFill/>
            <a:ln>
              <a:solidFill>
                <a:schemeClr val="tx1"/>
              </a:solidFill>
            </a:ln>
          </p:spPr>
          <p:txBody>
            <a:bodyPr wrap="square">
              <a:spAutoFit/>
            </a:bodyPr>
            <a:lstStyle/>
            <a:p>
              <a:r>
                <a:rPr lang="en-US" dirty="0">
                  <a:latin typeface="Consolas" panose="020B0609020204030204" pitchFamily="49" charset="0"/>
                </a:rPr>
                <a:t>['apple', 'cherry']</a:t>
              </a:r>
            </a:p>
          </p:txBody>
        </p:sp>
        <p:sp>
          <p:nvSpPr>
            <p:cNvPr id="116" name="TextBox 115">
              <a:extLst>
                <a:ext uri="{FF2B5EF4-FFF2-40B4-BE49-F238E27FC236}">
                  <a16:creationId xmlns:a16="http://schemas.microsoft.com/office/drawing/2014/main" id="{AF0648C8-FB15-4E18-A07B-5E1EBC4E26DC}"/>
                </a:ext>
              </a:extLst>
            </p:cNvPr>
            <p:cNvSpPr txBox="1"/>
            <p:nvPr/>
          </p:nvSpPr>
          <p:spPr>
            <a:xfrm>
              <a:off x="8236015" y="4088404"/>
              <a:ext cx="3767725" cy="369332"/>
            </a:xfrm>
            <a:prstGeom prst="rect">
              <a:avLst/>
            </a:prstGeom>
            <a:grpFill/>
            <a:ln>
              <a:solidFill>
                <a:schemeClr val="tx1"/>
              </a:solidFill>
            </a:ln>
          </p:spPr>
          <p:txBody>
            <a:bodyPr wrap="square">
              <a:spAutoFit/>
            </a:bodyPr>
            <a:lstStyle/>
            <a:p>
              <a:r>
                <a:rPr lang="en-US" dirty="0">
                  <a:latin typeface="Consolas" panose="020B0609020204030204" pitchFamily="49" charset="0"/>
                </a:rPr>
                <a:t>['apple', 'cherry', </a:t>
              </a:r>
              <a:r>
                <a:rPr lang="en-US" dirty="0">
                  <a:solidFill>
                    <a:srgbClr val="FF0000"/>
                  </a:solidFill>
                  <a:latin typeface="Consolas" panose="020B0609020204030204" pitchFamily="49" charset="0"/>
                </a:rPr>
                <a:t>'peach'</a:t>
              </a:r>
              <a:r>
                <a:rPr lang="en-US" dirty="0">
                  <a:latin typeface="Consolas" panose="020B0609020204030204" pitchFamily="49" charset="0"/>
                </a:rPr>
                <a:t>]</a:t>
              </a:r>
            </a:p>
          </p:txBody>
        </p:sp>
      </p:grpSp>
      <p:sp>
        <p:nvSpPr>
          <p:cNvPr id="18" name="TextBox 17">
            <a:extLst>
              <a:ext uri="{FF2B5EF4-FFF2-40B4-BE49-F238E27FC236}">
                <a16:creationId xmlns:a16="http://schemas.microsoft.com/office/drawing/2014/main" id="{B404B369-CF0A-466A-A14D-C0B1C9F38CC7}"/>
              </a:ext>
            </a:extLst>
          </p:cNvPr>
          <p:cNvSpPr txBox="1"/>
          <p:nvPr/>
        </p:nvSpPr>
        <p:spPr>
          <a:xfrm>
            <a:off x="2161933" y="4511044"/>
            <a:ext cx="3767724" cy="182603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largeify</a:t>
            </a:r>
            <a:r>
              <a:rPr lang="en-US" dirty="0">
                <a:solidFill>
                  <a:srgbClr val="000000"/>
                </a:solidFill>
                <a:latin typeface="Consolas" panose="020B0609020204030204" pitchFamily="49" charset="0"/>
              </a:rPr>
              <a:t>(c):</a:t>
            </a:r>
          </a:p>
          <a:p>
            <a:r>
              <a:rPr lang="en-US" dirty="0">
                <a:solidFill>
                  <a:srgbClr val="000000"/>
                </a:solidFill>
                <a:latin typeface="Consolas" panose="020B0609020204030204" pitchFamily="49" charset="0"/>
              </a:rPr>
              <a:t> c = Circle(</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unit = Circle(</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largeify</a:t>
            </a:r>
            <a:r>
              <a:rPr lang="en-US" dirty="0">
                <a:solidFill>
                  <a:srgbClr val="000000"/>
                </a:solidFill>
                <a:latin typeface="Consolas" panose="020B0609020204030204" pitchFamily="49" charset="0"/>
              </a:rPr>
              <a:t>(unit)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unit.radius</a:t>
            </a:r>
            <a:r>
              <a:rPr lang="en-US" dirty="0">
                <a:solidFill>
                  <a:srgbClr val="000000"/>
                </a:solidFill>
                <a:latin typeface="Consolas" panose="020B0609020204030204" pitchFamily="49" charset="0"/>
              </a:rPr>
              <a:t>())</a:t>
            </a:r>
          </a:p>
        </p:txBody>
      </p:sp>
      <p:sp>
        <p:nvSpPr>
          <p:cNvPr id="19" name="TextBox 18">
            <a:extLst>
              <a:ext uri="{FF2B5EF4-FFF2-40B4-BE49-F238E27FC236}">
                <a16:creationId xmlns:a16="http://schemas.microsoft.com/office/drawing/2014/main" id="{82F47F7A-849D-47E3-A28D-5ED3B9ACCEE1}"/>
              </a:ext>
            </a:extLst>
          </p:cNvPr>
          <p:cNvSpPr txBox="1"/>
          <p:nvPr/>
        </p:nvSpPr>
        <p:spPr>
          <a:xfrm>
            <a:off x="6262344" y="4511044"/>
            <a:ext cx="3767724" cy="1826038"/>
          </a:xfrm>
          <a:prstGeom prst="rect">
            <a:avLst/>
          </a:prstGeom>
          <a:solidFill>
            <a:srgbClr val="EBF0F9"/>
          </a:solidFill>
          <a:ln>
            <a:solidFill>
              <a:schemeClr val="tx1"/>
            </a:solidFill>
          </a:ln>
        </p:spPr>
        <p:txBody>
          <a:bodyPr wrap="square" rtlCol="0">
            <a:no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largeify2</a:t>
            </a:r>
            <a:r>
              <a:rPr lang="en-US" dirty="0">
                <a:solidFill>
                  <a:srgbClr val="000000"/>
                </a:solidFill>
                <a:latin typeface="Consolas" panose="020B0609020204030204" pitchFamily="49" charset="0"/>
              </a:rPr>
              <a:t>(c):</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c.set_radius</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unit = Circle(</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largeify2(unit)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unit.radius</a:t>
            </a:r>
            <a:r>
              <a:rPr lang="en-US" dirty="0">
                <a:solidFill>
                  <a:srgbClr val="000000"/>
                </a:solidFill>
                <a:latin typeface="Consolas" panose="020B0609020204030204" pitchFamily="49" charset="0"/>
              </a:rPr>
              <a:t>())</a:t>
            </a:r>
          </a:p>
        </p:txBody>
      </p:sp>
      <p:cxnSp>
        <p:nvCxnSpPr>
          <p:cNvPr id="107" name="Straight Arrow Connector 106">
            <a:extLst>
              <a:ext uri="{FF2B5EF4-FFF2-40B4-BE49-F238E27FC236}">
                <a16:creationId xmlns:a16="http://schemas.microsoft.com/office/drawing/2014/main" id="{730E82FD-1A03-489C-A2A1-D31B80598491}"/>
              </a:ext>
            </a:extLst>
          </p:cNvPr>
          <p:cNvCxnSpPr>
            <a:cxnSpLocks/>
          </p:cNvCxnSpPr>
          <p:nvPr/>
        </p:nvCxnSpPr>
        <p:spPr>
          <a:xfrm>
            <a:off x="8031434" y="321731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EA3B518B-0A16-4EA5-A91F-5B4BB5F9EA70}"/>
              </a:ext>
            </a:extLst>
          </p:cNvPr>
          <p:cNvGrpSpPr/>
          <p:nvPr/>
        </p:nvGrpSpPr>
        <p:grpSpPr>
          <a:xfrm>
            <a:off x="7291726" y="1051814"/>
            <a:ext cx="3470362" cy="1066621"/>
            <a:chOff x="4841507" y="-1452248"/>
            <a:chExt cx="3470362" cy="1066621"/>
          </a:xfrm>
        </p:grpSpPr>
        <p:grpSp>
          <p:nvGrpSpPr>
            <p:cNvPr id="81" name="Group 80">
              <a:extLst>
                <a:ext uri="{FF2B5EF4-FFF2-40B4-BE49-F238E27FC236}">
                  <a16:creationId xmlns:a16="http://schemas.microsoft.com/office/drawing/2014/main" id="{36461287-9C08-4D61-9329-05CC11BDD17D}"/>
                </a:ext>
              </a:extLst>
            </p:cNvPr>
            <p:cNvGrpSpPr/>
            <p:nvPr/>
          </p:nvGrpSpPr>
          <p:grpSpPr>
            <a:xfrm>
              <a:off x="4841507" y="-1452248"/>
              <a:ext cx="3470362" cy="1066621"/>
              <a:chOff x="5960056" y="3016415"/>
              <a:chExt cx="3470362" cy="1066621"/>
            </a:xfrm>
          </p:grpSpPr>
          <p:grpSp>
            <p:nvGrpSpPr>
              <p:cNvPr id="84" name="Group 83">
                <a:extLst>
                  <a:ext uri="{FF2B5EF4-FFF2-40B4-BE49-F238E27FC236}">
                    <a16:creationId xmlns:a16="http://schemas.microsoft.com/office/drawing/2014/main" id="{D7043AD5-0257-474B-8D60-3E5B98C5191C}"/>
                  </a:ext>
                </a:extLst>
              </p:cNvPr>
              <p:cNvGrpSpPr/>
              <p:nvPr/>
            </p:nvGrpSpPr>
            <p:grpSpPr>
              <a:xfrm>
                <a:off x="5960056" y="3016415"/>
                <a:ext cx="3470362" cy="433987"/>
                <a:chOff x="6858013" y="3633364"/>
                <a:chExt cx="3315131" cy="433987"/>
              </a:xfrm>
            </p:grpSpPr>
            <p:grpSp>
              <p:nvGrpSpPr>
                <p:cNvPr id="91" name="Group 90">
                  <a:extLst>
                    <a:ext uri="{FF2B5EF4-FFF2-40B4-BE49-F238E27FC236}">
                      <a16:creationId xmlns:a16="http://schemas.microsoft.com/office/drawing/2014/main" id="{0A99E27B-4CAB-4274-9477-6BE518EA82C1}"/>
                    </a:ext>
                  </a:extLst>
                </p:cNvPr>
                <p:cNvGrpSpPr/>
                <p:nvPr/>
              </p:nvGrpSpPr>
              <p:grpSpPr>
                <a:xfrm>
                  <a:off x="6858013" y="3640164"/>
                  <a:ext cx="1151218" cy="400110"/>
                  <a:chOff x="4577104" y="2499760"/>
                  <a:chExt cx="665517" cy="400110"/>
                </a:xfrm>
              </p:grpSpPr>
              <p:sp>
                <p:nvSpPr>
                  <p:cNvPr id="93" name="TextBox 92">
                    <a:extLst>
                      <a:ext uri="{FF2B5EF4-FFF2-40B4-BE49-F238E27FC236}">
                        <a16:creationId xmlns:a16="http://schemas.microsoft.com/office/drawing/2014/main" id="{7299F006-2B54-46DF-82B4-16461AE5DE71}"/>
                      </a:ext>
                    </a:extLst>
                  </p:cNvPr>
                  <p:cNvSpPr txBox="1"/>
                  <p:nvPr/>
                </p:nvSpPr>
                <p:spPr>
                  <a:xfrm>
                    <a:off x="4577104" y="2499760"/>
                    <a:ext cx="408273" cy="400110"/>
                  </a:xfrm>
                  <a:prstGeom prst="rect">
                    <a:avLst/>
                  </a:prstGeom>
                  <a:noFill/>
                </p:spPr>
                <p:txBody>
                  <a:bodyPr wrap="none" rtlCol="0">
                    <a:spAutoFit/>
                  </a:bodyPr>
                  <a:lstStyle/>
                  <a:p>
                    <a:r>
                      <a:rPr lang="en-US" sz="2000" dirty="0">
                        <a:solidFill>
                          <a:srgbClr val="7030A0"/>
                        </a:solidFill>
                      </a:rPr>
                      <a:t>fruits</a:t>
                    </a:r>
                  </a:p>
                </p:txBody>
              </p:sp>
              <p:sp>
                <p:nvSpPr>
                  <p:cNvPr id="94" name="Rectangle 93">
                    <a:extLst>
                      <a:ext uri="{FF2B5EF4-FFF2-40B4-BE49-F238E27FC236}">
                        <a16:creationId xmlns:a16="http://schemas.microsoft.com/office/drawing/2014/main" id="{22D2A138-C6DC-4859-A2C7-28F81C0967EC}"/>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sp>
              <p:nvSpPr>
                <p:cNvPr id="92" name="Rectangle 91">
                  <a:extLst>
                    <a:ext uri="{FF2B5EF4-FFF2-40B4-BE49-F238E27FC236}">
                      <a16:creationId xmlns:a16="http://schemas.microsoft.com/office/drawing/2014/main" id="{6939373D-7640-4EFB-B232-2436203075CD}"/>
                    </a:ext>
                  </a:extLst>
                </p:cNvPr>
                <p:cNvSpPr/>
                <p:nvPr/>
              </p:nvSpPr>
              <p:spPr>
                <a:xfrm>
                  <a:off x="8206686" y="3633364"/>
                  <a:ext cx="1966458" cy="4339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700" dirty="0">
                    <a:solidFill>
                      <a:schemeClr val="tx1"/>
                    </a:solidFill>
                    <a:latin typeface="Consolas" panose="020B0609020204030204" pitchFamily="49" charset="0"/>
                  </a:endParaRPr>
                </a:p>
              </p:txBody>
            </p:sp>
          </p:grpSp>
          <p:sp>
            <p:nvSpPr>
              <p:cNvPr id="85" name="Rectangle 84">
                <a:extLst>
                  <a:ext uri="{FF2B5EF4-FFF2-40B4-BE49-F238E27FC236}">
                    <a16:creationId xmlns:a16="http://schemas.microsoft.com/office/drawing/2014/main" id="{028A84DB-2617-4908-9A37-353BA92A44FA}"/>
                  </a:ext>
                </a:extLst>
              </p:cNvPr>
              <p:cNvSpPr/>
              <p:nvPr/>
            </p:nvSpPr>
            <p:spPr>
              <a:xfrm>
                <a:off x="7488454"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B0CA5A1A-8DE0-418B-81C4-82E1C1876CB5}"/>
                  </a:ext>
                </a:extLst>
              </p:cNvPr>
              <p:cNvSpPr/>
              <p:nvPr/>
            </p:nvSpPr>
            <p:spPr>
              <a:xfrm>
                <a:off x="8126931" y="3086500"/>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Straight Arrow Connector 86">
                <a:extLst>
                  <a:ext uri="{FF2B5EF4-FFF2-40B4-BE49-F238E27FC236}">
                    <a16:creationId xmlns:a16="http://schemas.microsoft.com/office/drawing/2014/main" id="{BA04388D-D372-4538-8AD1-7050F24E9EAA}"/>
                  </a:ext>
                </a:extLst>
              </p:cNvPr>
              <p:cNvCxnSpPr>
                <a:cxnSpLocks/>
              </p:cNvCxnSpPr>
              <p:nvPr/>
            </p:nvCxnSpPr>
            <p:spPr>
              <a:xfrm flipH="1">
                <a:off x="7566454" y="3234088"/>
                <a:ext cx="268511" cy="478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A1709BFA-A130-4488-AD55-5C8A0B7B59CB}"/>
                  </a:ext>
                </a:extLst>
              </p:cNvPr>
              <p:cNvSpPr/>
              <p:nvPr/>
            </p:nvSpPr>
            <p:spPr>
              <a:xfrm>
                <a:off x="6944986" y="3729639"/>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'apple'</a:t>
                </a:r>
              </a:p>
            </p:txBody>
          </p:sp>
          <p:cxnSp>
            <p:nvCxnSpPr>
              <p:cNvPr id="89" name="Straight Arrow Connector 88">
                <a:extLst>
                  <a:ext uri="{FF2B5EF4-FFF2-40B4-BE49-F238E27FC236}">
                    <a16:creationId xmlns:a16="http://schemas.microsoft.com/office/drawing/2014/main" id="{EC8D42F8-1354-46F5-848E-88E9569B8D28}"/>
                  </a:ext>
                </a:extLst>
              </p:cNvPr>
              <p:cNvCxnSpPr>
                <a:cxnSpLocks/>
              </p:cNvCxnSpPr>
              <p:nvPr/>
            </p:nvCxnSpPr>
            <p:spPr>
              <a:xfrm>
                <a:off x="8460606" y="3270414"/>
                <a:ext cx="253466" cy="4592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EB24DAAB-59C9-4AC7-B9ED-B56A1C4680B5}"/>
                  </a:ext>
                </a:extLst>
              </p:cNvPr>
              <p:cNvSpPr/>
              <p:nvPr/>
            </p:nvSpPr>
            <p:spPr>
              <a:xfrm>
                <a:off x="8192496" y="3729639"/>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'cherry'</a:t>
                </a:r>
              </a:p>
            </p:txBody>
          </p:sp>
        </p:grpSp>
        <p:cxnSp>
          <p:nvCxnSpPr>
            <p:cNvPr id="83" name="Straight Arrow Connector 82">
              <a:extLst>
                <a:ext uri="{FF2B5EF4-FFF2-40B4-BE49-F238E27FC236}">
                  <a16:creationId xmlns:a16="http://schemas.microsoft.com/office/drawing/2014/main" id="{E12E4C9E-D728-42A3-9811-E952BFB36507}"/>
                </a:ext>
              </a:extLst>
            </p:cNvPr>
            <p:cNvCxnSpPr>
              <a:cxnSpLocks/>
            </p:cNvCxnSpPr>
            <p:nvPr/>
          </p:nvCxnSpPr>
          <p:spPr>
            <a:xfrm flipV="1">
              <a:off x="5752947" y="-1421625"/>
              <a:ext cx="534810" cy="2148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5" name="Straight Arrow Connector 94">
            <a:extLst>
              <a:ext uri="{FF2B5EF4-FFF2-40B4-BE49-F238E27FC236}">
                <a16:creationId xmlns:a16="http://schemas.microsoft.com/office/drawing/2014/main" id="{31426D1A-C6A4-461D-9D11-24B78D9516E7}"/>
              </a:ext>
            </a:extLst>
          </p:cNvPr>
          <p:cNvCxnSpPr>
            <a:cxnSpLocks/>
          </p:cNvCxnSpPr>
          <p:nvPr/>
        </p:nvCxnSpPr>
        <p:spPr>
          <a:xfrm>
            <a:off x="8039454" y="349484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31BA794-0501-4276-A628-BE42699B464C}"/>
              </a:ext>
            </a:extLst>
          </p:cNvPr>
          <p:cNvCxnSpPr>
            <a:cxnSpLocks/>
          </p:cNvCxnSpPr>
          <p:nvPr/>
        </p:nvCxnSpPr>
        <p:spPr>
          <a:xfrm>
            <a:off x="8031434" y="239596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0664965-C78E-4BBE-A291-BA05ED7CEA72}"/>
              </a:ext>
            </a:extLst>
          </p:cNvPr>
          <p:cNvGrpSpPr/>
          <p:nvPr/>
        </p:nvGrpSpPr>
        <p:grpSpPr>
          <a:xfrm>
            <a:off x="7682409" y="670078"/>
            <a:ext cx="790329" cy="400110"/>
            <a:chOff x="4806170" y="2533132"/>
            <a:chExt cx="436451" cy="400110"/>
          </a:xfrm>
        </p:grpSpPr>
        <p:sp>
          <p:nvSpPr>
            <p:cNvPr id="98" name="TextBox 97">
              <a:extLst>
                <a:ext uri="{FF2B5EF4-FFF2-40B4-BE49-F238E27FC236}">
                  <a16:creationId xmlns:a16="http://schemas.microsoft.com/office/drawing/2014/main" id="{77D33D7B-20B8-4470-847D-8073E8AA1F81}"/>
                </a:ext>
              </a:extLst>
            </p:cNvPr>
            <p:cNvSpPr txBox="1"/>
            <p:nvPr/>
          </p:nvSpPr>
          <p:spPr>
            <a:xfrm>
              <a:off x="4806170" y="2533132"/>
              <a:ext cx="147128" cy="400110"/>
            </a:xfrm>
            <a:prstGeom prst="rect">
              <a:avLst/>
            </a:prstGeom>
            <a:noFill/>
          </p:spPr>
          <p:txBody>
            <a:bodyPr wrap="none" rtlCol="0">
              <a:spAutoFit/>
            </a:bodyPr>
            <a:lstStyle/>
            <a:p>
              <a:r>
                <a:rPr lang="en-US" sz="2000" dirty="0">
                  <a:solidFill>
                    <a:srgbClr val="7030A0"/>
                  </a:solidFill>
                </a:rPr>
                <a:t>f</a:t>
              </a:r>
            </a:p>
          </p:txBody>
        </p:sp>
        <p:sp>
          <p:nvSpPr>
            <p:cNvPr id="101" name="Rectangle 100">
              <a:extLst>
                <a:ext uri="{FF2B5EF4-FFF2-40B4-BE49-F238E27FC236}">
                  <a16:creationId xmlns:a16="http://schemas.microsoft.com/office/drawing/2014/main" id="{FE99C44B-9814-4714-B895-35F39277BA8B}"/>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105" name="Straight Arrow Connector 104">
            <a:extLst>
              <a:ext uri="{FF2B5EF4-FFF2-40B4-BE49-F238E27FC236}">
                <a16:creationId xmlns:a16="http://schemas.microsoft.com/office/drawing/2014/main" id="{7CA46F10-0159-418A-8739-31E6682A6DD7}"/>
              </a:ext>
            </a:extLst>
          </p:cNvPr>
          <p:cNvCxnSpPr>
            <a:cxnSpLocks/>
          </p:cNvCxnSpPr>
          <p:nvPr/>
        </p:nvCxnSpPr>
        <p:spPr>
          <a:xfrm>
            <a:off x="8184822" y="847658"/>
            <a:ext cx="542841" cy="1936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D044BD6-C10C-45F3-A73B-48B898E0E0EC}"/>
              </a:ext>
            </a:extLst>
          </p:cNvPr>
          <p:cNvCxnSpPr>
            <a:cxnSpLocks/>
          </p:cNvCxnSpPr>
          <p:nvPr/>
        </p:nvCxnSpPr>
        <p:spPr>
          <a:xfrm>
            <a:off x="8145332" y="266386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0B41533-24C7-4407-B174-E0A48F401ADA}"/>
              </a:ext>
            </a:extLst>
          </p:cNvPr>
          <p:cNvGrpSpPr/>
          <p:nvPr/>
        </p:nvGrpSpPr>
        <p:grpSpPr>
          <a:xfrm>
            <a:off x="10083053" y="1122615"/>
            <a:ext cx="1880634" cy="996536"/>
            <a:chOff x="9611001" y="1274299"/>
            <a:chExt cx="1880634" cy="996536"/>
          </a:xfrm>
        </p:grpSpPr>
        <p:sp>
          <p:nvSpPr>
            <p:cNvPr id="111" name="Rectangle 110">
              <a:extLst>
                <a:ext uri="{FF2B5EF4-FFF2-40B4-BE49-F238E27FC236}">
                  <a16:creationId xmlns:a16="http://schemas.microsoft.com/office/drawing/2014/main" id="{39699049-6DB6-4435-8FC5-046F29A1D171}"/>
                </a:ext>
              </a:extLst>
            </p:cNvPr>
            <p:cNvSpPr/>
            <p:nvPr/>
          </p:nvSpPr>
          <p:spPr>
            <a:xfrm>
              <a:off x="9611001" y="1274299"/>
              <a:ext cx="587141" cy="298383"/>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12" name="Straight Arrow Connector 111">
              <a:extLst>
                <a:ext uri="{FF2B5EF4-FFF2-40B4-BE49-F238E27FC236}">
                  <a16:creationId xmlns:a16="http://schemas.microsoft.com/office/drawing/2014/main" id="{5C27B372-5F81-47A5-A060-D1208D542BAE}"/>
                </a:ext>
              </a:extLst>
            </p:cNvPr>
            <p:cNvCxnSpPr>
              <a:cxnSpLocks/>
            </p:cNvCxnSpPr>
            <p:nvPr/>
          </p:nvCxnSpPr>
          <p:spPr>
            <a:xfrm>
              <a:off x="9944676" y="1458213"/>
              <a:ext cx="461933" cy="4585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C406785E-3EC4-4EB8-985B-2780ECA2B651}"/>
                </a:ext>
              </a:extLst>
            </p:cNvPr>
            <p:cNvSpPr/>
            <p:nvPr/>
          </p:nvSpPr>
          <p:spPr>
            <a:xfrm>
              <a:off x="10310879" y="1917438"/>
              <a:ext cx="1180756" cy="3533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Consolas" panose="020B0609020204030204" pitchFamily="49" charset="0"/>
                </a:rPr>
                <a:t>'peach'</a:t>
              </a:r>
            </a:p>
          </p:txBody>
        </p:sp>
      </p:grpSp>
      <p:cxnSp>
        <p:nvCxnSpPr>
          <p:cNvPr id="114" name="Straight Arrow Connector 113">
            <a:extLst>
              <a:ext uri="{FF2B5EF4-FFF2-40B4-BE49-F238E27FC236}">
                <a16:creationId xmlns:a16="http://schemas.microsoft.com/office/drawing/2014/main" id="{A8ECFE6E-85E1-48A6-968F-80A15E637109}"/>
              </a:ext>
            </a:extLst>
          </p:cNvPr>
          <p:cNvCxnSpPr>
            <a:cxnSpLocks/>
          </p:cNvCxnSpPr>
          <p:nvPr/>
        </p:nvCxnSpPr>
        <p:spPr>
          <a:xfrm>
            <a:off x="8153353" y="29221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75FDB42-6FF2-47C9-B7EF-4EB65F41C374}"/>
              </a:ext>
            </a:extLst>
          </p:cNvPr>
          <p:cNvCxnSpPr>
            <a:cxnSpLocks/>
          </p:cNvCxnSpPr>
          <p:nvPr/>
        </p:nvCxnSpPr>
        <p:spPr>
          <a:xfrm>
            <a:off x="8028225" y="379162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9BB3053-D41A-45C5-8CAE-3447535EB7CC}"/>
              </a:ext>
            </a:extLst>
          </p:cNvPr>
          <p:cNvSpPr/>
          <p:nvPr/>
        </p:nvSpPr>
        <p:spPr>
          <a:xfrm>
            <a:off x="0" y="3291840"/>
            <a:ext cx="12127832" cy="1193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5F5F708-B1ED-4EF6-BF89-8D4BF90B48BF}"/>
              </a:ext>
            </a:extLst>
          </p:cNvPr>
          <p:cNvSpPr/>
          <p:nvPr/>
        </p:nvSpPr>
        <p:spPr>
          <a:xfrm>
            <a:off x="8145332" y="4081212"/>
            <a:ext cx="3924748" cy="4041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Arrow Connector 117">
            <a:extLst>
              <a:ext uri="{FF2B5EF4-FFF2-40B4-BE49-F238E27FC236}">
                <a16:creationId xmlns:a16="http://schemas.microsoft.com/office/drawing/2014/main" id="{E5ECDEC9-57A7-4638-9933-7FEE304A1EB8}"/>
              </a:ext>
            </a:extLst>
          </p:cNvPr>
          <p:cNvCxnSpPr>
            <a:cxnSpLocks/>
          </p:cNvCxnSpPr>
          <p:nvPr/>
        </p:nvCxnSpPr>
        <p:spPr>
          <a:xfrm>
            <a:off x="1939444" y="552256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40EA9BA-B43D-4B3E-BE43-8AC1FBB1FC03}"/>
              </a:ext>
            </a:extLst>
          </p:cNvPr>
          <p:cNvGrpSpPr/>
          <p:nvPr/>
        </p:nvGrpSpPr>
        <p:grpSpPr>
          <a:xfrm>
            <a:off x="2394007" y="3924797"/>
            <a:ext cx="2882088" cy="526075"/>
            <a:chOff x="-1061463" y="3740276"/>
            <a:chExt cx="2882088" cy="526075"/>
          </a:xfrm>
        </p:grpSpPr>
        <p:grpSp>
          <p:nvGrpSpPr>
            <p:cNvPr id="119" name="Group 118">
              <a:extLst>
                <a:ext uri="{FF2B5EF4-FFF2-40B4-BE49-F238E27FC236}">
                  <a16:creationId xmlns:a16="http://schemas.microsoft.com/office/drawing/2014/main" id="{E704DAAD-C3FA-4D5C-B23E-35A055C3BAA3}"/>
                </a:ext>
              </a:extLst>
            </p:cNvPr>
            <p:cNvGrpSpPr/>
            <p:nvPr/>
          </p:nvGrpSpPr>
          <p:grpSpPr>
            <a:xfrm>
              <a:off x="635281" y="3740276"/>
              <a:ext cx="1185344" cy="526075"/>
              <a:chOff x="8157603" y="5165935"/>
              <a:chExt cx="1185344" cy="526075"/>
            </a:xfrm>
          </p:grpSpPr>
          <p:sp>
            <p:nvSpPr>
              <p:cNvPr id="120" name="Rectangle 119">
                <a:extLst>
                  <a:ext uri="{FF2B5EF4-FFF2-40B4-BE49-F238E27FC236}">
                    <a16:creationId xmlns:a16="http://schemas.microsoft.com/office/drawing/2014/main" id="{1EEB5981-9960-4604-A03E-114F9D3E6774}"/>
                  </a:ext>
                </a:extLst>
              </p:cNvPr>
              <p:cNvSpPr/>
              <p:nvPr/>
            </p:nvSpPr>
            <p:spPr>
              <a:xfrm>
                <a:off x="8157603" y="5165935"/>
                <a:ext cx="1185344" cy="52607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FF2B5EF4-FFF2-40B4-BE49-F238E27FC236}">
                    <a16:creationId xmlns:a16="http://schemas.microsoft.com/office/drawing/2014/main" id="{41AD00B9-DEC3-400F-B9DA-E08F69DCFC35}"/>
                  </a:ext>
                </a:extLst>
              </p:cNvPr>
              <p:cNvGrpSpPr/>
              <p:nvPr/>
            </p:nvGrpSpPr>
            <p:grpSpPr>
              <a:xfrm>
                <a:off x="8177804" y="5205048"/>
                <a:ext cx="1028030" cy="400110"/>
                <a:chOff x="4384950" y="2559766"/>
                <a:chExt cx="1028030" cy="400110"/>
              </a:xfrm>
            </p:grpSpPr>
            <p:sp>
              <p:nvSpPr>
                <p:cNvPr id="123" name="TextBox 122">
                  <a:extLst>
                    <a:ext uri="{FF2B5EF4-FFF2-40B4-BE49-F238E27FC236}">
                      <a16:creationId xmlns:a16="http://schemas.microsoft.com/office/drawing/2014/main" id="{03F0D092-956C-4F99-B833-A90AF13F504B}"/>
                    </a:ext>
                  </a:extLst>
                </p:cNvPr>
                <p:cNvSpPr txBox="1"/>
                <p:nvPr/>
              </p:nvSpPr>
              <p:spPr>
                <a:xfrm>
                  <a:off x="4384950" y="2559766"/>
                  <a:ext cx="534121" cy="400110"/>
                </a:xfrm>
                <a:prstGeom prst="rect">
                  <a:avLst/>
                </a:prstGeom>
                <a:noFill/>
              </p:spPr>
              <p:txBody>
                <a:bodyPr wrap="none" rtlCol="0">
                  <a:spAutoFit/>
                </a:bodyPr>
                <a:lstStyle/>
                <a:p>
                  <a:pPr algn="ctr"/>
                  <a:r>
                    <a:rPr lang="en-US" sz="2000" dirty="0"/>
                    <a:t>rad</a:t>
                  </a:r>
                </a:p>
              </p:txBody>
            </p:sp>
            <p:sp>
              <p:nvSpPr>
                <p:cNvPr id="124" name="Rectangle 123">
                  <a:extLst>
                    <a:ext uri="{FF2B5EF4-FFF2-40B4-BE49-F238E27FC236}">
                      <a16:creationId xmlns:a16="http://schemas.microsoft.com/office/drawing/2014/main" id="{A51ABF62-F494-487B-9E01-051349130379}"/>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2" name="TextBox 121">
                <a:extLst>
                  <a:ext uri="{FF2B5EF4-FFF2-40B4-BE49-F238E27FC236}">
                    <a16:creationId xmlns:a16="http://schemas.microsoft.com/office/drawing/2014/main" id="{1FAEE001-2B65-48BF-9008-1E8A9C74A5FB}"/>
                  </a:ext>
                </a:extLst>
              </p:cNvPr>
              <p:cNvSpPr txBox="1"/>
              <p:nvPr/>
            </p:nvSpPr>
            <p:spPr>
              <a:xfrm>
                <a:off x="8670279" y="5226856"/>
                <a:ext cx="575672" cy="369332"/>
              </a:xfrm>
              <a:prstGeom prst="rect">
                <a:avLst/>
              </a:prstGeom>
              <a:solidFill>
                <a:schemeClr val="bg2"/>
              </a:solidFill>
              <a:ln>
                <a:solidFill>
                  <a:schemeClr val="tx1"/>
                </a:solidFill>
              </a:ln>
            </p:spPr>
            <p:txBody>
              <a:bodyPr wrap="square">
                <a:spAutoFit/>
              </a:bodyPr>
              <a:lstStyle/>
              <a:p>
                <a:pPr algn="ctr"/>
                <a:r>
                  <a:rPr lang="en-US" dirty="0">
                    <a:latin typeface="Consolas" panose="020B0609020204030204" pitchFamily="49" charset="0"/>
                  </a:rPr>
                  <a:t>1</a:t>
                </a:r>
                <a:endParaRPr lang="en-US" dirty="0"/>
              </a:p>
            </p:txBody>
          </p:sp>
        </p:grpSp>
        <p:grpSp>
          <p:nvGrpSpPr>
            <p:cNvPr id="125" name="Group 124">
              <a:extLst>
                <a:ext uri="{FF2B5EF4-FFF2-40B4-BE49-F238E27FC236}">
                  <a16:creationId xmlns:a16="http://schemas.microsoft.com/office/drawing/2014/main" id="{F5A66B59-0DB6-41FE-9E5A-6FC27A7F0DB3}"/>
                </a:ext>
              </a:extLst>
            </p:cNvPr>
            <p:cNvGrpSpPr/>
            <p:nvPr/>
          </p:nvGrpSpPr>
          <p:grpSpPr>
            <a:xfrm>
              <a:off x="-1061463" y="3773736"/>
              <a:ext cx="1050788" cy="400110"/>
              <a:chOff x="2302025" y="4765400"/>
              <a:chExt cx="1050788" cy="400110"/>
            </a:xfrm>
          </p:grpSpPr>
          <p:sp>
            <p:nvSpPr>
              <p:cNvPr id="126" name="TextBox 125">
                <a:extLst>
                  <a:ext uri="{FF2B5EF4-FFF2-40B4-BE49-F238E27FC236}">
                    <a16:creationId xmlns:a16="http://schemas.microsoft.com/office/drawing/2014/main" id="{02CA4392-B548-49FF-9D99-64589428937D}"/>
                  </a:ext>
                </a:extLst>
              </p:cNvPr>
              <p:cNvSpPr txBox="1"/>
              <p:nvPr/>
            </p:nvSpPr>
            <p:spPr>
              <a:xfrm>
                <a:off x="2302025" y="4765400"/>
                <a:ext cx="601447" cy="400110"/>
              </a:xfrm>
              <a:prstGeom prst="rect">
                <a:avLst/>
              </a:prstGeom>
              <a:noFill/>
            </p:spPr>
            <p:txBody>
              <a:bodyPr wrap="none" rtlCol="0">
                <a:spAutoFit/>
              </a:bodyPr>
              <a:lstStyle/>
              <a:p>
                <a:pPr algn="ctr"/>
                <a:r>
                  <a:rPr lang="en-US" sz="2000" dirty="0"/>
                  <a:t>unit</a:t>
                </a:r>
              </a:p>
            </p:txBody>
          </p:sp>
          <p:sp>
            <p:nvSpPr>
              <p:cNvPr id="127" name="Rectangle 126">
                <a:extLst>
                  <a:ext uri="{FF2B5EF4-FFF2-40B4-BE49-F238E27FC236}">
                    <a16:creationId xmlns:a16="http://schemas.microsoft.com/office/drawing/2014/main" id="{05B0A644-5228-4F10-995E-043CF6239D82}"/>
                  </a:ext>
                </a:extLst>
              </p:cNvPr>
              <p:cNvSpPr/>
              <p:nvPr/>
            </p:nvSpPr>
            <p:spPr>
              <a:xfrm>
                <a:off x="2858904" y="4832144"/>
                <a:ext cx="493909" cy="300351"/>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8" name="Straight Arrow Connector 127">
              <a:extLst>
                <a:ext uri="{FF2B5EF4-FFF2-40B4-BE49-F238E27FC236}">
                  <a16:creationId xmlns:a16="http://schemas.microsoft.com/office/drawing/2014/main" id="{3E65749A-381A-4365-8958-B74632C3DCA2}"/>
                </a:ext>
              </a:extLst>
            </p:cNvPr>
            <p:cNvCxnSpPr>
              <a:cxnSpLocks/>
            </p:cNvCxnSpPr>
            <p:nvPr/>
          </p:nvCxnSpPr>
          <p:spPr>
            <a:xfrm flipV="1">
              <a:off x="-274345" y="3777880"/>
              <a:ext cx="937121" cy="195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7EF991E9-62B0-4FE2-9EA6-398E53AE9DBF}"/>
              </a:ext>
            </a:extLst>
          </p:cNvPr>
          <p:cNvCxnSpPr>
            <a:cxnSpLocks/>
          </p:cNvCxnSpPr>
          <p:nvPr/>
        </p:nvCxnSpPr>
        <p:spPr>
          <a:xfrm>
            <a:off x="1939444" y="57808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DFBD689-518D-490F-AC20-0AE9E35427C6}"/>
              </a:ext>
            </a:extLst>
          </p:cNvPr>
          <p:cNvCxnSpPr>
            <a:cxnSpLocks/>
          </p:cNvCxnSpPr>
          <p:nvPr/>
        </p:nvCxnSpPr>
        <p:spPr>
          <a:xfrm>
            <a:off x="1924204" y="47012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DB4346AA-DED1-4DF4-A6A8-526E7C7FE394}"/>
              </a:ext>
            </a:extLst>
          </p:cNvPr>
          <p:cNvGrpSpPr/>
          <p:nvPr/>
        </p:nvGrpSpPr>
        <p:grpSpPr>
          <a:xfrm>
            <a:off x="2693125" y="3573599"/>
            <a:ext cx="790329" cy="400110"/>
            <a:chOff x="4806170" y="2533132"/>
            <a:chExt cx="436451" cy="400110"/>
          </a:xfrm>
        </p:grpSpPr>
        <p:sp>
          <p:nvSpPr>
            <p:cNvPr id="132" name="TextBox 131">
              <a:extLst>
                <a:ext uri="{FF2B5EF4-FFF2-40B4-BE49-F238E27FC236}">
                  <a16:creationId xmlns:a16="http://schemas.microsoft.com/office/drawing/2014/main" id="{5D5B0DD0-523D-4C80-A75D-4BB290FC16E9}"/>
                </a:ext>
              </a:extLst>
            </p:cNvPr>
            <p:cNvSpPr txBox="1"/>
            <p:nvPr/>
          </p:nvSpPr>
          <p:spPr>
            <a:xfrm>
              <a:off x="4806170" y="2533132"/>
              <a:ext cx="163947" cy="400110"/>
            </a:xfrm>
            <a:prstGeom prst="rect">
              <a:avLst/>
            </a:prstGeom>
            <a:noFill/>
          </p:spPr>
          <p:txBody>
            <a:bodyPr wrap="none" rtlCol="0">
              <a:spAutoFit/>
            </a:bodyPr>
            <a:lstStyle/>
            <a:p>
              <a:r>
                <a:rPr lang="en-US" sz="2000" dirty="0"/>
                <a:t>c</a:t>
              </a:r>
            </a:p>
          </p:txBody>
        </p:sp>
        <p:sp>
          <p:nvSpPr>
            <p:cNvPr id="133" name="Rectangle 132">
              <a:extLst>
                <a:ext uri="{FF2B5EF4-FFF2-40B4-BE49-F238E27FC236}">
                  <a16:creationId xmlns:a16="http://schemas.microsoft.com/office/drawing/2014/main" id="{437C3AB7-5504-4CE0-B973-267D6D40F200}"/>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134" name="Straight Arrow Connector 133">
            <a:extLst>
              <a:ext uri="{FF2B5EF4-FFF2-40B4-BE49-F238E27FC236}">
                <a16:creationId xmlns:a16="http://schemas.microsoft.com/office/drawing/2014/main" id="{0EE4EC2D-6CD4-4AEE-A2C9-594FB1AA3098}"/>
              </a:ext>
            </a:extLst>
          </p:cNvPr>
          <p:cNvCxnSpPr>
            <a:cxnSpLocks/>
          </p:cNvCxnSpPr>
          <p:nvPr/>
        </p:nvCxnSpPr>
        <p:spPr>
          <a:xfrm>
            <a:off x="3185962" y="3792354"/>
            <a:ext cx="920401" cy="143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CBC792-3A2A-49A4-8C30-F177A6DB12C5}"/>
              </a:ext>
            </a:extLst>
          </p:cNvPr>
          <p:cNvCxnSpPr>
            <a:cxnSpLocks/>
          </p:cNvCxnSpPr>
          <p:nvPr/>
        </p:nvCxnSpPr>
        <p:spPr>
          <a:xfrm>
            <a:off x="2047728" y="498836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77726F8F-6ACD-41B7-BACC-ECB1E5863005}"/>
              </a:ext>
            </a:extLst>
          </p:cNvPr>
          <p:cNvGrpSpPr/>
          <p:nvPr/>
        </p:nvGrpSpPr>
        <p:grpSpPr>
          <a:xfrm>
            <a:off x="4123796" y="3336061"/>
            <a:ext cx="1185344" cy="526075"/>
            <a:chOff x="4243151" y="4077197"/>
            <a:chExt cx="1185344" cy="526075"/>
          </a:xfrm>
        </p:grpSpPr>
        <p:sp>
          <p:nvSpPr>
            <p:cNvPr id="136" name="Rectangle 135">
              <a:extLst>
                <a:ext uri="{FF2B5EF4-FFF2-40B4-BE49-F238E27FC236}">
                  <a16:creationId xmlns:a16="http://schemas.microsoft.com/office/drawing/2014/main" id="{9CFB11F8-1315-46A1-A796-9A89E99430C3}"/>
                </a:ext>
              </a:extLst>
            </p:cNvPr>
            <p:cNvSpPr/>
            <p:nvPr/>
          </p:nvSpPr>
          <p:spPr>
            <a:xfrm>
              <a:off x="4243151" y="4077197"/>
              <a:ext cx="1185344" cy="52607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A843920F-3975-4E5E-BA70-6D1FAC82B5B7}"/>
                </a:ext>
              </a:extLst>
            </p:cNvPr>
            <p:cNvSpPr txBox="1"/>
            <p:nvPr/>
          </p:nvSpPr>
          <p:spPr>
            <a:xfrm>
              <a:off x="4263352" y="4116310"/>
              <a:ext cx="534121" cy="400110"/>
            </a:xfrm>
            <a:prstGeom prst="rect">
              <a:avLst/>
            </a:prstGeom>
            <a:noFill/>
          </p:spPr>
          <p:txBody>
            <a:bodyPr wrap="none" rtlCol="0">
              <a:spAutoFit/>
            </a:bodyPr>
            <a:lstStyle/>
            <a:p>
              <a:pPr algn="ctr"/>
              <a:r>
                <a:rPr lang="en-US" sz="2000" dirty="0"/>
                <a:t>rad</a:t>
              </a:r>
            </a:p>
          </p:txBody>
        </p:sp>
        <p:sp>
          <p:nvSpPr>
            <p:cNvPr id="138" name="TextBox 137">
              <a:extLst>
                <a:ext uri="{FF2B5EF4-FFF2-40B4-BE49-F238E27FC236}">
                  <a16:creationId xmlns:a16="http://schemas.microsoft.com/office/drawing/2014/main" id="{C46BE7C1-1379-49A6-966A-E26C86CDDD4A}"/>
                </a:ext>
              </a:extLst>
            </p:cNvPr>
            <p:cNvSpPr txBox="1"/>
            <p:nvPr/>
          </p:nvSpPr>
          <p:spPr>
            <a:xfrm>
              <a:off x="4755827" y="4138118"/>
              <a:ext cx="575672" cy="369332"/>
            </a:xfrm>
            <a:prstGeom prst="rect">
              <a:avLst/>
            </a:prstGeom>
            <a:solidFill>
              <a:schemeClr val="bg2"/>
            </a:solidFill>
            <a:ln>
              <a:solidFill>
                <a:schemeClr val="tx1"/>
              </a:solidFill>
            </a:ln>
          </p:spPr>
          <p:txBody>
            <a:bodyPr wrap="square">
              <a:spAutoFit/>
            </a:bodyPr>
            <a:lstStyle/>
            <a:p>
              <a:pPr algn="ctr"/>
              <a:r>
                <a:rPr lang="en-US" dirty="0">
                  <a:latin typeface="Consolas" panose="020B0609020204030204" pitchFamily="49" charset="0"/>
                </a:rPr>
                <a:t>10</a:t>
              </a:r>
              <a:endParaRPr lang="en-US" dirty="0"/>
            </a:p>
          </p:txBody>
        </p:sp>
      </p:grpSp>
      <p:cxnSp>
        <p:nvCxnSpPr>
          <p:cNvPr id="139" name="Straight Arrow Connector 138">
            <a:extLst>
              <a:ext uri="{FF2B5EF4-FFF2-40B4-BE49-F238E27FC236}">
                <a16:creationId xmlns:a16="http://schemas.microsoft.com/office/drawing/2014/main" id="{049F9E37-E5C4-4C18-85F2-91EA91E0FBC7}"/>
              </a:ext>
            </a:extLst>
          </p:cNvPr>
          <p:cNvCxnSpPr>
            <a:cxnSpLocks/>
          </p:cNvCxnSpPr>
          <p:nvPr/>
        </p:nvCxnSpPr>
        <p:spPr>
          <a:xfrm flipV="1">
            <a:off x="3191414" y="3359217"/>
            <a:ext cx="947449" cy="419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F65A5EB1-7960-4D06-8626-6BA40C0DF274}"/>
              </a:ext>
            </a:extLst>
          </p:cNvPr>
          <p:cNvCxnSpPr>
            <a:cxnSpLocks/>
          </p:cNvCxnSpPr>
          <p:nvPr/>
        </p:nvCxnSpPr>
        <p:spPr>
          <a:xfrm>
            <a:off x="2055749" y="521777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E81D4748-9986-48F2-AD27-324E1181270D}"/>
              </a:ext>
            </a:extLst>
          </p:cNvPr>
          <p:cNvCxnSpPr>
            <a:cxnSpLocks/>
          </p:cNvCxnSpPr>
          <p:nvPr/>
        </p:nvCxnSpPr>
        <p:spPr>
          <a:xfrm>
            <a:off x="1939444" y="606800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F64C718A-65B9-463E-9894-B8E4804532E9}"/>
              </a:ext>
            </a:extLst>
          </p:cNvPr>
          <p:cNvSpPr txBox="1"/>
          <p:nvPr/>
        </p:nvSpPr>
        <p:spPr>
          <a:xfrm>
            <a:off x="2161933" y="6389999"/>
            <a:ext cx="3767725" cy="369332"/>
          </a:xfrm>
          <a:prstGeom prst="rect">
            <a:avLst/>
          </a:prstGeom>
          <a:solidFill>
            <a:schemeClr val="bg1">
              <a:lumMod val="95000"/>
            </a:schemeClr>
          </a:solidFill>
          <a:ln>
            <a:solidFill>
              <a:schemeClr val="tx1"/>
            </a:solidFill>
          </a:ln>
        </p:spPr>
        <p:txBody>
          <a:bodyPr wrap="square">
            <a:spAutoFit/>
          </a:bodyPr>
          <a:lstStyle/>
          <a:p>
            <a:r>
              <a:rPr lang="en-US" dirty="0">
                <a:latin typeface="Consolas" panose="020B0609020204030204" pitchFamily="49" charset="0"/>
              </a:rPr>
              <a:t>1</a:t>
            </a:r>
          </a:p>
        </p:txBody>
      </p:sp>
      <p:cxnSp>
        <p:nvCxnSpPr>
          <p:cNvPr id="143" name="Straight Arrow Connector 142">
            <a:extLst>
              <a:ext uri="{FF2B5EF4-FFF2-40B4-BE49-F238E27FC236}">
                <a16:creationId xmlns:a16="http://schemas.microsoft.com/office/drawing/2014/main" id="{B1BC32B8-6F71-4430-8665-2738A1A1580E}"/>
              </a:ext>
            </a:extLst>
          </p:cNvPr>
          <p:cNvCxnSpPr>
            <a:cxnSpLocks/>
          </p:cNvCxnSpPr>
          <p:nvPr/>
        </p:nvCxnSpPr>
        <p:spPr>
          <a:xfrm>
            <a:off x="6058732" y="55294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38C53189-04C3-4EDC-8266-64B282C47476}"/>
              </a:ext>
            </a:extLst>
          </p:cNvPr>
          <p:cNvGrpSpPr/>
          <p:nvPr/>
        </p:nvGrpSpPr>
        <p:grpSpPr>
          <a:xfrm>
            <a:off x="6513295" y="3931661"/>
            <a:ext cx="2882088" cy="526075"/>
            <a:chOff x="-1061463" y="3740276"/>
            <a:chExt cx="2882088" cy="526075"/>
          </a:xfrm>
        </p:grpSpPr>
        <p:grpSp>
          <p:nvGrpSpPr>
            <p:cNvPr id="145" name="Group 144">
              <a:extLst>
                <a:ext uri="{FF2B5EF4-FFF2-40B4-BE49-F238E27FC236}">
                  <a16:creationId xmlns:a16="http://schemas.microsoft.com/office/drawing/2014/main" id="{AB93E35B-5FA2-4FEE-83D3-95813E905311}"/>
                </a:ext>
              </a:extLst>
            </p:cNvPr>
            <p:cNvGrpSpPr/>
            <p:nvPr/>
          </p:nvGrpSpPr>
          <p:grpSpPr>
            <a:xfrm>
              <a:off x="635281" y="3740276"/>
              <a:ext cx="1185344" cy="526075"/>
              <a:chOff x="8157603" y="5165935"/>
              <a:chExt cx="1185344" cy="526075"/>
            </a:xfrm>
          </p:grpSpPr>
          <p:sp>
            <p:nvSpPr>
              <p:cNvPr id="150" name="Rectangle 149">
                <a:extLst>
                  <a:ext uri="{FF2B5EF4-FFF2-40B4-BE49-F238E27FC236}">
                    <a16:creationId xmlns:a16="http://schemas.microsoft.com/office/drawing/2014/main" id="{379B8DBC-E9E1-490D-8B19-1F67E04C0C35}"/>
                  </a:ext>
                </a:extLst>
              </p:cNvPr>
              <p:cNvSpPr/>
              <p:nvPr/>
            </p:nvSpPr>
            <p:spPr>
              <a:xfrm>
                <a:off x="8157603" y="5165935"/>
                <a:ext cx="1185344" cy="52607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1" name="Group 150">
                <a:extLst>
                  <a:ext uri="{FF2B5EF4-FFF2-40B4-BE49-F238E27FC236}">
                    <a16:creationId xmlns:a16="http://schemas.microsoft.com/office/drawing/2014/main" id="{6DE98B54-2E13-4375-965C-7804678F01BF}"/>
                  </a:ext>
                </a:extLst>
              </p:cNvPr>
              <p:cNvGrpSpPr/>
              <p:nvPr/>
            </p:nvGrpSpPr>
            <p:grpSpPr>
              <a:xfrm>
                <a:off x="8177804" y="5205048"/>
                <a:ext cx="1028030" cy="400110"/>
                <a:chOff x="4384950" y="2559766"/>
                <a:chExt cx="1028030" cy="400110"/>
              </a:xfrm>
            </p:grpSpPr>
            <p:sp>
              <p:nvSpPr>
                <p:cNvPr id="153" name="TextBox 152">
                  <a:extLst>
                    <a:ext uri="{FF2B5EF4-FFF2-40B4-BE49-F238E27FC236}">
                      <a16:creationId xmlns:a16="http://schemas.microsoft.com/office/drawing/2014/main" id="{D62E442E-255D-4D8E-995C-353636FC41C3}"/>
                    </a:ext>
                  </a:extLst>
                </p:cNvPr>
                <p:cNvSpPr txBox="1"/>
                <p:nvPr/>
              </p:nvSpPr>
              <p:spPr>
                <a:xfrm>
                  <a:off x="4384950" y="2559766"/>
                  <a:ext cx="534121" cy="400110"/>
                </a:xfrm>
                <a:prstGeom prst="rect">
                  <a:avLst/>
                </a:prstGeom>
                <a:noFill/>
              </p:spPr>
              <p:txBody>
                <a:bodyPr wrap="none" rtlCol="0">
                  <a:spAutoFit/>
                </a:bodyPr>
                <a:lstStyle/>
                <a:p>
                  <a:pPr algn="ctr"/>
                  <a:r>
                    <a:rPr lang="en-US" sz="2000" dirty="0"/>
                    <a:t>rad</a:t>
                  </a:r>
                </a:p>
              </p:txBody>
            </p:sp>
            <p:sp>
              <p:nvSpPr>
                <p:cNvPr id="154" name="Rectangle 153">
                  <a:extLst>
                    <a:ext uri="{FF2B5EF4-FFF2-40B4-BE49-F238E27FC236}">
                      <a16:creationId xmlns:a16="http://schemas.microsoft.com/office/drawing/2014/main" id="{42675895-C41B-40C6-B4CE-A539174EFD17}"/>
                    </a:ext>
                  </a:extLst>
                </p:cNvPr>
                <p:cNvSpPr/>
                <p:nvPr/>
              </p:nvSpPr>
              <p:spPr>
                <a:xfrm>
                  <a:off x="4919071" y="2583013"/>
                  <a:ext cx="493909"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2" name="TextBox 151">
                <a:extLst>
                  <a:ext uri="{FF2B5EF4-FFF2-40B4-BE49-F238E27FC236}">
                    <a16:creationId xmlns:a16="http://schemas.microsoft.com/office/drawing/2014/main" id="{107D712F-E970-49BA-979F-77AE37FD40BF}"/>
                  </a:ext>
                </a:extLst>
              </p:cNvPr>
              <p:cNvSpPr txBox="1"/>
              <p:nvPr/>
            </p:nvSpPr>
            <p:spPr>
              <a:xfrm>
                <a:off x="8670279" y="5226856"/>
                <a:ext cx="575672" cy="369332"/>
              </a:xfrm>
              <a:prstGeom prst="rect">
                <a:avLst/>
              </a:prstGeom>
              <a:solidFill>
                <a:schemeClr val="bg2"/>
              </a:solidFill>
              <a:ln>
                <a:solidFill>
                  <a:schemeClr val="tx1"/>
                </a:solidFill>
              </a:ln>
            </p:spPr>
            <p:txBody>
              <a:bodyPr wrap="square">
                <a:spAutoFit/>
              </a:bodyPr>
              <a:lstStyle/>
              <a:p>
                <a:pPr algn="ctr"/>
                <a:r>
                  <a:rPr lang="en-US" dirty="0">
                    <a:latin typeface="Consolas" panose="020B0609020204030204" pitchFamily="49" charset="0"/>
                  </a:rPr>
                  <a:t>1</a:t>
                </a:r>
                <a:endParaRPr lang="en-US" dirty="0"/>
              </a:p>
            </p:txBody>
          </p:sp>
        </p:grpSp>
        <p:grpSp>
          <p:nvGrpSpPr>
            <p:cNvPr id="146" name="Group 145">
              <a:extLst>
                <a:ext uri="{FF2B5EF4-FFF2-40B4-BE49-F238E27FC236}">
                  <a16:creationId xmlns:a16="http://schemas.microsoft.com/office/drawing/2014/main" id="{3823C189-4D85-4A99-8956-C517EB1ECD4F}"/>
                </a:ext>
              </a:extLst>
            </p:cNvPr>
            <p:cNvGrpSpPr/>
            <p:nvPr/>
          </p:nvGrpSpPr>
          <p:grpSpPr>
            <a:xfrm>
              <a:off x="-1061463" y="3773736"/>
              <a:ext cx="1050788" cy="400110"/>
              <a:chOff x="2302025" y="4765400"/>
              <a:chExt cx="1050788" cy="400110"/>
            </a:xfrm>
          </p:grpSpPr>
          <p:sp>
            <p:nvSpPr>
              <p:cNvPr id="148" name="TextBox 147">
                <a:extLst>
                  <a:ext uri="{FF2B5EF4-FFF2-40B4-BE49-F238E27FC236}">
                    <a16:creationId xmlns:a16="http://schemas.microsoft.com/office/drawing/2014/main" id="{024D8D49-40CB-45DC-A7F7-68C7B55B390D}"/>
                  </a:ext>
                </a:extLst>
              </p:cNvPr>
              <p:cNvSpPr txBox="1"/>
              <p:nvPr/>
            </p:nvSpPr>
            <p:spPr>
              <a:xfrm>
                <a:off x="2302025" y="4765400"/>
                <a:ext cx="601447" cy="400110"/>
              </a:xfrm>
              <a:prstGeom prst="rect">
                <a:avLst/>
              </a:prstGeom>
              <a:noFill/>
            </p:spPr>
            <p:txBody>
              <a:bodyPr wrap="none" rtlCol="0">
                <a:spAutoFit/>
              </a:bodyPr>
              <a:lstStyle/>
              <a:p>
                <a:pPr algn="ctr"/>
                <a:r>
                  <a:rPr lang="en-US" sz="2000" dirty="0"/>
                  <a:t>unit</a:t>
                </a:r>
              </a:p>
            </p:txBody>
          </p:sp>
          <p:sp>
            <p:nvSpPr>
              <p:cNvPr id="149" name="Rectangle 148">
                <a:extLst>
                  <a:ext uri="{FF2B5EF4-FFF2-40B4-BE49-F238E27FC236}">
                    <a16:creationId xmlns:a16="http://schemas.microsoft.com/office/drawing/2014/main" id="{92462B1E-DE47-4758-A83D-276756B0F144}"/>
                  </a:ext>
                </a:extLst>
              </p:cNvPr>
              <p:cNvSpPr/>
              <p:nvPr/>
            </p:nvSpPr>
            <p:spPr>
              <a:xfrm>
                <a:off x="2858904" y="4832144"/>
                <a:ext cx="493909" cy="300351"/>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7" name="Straight Arrow Connector 146">
              <a:extLst>
                <a:ext uri="{FF2B5EF4-FFF2-40B4-BE49-F238E27FC236}">
                  <a16:creationId xmlns:a16="http://schemas.microsoft.com/office/drawing/2014/main" id="{33A666A5-62BB-4041-B1B2-5E8FB2427DBF}"/>
                </a:ext>
              </a:extLst>
            </p:cNvPr>
            <p:cNvCxnSpPr>
              <a:cxnSpLocks/>
            </p:cNvCxnSpPr>
            <p:nvPr/>
          </p:nvCxnSpPr>
          <p:spPr>
            <a:xfrm flipV="1">
              <a:off x="-274345" y="3777880"/>
              <a:ext cx="937121" cy="195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5" name="Straight Arrow Connector 154">
            <a:extLst>
              <a:ext uri="{FF2B5EF4-FFF2-40B4-BE49-F238E27FC236}">
                <a16:creationId xmlns:a16="http://schemas.microsoft.com/office/drawing/2014/main" id="{524802D7-EB16-41B7-B6BD-03F4EE7A7580}"/>
              </a:ext>
            </a:extLst>
          </p:cNvPr>
          <p:cNvCxnSpPr>
            <a:cxnSpLocks/>
          </p:cNvCxnSpPr>
          <p:nvPr/>
        </p:nvCxnSpPr>
        <p:spPr>
          <a:xfrm>
            <a:off x="6058732" y="57877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9D72E26-E9FC-473F-A302-F45EE0353F57}"/>
              </a:ext>
            </a:extLst>
          </p:cNvPr>
          <p:cNvCxnSpPr>
            <a:cxnSpLocks/>
          </p:cNvCxnSpPr>
          <p:nvPr/>
        </p:nvCxnSpPr>
        <p:spPr>
          <a:xfrm>
            <a:off x="6043492" y="47080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DDCF27E5-5D6E-4744-8A44-DD61129DFC70}"/>
              </a:ext>
            </a:extLst>
          </p:cNvPr>
          <p:cNvCxnSpPr>
            <a:cxnSpLocks/>
          </p:cNvCxnSpPr>
          <p:nvPr/>
        </p:nvCxnSpPr>
        <p:spPr>
          <a:xfrm>
            <a:off x="6167016" y="499523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D0D92F3-B3E5-4E5F-9F3C-1F978DB344C3}"/>
              </a:ext>
            </a:extLst>
          </p:cNvPr>
          <p:cNvCxnSpPr>
            <a:cxnSpLocks/>
          </p:cNvCxnSpPr>
          <p:nvPr/>
        </p:nvCxnSpPr>
        <p:spPr>
          <a:xfrm>
            <a:off x="6175037" y="522463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4EE1B07-40AE-4709-944B-E59BD5553E5A}"/>
              </a:ext>
            </a:extLst>
          </p:cNvPr>
          <p:cNvCxnSpPr>
            <a:cxnSpLocks/>
          </p:cNvCxnSpPr>
          <p:nvPr/>
        </p:nvCxnSpPr>
        <p:spPr>
          <a:xfrm>
            <a:off x="6058732" y="607486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323C60B2-D727-470E-987B-45292103D6AF}"/>
              </a:ext>
            </a:extLst>
          </p:cNvPr>
          <p:cNvGrpSpPr/>
          <p:nvPr/>
        </p:nvGrpSpPr>
        <p:grpSpPr>
          <a:xfrm>
            <a:off x="6821309" y="3572323"/>
            <a:ext cx="790329" cy="400110"/>
            <a:chOff x="4806170" y="2533132"/>
            <a:chExt cx="436451" cy="400110"/>
          </a:xfrm>
        </p:grpSpPr>
        <p:sp>
          <p:nvSpPr>
            <p:cNvPr id="161" name="TextBox 160">
              <a:extLst>
                <a:ext uri="{FF2B5EF4-FFF2-40B4-BE49-F238E27FC236}">
                  <a16:creationId xmlns:a16="http://schemas.microsoft.com/office/drawing/2014/main" id="{652996F3-B3D2-473F-9BD8-613D791784CF}"/>
                </a:ext>
              </a:extLst>
            </p:cNvPr>
            <p:cNvSpPr txBox="1"/>
            <p:nvPr/>
          </p:nvSpPr>
          <p:spPr>
            <a:xfrm>
              <a:off x="4806170" y="2533132"/>
              <a:ext cx="163947" cy="400110"/>
            </a:xfrm>
            <a:prstGeom prst="rect">
              <a:avLst/>
            </a:prstGeom>
            <a:noFill/>
          </p:spPr>
          <p:txBody>
            <a:bodyPr wrap="none" rtlCol="0">
              <a:spAutoFit/>
            </a:bodyPr>
            <a:lstStyle/>
            <a:p>
              <a:r>
                <a:rPr lang="en-US" sz="2000" dirty="0"/>
                <a:t>c</a:t>
              </a:r>
            </a:p>
          </p:txBody>
        </p:sp>
        <p:sp>
          <p:nvSpPr>
            <p:cNvPr id="162" name="Rectangle 161">
              <a:extLst>
                <a:ext uri="{FF2B5EF4-FFF2-40B4-BE49-F238E27FC236}">
                  <a16:creationId xmlns:a16="http://schemas.microsoft.com/office/drawing/2014/main" id="{8F86936D-73CE-4AD0-90DF-2E51AB4A6F0A}"/>
                </a:ext>
              </a:extLst>
            </p:cNvPr>
            <p:cNvSpPr/>
            <p:nvPr/>
          </p:nvSpPr>
          <p:spPr>
            <a:xfrm>
              <a:off x="4947898" y="2583011"/>
              <a:ext cx="294723" cy="3003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p>
          </p:txBody>
        </p:sp>
      </p:grpSp>
      <p:cxnSp>
        <p:nvCxnSpPr>
          <p:cNvPr id="163" name="Straight Arrow Connector 162">
            <a:extLst>
              <a:ext uri="{FF2B5EF4-FFF2-40B4-BE49-F238E27FC236}">
                <a16:creationId xmlns:a16="http://schemas.microsoft.com/office/drawing/2014/main" id="{09B79A6C-1B7C-4EAD-A855-87FC63AE4C99}"/>
              </a:ext>
            </a:extLst>
          </p:cNvPr>
          <p:cNvCxnSpPr>
            <a:cxnSpLocks/>
          </p:cNvCxnSpPr>
          <p:nvPr/>
        </p:nvCxnSpPr>
        <p:spPr>
          <a:xfrm>
            <a:off x="7314146" y="3791078"/>
            <a:ext cx="920401" cy="143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681779AE-3540-48A9-80D4-0B90A4D3DCA9}"/>
              </a:ext>
            </a:extLst>
          </p:cNvPr>
          <p:cNvSpPr txBox="1"/>
          <p:nvPr/>
        </p:nvSpPr>
        <p:spPr>
          <a:xfrm>
            <a:off x="8730736" y="3990978"/>
            <a:ext cx="575672" cy="369332"/>
          </a:xfrm>
          <a:prstGeom prst="rect">
            <a:avLst/>
          </a:prstGeom>
          <a:solidFill>
            <a:schemeClr val="bg2"/>
          </a:solidFill>
          <a:ln>
            <a:solidFill>
              <a:schemeClr val="tx1"/>
            </a:solidFill>
          </a:ln>
        </p:spPr>
        <p:txBody>
          <a:bodyPr wrap="square">
            <a:spAutoFit/>
          </a:bodyPr>
          <a:lstStyle/>
          <a:p>
            <a:pPr algn="ctr"/>
            <a:r>
              <a:rPr lang="en-US" dirty="0">
                <a:solidFill>
                  <a:srgbClr val="FF0000"/>
                </a:solidFill>
                <a:latin typeface="Consolas" panose="020B0609020204030204" pitchFamily="49" charset="0"/>
              </a:rPr>
              <a:t>10</a:t>
            </a:r>
            <a:endParaRPr lang="en-US" dirty="0">
              <a:solidFill>
                <a:srgbClr val="FF0000"/>
              </a:solidFill>
            </a:endParaRPr>
          </a:p>
        </p:txBody>
      </p:sp>
      <p:sp>
        <p:nvSpPr>
          <p:cNvPr id="165" name="TextBox 164">
            <a:extLst>
              <a:ext uri="{FF2B5EF4-FFF2-40B4-BE49-F238E27FC236}">
                <a16:creationId xmlns:a16="http://schemas.microsoft.com/office/drawing/2014/main" id="{74F1FFD8-52AC-4285-867C-396B1E890DF6}"/>
              </a:ext>
            </a:extLst>
          </p:cNvPr>
          <p:cNvSpPr txBox="1"/>
          <p:nvPr/>
        </p:nvSpPr>
        <p:spPr>
          <a:xfrm>
            <a:off x="6262344" y="6389999"/>
            <a:ext cx="3767725" cy="369332"/>
          </a:xfrm>
          <a:prstGeom prst="rect">
            <a:avLst/>
          </a:prstGeom>
          <a:solidFill>
            <a:schemeClr val="bg1">
              <a:lumMod val="95000"/>
            </a:schemeClr>
          </a:solidFill>
          <a:ln>
            <a:solidFill>
              <a:schemeClr val="tx1"/>
            </a:solidFill>
          </a:ln>
        </p:spPr>
        <p:txBody>
          <a:bodyPr wrap="square">
            <a:spAutoFit/>
          </a:bodyPr>
          <a:lstStyle/>
          <a:p>
            <a:r>
              <a:rPr lang="en-US" dirty="0">
                <a:solidFill>
                  <a:srgbClr val="FF0000"/>
                </a:solidFill>
                <a:latin typeface="Consolas" panose="020B0609020204030204" pitchFamily="49" charset="0"/>
              </a:rPr>
              <a:t>10</a:t>
            </a:r>
          </a:p>
        </p:txBody>
      </p:sp>
      <p:sp>
        <p:nvSpPr>
          <p:cNvPr id="166" name="Speech Bubble: Rectangle with Corners Rounded 165">
            <a:extLst>
              <a:ext uri="{FF2B5EF4-FFF2-40B4-BE49-F238E27FC236}">
                <a16:creationId xmlns:a16="http://schemas.microsoft.com/office/drawing/2014/main" id="{E645FAA7-EF4F-4F51-AF06-383EE22061C6}"/>
              </a:ext>
            </a:extLst>
          </p:cNvPr>
          <p:cNvSpPr/>
          <p:nvPr/>
        </p:nvSpPr>
        <p:spPr>
          <a:xfrm>
            <a:off x="4630050" y="1682545"/>
            <a:ext cx="2573521" cy="812368"/>
          </a:xfrm>
          <a:prstGeom prst="wedgeRoundRectCallout">
            <a:avLst>
              <a:gd name="adj1" fmla="val 97797"/>
              <a:gd name="adj2" fmla="val 658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mutates the original fruits list!</a:t>
            </a:r>
          </a:p>
        </p:txBody>
      </p:sp>
      <p:sp>
        <p:nvSpPr>
          <p:cNvPr id="167" name="Speech Bubble: Rectangle with Corners Rounded 166">
            <a:extLst>
              <a:ext uri="{FF2B5EF4-FFF2-40B4-BE49-F238E27FC236}">
                <a16:creationId xmlns:a16="http://schemas.microsoft.com/office/drawing/2014/main" id="{63556C5E-33F6-4F16-BB20-BDF696EF2097}"/>
              </a:ext>
            </a:extLst>
          </p:cNvPr>
          <p:cNvSpPr/>
          <p:nvPr/>
        </p:nvSpPr>
        <p:spPr>
          <a:xfrm>
            <a:off x="5376765" y="4728349"/>
            <a:ext cx="3185963" cy="1320057"/>
          </a:xfrm>
          <a:prstGeom prst="wedgeRoundRectCallout">
            <a:avLst>
              <a:gd name="adj1" fmla="val -88799"/>
              <a:gd name="adj2" fmla="val -309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new circle, then points the local object reference c at it.</a:t>
            </a:r>
          </a:p>
        </p:txBody>
      </p:sp>
      <p:sp>
        <p:nvSpPr>
          <p:cNvPr id="168" name="Speech Bubble: Rectangle with Corners Rounded 167">
            <a:extLst>
              <a:ext uri="{FF2B5EF4-FFF2-40B4-BE49-F238E27FC236}">
                <a16:creationId xmlns:a16="http://schemas.microsoft.com/office/drawing/2014/main" id="{B27A24D1-7A57-4DAF-B5FD-A2DFC51745E8}"/>
              </a:ext>
            </a:extLst>
          </p:cNvPr>
          <p:cNvSpPr/>
          <p:nvPr/>
        </p:nvSpPr>
        <p:spPr>
          <a:xfrm>
            <a:off x="9367891" y="4849428"/>
            <a:ext cx="2337261" cy="736684"/>
          </a:xfrm>
          <a:prstGeom prst="wedgeRoundRectCallout">
            <a:avLst>
              <a:gd name="adj1" fmla="val -88799"/>
              <a:gd name="adj2" fmla="val -309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mutates the original circle!</a:t>
            </a:r>
          </a:p>
        </p:txBody>
      </p:sp>
      <p:grpSp>
        <p:nvGrpSpPr>
          <p:cNvPr id="175" name="Group 174">
            <a:extLst>
              <a:ext uri="{FF2B5EF4-FFF2-40B4-BE49-F238E27FC236}">
                <a16:creationId xmlns:a16="http://schemas.microsoft.com/office/drawing/2014/main" id="{55971267-7D83-4280-8C8C-F52F57298EA1}"/>
              </a:ext>
            </a:extLst>
          </p:cNvPr>
          <p:cNvGrpSpPr/>
          <p:nvPr/>
        </p:nvGrpSpPr>
        <p:grpSpPr>
          <a:xfrm>
            <a:off x="7512341" y="35859"/>
            <a:ext cx="4648281" cy="2205243"/>
            <a:chOff x="7023227" y="1855960"/>
            <a:chExt cx="4648281" cy="2205243"/>
          </a:xfrm>
        </p:grpSpPr>
        <p:grpSp>
          <p:nvGrpSpPr>
            <p:cNvPr id="176" name="Group 175">
              <a:extLst>
                <a:ext uri="{FF2B5EF4-FFF2-40B4-BE49-F238E27FC236}">
                  <a16:creationId xmlns:a16="http://schemas.microsoft.com/office/drawing/2014/main" id="{F2175392-D3F0-437C-A18F-BBE8157F9DAD}"/>
                </a:ext>
              </a:extLst>
            </p:cNvPr>
            <p:cNvGrpSpPr/>
            <p:nvPr/>
          </p:nvGrpSpPr>
          <p:grpSpPr>
            <a:xfrm>
              <a:off x="7023227" y="1855960"/>
              <a:ext cx="4648281" cy="2205243"/>
              <a:chOff x="8093636" y="4792602"/>
              <a:chExt cx="4648281" cy="2205243"/>
            </a:xfrm>
          </p:grpSpPr>
          <p:grpSp>
            <p:nvGrpSpPr>
              <p:cNvPr id="178" name="Group 177">
                <a:extLst>
                  <a:ext uri="{FF2B5EF4-FFF2-40B4-BE49-F238E27FC236}">
                    <a16:creationId xmlns:a16="http://schemas.microsoft.com/office/drawing/2014/main" id="{D11D11F1-F85C-4597-B635-5A3E7885434C}"/>
                  </a:ext>
                </a:extLst>
              </p:cNvPr>
              <p:cNvGrpSpPr/>
              <p:nvPr/>
            </p:nvGrpSpPr>
            <p:grpSpPr>
              <a:xfrm>
                <a:off x="8093636" y="4792602"/>
                <a:ext cx="4648281" cy="2056414"/>
                <a:chOff x="8332177" y="4415064"/>
                <a:chExt cx="4648281" cy="2056414"/>
              </a:xfrm>
            </p:grpSpPr>
            <p:sp>
              <p:nvSpPr>
                <p:cNvPr id="180" name="Rectangle: Rounded Corners 179">
                  <a:extLst>
                    <a:ext uri="{FF2B5EF4-FFF2-40B4-BE49-F238E27FC236}">
                      <a16:creationId xmlns:a16="http://schemas.microsoft.com/office/drawing/2014/main" id="{0E871CAC-E192-4622-BA62-D9354A64401F}"/>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Box 180">
                  <a:extLst>
                    <a:ext uri="{FF2B5EF4-FFF2-40B4-BE49-F238E27FC236}">
                      <a16:creationId xmlns:a16="http://schemas.microsoft.com/office/drawing/2014/main" id="{44D2C969-A53A-4279-B430-E6604AB8F4B8}"/>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179" name="TextBox 178">
                <a:extLst>
                  <a:ext uri="{FF2B5EF4-FFF2-40B4-BE49-F238E27FC236}">
                    <a16:creationId xmlns:a16="http://schemas.microsoft.com/office/drawing/2014/main" id="{ED64641B-69AF-463C-BF40-8DE031032CD9}"/>
                  </a:ext>
                </a:extLst>
              </p:cNvPr>
              <p:cNvSpPr txBox="1"/>
              <p:nvPr/>
            </p:nvSpPr>
            <p:spPr>
              <a:xfrm>
                <a:off x="8897191" y="5243519"/>
                <a:ext cx="3844726" cy="1754326"/>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'Understanding pass-by-object reference and its implications is critical for writing correct code in Python ... and most other languages - except C++!'</a:t>
                </a:r>
              </a:p>
              <a:p>
                <a:pPr algn="ctr"/>
                <a:endParaRPr lang="en-US" dirty="0">
                  <a:solidFill>
                    <a:schemeClr val="accent1">
                      <a:lumMod val="75000"/>
                    </a:schemeClr>
                  </a:solidFill>
                  <a:latin typeface="Comic Sans MS" panose="030F0702030302020204" pitchFamily="66" charset="0"/>
                </a:endParaRPr>
              </a:p>
            </p:txBody>
          </p:sp>
        </p:grpSp>
        <p:pic>
          <p:nvPicPr>
            <p:cNvPr id="177" name="Picture 176">
              <a:extLst>
                <a:ext uri="{FF2B5EF4-FFF2-40B4-BE49-F238E27FC236}">
                  <a16:creationId xmlns:a16="http://schemas.microsoft.com/office/drawing/2014/main" id="{E537BDD3-219D-42EB-8E7A-0EF0C9AA10EC}"/>
                </a:ext>
              </a:extLst>
            </p:cNvPr>
            <p:cNvPicPr>
              <a:picLocks noChangeAspect="1"/>
            </p:cNvPicPr>
            <p:nvPr/>
          </p:nvPicPr>
          <p:blipFill rotWithShape="1">
            <a:blip r:embed="rId4"/>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1679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22" presetClass="entr" presetSubtype="8"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wipe(left)">
                                      <p:cBhvr>
                                        <p:cTn id="33" dur="500"/>
                                        <p:tgtEl>
                                          <p:spTgt spid="10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9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66"/>
                                        </p:tgtEl>
                                        <p:attrNameLst>
                                          <p:attrName>style.visibility</p:attrName>
                                        </p:attrNameLst>
                                      </p:cBhvr>
                                      <p:to>
                                        <p:strVal val="visible"/>
                                      </p:to>
                                    </p:set>
                                    <p:animEffect transition="in" filter="wipe(down)">
                                      <p:cBhvr>
                                        <p:cTn id="46" dur="500"/>
                                        <p:tgtEl>
                                          <p:spTgt spid="16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2" nodeType="clickEffect">
                                  <p:stCondLst>
                                    <p:cond delay="0"/>
                                  </p:stCondLst>
                                  <p:childTnLst>
                                    <p:animMotion origin="layout" path="M 3.54167E-6 3.7037E-7 L 0.15338 -0.22593 " pathEditMode="relative" rAng="0" ptsTypes="AA">
                                      <p:cBhvr>
                                        <p:cTn id="50" dur="2000" fill="hold"/>
                                        <p:tgtEl>
                                          <p:spTgt spid="166"/>
                                        </p:tgtEl>
                                        <p:attrNameLst>
                                          <p:attrName>ppt_x</p:attrName>
                                          <p:attrName>ppt_y</p:attrName>
                                        </p:attrNameLst>
                                      </p:cBhvr>
                                      <p:rCtr x="7669" y="-11296"/>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up)">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6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11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97"/>
                                        </p:tgtEl>
                                      </p:cBhvr>
                                    </p:animEffect>
                                    <p:set>
                                      <p:cBhvr>
                                        <p:cTn id="72" dur="1" fill="hold">
                                          <p:stCondLst>
                                            <p:cond delay="499"/>
                                          </p:stCondLst>
                                        </p:cTn>
                                        <p:tgtEl>
                                          <p:spTgt spid="9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05"/>
                                        </p:tgtEl>
                                      </p:cBhvr>
                                    </p:animEffect>
                                    <p:set>
                                      <p:cBhvr>
                                        <p:cTn id="75" dur="1" fill="hold">
                                          <p:stCondLst>
                                            <p:cond delay="499"/>
                                          </p:stCondLst>
                                        </p:cTn>
                                        <p:tgtEl>
                                          <p:spTgt spid="10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1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1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0" nodeType="clickEffect">
                                  <p:stCondLst>
                                    <p:cond delay="0"/>
                                  </p:stCondLst>
                                  <p:childTnLst>
                                    <p:animEffect transition="out" filter="fade">
                                      <p:cBhvr>
                                        <p:cTn id="87" dur="500"/>
                                        <p:tgtEl>
                                          <p:spTgt spid="117"/>
                                        </p:tgtEl>
                                      </p:cBhvr>
                                    </p:animEffect>
                                    <p:set>
                                      <p:cBhvr>
                                        <p:cTn id="88" dur="1" fill="hold">
                                          <p:stCondLst>
                                            <p:cond delay="499"/>
                                          </p:stCondLst>
                                        </p:cTn>
                                        <p:tgtEl>
                                          <p:spTgt spid="11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1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74"/>
                                        </p:tgtEl>
                                      </p:cBhvr>
                                    </p:animEffect>
                                    <p:set>
                                      <p:cBhvr>
                                        <p:cTn id="97" dur="1" fill="hold">
                                          <p:stCondLst>
                                            <p:cond delay="499"/>
                                          </p:stCondLst>
                                        </p:cTn>
                                        <p:tgtEl>
                                          <p:spTgt spid="74"/>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5"/>
                                        </p:tgtEl>
                                      </p:cBhvr>
                                    </p:animEffect>
                                    <p:set>
                                      <p:cBhvr>
                                        <p:cTn id="100" dur="1" fill="hold">
                                          <p:stCondLst>
                                            <p:cond delay="499"/>
                                          </p:stCondLst>
                                        </p:cTn>
                                        <p:tgtEl>
                                          <p:spTgt spid="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42" presetClass="path" presetSubtype="0" accel="50000" decel="50000" fill="hold" nodeType="clickEffect">
                                  <p:stCondLst>
                                    <p:cond delay="0"/>
                                  </p:stCondLst>
                                  <p:childTnLst>
                                    <p:animMotion origin="layout" path="M 0 -4.07407E-6 L 0 -0.21713 " pathEditMode="relative" rAng="0" ptsTypes="AA">
                                      <p:cBhvr>
                                        <p:cTn id="104" dur="2000" fill="hold"/>
                                        <p:tgtEl>
                                          <p:spTgt spid="9"/>
                                        </p:tgtEl>
                                        <p:attrNameLst>
                                          <p:attrName>ppt_x</p:attrName>
                                          <p:attrName>ppt_y</p:attrName>
                                        </p:attrNameLst>
                                      </p:cBhvr>
                                      <p:rCtr x="0" y="-10856"/>
                                    </p:animMotion>
                                  </p:childTnLst>
                                </p:cTn>
                              </p:par>
                            </p:childTnLst>
                          </p:cTn>
                        </p:par>
                        <p:par>
                          <p:cTn id="105" fill="hold">
                            <p:stCondLst>
                              <p:cond delay="2000"/>
                            </p:stCondLst>
                            <p:childTnLst>
                              <p:par>
                                <p:cTn id="106" presetID="10" presetClass="entr" presetSubtype="0" fill="hold" grpId="0" nodeType="afterEffect">
                                  <p:stCondLst>
                                    <p:cond delay="0"/>
                                  </p:stCondLst>
                                  <p:childTnLst>
                                    <p:set>
                                      <p:cBhvr>
                                        <p:cTn id="107" dur="1" fill="hold">
                                          <p:stCondLst>
                                            <p:cond delay="0"/>
                                          </p:stCondLst>
                                        </p:cTn>
                                        <p:tgtEl>
                                          <p:spTgt spid="10"/>
                                        </p:tgtEl>
                                        <p:attrNameLst>
                                          <p:attrName>style.visibility</p:attrName>
                                        </p:attrNameLst>
                                      </p:cBhvr>
                                      <p:to>
                                        <p:strVal val="visible"/>
                                      </p:to>
                                    </p:set>
                                    <p:animEffect transition="in" filter="fade">
                                      <p:cBhvr>
                                        <p:cTn id="108" dur="3000"/>
                                        <p:tgtEl>
                                          <p:spTgt spid="10"/>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1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118"/>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2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129"/>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3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31"/>
                                        </p:tgtEl>
                                        <p:attrNameLst>
                                          <p:attrName>style.visibility</p:attrName>
                                        </p:attrNameLst>
                                      </p:cBhvr>
                                      <p:to>
                                        <p:strVal val="visible"/>
                                      </p:to>
                                    </p:set>
                                  </p:childTnLst>
                                </p:cTn>
                              </p:par>
                              <p:par>
                                <p:cTn id="137" presetID="22" presetClass="entr" presetSubtype="8" fill="hold" nodeType="withEffect">
                                  <p:stCondLst>
                                    <p:cond delay="0"/>
                                  </p:stCondLst>
                                  <p:childTnLst>
                                    <p:set>
                                      <p:cBhvr>
                                        <p:cTn id="138" dur="1" fill="hold">
                                          <p:stCondLst>
                                            <p:cond delay="0"/>
                                          </p:stCondLst>
                                        </p:cTn>
                                        <p:tgtEl>
                                          <p:spTgt spid="134"/>
                                        </p:tgtEl>
                                        <p:attrNameLst>
                                          <p:attrName>style.visibility</p:attrName>
                                        </p:attrNameLst>
                                      </p:cBhvr>
                                      <p:to>
                                        <p:strVal val="visible"/>
                                      </p:to>
                                    </p:set>
                                    <p:animEffect transition="in" filter="wipe(left)">
                                      <p:cBhvr>
                                        <p:cTn id="139" dur="500"/>
                                        <p:tgtEl>
                                          <p:spTgt spid="134"/>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nodeType="clickEffect">
                                  <p:stCondLst>
                                    <p:cond delay="0"/>
                                  </p:stCondLst>
                                  <p:childTnLst>
                                    <p:set>
                                      <p:cBhvr>
                                        <p:cTn id="143" dur="1" fill="hold">
                                          <p:stCondLst>
                                            <p:cond delay="0"/>
                                          </p:stCondLst>
                                        </p:cTn>
                                        <p:tgtEl>
                                          <p:spTgt spid="130"/>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135"/>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167"/>
                                        </p:tgtEl>
                                        <p:attrNameLst>
                                          <p:attrName>style.visibility</p:attrName>
                                        </p:attrNameLst>
                                      </p:cBhvr>
                                      <p:to>
                                        <p:strVal val="visible"/>
                                      </p:to>
                                    </p:set>
                                    <p:animEffect transition="in" filter="wipe(down)">
                                      <p:cBhvr>
                                        <p:cTn id="152" dur="500"/>
                                        <p:tgtEl>
                                          <p:spTgt spid="16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500"/>
                                        <p:tgtEl>
                                          <p:spTgt spid="33"/>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134"/>
                                        </p:tgtEl>
                                      </p:cBhvr>
                                    </p:animEffect>
                                    <p:set>
                                      <p:cBhvr>
                                        <p:cTn id="162" dur="1" fill="hold">
                                          <p:stCondLst>
                                            <p:cond delay="499"/>
                                          </p:stCondLst>
                                        </p:cTn>
                                        <p:tgtEl>
                                          <p:spTgt spid="134"/>
                                        </p:tgtEl>
                                        <p:attrNameLst>
                                          <p:attrName>style.visibility</p:attrName>
                                        </p:attrNameLst>
                                      </p:cBhvr>
                                      <p:to>
                                        <p:strVal val="hidden"/>
                                      </p:to>
                                    </p:set>
                                  </p:childTnLst>
                                </p:cTn>
                              </p:par>
                              <p:par>
                                <p:cTn id="163" presetID="22" presetClass="entr" presetSubtype="8" fill="hold" nodeType="withEffect">
                                  <p:stCondLst>
                                    <p:cond delay="0"/>
                                  </p:stCondLst>
                                  <p:childTnLst>
                                    <p:set>
                                      <p:cBhvr>
                                        <p:cTn id="164" dur="1" fill="hold">
                                          <p:stCondLst>
                                            <p:cond delay="0"/>
                                          </p:stCondLst>
                                        </p:cTn>
                                        <p:tgtEl>
                                          <p:spTgt spid="139"/>
                                        </p:tgtEl>
                                        <p:attrNameLst>
                                          <p:attrName>style.visibility</p:attrName>
                                        </p:attrNameLst>
                                      </p:cBhvr>
                                      <p:to>
                                        <p:strVal val="visible"/>
                                      </p:to>
                                    </p:set>
                                    <p:animEffect transition="in" filter="wipe(left)">
                                      <p:cBhvr>
                                        <p:cTn id="165" dur="500"/>
                                        <p:tgtEl>
                                          <p:spTgt spid="139"/>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167"/>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nodeType="clickEffect">
                                  <p:stCondLst>
                                    <p:cond delay="0"/>
                                  </p:stCondLst>
                                  <p:childTnLst>
                                    <p:set>
                                      <p:cBhvr>
                                        <p:cTn id="173" dur="1" fill="hold">
                                          <p:stCondLst>
                                            <p:cond delay="0"/>
                                          </p:stCondLst>
                                        </p:cTn>
                                        <p:tgtEl>
                                          <p:spTgt spid="135"/>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nodeType="clickEffect">
                                  <p:stCondLst>
                                    <p:cond delay="0"/>
                                  </p:stCondLst>
                                  <p:childTnLst>
                                    <p:set>
                                      <p:cBhvr>
                                        <p:cTn id="177" dur="1" fill="hold">
                                          <p:stCondLst>
                                            <p:cond delay="0"/>
                                          </p:stCondLst>
                                        </p:cTn>
                                        <p:tgtEl>
                                          <p:spTgt spid="140"/>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0" presetClass="exit" presetSubtype="0" fill="hold" nodeType="clickEffect">
                                  <p:stCondLst>
                                    <p:cond delay="0"/>
                                  </p:stCondLst>
                                  <p:childTnLst>
                                    <p:animEffect transition="out" filter="fade">
                                      <p:cBhvr>
                                        <p:cTn id="181" dur="500"/>
                                        <p:tgtEl>
                                          <p:spTgt spid="131"/>
                                        </p:tgtEl>
                                      </p:cBhvr>
                                    </p:animEffect>
                                    <p:set>
                                      <p:cBhvr>
                                        <p:cTn id="182" dur="1" fill="hold">
                                          <p:stCondLst>
                                            <p:cond delay="499"/>
                                          </p:stCondLst>
                                        </p:cTn>
                                        <p:tgtEl>
                                          <p:spTgt spid="131"/>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33"/>
                                        </p:tgtEl>
                                      </p:cBhvr>
                                    </p:animEffect>
                                    <p:set>
                                      <p:cBhvr>
                                        <p:cTn id="185" dur="1" fill="hold">
                                          <p:stCondLst>
                                            <p:cond delay="499"/>
                                          </p:stCondLst>
                                        </p:cTn>
                                        <p:tgtEl>
                                          <p:spTgt spid="33"/>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139"/>
                                        </p:tgtEl>
                                      </p:cBhvr>
                                    </p:animEffect>
                                    <p:set>
                                      <p:cBhvr>
                                        <p:cTn id="188" dur="1" fill="hold">
                                          <p:stCondLst>
                                            <p:cond delay="499"/>
                                          </p:stCondLst>
                                        </p:cTn>
                                        <p:tgtEl>
                                          <p:spTgt spid="139"/>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nodeType="clickEffect">
                                  <p:stCondLst>
                                    <p:cond delay="0"/>
                                  </p:stCondLst>
                                  <p:childTnLst>
                                    <p:set>
                                      <p:cBhvr>
                                        <p:cTn id="192" dur="1" fill="hold">
                                          <p:stCondLst>
                                            <p:cond delay="0"/>
                                          </p:stCondLst>
                                        </p:cTn>
                                        <p:tgtEl>
                                          <p:spTgt spid="140"/>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141"/>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42"/>
                                        </p:tgtEl>
                                        <p:attrNameLst>
                                          <p:attrName>style.visibility</p:attrName>
                                        </p:attrNameLst>
                                      </p:cBhvr>
                                      <p:to>
                                        <p:strVal val="visible"/>
                                      </p:to>
                                    </p:set>
                                    <p:animEffect transition="in" filter="wipe(left)">
                                      <p:cBhvr>
                                        <p:cTn id="201" dur="500"/>
                                        <p:tgtEl>
                                          <p:spTgt spid="142"/>
                                        </p:tgtEl>
                                      </p:cBhvr>
                                    </p:animEffec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nodeType="clickEffect">
                                  <p:stCondLst>
                                    <p:cond delay="0"/>
                                  </p:stCondLst>
                                  <p:childTnLst>
                                    <p:set>
                                      <p:cBhvr>
                                        <p:cTn id="205" dur="1" fill="hold">
                                          <p:stCondLst>
                                            <p:cond delay="0"/>
                                          </p:stCondLst>
                                        </p:cTn>
                                        <p:tgtEl>
                                          <p:spTgt spid="141"/>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17"/>
                                        </p:tgtEl>
                                      </p:cBhvr>
                                    </p:animEffect>
                                    <p:set>
                                      <p:cBhvr>
                                        <p:cTn id="210" dur="1" fill="hold">
                                          <p:stCondLst>
                                            <p:cond delay="499"/>
                                          </p:stCondLst>
                                        </p:cTn>
                                        <p:tgtEl>
                                          <p:spTgt spid="17"/>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4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144"/>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nodeType="clickEffect">
                                  <p:stCondLst>
                                    <p:cond delay="0"/>
                                  </p:stCondLst>
                                  <p:childTnLst>
                                    <p:set>
                                      <p:cBhvr>
                                        <p:cTn id="222" dur="1" fill="hold">
                                          <p:stCondLst>
                                            <p:cond delay="0"/>
                                          </p:stCondLst>
                                        </p:cTn>
                                        <p:tgtEl>
                                          <p:spTgt spid="143"/>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nodeType="clickEffect">
                                  <p:stCondLst>
                                    <p:cond delay="0"/>
                                  </p:stCondLst>
                                  <p:childTnLst>
                                    <p:set>
                                      <p:cBhvr>
                                        <p:cTn id="226" dur="1" fill="hold">
                                          <p:stCondLst>
                                            <p:cond delay="0"/>
                                          </p:stCondLst>
                                        </p:cTn>
                                        <p:tgtEl>
                                          <p:spTgt spid="155"/>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xit" presetSubtype="0" fill="hold" nodeType="clickEffect">
                                  <p:stCondLst>
                                    <p:cond delay="0"/>
                                  </p:stCondLst>
                                  <p:childTnLst>
                                    <p:set>
                                      <p:cBhvr>
                                        <p:cTn id="230" dur="1" fill="hold">
                                          <p:stCondLst>
                                            <p:cond delay="0"/>
                                          </p:stCondLst>
                                        </p:cTn>
                                        <p:tgtEl>
                                          <p:spTgt spid="155"/>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nodeType="clickEffect">
                                  <p:stCondLst>
                                    <p:cond delay="0"/>
                                  </p:stCondLst>
                                  <p:childTnLst>
                                    <p:set>
                                      <p:cBhvr>
                                        <p:cTn id="234" dur="1" fill="hold">
                                          <p:stCondLst>
                                            <p:cond delay="0"/>
                                          </p:stCondLst>
                                        </p:cTn>
                                        <p:tgtEl>
                                          <p:spTgt spid="156"/>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160"/>
                                        </p:tgtEl>
                                        <p:attrNameLst>
                                          <p:attrName>style.visibility</p:attrName>
                                        </p:attrNameLst>
                                      </p:cBhvr>
                                      <p:to>
                                        <p:strVal val="visible"/>
                                      </p:to>
                                    </p:set>
                                  </p:childTnLst>
                                </p:cTn>
                              </p:par>
                              <p:par>
                                <p:cTn id="239" presetID="22" presetClass="entr" presetSubtype="8" fill="hold" nodeType="withEffect">
                                  <p:stCondLst>
                                    <p:cond delay="0"/>
                                  </p:stCondLst>
                                  <p:childTnLst>
                                    <p:set>
                                      <p:cBhvr>
                                        <p:cTn id="240" dur="1" fill="hold">
                                          <p:stCondLst>
                                            <p:cond delay="0"/>
                                          </p:stCondLst>
                                        </p:cTn>
                                        <p:tgtEl>
                                          <p:spTgt spid="163"/>
                                        </p:tgtEl>
                                        <p:attrNameLst>
                                          <p:attrName>style.visibility</p:attrName>
                                        </p:attrNameLst>
                                      </p:cBhvr>
                                      <p:to>
                                        <p:strVal val="visible"/>
                                      </p:to>
                                    </p:set>
                                    <p:animEffect transition="in" filter="wipe(left)">
                                      <p:cBhvr>
                                        <p:cTn id="241" dur="500"/>
                                        <p:tgtEl>
                                          <p:spTgt spid="163"/>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xit" presetSubtype="0" fill="hold" nodeType="clickEffect">
                                  <p:stCondLst>
                                    <p:cond delay="0"/>
                                  </p:stCondLst>
                                  <p:childTnLst>
                                    <p:set>
                                      <p:cBhvr>
                                        <p:cTn id="245" dur="1" fill="hold">
                                          <p:stCondLst>
                                            <p:cond delay="0"/>
                                          </p:stCondLst>
                                        </p:cTn>
                                        <p:tgtEl>
                                          <p:spTgt spid="156"/>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 presetClass="entr" presetSubtype="0" fill="hold" nodeType="clickEffect">
                                  <p:stCondLst>
                                    <p:cond delay="0"/>
                                  </p:stCondLst>
                                  <p:childTnLst>
                                    <p:set>
                                      <p:cBhvr>
                                        <p:cTn id="249" dur="1" fill="hold">
                                          <p:stCondLst>
                                            <p:cond delay="0"/>
                                          </p:stCondLst>
                                        </p:cTn>
                                        <p:tgtEl>
                                          <p:spTgt spid="157"/>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grpId="0" nodeType="clickEffect">
                                  <p:stCondLst>
                                    <p:cond delay="0"/>
                                  </p:stCondLst>
                                  <p:childTnLst>
                                    <p:set>
                                      <p:cBhvr>
                                        <p:cTn id="253" dur="1" fill="hold">
                                          <p:stCondLst>
                                            <p:cond delay="0"/>
                                          </p:stCondLst>
                                        </p:cTn>
                                        <p:tgtEl>
                                          <p:spTgt spid="168"/>
                                        </p:tgtEl>
                                        <p:attrNameLst>
                                          <p:attrName>style.visibility</p:attrName>
                                        </p:attrNameLst>
                                      </p:cBhvr>
                                      <p:to>
                                        <p:strVal val="visible"/>
                                      </p:to>
                                    </p:set>
                                    <p:animEffect transition="in" filter="wipe(down)">
                                      <p:cBhvr>
                                        <p:cTn id="254" dur="500"/>
                                        <p:tgtEl>
                                          <p:spTgt spid="168"/>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grpId="0" nodeType="clickEffect">
                                  <p:stCondLst>
                                    <p:cond delay="0"/>
                                  </p:stCondLst>
                                  <p:childTnLst>
                                    <p:set>
                                      <p:cBhvr>
                                        <p:cTn id="258" dur="1" fill="hold">
                                          <p:stCondLst>
                                            <p:cond delay="0"/>
                                          </p:stCondLst>
                                        </p:cTn>
                                        <p:tgtEl>
                                          <p:spTgt spid="164"/>
                                        </p:tgtEl>
                                        <p:attrNameLst>
                                          <p:attrName>style.visibility</p:attrName>
                                        </p:attrNameLst>
                                      </p:cBhvr>
                                      <p:to>
                                        <p:strVal val="visible"/>
                                      </p:to>
                                    </p:set>
                                    <p:animEffect transition="in" filter="fade">
                                      <p:cBhvr>
                                        <p:cTn id="259" dur="500"/>
                                        <p:tgtEl>
                                          <p:spTgt spid="164"/>
                                        </p:tgtEl>
                                      </p:cBhvr>
                                    </p:animEffect>
                                  </p:childTnLst>
                                </p:cTn>
                              </p:par>
                            </p:childTnLst>
                          </p:cTn>
                        </p:par>
                      </p:childTnLst>
                    </p:cTn>
                  </p:par>
                  <p:par>
                    <p:cTn id="260" fill="hold">
                      <p:stCondLst>
                        <p:cond delay="indefinite"/>
                      </p:stCondLst>
                      <p:childTnLst>
                        <p:par>
                          <p:cTn id="261" fill="hold">
                            <p:stCondLst>
                              <p:cond delay="0"/>
                            </p:stCondLst>
                            <p:childTnLst>
                              <p:par>
                                <p:cTn id="262" presetID="1" presetClass="exit" presetSubtype="0" fill="hold" grpId="1" nodeType="clickEffect">
                                  <p:stCondLst>
                                    <p:cond delay="0"/>
                                  </p:stCondLst>
                                  <p:childTnLst>
                                    <p:set>
                                      <p:cBhvr>
                                        <p:cTn id="263" dur="1" fill="hold">
                                          <p:stCondLst>
                                            <p:cond delay="0"/>
                                          </p:stCondLst>
                                        </p:cTn>
                                        <p:tgtEl>
                                          <p:spTgt spid="168"/>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nodeType="clickEffect">
                                  <p:stCondLst>
                                    <p:cond delay="0"/>
                                  </p:stCondLst>
                                  <p:childTnLst>
                                    <p:set>
                                      <p:cBhvr>
                                        <p:cTn id="267" dur="1" fill="hold">
                                          <p:stCondLst>
                                            <p:cond delay="0"/>
                                          </p:stCondLst>
                                        </p:cTn>
                                        <p:tgtEl>
                                          <p:spTgt spid="157"/>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nodeType="clickEffect">
                                  <p:stCondLst>
                                    <p:cond delay="0"/>
                                  </p:stCondLst>
                                  <p:childTnLst>
                                    <p:set>
                                      <p:cBhvr>
                                        <p:cTn id="271" dur="1" fill="hold">
                                          <p:stCondLst>
                                            <p:cond delay="0"/>
                                          </p:stCondLst>
                                        </p:cTn>
                                        <p:tgtEl>
                                          <p:spTgt spid="158"/>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160"/>
                                        </p:tgtEl>
                                      </p:cBhvr>
                                    </p:animEffect>
                                    <p:set>
                                      <p:cBhvr>
                                        <p:cTn id="276" dur="1" fill="hold">
                                          <p:stCondLst>
                                            <p:cond delay="499"/>
                                          </p:stCondLst>
                                        </p:cTn>
                                        <p:tgtEl>
                                          <p:spTgt spid="160"/>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500"/>
                                        <p:tgtEl>
                                          <p:spTgt spid="163"/>
                                        </p:tgtEl>
                                      </p:cBhvr>
                                    </p:animEffect>
                                    <p:set>
                                      <p:cBhvr>
                                        <p:cTn id="279" dur="1" fill="hold">
                                          <p:stCondLst>
                                            <p:cond delay="499"/>
                                          </p:stCondLst>
                                        </p:cTn>
                                        <p:tgtEl>
                                          <p:spTgt spid="163"/>
                                        </p:tgtEl>
                                        <p:attrNameLst>
                                          <p:attrName>style.visibility</p:attrName>
                                        </p:attrNameLst>
                                      </p:cBhvr>
                                      <p:to>
                                        <p:strVal val="hidden"/>
                                      </p:to>
                                    </p:se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nodeType="clickEffect">
                                  <p:stCondLst>
                                    <p:cond delay="0"/>
                                  </p:stCondLst>
                                  <p:childTnLst>
                                    <p:set>
                                      <p:cBhvr>
                                        <p:cTn id="283" dur="1" fill="hold">
                                          <p:stCondLst>
                                            <p:cond delay="0"/>
                                          </p:stCondLst>
                                        </p:cTn>
                                        <p:tgtEl>
                                          <p:spTgt spid="158"/>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nodeType="clickEffect">
                                  <p:stCondLst>
                                    <p:cond delay="0"/>
                                  </p:stCondLst>
                                  <p:childTnLst>
                                    <p:set>
                                      <p:cBhvr>
                                        <p:cTn id="287" dur="1" fill="hold">
                                          <p:stCondLst>
                                            <p:cond delay="0"/>
                                          </p:stCondLst>
                                        </p:cTn>
                                        <p:tgtEl>
                                          <p:spTgt spid="159"/>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22" presetClass="entr" presetSubtype="8" fill="hold" grpId="0" nodeType="clickEffect">
                                  <p:stCondLst>
                                    <p:cond delay="0"/>
                                  </p:stCondLst>
                                  <p:childTnLst>
                                    <p:set>
                                      <p:cBhvr>
                                        <p:cTn id="291" dur="1" fill="hold">
                                          <p:stCondLst>
                                            <p:cond delay="0"/>
                                          </p:stCondLst>
                                        </p:cTn>
                                        <p:tgtEl>
                                          <p:spTgt spid="165"/>
                                        </p:tgtEl>
                                        <p:attrNameLst>
                                          <p:attrName>style.visibility</p:attrName>
                                        </p:attrNameLst>
                                      </p:cBhvr>
                                      <p:to>
                                        <p:strVal val="visible"/>
                                      </p:to>
                                    </p:set>
                                    <p:animEffect transition="in" filter="wipe(left)">
                                      <p:cBhvr>
                                        <p:cTn id="292" dur="500"/>
                                        <p:tgtEl>
                                          <p:spTgt spid="165"/>
                                        </p:tgtEl>
                                      </p:cBhvr>
                                    </p:animEffect>
                                  </p:childTnLst>
                                </p:cTn>
                              </p:par>
                            </p:childTnLst>
                          </p:cTn>
                        </p:par>
                      </p:childTnLst>
                    </p:cTn>
                  </p:par>
                  <p:par>
                    <p:cTn id="293" fill="hold">
                      <p:stCondLst>
                        <p:cond delay="indefinite"/>
                      </p:stCondLst>
                      <p:childTnLst>
                        <p:par>
                          <p:cTn id="294" fill="hold">
                            <p:stCondLst>
                              <p:cond delay="0"/>
                            </p:stCondLst>
                            <p:childTnLst>
                              <p:par>
                                <p:cTn id="295" presetID="1" presetClass="exit" presetSubtype="0" fill="hold" nodeType="clickEffect">
                                  <p:stCondLst>
                                    <p:cond delay="0"/>
                                  </p:stCondLst>
                                  <p:childTnLst>
                                    <p:set>
                                      <p:cBhvr>
                                        <p:cTn id="296" dur="1" fill="hold">
                                          <p:stCondLst>
                                            <p:cond delay="0"/>
                                          </p:stCondLst>
                                        </p:cTn>
                                        <p:tgtEl>
                                          <p:spTgt spid="159"/>
                                        </p:tgtEl>
                                        <p:attrNameLst>
                                          <p:attrName>style.visibility</p:attrName>
                                        </p:attrNameLst>
                                      </p:cBhvr>
                                      <p:to>
                                        <p:strVal val="hidden"/>
                                      </p:to>
                                    </p:set>
                                  </p:childTnLst>
                                </p:cTn>
                              </p:par>
                            </p:childTnLst>
                          </p:cTn>
                        </p:par>
                      </p:childTnLst>
                    </p:cTn>
                  </p:par>
                  <p:par>
                    <p:cTn id="297" fill="hold">
                      <p:stCondLst>
                        <p:cond delay="indefinite"/>
                      </p:stCondLst>
                      <p:childTnLst>
                        <p:par>
                          <p:cTn id="298" fill="hold">
                            <p:stCondLst>
                              <p:cond delay="0"/>
                            </p:stCondLst>
                            <p:childTnLst>
                              <p:par>
                                <p:cTn id="299" presetID="2" presetClass="entr" presetSubtype="2" fill="hold" nodeType="clickEffect">
                                  <p:stCondLst>
                                    <p:cond delay="0"/>
                                  </p:stCondLst>
                                  <p:childTnLst>
                                    <p:set>
                                      <p:cBhvr>
                                        <p:cTn id="300" dur="1" fill="hold">
                                          <p:stCondLst>
                                            <p:cond delay="0"/>
                                          </p:stCondLst>
                                        </p:cTn>
                                        <p:tgtEl>
                                          <p:spTgt spid="175"/>
                                        </p:tgtEl>
                                        <p:attrNameLst>
                                          <p:attrName>style.visibility</p:attrName>
                                        </p:attrNameLst>
                                      </p:cBhvr>
                                      <p:to>
                                        <p:strVal val="visible"/>
                                      </p:to>
                                    </p:set>
                                    <p:anim calcmode="lin" valueType="num">
                                      <p:cBhvr additive="base">
                                        <p:cTn id="301" dur="500" fill="hold"/>
                                        <p:tgtEl>
                                          <p:spTgt spid="175"/>
                                        </p:tgtEl>
                                        <p:attrNameLst>
                                          <p:attrName>ppt_x</p:attrName>
                                        </p:attrNameLst>
                                      </p:cBhvr>
                                      <p:tavLst>
                                        <p:tav tm="0">
                                          <p:val>
                                            <p:strVal val="1+#ppt_w/2"/>
                                          </p:val>
                                        </p:tav>
                                        <p:tav tm="100000">
                                          <p:val>
                                            <p:strVal val="#ppt_x"/>
                                          </p:val>
                                        </p:tav>
                                      </p:tavLst>
                                    </p:anim>
                                    <p:anim calcmode="lin" valueType="num">
                                      <p:cBhvr additive="base">
                                        <p:cTn id="302" dur="500" fill="hold"/>
                                        <p:tgtEl>
                                          <p:spTgt spid="175"/>
                                        </p:tgtEl>
                                        <p:attrNameLst>
                                          <p:attrName>ppt_y</p:attrName>
                                        </p:attrNameLst>
                                      </p:cBhvr>
                                      <p:tavLst>
                                        <p:tav tm="0">
                                          <p:val>
                                            <p:strVal val="#ppt_y"/>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xit" presetSubtype="2" fill="hold" nodeType="clickEffect">
                                  <p:stCondLst>
                                    <p:cond delay="0"/>
                                  </p:stCondLst>
                                  <p:childTnLst>
                                    <p:anim calcmode="lin" valueType="num">
                                      <p:cBhvr additive="base">
                                        <p:cTn id="306" dur="500"/>
                                        <p:tgtEl>
                                          <p:spTgt spid="175"/>
                                        </p:tgtEl>
                                        <p:attrNameLst>
                                          <p:attrName>ppt_x</p:attrName>
                                        </p:attrNameLst>
                                      </p:cBhvr>
                                      <p:tavLst>
                                        <p:tav tm="0">
                                          <p:val>
                                            <p:strVal val="ppt_x"/>
                                          </p:val>
                                        </p:tav>
                                        <p:tav tm="100000">
                                          <p:val>
                                            <p:strVal val="1+ppt_w/2"/>
                                          </p:val>
                                        </p:tav>
                                      </p:tavLst>
                                    </p:anim>
                                    <p:anim calcmode="lin" valueType="num">
                                      <p:cBhvr additive="base">
                                        <p:cTn id="307" dur="500"/>
                                        <p:tgtEl>
                                          <p:spTgt spid="175"/>
                                        </p:tgtEl>
                                        <p:attrNameLst>
                                          <p:attrName>ppt_y</p:attrName>
                                        </p:attrNameLst>
                                      </p:cBhvr>
                                      <p:tavLst>
                                        <p:tav tm="0">
                                          <p:val>
                                            <p:strVal val="ppt_y"/>
                                          </p:val>
                                        </p:tav>
                                        <p:tav tm="100000">
                                          <p:val>
                                            <p:strVal val="ppt_y"/>
                                          </p:val>
                                        </p:tav>
                                      </p:tavLst>
                                    </p:anim>
                                    <p:set>
                                      <p:cBhvr>
                                        <p:cTn id="308" dur="1" fill="hold">
                                          <p:stCondLst>
                                            <p:cond delay="499"/>
                                          </p:stCondLst>
                                        </p:cTn>
                                        <p:tgtEl>
                                          <p:spTgt spid="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7" grpId="0" animBg="1"/>
      <p:bldP spid="142" grpId="0" animBg="1"/>
      <p:bldP spid="164" grpId="0" animBg="1"/>
      <p:bldP spid="165" grpId="0" animBg="1"/>
      <p:bldP spid="166" grpId="0" animBg="1"/>
      <p:bldP spid="166" grpId="1" animBg="1"/>
      <p:bldP spid="166" grpId="2" animBg="1"/>
      <p:bldP spid="167" grpId="0" animBg="1"/>
      <p:bldP spid="167" grpId="1" animBg="1"/>
      <p:bldP spid="168" grpId="0" animBg="1"/>
      <p:bldP spid="16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76200"/>
            <a:ext cx="10363200" cy="1143000"/>
          </a:xfrm>
        </p:spPr>
        <p:txBody>
          <a:bodyPr/>
          <a:lstStyle/>
          <a:p>
            <a:r>
              <a:rPr lang="en-US" dirty="0"/>
              <a:t>Avoid Python For...</a:t>
            </a:r>
          </a:p>
        </p:txBody>
      </p:sp>
      <p:sp>
        <p:nvSpPr>
          <p:cNvPr id="18" name="TextBox 17">
            <a:extLst>
              <a:ext uri="{FF2B5EF4-FFF2-40B4-BE49-F238E27FC236}">
                <a16:creationId xmlns:a16="http://schemas.microsoft.com/office/drawing/2014/main" id="{F282CF79-81BF-4B12-8D21-C3641F61B7ED}"/>
              </a:ext>
            </a:extLst>
          </p:cNvPr>
          <p:cNvSpPr txBox="1"/>
          <p:nvPr/>
        </p:nvSpPr>
        <p:spPr>
          <a:xfrm>
            <a:off x="1829889" y="5597853"/>
            <a:ext cx="8532222" cy="954107"/>
          </a:xfrm>
          <a:prstGeom prst="rect">
            <a:avLst/>
          </a:prstGeom>
          <a:noFill/>
        </p:spPr>
        <p:txBody>
          <a:bodyPr wrap="square" rtlCol="0">
            <a:spAutoFit/>
          </a:bodyPr>
          <a:lstStyle/>
          <a:p>
            <a:pPr algn="ctr"/>
            <a:r>
              <a:rPr lang="en-US" sz="2800" dirty="0"/>
              <a:t>That's how modules like </a:t>
            </a:r>
            <a:r>
              <a:rPr lang="en-US" sz="2800" dirty="0" err="1">
                <a:solidFill>
                  <a:srgbClr val="FF0000"/>
                </a:solidFill>
              </a:rPr>
              <a:t>PyTorch</a:t>
            </a:r>
            <a:r>
              <a:rPr lang="en-US" sz="2800" dirty="0"/>
              <a:t>, </a:t>
            </a:r>
            <a:r>
              <a:rPr lang="en-US" sz="2800" dirty="0">
                <a:solidFill>
                  <a:srgbClr val="FF0000"/>
                </a:solidFill>
              </a:rPr>
              <a:t>TensorFlow</a:t>
            </a:r>
            <a:r>
              <a:rPr lang="en-US" sz="2800" dirty="0"/>
              <a:t> and </a:t>
            </a:r>
            <a:r>
              <a:rPr lang="en-US" sz="2800" dirty="0">
                <a:solidFill>
                  <a:srgbClr val="FF0000"/>
                </a:solidFill>
              </a:rPr>
              <a:t>NumPy</a:t>
            </a:r>
            <a:r>
              <a:rPr lang="en-US" sz="2800" dirty="0"/>
              <a:t> execute so quickly!</a:t>
            </a:r>
            <a:endParaRPr lang="en-US" sz="2400" dirty="0"/>
          </a:p>
        </p:txBody>
      </p:sp>
      <p:grpSp>
        <p:nvGrpSpPr>
          <p:cNvPr id="13" name="Group 12">
            <a:extLst>
              <a:ext uri="{FF2B5EF4-FFF2-40B4-BE49-F238E27FC236}">
                <a16:creationId xmlns:a16="http://schemas.microsoft.com/office/drawing/2014/main" id="{A818263C-4283-432C-BA0B-C8122EE9E4BB}"/>
              </a:ext>
            </a:extLst>
          </p:cNvPr>
          <p:cNvGrpSpPr/>
          <p:nvPr/>
        </p:nvGrpSpPr>
        <p:grpSpPr>
          <a:xfrm>
            <a:off x="1443027" y="3429000"/>
            <a:ext cx="9305946" cy="1738967"/>
            <a:chOff x="1482216" y="3429000"/>
            <a:chExt cx="9305946" cy="1738967"/>
          </a:xfrm>
        </p:grpSpPr>
        <p:sp>
          <p:nvSpPr>
            <p:cNvPr id="17" name="TextBox 16">
              <a:extLst>
                <a:ext uri="{FF2B5EF4-FFF2-40B4-BE49-F238E27FC236}">
                  <a16:creationId xmlns:a16="http://schemas.microsoft.com/office/drawing/2014/main" id="{38D596AF-39EE-4D4E-8230-E488BAEDA2A1}"/>
                </a:ext>
              </a:extLst>
            </p:cNvPr>
            <p:cNvSpPr txBox="1"/>
            <p:nvPr/>
          </p:nvSpPr>
          <p:spPr>
            <a:xfrm>
              <a:off x="1482216" y="3429000"/>
              <a:ext cx="9305946" cy="954107"/>
            </a:xfrm>
            <a:prstGeom prst="rect">
              <a:avLst/>
            </a:prstGeom>
            <a:noFill/>
          </p:spPr>
          <p:txBody>
            <a:bodyPr wrap="square" rtlCol="0">
              <a:spAutoFit/>
            </a:bodyPr>
            <a:lstStyle/>
            <a:p>
              <a:pPr algn="ctr"/>
              <a:r>
                <a:rPr lang="en-US" sz="2800" dirty="0"/>
                <a:t>But... Python does have the ability to plug-in modules from other languages like C++ to optimize key operations!</a:t>
              </a:r>
              <a:endParaRPr lang="en-US" sz="2400" dirty="0"/>
            </a:p>
          </p:txBody>
        </p:sp>
        <p:pic>
          <p:nvPicPr>
            <p:cNvPr id="12" name="Picture 11">
              <a:extLst>
                <a:ext uri="{FF2B5EF4-FFF2-40B4-BE49-F238E27FC236}">
                  <a16:creationId xmlns:a16="http://schemas.microsoft.com/office/drawing/2014/main" id="{7392AE32-B4FC-466E-ADA8-43ACDE027C17}"/>
                </a:ext>
              </a:extLst>
            </p:cNvPr>
            <p:cNvPicPr>
              <a:picLocks noChangeAspect="1"/>
            </p:cNvPicPr>
            <p:nvPr/>
          </p:nvPicPr>
          <p:blipFill>
            <a:blip r:embed="rId2"/>
            <a:stretch>
              <a:fillRect/>
            </a:stretch>
          </p:blipFill>
          <p:spPr>
            <a:xfrm>
              <a:off x="4815977" y="4348817"/>
              <a:ext cx="2638425" cy="819150"/>
            </a:xfrm>
            <a:prstGeom prst="rect">
              <a:avLst/>
            </a:prstGeom>
          </p:spPr>
        </p:pic>
      </p:grpSp>
      <p:grpSp>
        <p:nvGrpSpPr>
          <p:cNvPr id="3" name="Group 2">
            <a:extLst>
              <a:ext uri="{FF2B5EF4-FFF2-40B4-BE49-F238E27FC236}">
                <a16:creationId xmlns:a16="http://schemas.microsoft.com/office/drawing/2014/main" id="{B925E58F-B0A0-4FF2-BACF-9AD3CFB0556A}"/>
              </a:ext>
            </a:extLst>
          </p:cNvPr>
          <p:cNvGrpSpPr/>
          <p:nvPr/>
        </p:nvGrpSpPr>
        <p:grpSpPr>
          <a:xfrm>
            <a:off x="150557" y="1168260"/>
            <a:ext cx="11890886" cy="2017576"/>
            <a:chOff x="150557" y="1168260"/>
            <a:chExt cx="11890886" cy="2017576"/>
          </a:xfrm>
        </p:grpSpPr>
        <p:grpSp>
          <p:nvGrpSpPr>
            <p:cNvPr id="10" name="Group 9">
              <a:extLst>
                <a:ext uri="{FF2B5EF4-FFF2-40B4-BE49-F238E27FC236}">
                  <a16:creationId xmlns:a16="http://schemas.microsoft.com/office/drawing/2014/main" id="{F7482F88-F9CB-4FA8-9923-DE2BB9B85684}"/>
                </a:ext>
              </a:extLst>
            </p:cNvPr>
            <p:cNvGrpSpPr/>
            <p:nvPr/>
          </p:nvGrpSpPr>
          <p:grpSpPr>
            <a:xfrm>
              <a:off x="150557" y="1168260"/>
              <a:ext cx="11890886" cy="1733368"/>
              <a:chOff x="189746" y="1168260"/>
              <a:chExt cx="11890886" cy="1733368"/>
            </a:xfrm>
          </p:grpSpPr>
          <p:sp>
            <p:nvSpPr>
              <p:cNvPr id="7" name="TextBox 6">
                <a:extLst>
                  <a:ext uri="{FF2B5EF4-FFF2-40B4-BE49-F238E27FC236}">
                    <a16:creationId xmlns:a16="http://schemas.microsoft.com/office/drawing/2014/main" id="{19C666BC-AEFE-4EC9-94C4-EDAA0C622D0C}"/>
                  </a:ext>
                </a:extLst>
              </p:cNvPr>
              <p:cNvSpPr txBox="1"/>
              <p:nvPr/>
            </p:nvSpPr>
            <p:spPr>
              <a:xfrm>
                <a:off x="189746" y="1168260"/>
                <a:ext cx="11890886" cy="584775"/>
              </a:xfrm>
              <a:prstGeom prst="rect">
                <a:avLst/>
              </a:prstGeom>
              <a:noFill/>
            </p:spPr>
            <p:txBody>
              <a:bodyPr wrap="square" rtlCol="0">
                <a:spAutoFit/>
              </a:bodyPr>
              <a:lstStyle/>
              <a:p>
                <a:pPr algn="ctr"/>
                <a:r>
                  <a:rPr lang="en-US" sz="3200" i="1" dirty="0">
                    <a:latin typeface="+mj-lt"/>
                  </a:rPr>
                  <a:t>Writing efficient programs – most versions are interpreted, after all!</a:t>
                </a:r>
                <a:endParaRPr lang="en-US" sz="2800" i="1" dirty="0">
                  <a:latin typeface="+mj-lt"/>
                </a:endParaRPr>
              </a:p>
            </p:txBody>
          </p:sp>
          <p:pic>
            <p:nvPicPr>
              <p:cNvPr id="9" name="Picture 8">
                <a:extLst>
                  <a:ext uri="{FF2B5EF4-FFF2-40B4-BE49-F238E27FC236}">
                    <a16:creationId xmlns:a16="http://schemas.microsoft.com/office/drawing/2014/main" id="{18A18B8A-88D5-49D3-BDD8-ED377FA8D93C}"/>
                  </a:ext>
                </a:extLst>
              </p:cNvPr>
              <p:cNvPicPr>
                <a:picLocks noChangeAspect="1"/>
              </p:cNvPicPr>
              <p:nvPr/>
            </p:nvPicPr>
            <p:blipFill>
              <a:blip r:embed="rId3"/>
              <a:stretch>
                <a:fillRect/>
              </a:stretch>
            </p:blipFill>
            <p:spPr>
              <a:xfrm>
                <a:off x="5023757" y="1787518"/>
                <a:ext cx="2222864" cy="1114110"/>
              </a:xfrm>
              <a:prstGeom prst="rect">
                <a:avLst/>
              </a:prstGeom>
            </p:spPr>
          </p:pic>
        </p:grpSp>
        <p:sp>
          <p:nvSpPr>
            <p:cNvPr id="11" name="TextBox 10">
              <a:extLst>
                <a:ext uri="{FF2B5EF4-FFF2-40B4-BE49-F238E27FC236}">
                  <a16:creationId xmlns:a16="http://schemas.microsoft.com/office/drawing/2014/main" id="{58ADEBC7-6C32-47EB-AA8E-DDD956FE6885}"/>
                </a:ext>
              </a:extLst>
            </p:cNvPr>
            <p:cNvSpPr txBox="1"/>
            <p:nvPr/>
          </p:nvSpPr>
          <p:spPr>
            <a:xfrm>
              <a:off x="1482216" y="2724171"/>
              <a:ext cx="9305946" cy="461665"/>
            </a:xfrm>
            <a:prstGeom prst="rect">
              <a:avLst/>
            </a:prstGeom>
            <a:noFill/>
          </p:spPr>
          <p:txBody>
            <a:bodyPr wrap="square" rtlCol="0">
              <a:spAutoFit/>
            </a:bodyPr>
            <a:lstStyle/>
            <a:p>
              <a:pPr algn="ctr"/>
              <a:r>
                <a:rPr lang="en-US" sz="2400" dirty="0"/>
                <a:t>performance</a:t>
              </a:r>
            </a:p>
          </p:txBody>
        </p:sp>
      </p:grpSp>
    </p:spTree>
    <p:extLst>
      <p:ext uri="{BB962C8B-B14F-4D97-AF65-F5344CB8AC3E}">
        <p14:creationId xmlns:p14="http://schemas.microsoft.com/office/powerpoint/2010/main" val="22233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Handling Errors in Python</a:t>
            </a:r>
          </a:p>
        </p:txBody>
      </p:sp>
      <p:sp>
        <p:nvSpPr>
          <p:cNvPr id="4" name="TextBox 3">
            <a:extLst>
              <a:ext uri="{FF2B5EF4-FFF2-40B4-BE49-F238E27FC236}">
                <a16:creationId xmlns:a16="http://schemas.microsoft.com/office/drawing/2014/main" id="{D6A99BAE-6E28-4953-A4BE-C23420335994}"/>
              </a:ext>
            </a:extLst>
          </p:cNvPr>
          <p:cNvSpPr txBox="1"/>
          <p:nvPr/>
        </p:nvSpPr>
        <p:spPr>
          <a:xfrm>
            <a:off x="1526559" y="999067"/>
            <a:ext cx="8989042" cy="830997"/>
          </a:xfrm>
          <a:prstGeom prst="rect">
            <a:avLst/>
          </a:prstGeom>
          <a:noFill/>
        </p:spPr>
        <p:txBody>
          <a:bodyPr wrap="square" rtlCol="0">
            <a:spAutoFit/>
          </a:bodyPr>
          <a:lstStyle/>
          <a:p>
            <a:pPr algn="ctr"/>
            <a:r>
              <a:rPr lang="en-US" sz="2400" dirty="0"/>
              <a:t>When Python </a:t>
            </a:r>
            <a:r>
              <a:rPr lang="en-US" sz="2400" dirty="0">
                <a:solidFill>
                  <a:srgbClr val="FF0000"/>
                </a:solidFill>
              </a:rPr>
              <a:t>encounters an error </a:t>
            </a:r>
            <a:r>
              <a:rPr lang="en-US" sz="2400" dirty="0"/>
              <a:t>that it doesn't know how to handle, it generates a special error called an </a:t>
            </a:r>
            <a:r>
              <a:rPr lang="en-US" sz="2400" dirty="0">
                <a:solidFill>
                  <a:srgbClr val="FF0000"/>
                </a:solidFill>
              </a:rPr>
              <a:t>"exception."</a:t>
            </a:r>
          </a:p>
        </p:txBody>
      </p:sp>
      <p:sp>
        <p:nvSpPr>
          <p:cNvPr id="15" name="TextBox 14">
            <a:extLst>
              <a:ext uri="{FF2B5EF4-FFF2-40B4-BE49-F238E27FC236}">
                <a16:creationId xmlns:a16="http://schemas.microsoft.com/office/drawing/2014/main" id="{5906BAAC-DC21-45EB-8D8F-C11D383D2F1C}"/>
              </a:ext>
            </a:extLst>
          </p:cNvPr>
          <p:cNvSpPr txBox="1"/>
          <p:nvPr/>
        </p:nvSpPr>
        <p:spPr>
          <a:xfrm>
            <a:off x="362120" y="2303432"/>
            <a:ext cx="5934464" cy="2575205"/>
          </a:xfrm>
          <a:prstGeom prst="rect">
            <a:avLst/>
          </a:prstGeom>
          <a:solidFill>
            <a:srgbClr val="F0F4FA"/>
          </a:solidFill>
          <a:ln>
            <a:solidFill>
              <a:schemeClr val="tx1"/>
            </a:solidFill>
          </a:ln>
        </p:spPr>
        <p:txBody>
          <a:bodyPr wrap="square" rtlCol="0">
            <a:noAutofit/>
          </a:bodyPr>
          <a:lstStyle/>
          <a:p>
            <a:r>
              <a:rPr lang="en-US" dirty="0">
                <a:solidFill>
                  <a:srgbClr val="0070C0"/>
                </a:solidFill>
                <a:latin typeface="Consolas" panose="020B0609020204030204" pitchFamily="49" charset="0"/>
              </a:rPr>
              <a:t>def </a:t>
            </a:r>
            <a:r>
              <a:rPr lang="en-US" dirty="0" err="1">
                <a:solidFill>
                  <a:srgbClr val="0070C0"/>
                </a:solidFill>
                <a:latin typeface="Consolas" panose="020B0609020204030204" pitchFamily="49" charset="0"/>
              </a:rPr>
              <a:t>my_div</a:t>
            </a:r>
            <a:r>
              <a:rPr lang="en-US" dirty="0">
                <a:solidFill>
                  <a:srgbClr val="0070C0"/>
                </a:solidFill>
                <a:latin typeface="Consolas" panose="020B0609020204030204" pitchFamily="49" charset="0"/>
              </a:rPr>
              <a:t>(a, b):</a:t>
            </a:r>
          </a:p>
          <a:p>
            <a:r>
              <a:rPr lang="en-US" dirty="0">
                <a:solidFill>
                  <a:srgbClr val="0070C0"/>
                </a:solidFill>
                <a:latin typeface="Consolas" panose="020B0609020204030204" pitchFamily="49" charset="0"/>
              </a:rPr>
              <a:t>  temp = a / b</a:t>
            </a:r>
          </a:p>
          <a:p>
            <a:r>
              <a:rPr lang="en-US" dirty="0">
                <a:solidFill>
                  <a:srgbClr val="0070C0"/>
                </a:solidFill>
                <a:latin typeface="Consolas" panose="020B0609020204030204" pitchFamily="49" charset="0"/>
              </a:rPr>
              <a:t>  return temp</a:t>
            </a:r>
          </a:p>
          <a:p>
            <a:endParaRPr lang="en-US" dirty="0">
              <a:solidFill>
                <a:srgbClr val="000000"/>
              </a:solidFill>
              <a:latin typeface="Consolas" panose="020B0609020204030204" pitchFamily="49" charset="0"/>
            </a:endParaRPr>
          </a:p>
          <a:p>
            <a:r>
              <a:rPr lang="en-US" dirty="0">
                <a:solidFill>
                  <a:srgbClr val="009A46"/>
                </a:solidFill>
                <a:latin typeface="Consolas" panose="020B0609020204030204" pitchFamily="49" charset="0"/>
              </a:rPr>
              <a:t>def main():</a:t>
            </a:r>
          </a:p>
          <a:p>
            <a:r>
              <a:rPr lang="en-US" dirty="0">
                <a:solidFill>
                  <a:srgbClr val="009A46"/>
                </a:solidFill>
                <a:latin typeface="Consolas" panose="020B0609020204030204" pitchFamily="49" charset="0"/>
              </a:rPr>
              <a:t>  result = </a:t>
            </a:r>
            <a:r>
              <a:rPr lang="en-US" dirty="0" err="1">
                <a:solidFill>
                  <a:srgbClr val="009A46"/>
                </a:solidFill>
                <a:latin typeface="Consolas" panose="020B0609020204030204" pitchFamily="49" charset="0"/>
              </a:rPr>
              <a:t>my_div</a:t>
            </a:r>
            <a:r>
              <a:rPr lang="en-US" dirty="0">
                <a:solidFill>
                  <a:srgbClr val="009A46"/>
                </a:solidFill>
                <a:latin typeface="Consolas" panose="020B0609020204030204" pitchFamily="49" charset="0"/>
              </a:rPr>
              <a:t>(10, 0)</a:t>
            </a:r>
          </a:p>
          <a:p>
            <a:r>
              <a:rPr lang="en-US" dirty="0">
                <a:solidFill>
                  <a:srgbClr val="009A46"/>
                </a:solidFill>
                <a:latin typeface="Consolas" panose="020B0609020204030204" pitchFamily="49" charset="0"/>
              </a:rPr>
              <a:t>  print(</a:t>
            </a:r>
            <a:r>
              <a:rPr lang="en-US" dirty="0" err="1">
                <a:solidFill>
                  <a:srgbClr val="009A46"/>
                </a:solidFill>
                <a:latin typeface="Consolas" panose="020B0609020204030204" pitchFamily="49" charset="0"/>
              </a:rPr>
              <a:t>f'The</a:t>
            </a:r>
            <a:r>
              <a:rPr lang="en-US" dirty="0">
                <a:solidFill>
                  <a:srgbClr val="009A46"/>
                </a:solidFill>
                <a:latin typeface="Consolas" panose="020B0609020204030204" pitchFamily="49" charset="0"/>
              </a:rPr>
              <a:t> result was {result}')</a:t>
            </a:r>
          </a:p>
          <a:p>
            <a:endParaRPr lang="en-US" dirty="0">
              <a:solidFill>
                <a:srgbClr val="000000"/>
              </a:solidFill>
              <a:latin typeface="Consolas" panose="020B0609020204030204" pitchFamily="49" charset="0"/>
            </a:endParaRPr>
          </a:p>
          <a:p>
            <a:r>
              <a:rPr lang="en-US" dirty="0">
                <a:solidFill>
                  <a:srgbClr val="7030A0"/>
                </a:solidFill>
                <a:latin typeface="Consolas" panose="020B0609020204030204" pitchFamily="49" charset="0"/>
              </a:rPr>
              <a:t>main() # call main function</a:t>
            </a:r>
          </a:p>
        </p:txBody>
      </p:sp>
      <p:grpSp>
        <p:nvGrpSpPr>
          <p:cNvPr id="18" name="Group 17">
            <a:extLst>
              <a:ext uri="{FF2B5EF4-FFF2-40B4-BE49-F238E27FC236}">
                <a16:creationId xmlns:a16="http://schemas.microsoft.com/office/drawing/2014/main" id="{4FE9AA3A-2363-48EE-A8BA-71EF879297E6}"/>
              </a:ext>
            </a:extLst>
          </p:cNvPr>
          <p:cNvGrpSpPr/>
          <p:nvPr/>
        </p:nvGrpSpPr>
        <p:grpSpPr>
          <a:xfrm>
            <a:off x="5907066" y="2056487"/>
            <a:ext cx="5793968" cy="2661062"/>
            <a:chOff x="3947663" y="617273"/>
            <a:chExt cx="5793968" cy="2661062"/>
          </a:xfrm>
        </p:grpSpPr>
        <p:sp>
          <p:nvSpPr>
            <p:cNvPr id="19" name="TextBox 18">
              <a:extLst>
                <a:ext uri="{FF2B5EF4-FFF2-40B4-BE49-F238E27FC236}">
                  <a16:creationId xmlns:a16="http://schemas.microsoft.com/office/drawing/2014/main" id="{48B11F75-4221-4663-972E-266DD83D473E}"/>
                </a:ext>
              </a:extLst>
            </p:cNvPr>
            <p:cNvSpPr txBox="1"/>
            <p:nvPr/>
          </p:nvSpPr>
          <p:spPr>
            <a:xfrm>
              <a:off x="4764881" y="970011"/>
              <a:ext cx="4976750" cy="2308324"/>
            </a:xfrm>
            <a:prstGeom prst="rect">
              <a:avLst/>
            </a:prstGeom>
            <a:solidFill>
              <a:schemeClr val="bg1">
                <a:lumMod val="95000"/>
              </a:schemeClr>
            </a:solidFill>
            <a:ln>
              <a:solidFill>
                <a:schemeClr val="tx1"/>
              </a:solidFill>
            </a:ln>
          </p:spPr>
          <p:txBody>
            <a:bodyPr wrap="square">
              <a:spAutoFit/>
            </a:bodyPr>
            <a:lstStyle/>
            <a:p>
              <a:r>
                <a:rPr lang="en-US" sz="1800" dirty="0">
                  <a:solidFill>
                    <a:srgbClr val="000000"/>
                  </a:solidFill>
                  <a:latin typeface="Consolas" panose="020B0609020204030204" pitchFamily="49" charset="0"/>
                </a:rPr>
                <a:t>Traceback (most recent call last):  </a:t>
              </a:r>
            </a:p>
            <a:p>
              <a:r>
                <a:rPr lang="en-US" sz="1800" dirty="0">
                  <a:solidFill>
                    <a:srgbClr val="7030A0"/>
                  </a:solidFill>
                  <a:latin typeface="Consolas" panose="020B0609020204030204" pitchFamily="49" charset="0"/>
                </a:rPr>
                <a:t>File "divide.py", line 9, in &lt;module&gt; </a:t>
              </a:r>
            </a:p>
            <a:p>
              <a:r>
                <a:rPr lang="en-US" sz="1800" dirty="0">
                  <a:solidFill>
                    <a:srgbClr val="7030A0"/>
                  </a:solidFill>
                  <a:latin typeface="Consolas" panose="020B0609020204030204" pitchFamily="49" charset="0"/>
                </a:rPr>
                <a:t>    main()  </a:t>
              </a:r>
            </a:p>
            <a:p>
              <a:r>
                <a:rPr lang="en-US" sz="1800" dirty="0">
                  <a:solidFill>
                    <a:srgbClr val="009A46"/>
                  </a:solidFill>
                  <a:latin typeface="Consolas" panose="020B0609020204030204" pitchFamily="49" charset="0"/>
                </a:rPr>
                <a:t>File "divide.py", line 6, in main</a:t>
              </a:r>
            </a:p>
            <a:p>
              <a:r>
                <a:rPr lang="en-US" sz="1800" dirty="0">
                  <a:solidFill>
                    <a:srgbClr val="009A46"/>
                  </a:solidFill>
                  <a:latin typeface="Consolas" panose="020B0609020204030204" pitchFamily="49" charset="0"/>
                </a:rPr>
                <a:t>    result = </a:t>
              </a:r>
              <a:r>
                <a:rPr lang="en-US" sz="1800" dirty="0" err="1">
                  <a:solidFill>
                    <a:srgbClr val="009A46"/>
                  </a:solidFill>
                  <a:latin typeface="Consolas" panose="020B0609020204030204" pitchFamily="49" charset="0"/>
                </a:rPr>
                <a:t>my_div</a:t>
              </a:r>
              <a:r>
                <a:rPr lang="en-US" sz="1800" dirty="0">
                  <a:solidFill>
                    <a:srgbClr val="009A46"/>
                  </a:solidFill>
                  <a:latin typeface="Consolas" panose="020B0609020204030204" pitchFamily="49" charset="0"/>
                </a:rPr>
                <a:t>(10, 0)  </a:t>
              </a:r>
            </a:p>
            <a:p>
              <a:r>
                <a:rPr lang="en-US" sz="1800" dirty="0">
                  <a:solidFill>
                    <a:srgbClr val="0070C0"/>
                  </a:solidFill>
                  <a:latin typeface="Consolas" panose="020B0609020204030204" pitchFamily="49" charset="0"/>
                </a:rPr>
                <a:t>File "divide.py", line 2, in </a:t>
              </a:r>
              <a:r>
                <a:rPr lang="en-US" sz="1800" dirty="0" err="1">
                  <a:solidFill>
                    <a:srgbClr val="0070C0"/>
                  </a:solidFill>
                  <a:latin typeface="Consolas" panose="020B0609020204030204" pitchFamily="49" charset="0"/>
                </a:rPr>
                <a:t>my_div</a:t>
              </a:r>
              <a:br>
                <a:rPr lang="en-US" sz="1800" dirty="0">
                  <a:solidFill>
                    <a:srgbClr val="0070C0"/>
                  </a:solidFill>
                  <a:latin typeface="Consolas" panose="020B0609020204030204" pitchFamily="49" charset="0"/>
                </a:rPr>
              </a:br>
              <a:r>
                <a:rPr lang="en-US" sz="1800" dirty="0">
                  <a:solidFill>
                    <a:srgbClr val="0070C0"/>
                  </a:solidFill>
                  <a:latin typeface="Consolas" panose="020B0609020204030204" pitchFamily="49" charset="0"/>
                </a:rPr>
                <a:t>    temp = a / b</a:t>
              </a:r>
            </a:p>
            <a:p>
              <a:r>
                <a:rPr lang="en-US" sz="1800" dirty="0" err="1">
                  <a:solidFill>
                    <a:srgbClr val="C00000"/>
                  </a:solidFill>
                  <a:latin typeface="Consolas" panose="020B0609020204030204" pitchFamily="49" charset="0"/>
                </a:rPr>
                <a:t>ZeroDivisionError</a:t>
              </a:r>
              <a:r>
                <a:rPr lang="en-US" sz="1800" dirty="0">
                  <a:latin typeface="Consolas" panose="020B0609020204030204" pitchFamily="49" charset="0"/>
                </a:rPr>
                <a:t>: </a:t>
              </a:r>
              <a:r>
                <a:rPr lang="en-US" sz="1800" dirty="0">
                  <a:solidFill>
                    <a:srgbClr val="C00000"/>
                  </a:solidFill>
                  <a:latin typeface="Consolas" panose="020B0609020204030204" pitchFamily="49" charset="0"/>
                </a:rPr>
                <a:t>division by zero</a:t>
              </a:r>
              <a:endParaRPr lang="en-US" dirty="0">
                <a:solidFill>
                  <a:srgbClr val="C00000"/>
                </a:solidFill>
                <a:latin typeface="Consolas" panose="020B0609020204030204" pitchFamily="49" charset="0"/>
              </a:endParaRPr>
            </a:p>
          </p:txBody>
        </p:sp>
        <p:pic>
          <p:nvPicPr>
            <p:cNvPr id="20" name="Picture 19" descr="Icon&#10;&#10;Description automatically generated with low confidence">
              <a:extLst>
                <a:ext uri="{FF2B5EF4-FFF2-40B4-BE49-F238E27FC236}">
                  <a16:creationId xmlns:a16="http://schemas.microsoft.com/office/drawing/2014/main" id="{89AA4388-63C5-417C-9FD2-CF576D3C1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663" y="617273"/>
              <a:ext cx="905256" cy="905256"/>
            </a:xfrm>
            <a:prstGeom prst="rect">
              <a:avLst/>
            </a:prstGeom>
          </p:spPr>
        </p:pic>
      </p:grpSp>
      <p:cxnSp>
        <p:nvCxnSpPr>
          <p:cNvPr id="21" name="Straight Arrow Connector 20">
            <a:extLst>
              <a:ext uri="{FF2B5EF4-FFF2-40B4-BE49-F238E27FC236}">
                <a16:creationId xmlns:a16="http://schemas.microsoft.com/office/drawing/2014/main" id="{31371665-F486-4666-9E7D-837A2CCD1D62}"/>
              </a:ext>
            </a:extLst>
          </p:cNvPr>
          <p:cNvCxnSpPr>
            <a:cxnSpLocks/>
          </p:cNvCxnSpPr>
          <p:nvPr/>
        </p:nvCxnSpPr>
        <p:spPr>
          <a:xfrm>
            <a:off x="384202" y="386020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97D1DE-BDBE-4A30-BC1F-828A174E9F35}"/>
              </a:ext>
            </a:extLst>
          </p:cNvPr>
          <p:cNvCxnSpPr>
            <a:cxnSpLocks/>
          </p:cNvCxnSpPr>
          <p:nvPr/>
        </p:nvCxnSpPr>
        <p:spPr>
          <a:xfrm>
            <a:off x="71288" y="24851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3314C5-2C15-4517-A3EC-795CC678D98B}"/>
              </a:ext>
            </a:extLst>
          </p:cNvPr>
          <p:cNvCxnSpPr>
            <a:cxnSpLocks/>
          </p:cNvCxnSpPr>
          <p:nvPr/>
        </p:nvCxnSpPr>
        <p:spPr>
          <a:xfrm>
            <a:off x="352895" y="275686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8558013-E5B6-44C6-AB2E-904B8179F0E3}"/>
              </a:ext>
            </a:extLst>
          </p:cNvPr>
          <p:cNvSpPr txBox="1"/>
          <p:nvPr/>
        </p:nvSpPr>
        <p:spPr>
          <a:xfrm>
            <a:off x="254348" y="5026925"/>
            <a:ext cx="11533462" cy="461665"/>
          </a:xfrm>
          <a:prstGeom prst="rect">
            <a:avLst/>
          </a:prstGeom>
          <a:noFill/>
        </p:spPr>
        <p:txBody>
          <a:bodyPr wrap="square" rtlCol="0">
            <a:spAutoFit/>
          </a:bodyPr>
          <a:lstStyle/>
          <a:p>
            <a:pPr algn="ctr"/>
            <a:r>
              <a:rPr lang="en-US" sz="2400" dirty="0"/>
              <a:t>If you </a:t>
            </a:r>
            <a:r>
              <a:rPr lang="en-US" sz="2400" dirty="0">
                <a:solidFill>
                  <a:srgbClr val="FF0000"/>
                </a:solidFill>
              </a:rPr>
              <a:t>don't</a:t>
            </a:r>
            <a:r>
              <a:rPr lang="en-US" sz="2400" dirty="0"/>
              <a:t> add code to </a:t>
            </a:r>
            <a:r>
              <a:rPr lang="en-US" sz="2400" dirty="0">
                <a:solidFill>
                  <a:srgbClr val="FF0000"/>
                </a:solidFill>
              </a:rPr>
              <a:t>"handle" an exception</a:t>
            </a:r>
            <a:r>
              <a:rPr lang="en-US" sz="2400" dirty="0"/>
              <a:t>, it will cause the program to </a:t>
            </a:r>
            <a:r>
              <a:rPr lang="en-US" sz="2400" dirty="0">
                <a:solidFill>
                  <a:srgbClr val="FF0000"/>
                </a:solidFill>
              </a:rPr>
              <a:t>terminate</a:t>
            </a:r>
            <a:r>
              <a:rPr lang="en-US" sz="2400" dirty="0"/>
              <a:t>.</a:t>
            </a:r>
          </a:p>
        </p:txBody>
      </p:sp>
      <p:sp>
        <p:nvSpPr>
          <p:cNvPr id="13" name="TextBox 12">
            <a:extLst>
              <a:ext uri="{FF2B5EF4-FFF2-40B4-BE49-F238E27FC236}">
                <a16:creationId xmlns:a16="http://schemas.microsoft.com/office/drawing/2014/main" id="{1F5F9191-0C3F-4582-BC2D-45279EBE4E5A}"/>
              </a:ext>
            </a:extLst>
          </p:cNvPr>
          <p:cNvSpPr txBox="1"/>
          <p:nvPr/>
        </p:nvSpPr>
        <p:spPr>
          <a:xfrm>
            <a:off x="254349" y="5643960"/>
            <a:ext cx="11533462" cy="830997"/>
          </a:xfrm>
          <a:prstGeom prst="rect">
            <a:avLst/>
          </a:prstGeom>
          <a:noFill/>
        </p:spPr>
        <p:txBody>
          <a:bodyPr wrap="square" rtlCol="0">
            <a:spAutoFit/>
          </a:bodyPr>
          <a:lstStyle/>
          <a:p>
            <a:pPr algn="ctr"/>
            <a:r>
              <a:rPr lang="en-US" sz="2400" dirty="0"/>
              <a:t>Why? The function that "generated the exception" will immediately return, then the function that called it will immediately return, and so on, until your program exits!</a:t>
            </a:r>
          </a:p>
        </p:txBody>
      </p:sp>
      <p:sp>
        <p:nvSpPr>
          <p:cNvPr id="5" name="Arrow: Left 4">
            <a:extLst>
              <a:ext uri="{FF2B5EF4-FFF2-40B4-BE49-F238E27FC236}">
                <a16:creationId xmlns:a16="http://schemas.microsoft.com/office/drawing/2014/main" id="{8CE1E0E1-B13A-426A-A842-ADCD5C7B463D}"/>
              </a:ext>
            </a:extLst>
          </p:cNvPr>
          <p:cNvSpPr/>
          <p:nvPr/>
        </p:nvSpPr>
        <p:spPr>
          <a:xfrm>
            <a:off x="2494490" y="2241474"/>
            <a:ext cx="2227144" cy="11128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Generates an exception!</a:t>
            </a:r>
          </a:p>
        </p:txBody>
      </p:sp>
      <p:sp>
        <p:nvSpPr>
          <p:cNvPr id="16" name="Speech Bubble: Rectangle with Corners Rounded 15">
            <a:extLst>
              <a:ext uri="{FF2B5EF4-FFF2-40B4-BE49-F238E27FC236}">
                <a16:creationId xmlns:a16="http://schemas.microsoft.com/office/drawing/2014/main" id="{AFCAB6C9-35E0-4F0E-B80E-95E702C9CF9E}"/>
              </a:ext>
            </a:extLst>
          </p:cNvPr>
          <p:cNvSpPr/>
          <p:nvPr/>
        </p:nvSpPr>
        <p:spPr>
          <a:xfrm>
            <a:off x="8403794" y="5517785"/>
            <a:ext cx="3533857" cy="1112734"/>
          </a:xfrm>
          <a:prstGeom prst="wedgeRoundRectCallout">
            <a:avLst>
              <a:gd name="adj1" fmla="val -64480"/>
              <a:gd name="adj2" fmla="val -1555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exception details the exact code that failed...</a:t>
            </a:r>
          </a:p>
        </p:txBody>
      </p:sp>
      <p:sp>
        <p:nvSpPr>
          <p:cNvPr id="17" name="Speech Bubble: Rectangle with Corners Rounded 16">
            <a:extLst>
              <a:ext uri="{FF2B5EF4-FFF2-40B4-BE49-F238E27FC236}">
                <a16:creationId xmlns:a16="http://schemas.microsoft.com/office/drawing/2014/main" id="{306E1A92-648F-42F4-8C3D-EC855C176B44}"/>
              </a:ext>
            </a:extLst>
          </p:cNvPr>
          <p:cNvSpPr/>
          <p:nvPr/>
        </p:nvSpPr>
        <p:spPr>
          <a:xfrm>
            <a:off x="8967709" y="4063953"/>
            <a:ext cx="2406025" cy="1112734"/>
          </a:xfrm>
          <a:prstGeom prst="wedgeRoundRectCallout">
            <a:avLst>
              <a:gd name="adj1" fmla="val -70311"/>
              <a:gd name="adj2" fmla="val -724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how we reached that code...</a:t>
            </a:r>
          </a:p>
        </p:txBody>
      </p:sp>
      <p:sp>
        <p:nvSpPr>
          <p:cNvPr id="24" name="Speech Bubble: Rectangle with Corners Rounded 23">
            <a:extLst>
              <a:ext uri="{FF2B5EF4-FFF2-40B4-BE49-F238E27FC236}">
                <a16:creationId xmlns:a16="http://schemas.microsoft.com/office/drawing/2014/main" id="{E3BD6B93-9942-4C3D-A641-D9D71A9F4951}"/>
              </a:ext>
            </a:extLst>
          </p:cNvPr>
          <p:cNvSpPr/>
          <p:nvPr/>
        </p:nvSpPr>
        <p:spPr>
          <a:xfrm>
            <a:off x="8586083" y="3432176"/>
            <a:ext cx="2687251" cy="1112734"/>
          </a:xfrm>
          <a:prstGeom prst="wedgeRoundRectCallout">
            <a:avLst>
              <a:gd name="adj1" fmla="val -70311"/>
              <a:gd name="adj2" fmla="val -724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All the way to first line of code that ran!</a:t>
            </a:r>
          </a:p>
        </p:txBody>
      </p:sp>
      <p:cxnSp>
        <p:nvCxnSpPr>
          <p:cNvPr id="28" name="Straight Arrow Connector 27">
            <a:extLst>
              <a:ext uri="{FF2B5EF4-FFF2-40B4-BE49-F238E27FC236}">
                <a16:creationId xmlns:a16="http://schemas.microsoft.com/office/drawing/2014/main" id="{649A6F76-80A0-4F84-AD8E-D11064B8B1A9}"/>
              </a:ext>
            </a:extLst>
          </p:cNvPr>
          <p:cNvCxnSpPr>
            <a:cxnSpLocks/>
          </p:cNvCxnSpPr>
          <p:nvPr/>
        </p:nvCxnSpPr>
        <p:spPr>
          <a:xfrm>
            <a:off x="384202" y="386165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CEFE6C7-614D-40D8-9E10-7644FF5FB23D}"/>
              </a:ext>
            </a:extLst>
          </p:cNvPr>
          <p:cNvCxnSpPr>
            <a:cxnSpLocks/>
          </p:cNvCxnSpPr>
          <p:nvPr/>
        </p:nvCxnSpPr>
        <p:spPr>
          <a:xfrm>
            <a:off x="118614" y="467863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D08CC8-2699-4E86-B15B-B7D9CD796A15}"/>
              </a:ext>
            </a:extLst>
          </p:cNvPr>
          <p:cNvSpPr txBox="1"/>
          <p:nvPr/>
        </p:nvSpPr>
        <p:spPr>
          <a:xfrm>
            <a:off x="2252644" y="2838057"/>
            <a:ext cx="1298753" cy="400110"/>
          </a:xfrm>
          <a:prstGeom prst="rect">
            <a:avLst/>
          </a:prstGeom>
          <a:noFill/>
        </p:spPr>
        <p:txBody>
          <a:bodyPr wrap="none" rtlCol="0">
            <a:spAutoFit/>
          </a:bodyPr>
          <a:lstStyle/>
          <a:p>
            <a:pPr algn="ctr"/>
            <a:r>
              <a:rPr lang="en-US" sz="2000" dirty="0">
                <a:solidFill>
                  <a:srgbClr val="FF0000"/>
                </a:solidFill>
              </a:rPr>
              <a:t># skipped!</a:t>
            </a:r>
          </a:p>
        </p:txBody>
      </p:sp>
      <p:sp>
        <p:nvSpPr>
          <p:cNvPr id="30" name="TextBox 29">
            <a:extLst>
              <a:ext uri="{FF2B5EF4-FFF2-40B4-BE49-F238E27FC236}">
                <a16:creationId xmlns:a16="http://schemas.microsoft.com/office/drawing/2014/main" id="{32476640-CE6D-408B-AAD0-3A6B552F1229}"/>
              </a:ext>
            </a:extLst>
          </p:cNvPr>
          <p:cNvSpPr txBox="1"/>
          <p:nvPr/>
        </p:nvSpPr>
        <p:spPr>
          <a:xfrm>
            <a:off x="4815371" y="3947330"/>
            <a:ext cx="1298753" cy="400110"/>
          </a:xfrm>
          <a:prstGeom prst="rect">
            <a:avLst/>
          </a:prstGeom>
          <a:noFill/>
        </p:spPr>
        <p:txBody>
          <a:bodyPr wrap="none" rtlCol="0">
            <a:spAutoFit/>
          </a:bodyPr>
          <a:lstStyle/>
          <a:p>
            <a:pPr algn="ctr"/>
            <a:r>
              <a:rPr lang="en-US" sz="2000" dirty="0">
                <a:solidFill>
                  <a:srgbClr val="FF0000"/>
                </a:solidFill>
              </a:rPr>
              <a:t># skipped!</a:t>
            </a:r>
          </a:p>
        </p:txBody>
      </p:sp>
    </p:spTree>
    <p:extLst>
      <p:ext uri="{BB962C8B-B14F-4D97-AF65-F5344CB8AC3E}">
        <p14:creationId xmlns:p14="http://schemas.microsoft.com/office/powerpoint/2010/main" val="149843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2" nodeType="clickEffect">
                                  <p:stCondLst>
                                    <p:cond delay="0"/>
                                  </p:stCondLst>
                                  <p:childTnLst>
                                    <p:animMotion origin="layout" path="M -4.79167E-6 1.85185E-6 L -0.49036 -0.21898 " pathEditMode="relative" rAng="0" ptsTypes="AA">
                                      <p:cBhvr>
                                        <p:cTn id="48" dur="2000" fill="hold"/>
                                        <p:tgtEl>
                                          <p:spTgt spid="16"/>
                                        </p:tgtEl>
                                        <p:attrNameLst>
                                          <p:attrName>ppt_x</p:attrName>
                                          <p:attrName>ppt_y</p:attrName>
                                        </p:attrNameLst>
                                      </p:cBhvr>
                                      <p:rCtr x="-24518" y="-10949"/>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4.79167E-6 -1.11111E-6 L -0.49192 0.025 " pathEditMode="relative" rAng="0" ptsTypes="AA">
                                      <p:cBhvr>
                                        <p:cTn id="61" dur="2000" fill="hold"/>
                                        <p:tgtEl>
                                          <p:spTgt spid="17"/>
                                        </p:tgtEl>
                                        <p:attrNameLst>
                                          <p:attrName>ppt_x</p:attrName>
                                          <p:attrName>ppt_y</p:attrName>
                                        </p:attrNameLst>
                                      </p:cBhvr>
                                      <p:rCtr x="-24596" y="1250"/>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down)">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2" nodeType="clickEffect">
                                  <p:stCondLst>
                                    <p:cond delay="0"/>
                                  </p:stCondLst>
                                  <p:childTnLst>
                                    <p:animMotion origin="layout" path="M -3.125E-6 -1.48148E-6 L -0.59101 0.24144 " pathEditMode="relative" rAng="0" ptsTypes="AA">
                                      <p:cBhvr>
                                        <p:cTn id="74" dur="2000" fill="hold"/>
                                        <p:tgtEl>
                                          <p:spTgt spid="24"/>
                                        </p:tgtEl>
                                        <p:attrNameLst>
                                          <p:attrName>ppt_x</p:attrName>
                                          <p:attrName>ppt_y</p:attrName>
                                        </p:attrNameLst>
                                      </p:cBhvr>
                                      <p:rCtr x="-29557" y="12060"/>
                                    </p:animMotion>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par>
                                <p:cTn id="87" presetID="10" presetClass="exit" presetSubtype="0" fill="hold" grpId="1" nodeType="withEffect">
                                  <p:stCondLst>
                                    <p:cond delay="0"/>
                                  </p:stCondLst>
                                  <p:childTnLst>
                                    <p:animEffect transition="out" filter="fade">
                                      <p:cBhvr>
                                        <p:cTn id="88" dur="500"/>
                                        <p:tgtEl>
                                          <p:spTgt spid="5"/>
                                        </p:tgtEl>
                                      </p:cBhvr>
                                    </p:animEffect>
                                    <p:set>
                                      <p:cBhvr>
                                        <p:cTn id="89" dur="1" fill="hold">
                                          <p:stCondLst>
                                            <p:cond delay="499"/>
                                          </p:stCondLst>
                                        </p:cTn>
                                        <p:tgtEl>
                                          <p:spTgt spid="5"/>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wipe(left)">
                                      <p:cBhvr>
                                        <p:cTn id="94" dur="500"/>
                                        <p:tgtEl>
                                          <p:spTgt spid="6"/>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9"/>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25" grpId="0"/>
      <p:bldP spid="13" grpId="0"/>
      <p:bldP spid="5" grpId="0" animBg="1"/>
      <p:bldP spid="5" grpId="1" animBg="1"/>
      <p:bldP spid="16" grpId="0" animBg="1"/>
      <p:bldP spid="16" grpId="1" animBg="1"/>
      <p:bldP spid="16" grpId="2" animBg="1"/>
      <p:bldP spid="17" grpId="0" animBg="1"/>
      <p:bldP spid="17" grpId="1" animBg="1"/>
      <p:bldP spid="17" grpId="2" animBg="1"/>
      <p:bldP spid="24" grpId="0" animBg="1"/>
      <p:bldP spid="24" grpId="1" animBg="1"/>
      <p:bldP spid="24" grpId="2" animBg="1"/>
      <p:bldP spid="6"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49EF245-C3B7-4B58-A196-84A88AF61609}"/>
              </a:ext>
            </a:extLst>
          </p:cNvPr>
          <p:cNvSpPr txBox="1"/>
          <p:nvPr/>
        </p:nvSpPr>
        <p:spPr>
          <a:xfrm>
            <a:off x="3806361" y="2233320"/>
            <a:ext cx="4724416" cy="3853444"/>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000000"/>
                </a:solidFill>
                <a:latin typeface="Consolas" panose="020B0609020204030204" pitchFamily="49" charset="0"/>
              </a:rPr>
              <a:t>def div(a, b):</a:t>
            </a: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sz="24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main():</a:t>
            </a:r>
          </a:p>
          <a:p>
            <a:r>
              <a:rPr lang="en-US" dirty="0">
                <a:solidFill>
                  <a:srgbClr val="000000"/>
                </a:solidFill>
                <a:latin typeface="Consolas" panose="020B0609020204030204" pitchFamily="49" charset="0"/>
              </a:rPr>
              <a:t>  result = div(10, 0)</a:t>
            </a:r>
          </a:p>
          <a:p>
            <a:r>
              <a:rPr lang="en-US" dirty="0">
                <a:solidFill>
                  <a:srgbClr val="000000"/>
                </a:solidFill>
                <a:latin typeface="Consolas" panose="020B0609020204030204" pitchFamily="49" charset="0"/>
              </a:rPr>
              <a:t>  print(</a:t>
            </a:r>
            <a:r>
              <a:rPr lang="en-US" dirty="0" err="1">
                <a:solidFill>
                  <a:srgbClr val="000000"/>
                </a:solidFill>
                <a:latin typeface="Consolas" panose="020B0609020204030204" pitchFamily="49" charset="0"/>
              </a:rPr>
              <a:t>f'The</a:t>
            </a:r>
            <a:r>
              <a:rPr lang="en-US" dirty="0">
                <a:solidFill>
                  <a:srgbClr val="000000"/>
                </a:solidFill>
                <a:latin typeface="Consolas" panose="020B0609020204030204" pitchFamily="49" charset="0"/>
              </a:rPr>
              <a:t> result was {result}')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main() # call main function</a:t>
            </a: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Handling Errors in Python</a:t>
            </a:r>
          </a:p>
        </p:txBody>
      </p:sp>
      <p:sp>
        <p:nvSpPr>
          <p:cNvPr id="25" name="TextBox 24">
            <a:extLst>
              <a:ext uri="{FF2B5EF4-FFF2-40B4-BE49-F238E27FC236}">
                <a16:creationId xmlns:a16="http://schemas.microsoft.com/office/drawing/2014/main" id="{48558013-E5B6-44C6-AB2E-904B8179F0E3}"/>
              </a:ext>
            </a:extLst>
          </p:cNvPr>
          <p:cNvSpPr txBox="1"/>
          <p:nvPr/>
        </p:nvSpPr>
        <p:spPr>
          <a:xfrm>
            <a:off x="132195" y="1542817"/>
            <a:ext cx="11533462" cy="461665"/>
          </a:xfrm>
          <a:prstGeom prst="rect">
            <a:avLst/>
          </a:prstGeom>
          <a:noFill/>
        </p:spPr>
        <p:txBody>
          <a:bodyPr wrap="square" rtlCol="0">
            <a:spAutoFit/>
          </a:bodyPr>
          <a:lstStyle/>
          <a:p>
            <a:pPr algn="ctr"/>
            <a:r>
              <a:rPr lang="en-US" sz="2400" dirty="0"/>
              <a:t>Just add the following </a:t>
            </a:r>
            <a:r>
              <a:rPr lang="en-US" sz="2400" dirty="0">
                <a:solidFill>
                  <a:srgbClr val="FF0000"/>
                </a:solidFill>
              </a:rPr>
              <a:t>statements</a:t>
            </a:r>
            <a:r>
              <a:rPr lang="en-US" sz="2400" dirty="0"/>
              <a:t> around the code that might generate an exception:</a:t>
            </a:r>
          </a:p>
        </p:txBody>
      </p:sp>
      <p:sp>
        <p:nvSpPr>
          <p:cNvPr id="7" name="TextBox 6">
            <a:extLst>
              <a:ext uri="{FF2B5EF4-FFF2-40B4-BE49-F238E27FC236}">
                <a16:creationId xmlns:a16="http://schemas.microsoft.com/office/drawing/2014/main" id="{7E7DACA7-ED53-4CB6-A25C-12C1439852AF}"/>
              </a:ext>
            </a:extLst>
          </p:cNvPr>
          <p:cNvSpPr txBox="1"/>
          <p:nvPr/>
        </p:nvSpPr>
        <p:spPr>
          <a:xfrm>
            <a:off x="3921534" y="2541541"/>
            <a:ext cx="748923" cy="400110"/>
          </a:xfrm>
          <a:prstGeom prst="rect">
            <a:avLst/>
          </a:prstGeom>
          <a:noFill/>
        </p:spPr>
        <p:txBody>
          <a:bodyPr wrap="none" rtlCol="0">
            <a:spAutoFit/>
          </a:bodyPr>
          <a:lstStyle/>
          <a:p>
            <a:r>
              <a:rPr lang="en-US" sz="2000" dirty="0">
                <a:solidFill>
                  <a:srgbClr val="FF0000"/>
                </a:solidFill>
                <a:latin typeface="Consolas" panose="020B0609020204030204" pitchFamily="49" charset="0"/>
              </a:rPr>
              <a:t>try:</a:t>
            </a:r>
          </a:p>
        </p:txBody>
      </p:sp>
      <p:sp>
        <p:nvSpPr>
          <p:cNvPr id="27" name="TextBox 26">
            <a:extLst>
              <a:ext uri="{FF2B5EF4-FFF2-40B4-BE49-F238E27FC236}">
                <a16:creationId xmlns:a16="http://schemas.microsoft.com/office/drawing/2014/main" id="{6007462A-AF40-4F2F-9DC2-BEC962E90435}"/>
              </a:ext>
            </a:extLst>
          </p:cNvPr>
          <p:cNvSpPr txBox="1"/>
          <p:nvPr/>
        </p:nvSpPr>
        <p:spPr>
          <a:xfrm>
            <a:off x="3921534" y="3072118"/>
            <a:ext cx="1172117" cy="400110"/>
          </a:xfrm>
          <a:prstGeom prst="rect">
            <a:avLst/>
          </a:prstGeom>
          <a:noFill/>
        </p:spPr>
        <p:txBody>
          <a:bodyPr wrap="none" rtlCol="0">
            <a:spAutoFit/>
          </a:bodyPr>
          <a:lstStyle/>
          <a:p>
            <a:r>
              <a:rPr lang="en-US" sz="2000" dirty="0">
                <a:solidFill>
                  <a:srgbClr val="FF0000"/>
                </a:solidFill>
                <a:latin typeface="Consolas" panose="020B0609020204030204" pitchFamily="49" charset="0"/>
              </a:rPr>
              <a:t>except:</a:t>
            </a:r>
          </a:p>
        </p:txBody>
      </p:sp>
      <p:sp>
        <p:nvSpPr>
          <p:cNvPr id="28" name="TextBox 27">
            <a:extLst>
              <a:ext uri="{FF2B5EF4-FFF2-40B4-BE49-F238E27FC236}">
                <a16:creationId xmlns:a16="http://schemas.microsoft.com/office/drawing/2014/main" id="{D3E66B50-3C83-47D0-B87C-C2695F00418A}"/>
              </a:ext>
            </a:extLst>
          </p:cNvPr>
          <p:cNvSpPr txBox="1"/>
          <p:nvPr/>
        </p:nvSpPr>
        <p:spPr>
          <a:xfrm>
            <a:off x="3959039" y="3366357"/>
            <a:ext cx="3993401" cy="707886"/>
          </a:xfrm>
          <a:prstGeom prst="rect">
            <a:avLst/>
          </a:prstGeom>
          <a:noFill/>
        </p:spPr>
        <p:txBody>
          <a:bodyPr wrap="none" rtlCol="0">
            <a:spAutoFit/>
          </a:bodyPr>
          <a:lstStyle/>
          <a:p>
            <a:r>
              <a:rPr lang="en-US" sz="2000" dirty="0">
                <a:solidFill>
                  <a:srgbClr val="FF0000"/>
                </a:solidFill>
                <a:latin typeface="Consolas" panose="020B0609020204030204" pitchFamily="49" charset="0"/>
              </a:rPr>
              <a:t> # Deal with exception here</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 in a graceful manner</a:t>
            </a:r>
          </a:p>
        </p:txBody>
      </p:sp>
      <p:sp>
        <p:nvSpPr>
          <p:cNvPr id="33" name="Speech Bubble: Rectangle with Corners Rounded 32">
            <a:extLst>
              <a:ext uri="{FF2B5EF4-FFF2-40B4-BE49-F238E27FC236}">
                <a16:creationId xmlns:a16="http://schemas.microsoft.com/office/drawing/2014/main" id="{2C6F3110-CA88-4289-8554-E95638931CC4}"/>
              </a:ext>
            </a:extLst>
          </p:cNvPr>
          <p:cNvSpPr/>
          <p:nvPr/>
        </p:nvSpPr>
        <p:spPr>
          <a:xfrm>
            <a:off x="8430631" y="2440184"/>
            <a:ext cx="2955148" cy="1148223"/>
          </a:xfrm>
          <a:prstGeom prst="wedgeRoundRectCallout">
            <a:avLst>
              <a:gd name="adj1" fmla="val -137574"/>
              <a:gd name="adj2" fmla="val -227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line of code could generate an exception, so let's deal with it!</a:t>
            </a:r>
          </a:p>
        </p:txBody>
      </p:sp>
      <p:sp>
        <p:nvSpPr>
          <p:cNvPr id="35" name="TextBox 34">
            <a:extLst>
              <a:ext uri="{FF2B5EF4-FFF2-40B4-BE49-F238E27FC236}">
                <a16:creationId xmlns:a16="http://schemas.microsoft.com/office/drawing/2014/main" id="{B8D4C2AE-3EBE-4434-B6C4-1C681C3BCFC7}"/>
              </a:ext>
            </a:extLst>
          </p:cNvPr>
          <p:cNvSpPr txBox="1"/>
          <p:nvPr/>
        </p:nvSpPr>
        <p:spPr>
          <a:xfrm>
            <a:off x="1338092" y="951303"/>
            <a:ext cx="9942443" cy="461665"/>
          </a:xfrm>
          <a:prstGeom prst="rect">
            <a:avLst/>
          </a:prstGeom>
          <a:noFill/>
        </p:spPr>
        <p:txBody>
          <a:bodyPr wrap="square" rtlCol="0">
            <a:spAutoFit/>
          </a:bodyPr>
          <a:lstStyle/>
          <a:p>
            <a:pPr algn="ctr"/>
            <a:r>
              <a:rPr lang="en-US" sz="2400" dirty="0"/>
              <a:t>However, it's easy to "handle" exceptions if we want to – let's see how.</a:t>
            </a:r>
          </a:p>
        </p:txBody>
      </p:sp>
      <p:sp>
        <p:nvSpPr>
          <p:cNvPr id="36" name="TextBox 35">
            <a:extLst>
              <a:ext uri="{FF2B5EF4-FFF2-40B4-BE49-F238E27FC236}">
                <a16:creationId xmlns:a16="http://schemas.microsoft.com/office/drawing/2014/main" id="{CF9EED0D-94B4-45FF-B796-6171E49C5D55}"/>
              </a:ext>
            </a:extLst>
          </p:cNvPr>
          <p:cNvSpPr txBox="1"/>
          <p:nvPr/>
        </p:nvSpPr>
        <p:spPr>
          <a:xfrm>
            <a:off x="3811263" y="2556930"/>
            <a:ext cx="2072309" cy="369332"/>
          </a:xfrm>
          <a:prstGeom prst="rect">
            <a:avLst/>
          </a:prstGeom>
          <a:noFill/>
        </p:spPr>
        <p:txBody>
          <a:bodyPr wrap="square">
            <a:spAutoFit/>
          </a:bodyPr>
          <a:lstStyle/>
          <a:p>
            <a:r>
              <a:rPr lang="en-US" dirty="0">
                <a:solidFill>
                  <a:srgbClr val="000000"/>
                </a:solidFill>
                <a:latin typeface="Consolas" panose="020B0609020204030204" pitchFamily="49" charset="0"/>
              </a:rPr>
              <a:t> temp = a / b</a:t>
            </a:r>
            <a:endParaRPr lang="en-US" dirty="0"/>
          </a:p>
        </p:txBody>
      </p:sp>
      <p:sp>
        <p:nvSpPr>
          <p:cNvPr id="37" name="TextBox 36">
            <a:extLst>
              <a:ext uri="{FF2B5EF4-FFF2-40B4-BE49-F238E27FC236}">
                <a16:creationId xmlns:a16="http://schemas.microsoft.com/office/drawing/2014/main" id="{B0670E9F-2D0A-4709-85AE-1C30C050D382}"/>
              </a:ext>
            </a:extLst>
          </p:cNvPr>
          <p:cNvSpPr txBox="1"/>
          <p:nvPr/>
        </p:nvSpPr>
        <p:spPr>
          <a:xfrm>
            <a:off x="3940567" y="3344453"/>
            <a:ext cx="4280050" cy="400110"/>
          </a:xfrm>
          <a:prstGeom prst="rect">
            <a:avLst/>
          </a:prstGeom>
          <a:noFill/>
        </p:spPr>
        <p:txBody>
          <a:bodyPr wrap="square" rtlCol="0">
            <a:spAutoFit/>
          </a:bodyPr>
          <a:lstStyle/>
          <a:p>
            <a:r>
              <a:rPr lang="en-US" sz="2000" dirty="0">
                <a:solidFill>
                  <a:srgbClr val="FF0000"/>
                </a:solidFill>
                <a:latin typeface="Consolas" panose="020B0609020204030204" pitchFamily="49" charset="0"/>
              </a:rPr>
              <a:t> return None # Invalid result</a:t>
            </a:r>
          </a:p>
        </p:txBody>
      </p:sp>
      <p:sp>
        <p:nvSpPr>
          <p:cNvPr id="38" name="Speech Bubble: Rectangle with Corners Rounded 37">
            <a:extLst>
              <a:ext uri="{FF2B5EF4-FFF2-40B4-BE49-F238E27FC236}">
                <a16:creationId xmlns:a16="http://schemas.microsoft.com/office/drawing/2014/main" id="{53D4A52E-9E8D-4E7B-9D7C-BEEBA1C22BB3}"/>
              </a:ext>
            </a:extLst>
          </p:cNvPr>
          <p:cNvSpPr/>
          <p:nvPr/>
        </p:nvSpPr>
        <p:spPr>
          <a:xfrm>
            <a:off x="91179" y="2324005"/>
            <a:ext cx="3285978" cy="1148223"/>
          </a:xfrm>
          <a:prstGeom prst="wedgeRoundRectCallout">
            <a:avLst>
              <a:gd name="adj1" fmla="val 68796"/>
              <a:gd name="adj2" fmla="val -140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"try" statement tells Python that we expect something bad to happen...</a:t>
            </a:r>
          </a:p>
        </p:txBody>
      </p:sp>
      <p:sp>
        <p:nvSpPr>
          <p:cNvPr id="39" name="Speech Bubble: Rectangle with Corners Rounded 38">
            <a:extLst>
              <a:ext uri="{FF2B5EF4-FFF2-40B4-BE49-F238E27FC236}">
                <a16:creationId xmlns:a16="http://schemas.microsoft.com/office/drawing/2014/main" id="{E5A9EA42-C60C-472A-88A5-5EAE9982E166}"/>
              </a:ext>
            </a:extLst>
          </p:cNvPr>
          <p:cNvSpPr/>
          <p:nvPr/>
        </p:nvSpPr>
        <p:spPr>
          <a:xfrm>
            <a:off x="93178" y="3649609"/>
            <a:ext cx="3283979" cy="1383710"/>
          </a:xfrm>
          <a:prstGeom prst="wedgeRoundRectCallout">
            <a:avLst>
              <a:gd name="adj1" fmla="val 68044"/>
              <a:gd name="adj2" fmla="val -756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"except" statement defines a block of code that executes ONLY if something bad does happen.</a:t>
            </a:r>
          </a:p>
        </p:txBody>
      </p:sp>
      <p:sp>
        <p:nvSpPr>
          <p:cNvPr id="40" name="Speech Bubble: Rectangle with Corners Rounded 39">
            <a:extLst>
              <a:ext uri="{FF2B5EF4-FFF2-40B4-BE49-F238E27FC236}">
                <a16:creationId xmlns:a16="http://schemas.microsoft.com/office/drawing/2014/main" id="{9ED01354-65FB-4170-880C-05967D67DFE5}"/>
              </a:ext>
            </a:extLst>
          </p:cNvPr>
          <p:cNvSpPr/>
          <p:nvPr/>
        </p:nvSpPr>
        <p:spPr>
          <a:xfrm>
            <a:off x="8549319" y="4316997"/>
            <a:ext cx="3283979" cy="1383710"/>
          </a:xfrm>
          <a:prstGeom prst="wedgeRoundRectCallout">
            <a:avLst>
              <a:gd name="adj1" fmla="val -82215"/>
              <a:gd name="adj2" fmla="val -971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example, to handle this error we could return an invalid value of None.</a:t>
            </a:r>
          </a:p>
        </p:txBody>
      </p:sp>
      <p:sp>
        <p:nvSpPr>
          <p:cNvPr id="41" name="Rectangle 40">
            <a:extLst>
              <a:ext uri="{FF2B5EF4-FFF2-40B4-BE49-F238E27FC236}">
                <a16:creationId xmlns:a16="http://schemas.microsoft.com/office/drawing/2014/main" id="{EF4FDC81-9AA4-4099-A0E9-2BBF0BD7B565}"/>
              </a:ext>
            </a:extLst>
          </p:cNvPr>
          <p:cNvSpPr/>
          <p:nvPr/>
        </p:nvSpPr>
        <p:spPr>
          <a:xfrm>
            <a:off x="4023691" y="2866768"/>
            <a:ext cx="4238860" cy="304800"/>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peech Bubble: Rectangle with Corners Rounded 41">
            <a:extLst>
              <a:ext uri="{FF2B5EF4-FFF2-40B4-BE49-F238E27FC236}">
                <a16:creationId xmlns:a16="http://schemas.microsoft.com/office/drawing/2014/main" id="{243D0F37-3F3E-4E6C-83B5-738FE166BC8C}"/>
              </a:ext>
            </a:extLst>
          </p:cNvPr>
          <p:cNvSpPr/>
          <p:nvPr/>
        </p:nvSpPr>
        <p:spPr>
          <a:xfrm>
            <a:off x="9143674" y="2636359"/>
            <a:ext cx="2955148" cy="1148223"/>
          </a:xfrm>
          <a:prstGeom prst="wedgeRoundRectCallout">
            <a:avLst>
              <a:gd name="adj1" fmla="val -84888"/>
              <a:gd name="adj2" fmla="val -162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the line(s) between the </a:t>
            </a:r>
            <a:r>
              <a:rPr lang="en-US" sz="2000" dirty="0">
                <a:solidFill>
                  <a:schemeClr val="accent2">
                    <a:lumMod val="20000"/>
                    <a:lumOff val="80000"/>
                  </a:schemeClr>
                </a:solidFill>
                <a:latin typeface="Corbel" panose="020B0503020204020204" pitchFamily="34" charset="0"/>
              </a:rPr>
              <a:t>try</a:t>
            </a:r>
            <a:r>
              <a:rPr lang="en-US" sz="2000" dirty="0">
                <a:latin typeface="Corbel" panose="020B0503020204020204" pitchFamily="34" charset="0"/>
              </a:rPr>
              <a:t> and the </a:t>
            </a:r>
            <a:r>
              <a:rPr lang="en-US" sz="2000" dirty="0">
                <a:solidFill>
                  <a:schemeClr val="accent2">
                    <a:lumMod val="20000"/>
                    <a:lumOff val="80000"/>
                  </a:schemeClr>
                </a:solidFill>
                <a:latin typeface="Corbel" panose="020B0503020204020204" pitchFamily="34" charset="0"/>
              </a:rPr>
              <a:t>except</a:t>
            </a:r>
            <a:r>
              <a:rPr lang="en-US" sz="2000" dirty="0">
                <a:latin typeface="Corbel" panose="020B0503020204020204" pitchFamily="34" charset="0"/>
              </a:rPr>
              <a:t>.</a:t>
            </a:r>
          </a:p>
        </p:txBody>
      </p:sp>
      <p:sp>
        <p:nvSpPr>
          <p:cNvPr id="43" name="Rectangle 42">
            <a:extLst>
              <a:ext uri="{FF2B5EF4-FFF2-40B4-BE49-F238E27FC236}">
                <a16:creationId xmlns:a16="http://schemas.microsoft.com/office/drawing/2014/main" id="{591B3242-CF72-41E6-B88B-79796C98D9F2}"/>
              </a:ext>
            </a:extLst>
          </p:cNvPr>
          <p:cNvSpPr/>
          <p:nvPr/>
        </p:nvSpPr>
        <p:spPr>
          <a:xfrm>
            <a:off x="4145495" y="3419775"/>
            <a:ext cx="4033932" cy="597123"/>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3DF51F4-A945-4016-A4F2-332877A61ECC}"/>
              </a:ext>
            </a:extLst>
          </p:cNvPr>
          <p:cNvSpPr txBox="1"/>
          <p:nvPr/>
        </p:nvSpPr>
        <p:spPr>
          <a:xfrm>
            <a:off x="3943071" y="2839068"/>
            <a:ext cx="2072309" cy="369332"/>
          </a:xfrm>
          <a:prstGeom prst="rect">
            <a:avLst/>
          </a:prstGeom>
          <a:noFill/>
        </p:spPr>
        <p:txBody>
          <a:bodyPr wrap="square">
            <a:spAutoFit/>
          </a:bodyPr>
          <a:lstStyle/>
          <a:p>
            <a:r>
              <a:rPr lang="en-US" dirty="0">
                <a:solidFill>
                  <a:srgbClr val="000000"/>
                </a:solidFill>
                <a:latin typeface="Consolas" panose="020B0609020204030204" pitchFamily="49" charset="0"/>
              </a:rPr>
              <a:t>return temp</a:t>
            </a:r>
            <a:endParaRPr lang="en-US" dirty="0"/>
          </a:p>
        </p:txBody>
      </p:sp>
      <p:sp>
        <p:nvSpPr>
          <p:cNvPr id="45" name="TextBox 44">
            <a:extLst>
              <a:ext uri="{FF2B5EF4-FFF2-40B4-BE49-F238E27FC236}">
                <a16:creationId xmlns:a16="http://schemas.microsoft.com/office/drawing/2014/main" id="{FB5F31CB-2DEF-42AF-B411-4C789EEE4DF8}"/>
              </a:ext>
            </a:extLst>
          </p:cNvPr>
          <p:cNvSpPr txBox="1"/>
          <p:nvPr/>
        </p:nvSpPr>
        <p:spPr>
          <a:xfrm>
            <a:off x="3810143" y="6257269"/>
            <a:ext cx="4410474" cy="461665"/>
          </a:xfrm>
          <a:prstGeom prst="rect">
            <a:avLst/>
          </a:prstGeom>
          <a:noFill/>
        </p:spPr>
        <p:txBody>
          <a:bodyPr wrap="square" rtlCol="0">
            <a:spAutoFit/>
          </a:bodyPr>
          <a:lstStyle/>
          <a:p>
            <a:pPr algn="ctr"/>
            <a:r>
              <a:rPr lang="en-US" sz="2400" dirty="0"/>
              <a:t>The result was None</a:t>
            </a:r>
          </a:p>
        </p:txBody>
      </p:sp>
      <p:cxnSp>
        <p:nvCxnSpPr>
          <p:cNvPr id="46" name="Straight Arrow Connector 45">
            <a:extLst>
              <a:ext uri="{FF2B5EF4-FFF2-40B4-BE49-F238E27FC236}">
                <a16:creationId xmlns:a16="http://schemas.microsoft.com/office/drawing/2014/main" id="{47378279-26D1-484B-B4C5-8F39FA181C31}"/>
              </a:ext>
            </a:extLst>
          </p:cNvPr>
          <p:cNvCxnSpPr>
            <a:cxnSpLocks/>
          </p:cNvCxnSpPr>
          <p:nvPr/>
        </p:nvCxnSpPr>
        <p:spPr>
          <a:xfrm>
            <a:off x="3608620" y="47007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38DAD14-6CC0-40C0-BC27-CFFAA3B88995}"/>
              </a:ext>
            </a:extLst>
          </p:cNvPr>
          <p:cNvCxnSpPr>
            <a:cxnSpLocks/>
          </p:cNvCxnSpPr>
          <p:nvPr/>
        </p:nvCxnSpPr>
        <p:spPr>
          <a:xfrm>
            <a:off x="3862620" y="498241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E53F341-422B-4BC4-9853-03A58F266292}"/>
              </a:ext>
            </a:extLst>
          </p:cNvPr>
          <p:cNvCxnSpPr>
            <a:cxnSpLocks/>
          </p:cNvCxnSpPr>
          <p:nvPr/>
        </p:nvCxnSpPr>
        <p:spPr>
          <a:xfrm>
            <a:off x="3540470" y="241247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359C571-FBB3-47AD-B173-BC104492721E}"/>
              </a:ext>
            </a:extLst>
          </p:cNvPr>
          <p:cNvCxnSpPr>
            <a:cxnSpLocks/>
          </p:cNvCxnSpPr>
          <p:nvPr/>
        </p:nvCxnSpPr>
        <p:spPr>
          <a:xfrm>
            <a:off x="3866145" y="30313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7525519-D0B4-45DF-9471-2D126D38C755}"/>
              </a:ext>
            </a:extLst>
          </p:cNvPr>
          <p:cNvCxnSpPr>
            <a:cxnSpLocks/>
          </p:cNvCxnSpPr>
          <p:nvPr/>
        </p:nvCxnSpPr>
        <p:spPr>
          <a:xfrm>
            <a:off x="3871576" y="35346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33DDE20-48D3-474F-9313-BE84CB4CE7FA}"/>
              </a:ext>
            </a:extLst>
          </p:cNvPr>
          <p:cNvCxnSpPr>
            <a:cxnSpLocks/>
          </p:cNvCxnSpPr>
          <p:nvPr/>
        </p:nvCxnSpPr>
        <p:spPr>
          <a:xfrm>
            <a:off x="3835888" y="52572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Speech Bubble: Rectangle with Corners Rounded 52">
            <a:extLst>
              <a:ext uri="{FF2B5EF4-FFF2-40B4-BE49-F238E27FC236}">
                <a16:creationId xmlns:a16="http://schemas.microsoft.com/office/drawing/2014/main" id="{5B2A3442-2C16-4AB5-BEBA-83D5BF178111}"/>
              </a:ext>
            </a:extLst>
          </p:cNvPr>
          <p:cNvSpPr/>
          <p:nvPr/>
        </p:nvSpPr>
        <p:spPr>
          <a:xfrm>
            <a:off x="6873064" y="1721810"/>
            <a:ext cx="2612725" cy="800130"/>
          </a:xfrm>
          <a:prstGeom prst="wedgeRoundRectCallout">
            <a:avLst>
              <a:gd name="adj1" fmla="val -104858"/>
              <a:gd name="adj2" fmla="val 967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exception still occurs here...</a:t>
            </a:r>
          </a:p>
        </p:txBody>
      </p:sp>
      <p:sp>
        <p:nvSpPr>
          <p:cNvPr id="54" name="Speech Bubble: Rectangle with Corners Rounded 53">
            <a:extLst>
              <a:ext uri="{FF2B5EF4-FFF2-40B4-BE49-F238E27FC236}">
                <a16:creationId xmlns:a16="http://schemas.microsoft.com/office/drawing/2014/main" id="{01F87B6A-CE38-4E5A-B0ED-D0B4C4A95BFC}"/>
              </a:ext>
            </a:extLst>
          </p:cNvPr>
          <p:cNvSpPr/>
          <p:nvPr/>
        </p:nvSpPr>
        <p:spPr>
          <a:xfrm>
            <a:off x="9314885" y="2771503"/>
            <a:ext cx="2612725" cy="800130"/>
          </a:xfrm>
          <a:prstGeom prst="wedgeRoundRectCallout">
            <a:avLst>
              <a:gd name="adj1" fmla="val -96782"/>
              <a:gd name="adj2" fmla="val 465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it's handled by the except block!</a:t>
            </a:r>
          </a:p>
        </p:txBody>
      </p:sp>
      <p:cxnSp>
        <p:nvCxnSpPr>
          <p:cNvPr id="55" name="Straight Arrow Connector 54">
            <a:extLst>
              <a:ext uri="{FF2B5EF4-FFF2-40B4-BE49-F238E27FC236}">
                <a16:creationId xmlns:a16="http://schemas.microsoft.com/office/drawing/2014/main" id="{96E5C3F7-AAA5-4A80-BD2C-F53C27B06FDD}"/>
              </a:ext>
            </a:extLst>
          </p:cNvPr>
          <p:cNvCxnSpPr>
            <a:cxnSpLocks/>
          </p:cNvCxnSpPr>
          <p:nvPr/>
        </p:nvCxnSpPr>
        <p:spPr>
          <a:xfrm>
            <a:off x="3612484" y="274574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CA03C10-F101-4E3D-B784-3D93B12D8D0A}"/>
              </a:ext>
            </a:extLst>
          </p:cNvPr>
          <p:cNvGrpSpPr/>
          <p:nvPr/>
        </p:nvGrpSpPr>
        <p:grpSpPr>
          <a:xfrm>
            <a:off x="6119940" y="4779751"/>
            <a:ext cx="325731" cy="400110"/>
            <a:chOff x="8458732" y="6318824"/>
            <a:chExt cx="325731" cy="400110"/>
          </a:xfrm>
        </p:grpSpPr>
        <p:sp>
          <p:nvSpPr>
            <p:cNvPr id="57" name="Rectangle 56">
              <a:extLst>
                <a:ext uri="{FF2B5EF4-FFF2-40B4-BE49-F238E27FC236}">
                  <a16:creationId xmlns:a16="http://schemas.microsoft.com/office/drawing/2014/main" id="{9095C9A8-252D-4798-9373-1A9CAD08BA96}"/>
                </a:ext>
              </a:extLst>
            </p:cNvPr>
            <p:cNvSpPr/>
            <p:nvPr/>
          </p:nvSpPr>
          <p:spPr>
            <a:xfrm>
              <a:off x="8549319" y="6370732"/>
              <a:ext cx="190919" cy="3075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58" name="TextBox 57">
              <a:extLst>
                <a:ext uri="{FF2B5EF4-FFF2-40B4-BE49-F238E27FC236}">
                  <a16:creationId xmlns:a16="http://schemas.microsoft.com/office/drawing/2014/main" id="{D0B0734E-BC12-4CBA-A7D6-B1EAF0937360}"/>
                </a:ext>
              </a:extLst>
            </p:cNvPr>
            <p:cNvSpPr txBox="1"/>
            <p:nvPr/>
          </p:nvSpPr>
          <p:spPr>
            <a:xfrm>
              <a:off x="8458732" y="6318824"/>
              <a:ext cx="325731" cy="400110"/>
            </a:xfrm>
            <a:prstGeom prst="rect">
              <a:avLst/>
            </a:prstGeom>
            <a:noFill/>
          </p:spPr>
          <p:txBody>
            <a:bodyPr wrap="none" rtlCol="0">
              <a:spAutoFit/>
            </a:bodyPr>
            <a:lstStyle/>
            <a:p>
              <a:pPr algn="ctr"/>
              <a:r>
                <a:rPr lang="en-US" sz="2000" dirty="0">
                  <a:solidFill>
                    <a:srgbClr val="C00000"/>
                  </a:solidFill>
                  <a:latin typeface="Consolas" panose="020B0609020204030204" pitchFamily="49" charset="0"/>
                </a:rPr>
                <a:t>5</a:t>
              </a:r>
            </a:p>
          </p:txBody>
        </p:sp>
      </p:grpSp>
      <p:sp>
        <p:nvSpPr>
          <p:cNvPr id="60" name="Speech Bubble: Rectangle with Corners Rounded 59">
            <a:extLst>
              <a:ext uri="{FF2B5EF4-FFF2-40B4-BE49-F238E27FC236}">
                <a16:creationId xmlns:a16="http://schemas.microsoft.com/office/drawing/2014/main" id="{134C13DC-781F-4EA8-A8C5-C7D54E9B4FBF}"/>
              </a:ext>
            </a:extLst>
          </p:cNvPr>
          <p:cNvSpPr/>
          <p:nvPr/>
        </p:nvSpPr>
        <p:spPr>
          <a:xfrm>
            <a:off x="8324565" y="3930939"/>
            <a:ext cx="3283979" cy="1083408"/>
          </a:xfrm>
          <a:prstGeom prst="wedgeRoundRectCallout">
            <a:avLst>
              <a:gd name="adj1" fmla="val -109274"/>
              <a:gd name="adj2" fmla="val 417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let's see what happens if no exception occurs.</a:t>
            </a:r>
          </a:p>
        </p:txBody>
      </p:sp>
      <p:cxnSp>
        <p:nvCxnSpPr>
          <p:cNvPr id="61" name="Straight Arrow Connector 60">
            <a:extLst>
              <a:ext uri="{FF2B5EF4-FFF2-40B4-BE49-F238E27FC236}">
                <a16:creationId xmlns:a16="http://schemas.microsoft.com/office/drawing/2014/main" id="{BDC3D294-9E34-4CB9-AD83-72A985769A7A}"/>
              </a:ext>
            </a:extLst>
          </p:cNvPr>
          <p:cNvCxnSpPr>
            <a:cxnSpLocks/>
          </p:cNvCxnSpPr>
          <p:nvPr/>
        </p:nvCxnSpPr>
        <p:spPr>
          <a:xfrm>
            <a:off x="3852572" y="497980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B75AD29-E661-432C-A043-525C1E588DCF}"/>
              </a:ext>
            </a:extLst>
          </p:cNvPr>
          <p:cNvCxnSpPr>
            <a:cxnSpLocks/>
          </p:cNvCxnSpPr>
          <p:nvPr/>
        </p:nvCxnSpPr>
        <p:spPr>
          <a:xfrm>
            <a:off x="3548614" y="241247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408D9DE-0B6F-4E18-8284-A16381FA028E}"/>
              </a:ext>
            </a:extLst>
          </p:cNvPr>
          <p:cNvCxnSpPr>
            <a:cxnSpLocks/>
          </p:cNvCxnSpPr>
          <p:nvPr/>
        </p:nvCxnSpPr>
        <p:spPr>
          <a:xfrm>
            <a:off x="3640726" y="27457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F126184-2E45-4137-8C74-257F44FE0B0E}"/>
              </a:ext>
            </a:extLst>
          </p:cNvPr>
          <p:cNvCxnSpPr>
            <a:cxnSpLocks/>
          </p:cNvCxnSpPr>
          <p:nvPr/>
        </p:nvCxnSpPr>
        <p:spPr>
          <a:xfrm>
            <a:off x="3823270" y="303881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B4C4BA4-BFFC-4E24-A6D1-897CF4F09280}"/>
              </a:ext>
            </a:extLst>
          </p:cNvPr>
          <p:cNvCxnSpPr>
            <a:cxnSpLocks/>
          </p:cNvCxnSpPr>
          <p:nvPr/>
        </p:nvCxnSpPr>
        <p:spPr>
          <a:xfrm>
            <a:off x="3736127" y="38565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50156C2-5080-4720-874A-8280AD64C70D}"/>
              </a:ext>
            </a:extLst>
          </p:cNvPr>
          <p:cNvCxnSpPr>
            <a:cxnSpLocks/>
          </p:cNvCxnSpPr>
          <p:nvPr/>
        </p:nvCxnSpPr>
        <p:spPr>
          <a:xfrm>
            <a:off x="3832581" y="52572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DAB9FB3-C36A-4F56-8356-EA02D0AC6852}"/>
              </a:ext>
            </a:extLst>
          </p:cNvPr>
          <p:cNvSpPr txBox="1"/>
          <p:nvPr/>
        </p:nvSpPr>
        <p:spPr>
          <a:xfrm>
            <a:off x="3678335" y="6270153"/>
            <a:ext cx="4410474" cy="461665"/>
          </a:xfrm>
          <a:prstGeom prst="rect">
            <a:avLst/>
          </a:prstGeom>
          <a:noFill/>
        </p:spPr>
        <p:txBody>
          <a:bodyPr wrap="square" rtlCol="0">
            <a:spAutoFit/>
          </a:bodyPr>
          <a:lstStyle/>
          <a:p>
            <a:pPr algn="ctr"/>
            <a:r>
              <a:rPr lang="en-US" sz="2400" dirty="0"/>
              <a:t>The result was 2.0</a:t>
            </a:r>
          </a:p>
        </p:txBody>
      </p:sp>
      <p:sp>
        <p:nvSpPr>
          <p:cNvPr id="70" name="Speech Bubble: Rectangle with Corners Rounded 69">
            <a:extLst>
              <a:ext uri="{FF2B5EF4-FFF2-40B4-BE49-F238E27FC236}">
                <a16:creationId xmlns:a16="http://schemas.microsoft.com/office/drawing/2014/main" id="{85480276-F38C-4F6D-A776-68AAC0A811FB}"/>
              </a:ext>
            </a:extLst>
          </p:cNvPr>
          <p:cNvSpPr/>
          <p:nvPr/>
        </p:nvSpPr>
        <p:spPr>
          <a:xfrm>
            <a:off x="7023947" y="2249476"/>
            <a:ext cx="2612725" cy="800130"/>
          </a:xfrm>
          <a:prstGeom prst="wedgeRoundRectCallout">
            <a:avLst>
              <a:gd name="adj1" fmla="val -96782"/>
              <a:gd name="adj2" fmla="val 465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Because this code succeeds...</a:t>
            </a:r>
          </a:p>
        </p:txBody>
      </p:sp>
      <p:sp>
        <p:nvSpPr>
          <p:cNvPr id="71" name="Speech Bubble: Rectangle with Corners Rounded 70">
            <a:extLst>
              <a:ext uri="{FF2B5EF4-FFF2-40B4-BE49-F238E27FC236}">
                <a16:creationId xmlns:a16="http://schemas.microsoft.com/office/drawing/2014/main" id="{21253CF0-60D7-4459-8294-1808DC1C7A68}"/>
              </a:ext>
            </a:extLst>
          </p:cNvPr>
          <p:cNvSpPr/>
          <p:nvPr/>
        </p:nvSpPr>
        <p:spPr>
          <a:xfrm>
            <a:off x="1413164" y="3785716"/>
            <a:ext cx="2190017" cy="800130"/>
          </a:xfrm>
          <a:prstGeom prst="wedgeRoundRectCallout">
            <a:avLst>
              <a:gd name="adj1" fmla="val 76676"/>
              <a:gd name="adj2" fmla="val -7813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exception block is skipped!</a:t>
            </a:r>
          </a:p>
        </p:txBody>
      </p:sp>
      <p:sp>
        <p:nvSpPr>
          <p:cNvPr id="73" name="TextBox 72">
            <a:extLst>
              <a:ext uri="{FF2B5EF4-FFF2-40B4-BE49-F238E27FC236}">
                <a16:creationId xmlns:a16="http://schemas.microsoft.com/office/drawing/2014/main" id="{54A7C825-B7D4-4140-B9E0-51817F81E749}"/>
              </a:ext>
            </a:extLst>
          </p:cNvPr>
          <p:cNvSpPr txBox="1"/>
          <p:nvPr/>
        </p:nvSpPr>
        <p:spPr>
          <a:xfrm>
            <a:off x="3806362" y="2233320"/>
            <a:ext cx="4724416" cy="3853438"/>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000000"/>
                </a:solidFill>
                <a:latin typeface="Consolas" panose="020B0609020204030204" pitchFamily="49" charset="0"/>
              </a:rPr>
              <a:t>def div(a, b):</a:t>
            </a:r>
          </a:p>
          <a:p>
            <a:r>
              <a:rPr lang="en-US" dirty="0">
                <a:solidFill>
                  <a:srgbClr val="000000"/>
                </a:solidFill>
                <a:latin typeface="Consolas" panose="020B0609020204030204" pitchFamily="49" charset="0"/>
              </a:rPr>
              <a:t>  temp = a/b</a:t>
            </a:r>
          </a:p>
          <a:p>
            <a:r>
              <a:rPr lang="en-US" dirty="0">
                <a:solidFill>
                  <a:srgbClr val="000000"/>
                </a:solidFill>
                <a:latin typeface="Consolas" panose="020B0609020204030204" pitchFamily="49" charset="0"/>
              </a:rPr>
              <a:t>  return temp</a:t>
            </a: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main():</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try:</a:t>
            </a:r>
          </a:p>
          <a:p>
            <a:r>
              <a:rPr lang="en-US" dirty="0">
                <a:solidFill>
                  <a:srgbClr val="000000"/>
                </a:solidFill>
                <a:latin typeface="Consolas" panose="020B0609020204030204" pitchFamily="49" charset="0"/>
              </a:rPr>
              <a:t>   result = div(10, 0)</a:t>
            </a:r>
          </a:p>
          <a:p>
            <a:r>
              <a:rPr lang="en-US" dirty="0">
                <a:solidFill>
                  <a:srgbClr val="000000"/>
                </a:solidFill>
                <a:latin typeface="Consolas" panose="020B0609020204030204" pitchFamily="49" charset="0"/>
              </a:rPr>
              <a:t>   print(</a:t>
            </a:r>
            <a:r>
              <a:rPr lang="en-US" dirty="0" err="1">
                <a:solidFill>
                  <a:srgbClr val="000000"/>
                </a:solidFill>
                <a:latin typeface="Consolas" panose="020B0609020204030204" pitchFamily="49" charset="0"/>
              </a:rPr>
              <a:t>f'The</a:t>
            </a:r>
            <a:r>
              <a:rPr lang="en-US" dirty="0">
                <a:solidFill>
                  <a:srgbClr val="000000"/>
                </a:solidFill>
                <a:latin typeface="Consolas" panose="020B0609020204030204" pitchFamily="49" charset="0"/>
              </a:rPr>
              <a:t> result was {result}')</a:t>
            </a:r>
          </a:p>
          <a:p>
            <a:r>
              <a:rPr lang="en-US" dirty="0">
                <a:solidFill>
                  <a:srgbClr val="FF0000"/>
                </a:solidFill>
                <a:latin typeface="Consolas" panose="020B0609020204030204" pitchFamily="49" charset="0"/>
              </a:rPr>
              <a:t>  except:</a:t>
            </a:r>
          </a:p>
          <a:p>
            <a:r>
              <a:rPr lang="en-US" dirty="0">
                <a:solidFill>
                  <a:srgbClr val="FF0000"/>
                </a:solidFill>
                <a:latin typeface="Consolas" panose="020B0609020204030204" pitchFamily="49" charset="0"/>
              </a:rPr>
              <a:t>   print('You divided by zero!')</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main() # call main function</a:t>
            </a:r>
          </a:p>
        </p:txBody>
      </p:sp>
      <p:sp>
        <p:nvSpPr>
          <p:cNvPr id="72" name="Speech Bubble: Rectangle with Corners Rounded 71">
            <a:extLst>
              <a:ext uri="{FF2B5EF4-FFF2-40B4-BE49-F238E27FC236}">
                <a16:creationId xmlns:a16="http://schemas.microsoft.com/office/drawing/2014/main" id="{87567BA5-004F-4B04-84E0-FF7C08FACFE5}"/>
              </a:ext>
            </a:extLst>
          </p:cNvPr>
          <p:cNvSpPr/>
          <p:nvPr/>
        </p:nvSpPr>
        <p:spPr>
          <a:xfrm>
            <a:off x="358702" y="5253462"/>
            <a:ext cx="3018455" cy="1153096"/>
          </a:xfrm>
          <a:prstGeom prst="wedgeRoundRectCallout">
            <a:avLst>
              <a:gd name="adj1" fmla="val 75758"/>
              <a:gd name="adj2" fmla="val -7333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could also have handled the exception here if we liked!</a:t>
            </a:r>
          </a:p>
        </p:txBody>
      </p:sp>
    </p:spTree>
    <p:extLst>
      <p:ext uri="{BB962C8B-B14F-4D97-AF65-F5344CB8AC3E}">
        <p14:creationId xmlns:p14="http://schemas.microsoft.com/office/powerpoint/2010/main" val="26893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2" nodeType="clickEffect">
                                  <p:stCondLst>
                                    <p:cond delay="0"/>
                                  </p:stCondLst>
                                  <p:childTnLst>
                                    <p:animMotion origin="layout" path="M -2.08333E-7 -1.85185E-6 L -2.08333E-7 0.03912 " pathEditMode="relative" rAng="0" ptsTypes="AA">
                                      <p:cBhvr>
                                        <p:cTn id="23" dur="2000" fill="hold"/>
                                        <p:tgtEl>
                                          <p:spTgt spid="33"/>
                                        </p:tgtEl>
                                        <p:attrNameLst>
                                          <p:attrName>ppt_x</p:attrName>
                                          <p:attrName>ppt_y</p:attrName>
                                        </p:attrNameLst>
                                      </p:cBhvr>
                                      <p:rCtr x="0" y="1944"/>
                                    </p:animMotion>
                                  </p:childTnLst>
                                </p:cTn>
                              </p:par>
                              <p:par>
                                <p:cTn id="24" presetID="0" presetClass="path" presetSubtype="0" accel="50000" decel="50000" fill="hold" grpId="0" nodeType="withEffect">
                                  <p:stCondLst>
                                    <p:cond delay="0"/>
                                  </p:stCondLst>
                                  <p:childTnLst>
                                    <p:animMotion origin="layout" path="M 3.95833E-6 1.48148E-6 L 0.0108 0.04097 " pathEditMode="relative" rAng="0" ptsTypes="AA">
                                      <p:cBhvr>
                                        <p:cTn id="25" dur="2000" fill="hold"/>
                                        <p:tgtEl>
                                          <p:spTgt spid="36"/>
                                        </p:tgtEl>
                                        <p:attrNameLst>
                                          <p:attrName>ppt_x</p:attrName>
                                          <p:attrName>ppt_y</p:attrName>
                                        </p:attrNameLst>
                                      </p:cBhvr>
                                      <p:rCtr x="534" y="2037"/>
                                    </p:animMotion>
                                  </p:childTnLst>
                                </p:cTn>
                              </p:par>
                              <p:par>
                                <p:cTn id="26" presetID="0" presetClass="path" presetSubtype="0" accel="50000" decel="50000" fill="hold" grpId="0" nodeType="withEffect">
                                  <p:stCondLst>
                                    <p:cond delay="0"/>
                                  </p:stCondLst>
                                  <p:childTnLst>
                                    <p:animMotion origin="layout" path="M -3.33333E-6 -7.40741E-7 L -3.33333E-6 0.17199 " pathEditMode="relative" rAng="0" ptsTypes="AA">
                                      <p:cBhvr>
                                        <p:cTn id="27" dur="2000" fill="hold"/>
                                        <p:tgtEl>
                                          <p:spTgt spid="44"/>
                                        </p:tgtEl>
                                        <p:attrNameLst>
                                          <p:attrName>ppt_x</p:attrName>
                                          <p:attrName>ppt_y</p:attrName>
                                        </p:attrNameLst>
                                      </p:cBhvr>
                                      <p:rCtr x="0" y="8588"/>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down)">
                                      <p:cBhvr>
                                        <p:cTn id="60" dur="500"/>
                                        <p:tgtEl>
                                          <p:spTgt spid="42"/>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up)">
                                      <p:cBhvr>
                                        <p:cTn id="64" dur="20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41"/>
                                        </p:tgtEl>
                                      </p:cBhvr>
                                    </p:animEffect>
                                    <p:set>
                                      <p:cBhvr>
                                        <p:cTn id="73" dur="1" fill="hold">
                                          <p:stCondLst>
                                            <p:cond delay="499"/>
                                          </p:stCondLst>
                                        </p:cTn>
                                        <p:tgtEl>
                                          <p:spTgt spid="4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down)">
                                      <p:cBhvr>
                                        <p:cTn id="78" dur="500"/>
                                        <p:tgtEl>
                                          <p:spTgt spid="39"/>
                                        </p:tgtEl>
                                      </p:cBhvr>
                                    </p:animEffect>
                                  </p:childTnLst>
                                </p:cTn>
                              </p:par>
                            </p:childTnLst>
                          </p:cTn>
                        </p:par>
                        <p:par>
                          <p:cTn id="79" fill="hold">
                            <p:stCondLst>
                              <p:cond delay="500"/>
                            </p:stCondLst>
                            <p:childTnLst>
                              <p:par>
                                <p:cTn id="80" presetID="22" presetClass="entr" presetSubtype="1" fill="hold" grpId="0" nodeType="after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up)">
                                      <p:cBhvr>
                                        <p:cTn id="82" dur="20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9"/>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43"/>
                                        </p:tgtEl>
                                      </p:cBhvr>
                                    </p:animEffect>
                                    <p:set>
                                      <p:cBhvr>
                                        <p:cTn id="89" dur="1" fill="hold">
                                          <p:stCondLst>
                                            <p:cond delay="499"/>
                                          </p:stCondLst>
                                        </p:cTn>
                                        <p:tgtEl>
                                          <p:spTgt spid="4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28"/>
                                        </p:tgtEl>
                                      </p:cBhvr>
                                    </p:animEffect>
                                    <p:set>
                                      <p:cBhvr>
                                        <p:cTn id="99" dur="1" fill="hold">
                                          <p:stCondLst>
                                            <p:cond delay="499"/>
                                          </p:stCondLst>
                                        </p:cTn>
                                        <p:tgtEl>
                                          <p:spTgt spid="28"/>
                                        </p:tgtEl>
                                        <p:attrNameLst>
                                          <p:attrName>style.visibility</p:attrName>
                                        </p:attrNameLst>
                                      </p:cBhvr>
                                      <p:to>
                                        <p:strVal val="hidden"/>
                                      </p:to>
                                    </p:set>
                                  </p:childTnLst>
                                </p:cTn>
                              </p:par>
                              <p:par>
                                <p:cTn id="100" presetID="22" presetClass="entr" presetSubtype="8"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left)">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grpId="1" nodeType="clickEffect">
                                  <p:stCondLst>
                                    <p:cond delay="0"/>
                                  </p:stCondLst>
                                  <p:childTnLst>
                                    <p:animMotion origin="layout" path="M -3.33333E-6 0.17199 L -3.33333E-6 0.11898 " pathEditMode="relative" rAng="0" ptsTypes="AA">
                                      <p:cBhvr>
                                        <p:cTn id="110" dur="2000" fill="hold"/>
                                        <p:tgtEl>
                                          <p:spTgt spid="44"/>
                                        </p:tgtEl>
                                        <p:attrNameLst>
                                          <p:attrName>ppt_x</p:attrName>
                                          <p:attrName>ppt_y</p:attrName>
                                        </p:attrNameLst>
                                      </p:cBhvr>
                                      <p:rCtr x="0" y="-2662"/>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46"/>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4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48"/>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5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55"/>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50"/>
                                        </p:tgtEl>
                                        <p:attrNameLst>
                                          <p:attrName>style.visibility</p:attrName>
                                        </p:attrNameLst>
                                      </p:cBhvr>
                                      <p:to>
                                        <p:strVal val="visible"/>
                                      </p:to>
                                    </p:set>
                                  </p:childTnLst>
                                </p:cTn>
                              </p:par>
                              <p:par>
                                <p:cTn id="147" presetID="22" presetClass="entr" presetSubtype="4" fill="hold" grpId="0" nodeType="withEffect">
                                  <p:stCondLst>
                                    <p:cond delay="0"/>
                                  </p:stCondLst>
                                  <p:childTnLst>
                                    <p:set>
                                      <p:cBhvr>
                                        <p:cTn id="148" dur="1" fill="hold">
                                          <p:stCondLst>
                                            <p:cond delay="0"/>
                                          </p:stCondLst>
                                        </p:cTn>
                                        <p:tgtEl>
                                          <p:spTgt spid="53"/>
                                        </p:tgtEl>
                                        <p:attrNameLst>
                                          <p:attrName>style.visibility</p:attrName>
                                        </p:attrNameLst>
                                      </p:cBhvr>
                                      <p:to>
                                        <p:strVal val="visible"/>
                                      </p:to>
                                    </p:set>
                                    <p:animEffect transition="in" filter="wipe(down)">
                                      <p:cBhvr>
                                        <p:cTn id="149" dur="500"/>
                                        <p:tgtEl>
                                          <p:spTgt spid="5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54"/>
                                        </p:tgtEl>
                                        <p:attrNameLst>
                                          <p:attrName>style.visibility</p:attrName>
                                        </p:attrNameLst>
                                      </p:cBhvr>
                                      <p:to>
                                        <p:strVal val="visible"/>
                                      </p:to>
                                    </p:set>
                                    <p:animEffect transition="in" filter="wipe(down)">
                                      <p:cBhvr>
                                        <p:cTn id="154" dur="500"/>
                                        <p:tgtEl>
                                          <p:spTgt spid="54"/>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50"/>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51"/>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54"/>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53"/>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51"/>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52"/>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wipe(left)">
                                      <p:cBhvr>
                                        <p:cTn id="181" dur="500"/>
                                        <p:tgtEl>
                                          <p:spTgt spid="45"/>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nodeType="clickEffect">
                                  <p:stCondLst>
                                    <p:cond delay="0"/>
                                  </p:stCondLst>
                                  <p:childTnLst>
                                    <p:set>
                                      <p:cBhvr>
                                        <p:cTn id="185" dur="1" fill="hold">
                                          <p:stCondLst>
                                            <p:cond delay="0"/>
                                          </p:stCondLst>
                                        </p:cTn>
                                        <p:tgtEl>
                                          <p:spTgt spid="52"/>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22" presetClass="entr" presetSubtype="4" fill="hold" grpId="0" nodeType="clickEffect">
                                  <p:stCondLst>
                                    <p:cond delay="0"/>
                                  </p:stCondLst>
                                  <p:childTnLst>
                                    <p:set>
                                      <p:cBhvr>
                                        <p:cTn id="189" dur="1" fill="hold">
                                          <p:stCondLst>
                                            <p:cond delay="0"/>
                                          </p:stCondLst>
                                        </p:cTn>
                                        <p:tgtEl>
                                          <p:spTgt spid="60"/>
                                        </p:tgtEl>
                                        <p:attrNameLst>
                                          <p:attrName>style.visibility</p:attrName>
                                        </p:attrNameLst>
                                      </p:cBhvr>
                                      <p:to>
                                        <p:strVal val="visible"/>
                                      </p:to>
                                    </p:set>
                                    <p:animEffect transition="in" filter="wipe(down)">
                                      <p:cBhvr>
                                        <p:cTn id="190" dur="500"/>
                                        <p:tgtEl>
                                          <p:spTgt spid="60"/>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fade">
                                      <p:cBhvr>
                                        <p:cTn id="195" dur="500"/>
                                        <p:tgtEl>
                                          <p:spTgt spid="59"/>
                                        </p:tgtEl>
                                      </p:cBhvr>
                                    </p:animEffec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60"/>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0" presetClass="exit" presetSubtype="0" fill="hold" grpId="1" nodeType="clickEffect">
                                  <p:stCondLst>
                                    <p:cond delay="0"/>
                                  </p:stCondLst>
                                  <p:childTnLst>
                                    <p:animEffect transition="out" filter="fade">
                                      <p:cBhvr>
                                        <p:cTn id="203" dur="500"/>
                                        <p:tgtEl>
                                          <p:spTgt spid="45"/>
                                        </p:tgtEl>
                                      </p:cBhvr>
                                    </p:animEffect>
                                    <p:set>
                                      <p:cBhvr>
                                        <p:cTn id="204" dur="1" fill="hold">
                                          <p:stCondLst>
                                            <p:cond delay="499"/>
                                          </p:stCondLst>
                                        </p:cTn>
                                        <p:tgtEl>
                                          <p:spTgt spid="45"/>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61"/>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xit" presetSubtype="0" fill="hold" nodeType="clickEffect">
                                  <p:stCondLst>
                                    <p:cond delay="0"/>
                                  </p:stCondLst>
                                  <p:childTnLst>
                                    <p:set>
                                      <p:cBhvr>
                                        <p:cTn id="212" dur="1" fill="hold">
                                          <p:stCondLst>
                                            <p:cond delay="0"/>
                                          </p:stCondLst>
                                        </p:cTn>
                                        <p:tgtEl>
                                          <p:spTgt spid="61"/>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64"/>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nodeType="clickEffect">
                                  <p:stCondLst>
                                    <p:cond delay="0"/>
                                  </p:stCondLst>
                                  <p:childTnLst>
                                    <p:set>
                                      <p:cBhvr>
                                        <p:cTn id="220" dur="1" fill="hold">
                                          <p:stCondLst>
                                            <p:cond delay="0"/>
                                          </p:stCondLst>
                                        </p:cTn>
                                        <p:tgtEl>
                                          <p:spTgt spid="64"/>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65"/>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nodeType="clickEffect">
                                  <p:stCondLst>
                                    <p:cond delay="0"/>
                                  </p:stCondLst>
                                  <p:childTnLst>
                                    <p:set>
                                      <p:cBhvr>
                                        <p:cTn id="228" dur="1" fill="hold">
                                          <p:stCondLst>
                                            <p:cond delay="0"/>
                                          </p:stCondLst>
                                        </p:cTn>
                                        <p:tgtEl>
                                          <p:spTgt spid="65"/>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66"/>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22" presetClass="entr" presetSubtype="4" fill="hold" grpId="0" nodeType="clickEffect">
                                  <p:stCondLst>
                                    <p:cond delay="0"/>
                                  </p:stCondLst>
                                  <p:childTnLst>
                                    <p:set>
                                      <p:cBhvr>
                                        <p:cTn id="236" dur="1" fill="hold">
                                          <p:stCondLst>
                                            <p:cond delay="0"/>
                                          </p:stCondLst>
                                        </p:cTn>
                                        <p:tgtEl>
                                          <p:spTgt spid="70"/>
                                        </p:tgtEl>
                                        <p:attrNameLst>
                                          <p:attrName>style.visibility</p:attrName>
                                        </p:attrNameLst>
                                      </p:cBhvr>
                                      <p:to>
                                        <p:strVal val="visible"/>
                                      </p:to>
                                    </p:set>
                                    <p:animEffect transition="in" filter="wipe(down)">
                                      <p:cBhvr>
                                        <p:cTn id="237" dur="500"/>
                                        <p:tgtEl>
                                          <p:spTgt spid="7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grpId="0" nodeType="clickEffect">
                                  <p:stCondLst>
                                    <p:cond delay="0"/>
                                  </p:stCondLst>
                                  <p:childTnLst>
                                    <p:set>
                                      <p:cBhvr>
                                        <p:cTn id="241" dur="1" fill="hold">
                                          <p:stCondLst>
                                            <p:cond delay="0"/>
                                          </p:stCondLst>
                                        </p:cTn>
                                        <p:tgtEl>
                                          <p:spTgt spid="71"/>
                                        </p:tgtEl>
                                        <p:attrNameLst>
                                          <p:attrName>style.visibility</p:attrName>
                                        </p:attrNameLst>
                                      </p:cBhvr>
                                      <p:to>
                                        <p:strVal val="visible"/>
                                      </p:to>
                                    </p:set>
                                    <p:animEffect transition="in" filter="wipe(down)">
                                      <p:cBhvr>
                                        <p:cTn id="242" dur="500"/>
                                        <p:tgtEl>
                                          <p:spTgt spid="71"/>
                                        </p:tgtEl>
                                      </p:cBhvr>
                                    </p:animEffect>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nodeType="clickEffect">
                                  <p:stCondLst>
                                    <p:cond delay="0"/>
                                  </p:stCondLst>
                                  <p:childTnLst>
                                    <p:set>
                                      <p:cBhvr>
                                        <p:cTn id="246" dur="1" fill="hold">
                                          <p:stCondLst>
                                            <p:cond delay="0"/>
                                          </p:stCondLst>
                                        </p:cTn>
                                        <p:tgtEl>
                                          <p:spTgt spid="66"/>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nodeType="clickEffect">
                                  <p:stCondLst>
                                    <p:cond delay="0"/>
                                  </p:stCondLst>
                                  <p:childTnLst>
                                    <p:set>
                                      <p:cBhvr>
                                        <p:cTn id="250" dur="1" fill="hold">
                                          <p:stCondLst>
                                            <p:cond delay="0"/>
                                          </p:stCondLst>
                                        </p:cTn>
                                        <p:tgtEl>
                                          <p:spTgt spid="67"/>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xit" presetSubtype="0" fill="hold" grpId="1" nodeType="clickEffect">
                                  <p:stCondLst>
                                    <p:cond delay="0"/>
                                  </p:stCondLst>
                                  <p:childTnLst>
                                    <p:set>
                                      <p:cBhvr>
                                        <p:cTn id="254" dur="1" fill="hold">
                                          <p:stCondLst>
                                            <p:cond delay="0"/>
                                          </p:stCondLst>
                                        </p:cTn>
                                        <p:tgtEl>
                                          <p:spTgt spid="71"/>
                                        </p:tgtEl>
                                        <p:attrNameLst>
                                          <p:attrName>style.visibility</p:attrName>
                                        </p:attrNameLst>
                                      </p:cBhvr>
                                      <p:to>
                                        <p:strVal val="hidden"/>
                                      </p:to>
                                    </p:set>
                                  </p:childTnLst>
                                </p:cTn>
                              </p:par>
                              <p:par>
                                <p:cTn id="255" presetID="1" presetClass="exit" presetSubtype="0" fill="hold" grpId="1" nodeType="withEffect">
                                  <p:stCondLst>
                                    <p:cond delay="0"/>
                                  </p:stCondLst>
                                  <p:childTnLst>
                                    <p:set>
                                      <p:cBhvr>
                                        <p:cTn id="256" dur="1" fill="hold">
                                          <p:stCondLst>
                                            <p:cond delay="0"/>
                                          </p:stCondLst>
                                        </p:cTn>
                                        <p:tgtEl>
                                          <p:spTgt spid="70"/>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1" presetClass="exit" presetSubtype="0" fill="hold" nodeType="clickEffect">
                                  <p:stCondLst>
                                    <p:cond delay="0"/>
                                  </p:stCondLst>
                                  <p:childTnLst>
                                    <p:set>
                                      <p:cBhvr>
                                        <p:cTn id="260" dur="1" fill="hold">
                                          <p:stCondLst>
                                            <p:cond delay="0"/>
                                          </p:stCondLst>
                                        </p:cTn>
                                        <p:tgtEl>
                                          <p:spTgt spid="67"/>
                                        </p:tgtEl>
                                        <p:attrNameLst>
                                          <p:attrName>style.visibility</p:attrName>
                                        </p:attrNameLst>
                                      </p:cBhvr>
                                      <p:to>
                                        <p:strVal val="hidden"/>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nodeType="clickEffect">
                                  <p:stCondLst>
                                    <p:cond delay="0"/>
                                  </p:stCondLst>
                                  <p:childTnLst>
                                    <p:set>
                                      <p:cBhvr>
                                        <p:cTn id="264" dur="1" fill="hold">
                                          <p:stCondLst>
                                            <p:cond delay="0"/>
                                          </p:stCondLst>
                                        </p:cTn>
                                        <p:tgtEl>
                                          <p:spTgt spid="68"/>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69"/>
                                        </p:tgtEl>
                                        <p:attrNameLst>
                                          <p:attrName>style.visibility</p:attrName>
                                        </p:attrNameLst>
                                      </p:cBhvr>
                                      <p:to>
                                        <p:strVal val="visible"/>
                                      </p:to>
                                    </p:set>
                                    <p:animEffect transition="in" filter="wipe(left)">
                                      <p:cBhvr>
                                        <p:cTn id="269" dur="500"/>
                                        <p:tgtEl>
                                          <p:spTgt spid="69"/>
                                        </p:tgtEl>
                                      </p:cBhvr>
                                    </p:animEffect>
                                  </p:childTnLst>
                                </p:cTn>
                              </p:par>
                            </p:childTnLst>
                          </p:cTn>
                        </p:par>
                      </p:childTnLst>
                    </p:cTn>
                  </p:par>
                  <p:par>
                    <p:cTn id="270" fill="hold">
                      <p:stCondLst>
                        <p:cond delay="indefinite"/>
                      </p:stCondLst>
                      <p:childTnLst>
                        <p:par>
                          <p:cTn id="271" fill="hold">
                            <p:stCondLst>
                              <p:cond delay="0"/>
                            </p:stCondLst>
                            <p:childTnLst>
                              <p:par>
                                <p:cTn id="272" presetID="1" presetClass="exit" presetSubtype="0" fill="hold" nodeType="clickEffect">
                                  <p:stCondLst>
                                    <p:cond delay="0"/>
                                  </p:stCondLst>
                                  <p:childTnLst>
                                    <p:set>
                                      <p:cBhvr>
                                        <p:cTn id="273" dur="1" fill="hold">
                                          <p:stCondLst>
                                            <p:cond delay="0"/>
                                          </p:stCondLst>
                                        </p:cTn>
                                        <p:tgtEl>
                                          <p:spTgt spid="68"/>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grpId="0" nodeType="clickEffect">
                                  <p:stCondLst>
                                    <p:cond delay="0"/>
                                  </p:stCondLst>
                                  <p:childTnLst>
                                    <p:set>
                                      <p:cBhvr>
                                        <p:cTn id="277" dur="1" fill="hold">
                                          <p:stCondLst>
                                            <p:cond delay="0"/>
                                          </p:stCondLst>
                                        </p:cTn>
                                        <p:tgtEl>
                                          <p:spTgt spid="72"/>
                                        </p:tgtEl>
                                        <p:attrNameLst>
                                          <p:attrName>style.visibility</p:attrName>
                                        </p:attrNameLst>
                                      </p:cBhvr>
                                      <p:to>
                                        <p:strVal val="visible"/>
                                      </p:to>
                                    </p:set>
                                    <p:animEffect transition="in" filter="wipe(down)">
                                      <p:cBhvr>
                                        <p:cTn id="278" dur="500"/>
                                        <p:tgtEl>
                                          <p:spTgt spid="72"/>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1" fill="hold" grpId="0" nodeType="clickEffect">
                                  <p:stCondLst>
                                    <p:cond delay="0"/>
                                  </p:stCondLst>
                                  <p:childTnLst>
                                    <p:set>
                                      <p:cBhvr>
                                        <p:cTn id="282" dur="1" fill="hold">
                                          <p:stCondLst>
                                            <p:cond delay="0"/>
                                          </p:stCondLst>
                                        </p:cTn>
                                        <p:tgtEl>
                                          <p:spTgt spid="73"/>
                                        </p:tgtEl>
                                        <p:attrNameLst>
                                          <p:attrName>style.visibility</p:attrName>
                                        </p:attrNameLst>
                                      </p:cBhvr>
                                      <p:to>
                                        <p:strVal val="visible"/>
                                      </p:to>
                                    </p:set>
                                    <p:animEffect transition="in" filter="wipe(up)">
                                      <p:cBhvr>
                                        <p:cTn id="283" dur="500"/>
                                        <p:tgtEl>
                                          <p:spTgt spid="73"/>
                                        </p:tgtEl>
                                      </p:cBhvr>
                                    </p:animEffec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grpId="1" nodeType="clickEffect">
                                  <p:stCondLst>
                                    <p:cond delay="0"/>
                                  </p:stCondLst>
                                  <p:childTnLst>
                                    <p:set>
                                      <p:cBhvr>
                                        <p:cTn id="287"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5" grpId="0"/>
      <p:bldP spid="7" grpId="0"/>
      <p:bldP spid="27" grpId="0"/>
      <p:bldP spid="28" grpId="0"/>
      <p:bldP spid="28" grpId="1"/>
      <p:bldP spid="33" grpId="0" animBg="1"/>
      <p:bldP spid="33" grpId="1" animBg="1"/>
      <p:bldP spid="33" grpId="2" animBg="1"/>
      <p:bldP spid="35" grpId="0"/>
      <p:bldP spid="36" grpId="0"/>
      <p:bldP spid="36" grpId="1"/>
      <p:bldP spid="37" grpId="0"/>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p:bldP spid="44" grpId="1"/>
      <p:bldP spid="44" grpId="2"/>
      <p:bldP spid="45" grpId="0"/>
      <p:bldP spid="45" grpId="1"/>
      <p:bldP spid="53" grpId="0" animBg="1"/>
      <p:bldP spid="53" grpId="1" animBg="1"/>
      <p:bldP spid="54" grpId="0" animBg="1"/>
      <p:bldP spid="54" grpId="1" animBg="1"/>
      <p:bldP spid="60" grpId="0" animBg="1"/>
      <p:bldP spid="60" grpId="1" animBg="1"/>
      <p:bldP spid="69" grpId="0"/>
      <p:bldP spid="70" grpId="0" animBg="1"/>
      <p:bldP spid="70" grpId="1" animBg="1"/>
      <p:bldP spid="71" grpId="0" animBg="1"/>
      <p:bldP spid="71" grpId="1" animBg="1"/>
      <p:bldP spid="73" grpId="0" animBg="1"/>
      <p:bldP spid="72" grpId="0" animBg="1"/>
      <p:bldP spid="72"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Handling Errors in Python</a:t>
            </a:r>
          </a:p>
        </p:txBody>
      </p:sp>
      <p:grpSp>
        <p:nvGrpSpPr>
          <p:cNvPr id="3" name="Group 2">
            <a:extLst>
              <a:ext uri="{FF2B5EF4-FFF2-40B4-BE49-F238E27FC236}">
                <a16:creationId xmlns:a16="http://schemas.microsoft.com/office/drawing/2014/main" id="{44152226-27C0-4472-B838-8A6DE4028D88}"/>
              </a:ext>
            </a:extLst>
          </p:cNvPr>
          <p:cNvGrpSpPr/>
          <p:nvPr/>
        </p:nvGrpSpPr>
        <p:grpSpPr>
          <a:xfrm>
            <a:off x="132195" y="951303"/>
            <a:ext cx="11533462" cy="1053179"/>
            <a:chOff x="132195" y="951303"/>
            <a:chExt cx="11533462" cy="1053179"/>
          </a:xfrm>
        </p:grpSpPr>
        <p:sp>
          <p:nvSpPr>
            <p:cNvPr id="25" name="TextBox 24">
              <a:extLst>
                <a:ext uri="{FF2B5EF4-FFF2-40B4-BE49-F238E27FC236}">
                  <a16:creationId xmlns:a16="http://schemas.microsoft.com/office/drawing/2014/main" id="{48558013-E5B6-44C6-AB2E-904B8179F0E3}"/>
                </a:ext>
              </a:extLst>
            </p:cNvPr>
            <p:cNvSpPr txBox="1"/>
            <p:nvPr/>
          </p:nvSpPr>
          <p:spPr>
            <a:xfrm>
              <a:off x="132195" y="1542817"/>
              <a:ext cx="11533462" cy="461665"/>
            </a:xfrm>
            <a:prstGeom prst="rect">
              <a:avLst/>
            </a:prstGeom>
            <a:noFill/>
          </p:spPr>
          <p:txBody>
            <a:bodyPr wrap="square" rtlCol="0">
              <a:spAutoFit/>
            </a:bodyPr>
            <a:lstStyle/>
            <a:p>
              <a:pPr algn="ctr"/>
              <a:r>
                <a:rPr lang="en-US" sz="2400" dirty="0"/>
                <a:t>Just add the following </a:t>
              </a:r>
              <a:r>
                <a:rPr lang="en-US" sz="2400" dirty="0">
                  <a:solidFill>
                    <a:srgbClr val="FF0000"/>
                  </a:solidFill>
                </a:rPr>
                <a:t>statements</a:t>
              </a:r>
              <a:r>
                <a:rPr lang="en-US" sz="2400" dirty="0"/>
                <a:t> around the code that might generate an exception:</a:t>
              </a:r>
            </a:p>
          </p:txBody>
        </p:sp>
        <p:sp>
          <p:nvSpPr>
            <p:cNvPr id="35" name="TextBox 34">
              <a:extLst>
                <a:ext uri="{FF2B5EF4-FFF2-40B4-BE49-F238E27FC236}">
                  <a16:creationId xmlns:a16="http://schemas.microsoft.com/office/drawing/2014/main" id="{B8D4C2AE-3EBE-4434-B6C4-1C681C3BCFC7}"/>
                </a:ext>
              </a:extLst>
            </p:cNvPr>
            <p:cNvSpPr txBox="1"/>
            <p:nvPr/>
          </p:nvSpPr>
          <p:spPr>
            <a:xfrm>
              <a:off x="1338092" y="951303"/>
              <a:ext cx="9942443" cy="461665"/>
            </a:xfrm>
            <a:prstGeom prst="rect">
              <a:avLst/>
            </a:prstGeom>
            <a:noFill/>
          </p:spPr>
          <p:txBody>
            <a:bodyPr wrap="square" rtlCol="0">
              <a:spAutoFit/>
            </a:bodyPr>
            <a:lstStyle/>
            <a:p>
              <a:pPr algn="ctr"/>
              <a:r>
                <a:rPr lang="en-US" sz="2400" dirty="0"/>
                <a:t>However, it's easy to "handle" exceptions if we want to – let's see how.</a:t>
              </a:r>
            </a:p>
          </p:txBody>
        </p:sp>
      </p:grpSp>
      <p:sp>
        <p:nvSpPr>
          <p:cNvPr id="73" name="TextBox 72">
            <a:extLst>
              <a:ext uri="{FF2B5EF4-FFF2-40B4-BE49-F238E27FC236}">
                <a16:creationId xmlns:a16="http://schemas.microsoft.com/office/drawing/2014/main" id="{54A7C825-B7D4-4140-B9E0-51817F81E749}"/>
              </a:ext>
            </a:extLst>
          </p:cNvPr>
          <p:cNvSpPr txBox="1"/>
          <p:nvPr/>
        </p:nvSpPr>
        <p:spPr>
          <a:xfrm>
            <a:off x="3806362" y="2233320"/>
            <a:ext cx="4724416" cy="3853438"/>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000000"/>
                </a:solidFill>
                <a:latin typeface="Consolas" panose="020B0609020204030204" pitchFamily="49" charset="0"/>
              </a:rPr>
              <a:t>def div(a, b):</a:t>
            </a:r>
          </a:p>
          <a:p>
            <a:r>
              <a:rPr lang="en-US" dirty="0">
                <a:solidFill>
                  <a:srgbClr val="000000"/>
                </a:solidFill>
                <a:latin typeface="Consolas" panose="020B0609020204030204" pitchFamily="49" charset="0"/>
              </a:rPr>
              <a:t>  temp = a/b</a:t>
            </a:r>
          </a:p>
          <a:p>
            <a:r>
              <a:rPr lang="en-US" dirty="0">
                <a:solidFill>
                  <a:srgbClr val="000000"/>
                </a:solidFill>
                <a:latin typeface="Consolas" panose="020B0609020204030204" pitchFamily="49" charset="0"/>
              </a:rPr>
              <a:t>  return temp</a:t>
            </a: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main():</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try:</a:t>
            </a:r>
          </a:p>
          <a:p>
            <a:r>
              <a:rPr lang="en-US" dirty="0">
                <a:solidFill>
                  <a:srgbClr val="000000"/>
                </a:solidFill>
                <a:latin typeface="Consolas" panose="020B0609020204030204" pitchFamily="49" charset="0"/>
              </a:rPr>
              <a:t>   result = div(10, 0)</a:t>
            </a:r>
          </a:p>
          <a:p>
            <a:r>
              <a:rPr lang="en-US" dirty="0">
                <a:solidFill>
                  <a:srgbClr val="000000"/>
                </a:solidFill>
                <a:latin typeface="Consolas" panose="020B0609020204030204" pitchFamily="49" charset="0"/>
              </a:rPr>
              <a:t>   print(</a:t>
            </a:r>
            <a:r>
              <a:rPr lang="en-US" dirty="0" err="1">
                <a:solidFill>
                  <a:srgbClr val="000000"/>
                </a:solidFill>
                <a:latin typeface="Consolas" panose="020B0609020204030204" pitchFamily="49" charset="0"/>
              </a:rPr>
              <a:t>f'The</a:t>
            </a:r>
            <a:r>
              <a:rPr lang="en-US" dirty="0">
                <a:solidFill>
                  <a:srgbClr val="000000"/>
                </a:solidFill>
                <a:latin typeface="Consolas" panose="020B0609020204030204" pitchFamily="49" charset="0"/>
              </a:rPr>
              <a:t> result was {result}')</a:t>
            </a:r>
          </a:p>
          <a:p>
            <a:r>
              <a:rPr lang="en-US" dirty="0">
                <a:solidFill>
                  <a:srgbClr val="FF0000"/>
                </a:solidFill>
                <a:latin typeface="Consolas" panose="020B0609020204030204" pitchFamily="49" charset="0"/>
              </a:rPr>
              <a:t>  except:</a:t>
            </a:r>
          </a:p>
          <a:p>
            <a:r>
              <a:rPr lang="en-US" dirty="0">
                <a:solidFill>
                  <a:srgbClr val="FF0000"/>
                </a:solidFill>
                <a:latin typeface="Consolas" panose="020B0609020204030204" pitchFamily="49" charset="0"/>
              </a:rPr>
              <a:t>   print('You divided by zero!')</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main() # call main function</a:t>
            </a:r>
          </a:p>
        </p:txBody>
      </p:sp>
      <p:cxnSp>
        <p:nvCxnSpPr>
          <p:cNvPr id="49" name="Straight Arrow Connector 48">
            <a:extLst>
              <a:ext uri="{FF2B5EF4-FFF2-40B4-BE49-F238E27FC236}">
                <a16:creationId xmlns:a16="http://schemas.microsoft.com/office/drawing/2014/main" id="{8672E1D3-C90C-4920-9ABB-51E007B438C7}"/>
              </a:ext>
            </a:extLst>
          </p:cNvPr>
          <p:cNvCxnSpPr>
            <a:cxnSpLocks/>
          </p:cNvCxnSpPr>
          <p:nvPr/>
        </p:nvCxnSpPr>
        <p:spPr>
          <a:xfrm>
            <a:off x="3806362" y="407263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F4B77D-E139-4435-99F6-F666AC18F264}"/>
              </a:ext>
            </a:extLst>
          </p:cNvPr>
          <p:cNvCxnSpPr>
            <a:cxnSpLocks/>
          </p:cNvCxnSpPr>
          <p:nvPr/>
        </p:nvCxnSpPr>
        <p:spPr>
          <a:xfrm>
            <a:off x="3958620" y="43451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E36A246-2F44-4C44-8599-F7426A75F266}"/>
              </a:ext>
            </a:extLst>
          </p:cNvPr>
          <p:cNvCxnSpPr>
            <a:cxnSpLocks/>
          </p:cNvCxnSpPr>
          <p:nvPr/>
        </p:nvCxnSpPr>
        <p:spPr>
          <a:xfrm>
            <a:off x="3567336" y="241932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6F68EFE-068A-4671-BE06-E4B8D04DA91C}"/>
              </a:ext>
            </a:extLst>
          </p:cNvPr>
          <p:cNvCxnSpPr>
            <a:cxnSpLocks/>
          </p:cNvCxnSpPr>
          <p:nvPr/>
        </p:nvCxnSpPr>
        <p:spPr>
          <a:xfrm>
            <a:off x="3793624" y="270103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Speech Bubble: Rectangle with Corners Rounded 73">
            <a:extLst>
              <a:ext uri="{FF2B5EF4-FFF2-40B4-BE49-F238E27FC236}">
                <a16:creationId xmlns:a16="http://schemas.microsoft.com/office/drawing/2014/main" id="{8FB32059-053A-4D7F-8FAA-BEEAE58DCEB9}"/>
              </a:ext>
            </a:extLst>
          </p:cNvPr>
          <p:cNvSpPr/>
          <p:nvPr/>
        </p:nvSpPr>
        <p:spPr>
          <a:xfrm>
            <a:off x="7530238" y="2391020"/>
            <a:ext cx="3283979" cy="1083408"/>
          </a:xfrm>
          <a:prstGeom prst="wedgeRoundRectCallout">
            <a:avLst>
              <a:gd name="adj1" fmla="val -112930"/>
              <a:gd name="adj2" fmla="val -204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exception occurs here, and the function immediately exits!</a:t>
            </a:r>
          </a:p>
        </p:txBody>
      </p:sp>
      <p:cxnSp>
        <p:nvCxnSpPr>
          <p:cNvPr id="75" name="Straight Arrow Connector 74">
            <a:extLst>
              <a:ext uri="{FF2B5EF4-FFF2-40B4-BE49-F238E27FC236}">
                <a16:creationId xmlns:a16="http://schemas.microsoft.com/office/drawing/2014/main" id="{B295561A-14F4-4506-BEC6-6BACBF023EC4}"/>
              </a:ext>
            </a:extLst>
          </p:cNvPr>
          <p:cNvCxnSpPr>
            <a:cxnSpLocks/>
          </p:cNvCxnSpPr>
          <p:nvPr/>
        </p:nvCxnSpPr>
        <p:spPr>
          <a:xfrm>
            <a:off x="3949384" y="517176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Speech Bubble: Rectangle with Corners Rounded 75">
            <a:extLst>
              <a:ext uri="{FF2B5EF4-FFF2-40B4-BE49-F238E27FC236}">
                <a16:creationId xmlns:a16="http://schemas.microsoft.com/office/drawing/2014/main" id="{CFD6090E-EECB-4B90-8D7F-7D016B3FE6CB}"/>
              </a:ext>
            </a:extLst>
          </p:cNvPr>
          <p:cNvSpPr/>
          <p:nvPr/>
        </p:nvSpPr>
        <p:spPr>
          <a:xfrm>
            <a:off x="526342" y="3530934"/>
            <a:ext cx="3040994" cy="1083408"/>
          </a:xfrm>
          <a:prstGeom prst="wedgeRoundRectCallout">
            <a:avLst>
              <a:gd name="adj1" fmla="val 70167"/>
              <a:gd name="adj2" fmla="val 485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remaining code here is skipped as well, due to the exception!</a:t>
            </a:r>
          </a:p>
        </p:txBody>
      </p:sp>
      <p:sp>
        <p:nvSpPr>
          <p:cNvPr id="77" name="Speech Bubble: Rectangle with Corners Rounded 76">
            <a:extLst>
              <a:ext uri="{FF2B5EF4-FFF2-40B4-BE49-F238E27FC236}">
                <a16:creationId xmlns:a16="http://schemas.microsoft.com/office/drawing/2014/main" id="{0F770DDC-1FF2-4E20-AE69-822C4F4993CB}"/>
              </a:ext>
            </a:extLst>
          </p:cNvPr>
          <p:cNvSpPr/>
          <p:nvPr/>
        </p:nvSpPr>
        <p:spPr>
          <a:xfrm>
            <a:off x="8756860" y="3963921"/>
            <a:ext cx="2908798" cy="1083408"/>
          </a:xfrm>
          <a:prstGeom prst="wedgeRoundRectCallout">
            <a:avLst>
              <a:gd name="adj1" fmla="val -159724"/>
              <a:gd name="adj2" fmla="val 502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execution continues here!</a:t>
            </a:r>
          </a:p>
        </p:txBody>
      </p:sp>
      <p:sp>
        <p:nvSpPr>
          <p:cNvPr id="78" name="TextBox 77">
            <a:extLst>
              <a:ext uri="{FF2B5EF4-FFF2-40B4-BE49-F238E27FC236}">
                <a16:creationId xmlns:a16="http://schemas.microsoft.com/office/drawing/2014/main" id="{CCF04A95-F700-407C-B14C-B892DFE11125}"/>
              </a:ext>
            </a:extLst>
          </p:cNvPr>
          <p:cNvSpPr txBox="1"/>
          <p:nvPr/>
        </p:nvSpPr>
        <p:spPr>
          <a:xfrm>
            <a:off x="73891" y="6256348"/>
            <a:ext cx="12044218" cy="461665"/>
          </a:xfrm>
          <a:prstGeom prst="rect">
            <a:avLst/>
          </a:prstGeom>
          <a:noFill/>
        </p:spPr>
        <p:txBody>
          <a:bodyPr wrap="square" rtlCol="0">
            <a:spAutoFit/>
          </a:bodyPr>
          <a:lstStyle/>
          <a:p>
            <a:pPr algn="ctr"/>
            <a:r>
              <a:rPr lang="en-US" sz="2400" dirty="0"/>
              <a:t>Finally, we can even have multiple except blocks, each dealing with a different type of issue!</a:t>
            </a:r>
          </a:p>
        </p:txBody>
      </p:sp>
      <p:sp>
        <p:nvSpPr>
          <p:cNvPr id="79" name="TextBox 78">
            <a:extLst>
              <a:ext uri="{FF2B5EF4-FFF2-40B4-BE49-F238E27FC236}">
                <a16:creationId xmlns:a16="http://schemas.microsoft.com/office/drawing/2014/main" id="{C8536BCC-491E-4700-ABC8-B46E5213C014}"/>
              </a:ext>
            </a:extLst>
          </p:cNvPr>
          <p:cNvSpPr txBox="1"/>
          <p:nvPr/>
        </p:nvSpPr>
        <p:spPr>
          <a:xfrm>
            <a:off x="3806362" y="2235925"/>
            <a:ext cx="4724416" cy="3935628"/>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000000"/>
                </a:solidFill>
                <a:latin typeface="Consolas" panose="020B0609020204030204" pitchFamily="49" charset="0"/>
              </a:rPr>
              <a:t>def div(a, b):</a:t>
            </a:r>
          </a:p>
          <a:p>
            <a:r>
              <a:rPr lang="en-US" dirty="0">
                <a:solidFill>
                  <a:srgbClr val="000000"/>
                </a:solidFill>
                <a:latin typeface="Consolas" panose="020B0609020204030204" pitchFamily="49" charset="0"/>
              </a:rPr>
              <a:t>  temp = a/b</a:t>
            </a:r>
          </a:p>
          <a:p>
            <a:r>
              <a:rPr lang="en-US" dirty="0">
                <a:solidFill>
                  <a:srgbClr val="000000"/>
                </a:solidFill>
                <a:latin typeface="Consolas" panose="020B0609020204030204" pitchFamily="49" charset="0"/>
              </a:rPr>
              <a:t>  return temp</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main():</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try:</a:t>
            </a:r>
          </a:p>
          <a:p>
            <a:r>
              <a:rPr lang="en-US" dirty="0">
                <a:solidFill>
                  <a:srgbClr val="000000"/>
                </a:solidFill>
                <a:latin typeface="Consolas" panose="020B0609020204030204" pitchFamily="49" charset="0"/>
              </a:rPr>
              <a:t>   result = div(10, 0)</a:t>
            </a:r>
          </a:p>
          <a:p>
            <a:r>
              <a:rPr lang="en-US" dirty="0">
                <a:solidFill>
                  <a:srgbClr val="000000"/>
                </a:solidFill>
                <a:latin typeface="Consolas" panose="020B0609020204030204" pitchFamily="49" charset="0"/>
              </a:rPr>
              <a:t>   print(</a:t>
            </a:r>
            <a:r>
              <a:rPr lang="en-US" dirty="0" err="1">
                <a:solidFill>
                  <a:srgbClr val="000000"/>
                </a:solidFill>
                <a:latin typeface="Consolas" panose="020B0609020204030204" pitchFamily="49" charset="0"/>
              </a:rPr>
              <a:t>f'The</a:t>
            </a:r>
            <a:r>
              <a:rPr lang="en-US" dirty="0">
                <a:solidFill>
                  <a:srgbClr val="000000"/>
                </a:solidFill>
                <a:latin typeface="Consolas" panose="020B0609020204030204" pitchFamily="49" charset="0"/>
              </a:rPr>
              <a:t> result was {result}')</a:t>
            </a:r>
          </a:p>
          <a:p>
            <a:r>
              <a:rPr lang="en-US" dirty="0">
                <a:solidFill>
                  <a:srgbClr val="FF0000"/>
                </a:solidFill>
                <a:latin typeface="Consolas" panose="020B0609020204030204" pitchFamily="49" charset="0"/>
              </a:rPr>
              <a:t>  except </a:t>
            </a:r>
            <a:r>
              <a:rPr lang="en-US" sz="1800" dirty="0" err="1">
                <a:solidFill>
                  <a:srgbClr val="7030A0"/>
                </a:solidFill>
                <a:latin typeface="Menlo-Regular"/>
              </a:rPr>
              <a:t>ZeroDivisionError</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print('You divided by zero!')</a:t>
            </a:r>
          </a:p>
          <a:p>
            <a:r>
              <a:rPr lang="en-US" dirty="0">
                <a:solidFill>
                  <a:srgbClr val="FF0000"/>
                </a:solidFill>
                <a:latin typeface="Consolas" panose="020B0609020204030204" pitchFamily="49" charset="0"/>
              </a:rPr>
              <a:t>  except </a:t>
            </a:r>
            <a:r>
              <a:rPr lang="en-US" dirty="0" err="1">
                <a:solidFill>
                  <a:srgbClr val="7030A0"/>
                </a:solidFill>
                <a:latin typeface="Consolas" panose="020B0609020204030204" pitchFamily="49" charset="0"/>
              </a:rPr>
              <a:t>TypeError</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print('Incompatible types!')</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main() # call main function</a:t>
            </a:r>
          </a:p>
        </p:txBody>
      </p:sp>
      <p:grpSp>
        <p:nvGrpSpPr>
          <p:cNvPr id="80" name="Group 79">
            <a:extLst>
              <a:ext uri="{FF2B5EF4-FFF2-40B4-BE49-F238E27FC236}">
                <a16:creationId xmlns:a16="http://schemas.microsoft.com/office/drawing/2014/main" id="{6F0AAF21-C7C7-4F0E-8812-78046FFBE4B9}"/>
              </a:ext>
            </a:extLst>
          </p:cNvPr>
          <p:cNvGrpSpPr/>
          <p:nvPr/>
        </p:nvGrpSpPr>
        <p:grpSpPr>
          <a:xfrm>
            <a:off x="6209417" y="3878526"/>
            <a:ext cx="944489" cy="369332"/>
            <a:chOff x="8146920" y="6324767"/>
            <a:chExt cx="944489" cy="369332"/>
          </a:xfrm>
        </p:grpSpPr>
        <p:sp>
          <p:nvSpPr>
            <p:cNvPr id="81" name="Rectangle 80">
              <a:extLst>
                <a:ext uri="{FF2B5EF4-FFF2-40B4-BE49-F238E27FC236}">
                  <a16:creationId xmlns:a16="http://schemas.microsoft.com/office/drawing/2014/main" id="{C8737A9C-E389-4551-8937-BAEDDCF38536}"/>
                </a:ext>
              </a:extLst>
            </p:cNvPr>
            <p:cNvSpPr/>
            <p:nvPr/>
          </p:nvSpPr>
          <p:spPr>
            <a:xfrm>
              <a:off x="8306251" y="6365129"/>
              <a:ext cx="312914" cy="3075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2" name="TextBox 81">
              <a:extLst>
                <a:ext uri="{FF2B5EF4-FFF2-40B4-BE49-F238E27FC236}">
                  <a16:creationId xmlns:a16="http://schemas.microsoft.com/office/drawing/2014/main" id="{CDAAC7A8-DF4E-4763-9A80-25B5F3883CCF}"/>
                </a:ext>
              </a:extLst>
            </p:cNvPr>
            <p:cNvSpPr txBox="1"/>
            <p:nvPr/>
          </p:nvSpPr>
          <p:spPr>
            <a:xfrm>
              <a:off x="8146920" y="6324767"/>
              <a:ext cx="944489" cy="369332"/>
            </a:xfrm>
            <a:prstGeom prst="rect">
              <a:avLst/>
            </a:prstGeom>
            <a:noFill/>
          </p:spPr>
          <p:txBody>
            <a:bodyPr wrap="none" rtlCol="0">
              <a:spAutoFit/>
            </a:bodyPr>
            <a:lstStyle/>
            <a:p>
              <a:pPr algn="ctr"/>
              <a:r>
                <a:rPr lang="en-US" dirty="0">
                  <a:solidFill>
                    <a:srgbClr val="C00000"/>
                  </a:solidFill>
                  <a:latin typeface="Consolas" panose="020B0609020204030204" pitchFamily="49" charset="0"/>
                </a:rPr>
                <a:t>'foo'</a:t>
              </a:r>
              <a:r>
                <a:rPr lang="en-US" dirty="0">
                  <a:latin typeface="Consolas" panose="020B0609020204030204" pitchFamily="49" charset="0"/>
                </a:rPr>
                <a:t>)</a:t>
              </a:r>
            </a:p>
          </p:txBody>
        </p:sp>
      </p:grpSp>
      <p:sp>
        <p:nvSpPr>
          <p:cNvPr id="83" name="Speech Bubble: Rectangle with Corners Rounded 82">
            <a:extLst>
              <a:ext uri="{FF2B5EF4-FFF2-40B4-BE49-F238E27FC236}">
                <a16:creationId xmlns:a16="http://schemas.microsoft.com/office/drawing/2014/main" id="{B9D13B54-78BD-4E56-A46B-0280EBAC6350}"/>
              </a:ext>
            </a:extLst>
          </p:cNvPr>
          <p:cNvSpPr/>
          <p:nvPr/>
        </p:nvSpPr>
        <p:spPr>
          <a:xfrm>
            <a:off x="8675795" y="2560610"/>
            <a:ext cx="3133583" cy="1083408"/>
          </a:xfrm>
          <a:prstGeom prst="wedgeRoundRectCallout">
            <a:avLst>
              <a:gd name="adj1" fmla="val -114102"/>
              <a:gd name="adj2" fmla="val 754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we can deal with this kind of mess as well! </a:t>
            </a:r>
            <a:r>
              <a:rPr lang="en-US" sz="2000" dirty="0">
                <a:latin typeface="Corbel" panose="020B0503020204020204" pitchFamily="34" charset="0"/>
                <a:sym typeface="Wingdings" panose="05000000000000000000" pitchFamily="2" charset="2"/>
              </a:rPr>
              <a:t></a:t>
            </a:r>
            <a:endParaRPr lang="en-US" sz="2000" dirty="0">
              <a:latin typeface="Corbel" panose="020B0503020204020204" pitchFamily="34" charset="0"/>
            </a:endParaRPr>
          </a:p>
        </p:txBody>
      </p:sp>
      <p:sp>
        <p:nvSpPr>
          <p:cNvPr id="84" name="Speech Bubble: Rectangle with Corners Rounded 83">
            <a:extLst>
              <a:ext uri="{FF2B5EF4-FFF2-40B4-BE49-F238E27FC236}">
                <a16:creationId xmlns:a16="http://schemas.microsoft.com/office/drawing/2014/main" id="{08E3C1DD-2A0D-4502-A515-BB2CC0045330}"/>
              </a:ext>
            </a:extLst>
          </p:cNvPr>
          <p:cNvSpPr/>
          <p:nvPr/>
        </p:nvSpPr>
        <p:spPr>
          <a:xfrm>
            <a:off x="8539192" y="2572873"/>
            <a:ext cx="2908798" cy="1083408"/>
          </a:xfrm>
          <a:prstGeom prst="wedgeRoundRectCallout">
            <a:avLst>
              <a:gd name="adj1" fmla="val -120931"/>
              <a:gd name="adj2" fmla="val 754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can deal with division-by-zero errors...</a:t>
            </a:r>
          </a:p>
        </p:txBody>
      </p:sp>
      <p:grpSp>
        <p:nvGrpSpPr>
          <p:cNvPr id="85" name="Group 84">
            <a:extLst>
              <a:ext uri="{FF2B5EF4-FFF2-40B4-BE49-F238E27FC236}">
                <a16:creationId xmlns:a16="http://schemas.microsoft.com/office/drawing/2014/main" id="{9297F347-EDCC-4537-8F8C-2CFB4F4D0D5A}"/>
              </a:ext>
            </a:extLst>
          </p:cNvPr>
          <p:cNvGrpSpPr/>
          <p:nvPr/>
        </p:nvGrpSpPr>
        <p:grpSpPr>
          <a:xfrm>
            <a:off x="7512341" y="35859"/>
            <a:ext cx="4648281" cy="2205243"/>
            <a:chOff x="7023227" y="1855960"/>
            <a:chExt cx="4648281" cy="2205243"/>
          </a:xfrm>
        </p:grpSpPr>
        <p:grpSp>
          <p:nvGrpSpPr>
            <p:cNvPr id="86" name="Group 85">
              <a:extLst>
                <a:ext uri="{FF2B5EF4-FFF2-40B4-BE49-F238E27FC236}">
                  <a16:creationId xmlns:a16="http://schemas.microsoft.com/office/drawing/2014/main" id="{7C536369-7B4F-497B-9313-1431AF08F036}"/>
                </a:ext>
              </a:extLst>
            </p:cNvPr>
            <p:cNvGrpSpPr/>
            <p:nvPr/>
          </p:nvGrpSpPr>
          <p:grpSpPr>
            <a:xfrm>
              <a:off x="7023227" y="1855960"/>
              <a:ext cx="4648281" cy="2205243"/>
              <a:chOff x="8093636" y="4792602"/>
              <a:chExt cx="4648281" cy="2205243"/>
            </a:xfrm>
          </p:grpSpPr>
          <p:grpSp>
            <p:nvGrpSpPr>
              <p:cNvPr id="88" name="Group 87">
                <a:extLst>
                  <a:ext uri="{FF2B5EF4-FFF2-40B4-BE49-F238E27FC236}">
                    <a16:creationId xmlns:a16="http://schemas.microsoft.com/office/drawing/2014/main" id="{A09A38EE-E4A4-45CB-A271-BBF320E37DBC}"/>
                  </a:ext>
                </a:extLst>
              </p:cNvPr>
              <p:cNvGrpSpPr/>
              <p:nvPr/>
            </p:nvGrpSpPr>
            <p:grpSpPr>
              <a:xfrm>
                <a:off x="8093636" y="4792602"/>
                <a:ext cx="4648281" cy="2056414"/>
                <a:chOff x="8332177" y="4415064"/>
                <a:chExt cx="4648281" cy="2056414"/>
              </a:xfrm>
            </p:grpSpPr>
            <p:sp>
              <p:nvSpPr>
                <p:cNvPr id="90" name="Rectangle: Rounded Corners 89">
                  <a:extLst>
                    <a:ext uri="{FF2B5EF4-FFF2-40B4-BE49-F238E27FC236}">
                      <a16:creationId xmlns:a16="http://schemas.microsoft.com/office/drawing/2014/main" id="{58F71B9A-6371-40CE-88EF-8780A0E8C59B}"/>
                    </a:ext>
                  </a:extLst>
                </p:cNvPr>
                <p:cNvSpPr/>
                <p:nvPr/>
              </p:nvSpPr>
              <p:spPr>
                <a:xfrm>
                  <a:off x="8332177" y="4426226"/>
                  <a:ext cx="4648281"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CF8A447C-FE8E-48B3-BC9A-00B27C6E46F4}"/>
                    </a:ext>
                  </a:extLst>
                </p:cNvPr>
                <p:cNvSpPr txBox="1"/>
                <p:nvPr/>
              </p:nvSpPr>
              <p:spPr>
                <a:xfrm>
                  <a:off x="842532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89" name="TextBox 88">
                <a:extLst>
                  <a:ext uri="{FF2B5EF4-FFF2-40B4-BE49-F238E27FC236}">
                    <a16:creationId xmlns:a16="http://schemas.microsoft.com/office/drawing/2014/main" id="{045B5136-EF77-40BA-9243-59EB4A1275EF}"/>
                  </a:ext>
                </a:extLst>
              </p:cNvPr>
              <p:cNvSpPr txBox="1"/>
              <p:nvPr/>
            </p:nvSpPr>
            <p:spPr>
              <a:xfrm>
                <a:off x="8897191" y="5243519"/>
                <a:ext cx="3844726" cy="1754326"/>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'Carey, I must take exception!</a:t>
                </a:r>
              </a:p>
              <a:p>
                <a:pPr algn="ctr"/>
                <a:endParaRPr lang="en-US" dirty="0">
                  <a:solidFill>
                    <a:schemeClr val="accent1">
                      <a:lumMod val="75000"/>
                    </a:schemeClr>
                  </a:solidFill>
                  <a:latin typeface="Comic Sans MS" panose="030F0702030302020204" pitchFamily="66" charset="0"/>
                </a:endParaRPr>
              </a:p>
              <a:p>
                <a:pPr algn="ctr"/>
                <a:r>
                  <a:rPr lang="en-US" dirty="0">
                    <a:solidFill>
                      <a:schemeClr val="accent1">
                        <a:lumMod val="75000"/>
                      </a:schemeClr>
                    </a:solidFill>
                    <a:latin typeface="Comic Sans MS" panose="030F0702030302020204" pitchFamily="66" charset="0"/>
                  </a:rPr>
                  <a:t>You're really glossing over the key details of exception handling...'</a:t>
                </a:r>
              </a:p>
              <a:p>
                <a:pPr algn="ctr"/>
                <a:endParaRPr lang="en-US" dirty="0">
                  <a:solidFill>
                    <a:schemeClr val="accent1">
                      <a:lumMod val="75000"/>
                    </a:schemeClr>
                  </a:solidFill>
                  <a:latin typeface="Comic Sans MS" panose="030F0702030302020204" pitchFamily="66" charset="0"/>
                </a:endParaRPr>
              </a:p>
            </p:txBody>
          </p:sp>
        </p:grpSp>
        <p:pic>
          <p:nvPicPr>
            <p:cNvPr id="87" name="Picture 86">
              <a:extLst>
                <a:ext uri="{FF2B5EF4-FFF2-40B4-BE49-F238E27FC236}">
                  <a16:creationId xmlns:a16="http://schemas.microsoft.com/office/drawing/2014/main" id="{07029689-1A2D-4167-BDC4-89E1B0A13C30}"/>
                </a:ext>
              </a:extLst>
            </p:cNvPr>
            <p:cNvPicPr>
              <a:picLocks noChangeAspect="1"/>
            </p:cNvPicPr>
            <p:nvPr/>
          </p:nvPicPr>
          <p:blipFill rotWithShape="1">
            <a:blip r:embed="rId3"/>
            <a:srcRect l="23761" r="21167"/>
            <a:stretch/>
          </p:blipFill>
          <p:spPr>
            <a:xfrm>
              <a:off x="715084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92" name="TextBox 91">
            <a:extLst>
              <a:ext uri="{FF2B5EF4-FFF2-40B4-BE49-F238E27FC236}">
                <a16:creationId xmlns:a16="http://schemas.microsoft.com/office/drawing/2014/main" id="{C716D18D-56B3-424C-84B1-548C257B50C5}"/>
              </a:ext>
            </a:extLst>
          </p:cNvPr>
          <p:cNvSpPr txBox="1"/>
          <p:nvPr/>
        </p:nvSpPr>
        <p:spPr>
          <a:xfrm>
            <a:off x="288326" y="2718559"/>
            <a:ext cx="3279010" cy="1200329"/>
          </a:xfrm>
          <a:prstGeom prst="rect">
            <a:avLst/>
          </a:prstGeom>
          <a:noFill/>
        </p:spPr>
        <p:txBody>
          <a:bodyPr wrap="square" rtlCol="0">
            <a:spAutoFit/>
          </a:bodyPr>
          <a:lstStyle/>
          <a:p>
            <a:pPr algn="ctr"/>
            <a:r>
              <a:rPr lang="en-US" sz="2400" dirty="0"/>
              <a:t>There are more details, but we'll cover them later in the course!</a:t>
            </a:r>
          </a:p>
        </p:txBody>
      </p:sp>
    </p:spTree>
    <p:extLst>
      <p:ext uri="{BB962C8B-B14F-4D97-AF65-F5344CB8AC3E}">
        <p14:creationId xmlns:p14="http://schemas.microsoft.com/office/powerpoint/2010/main" val="242392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down)">
                                      <p:cBhvr>
                                        <p:cTn id="35" dur="500"/>
                                        <p:tgtEl>
                                          <p:spTgt spid="7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7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wipe(down)">
                                      <p:cBhvr>
                                        <p:cTn id="44" dur="500"/>
                                        <p:tgtEl>
                                          <p:spTgt spid="7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wipe(down)">
                                      <p:cBhvr>
                                        <p:cTn id="49" dur="500"/>
                                        <p:tgtEl>
                                          <p:spTgt spid="7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6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7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77"/>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7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wipe(up)">
                                      <p:cBhvr>
                                        <p:cTn id="76" dur="500"/>
                                        <p:tgtEl>
                                          <p:spTgt spid="7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wipe(down)">
                                      <p:cBhvr>
                                        <p:cTn id="81" dur="500"/>
                                        <p:tgtEl>
                                          <p:spTgt spid="84"/>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2" nodeType="clickEffect">
                                  <p:stCondLst>
                                    <p:cond delay="0"/>
                                  </p:stCondLst>
                                  <p:childTnLst>
                                    <p:animMotion origin="layout" path="M -1.45833E-6 3.33333E-6 L -0.00781 0.09143 " pathEditMode="relative" rAng="0" ptsTypes="AA">
                                      <p:cBhvr>
                                        <p:cTn id="85" dur="2000" fill="hold"/>
                                        <p:tgtEl>
                                          <p:spTgt spid="84"/>
                                        </p:tgtEl>
                                        <p:attrNameLst>
                                          <p:attrName>ppt_x</p:attrName>
                                          <p:attrName>ppt_y</p:attrName>
                                        </p:attrNameLst>
                                      </p:cBhvr>
                                      <p:rCtr x="-391" y="4560"/>
                                    </p:animMotion>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8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wipe(down)">
                                      <p:cBhvr>
                                        <p:cTn id="94" dur="500"/>
                                        <p:tgtEl>
                                          <p:spTgt spid="8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80"/>
                                        </p:tgtEl>
                                        <p:attrNameLst>
                                          <p:attrName>style.visibility</p:attrName>
                                        </p:attrNameLst>
                                      </p:cBhvr>
                                      <p:to>
                                        <p:strVal val="visible"/>
                                      </p:to>
                                    </p:set>
                                    <p:animEffect transition="in" filter="fade">
                                      <p:cBhvr>
                                        <p:cTn id="99" dur="500"/>
                                        <p:tgtEl>
                                          <p:spTgt spid="80"/>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path" presetSubtype="0" accel="50000" decel="50000" fill="hold" grpId="2" nodeType="clickEffect">
                                  <p:stCondLst>
                                    <p:cond delay="0"/>
                                  </p:stCondLst>
                                  <p:childTnLst>
                                    <p:animMotion origin="layout" path="M -4.16667E-6 -4.81481E-6 L -0.04622 0.18588 " pathEditMode="relative" rAng="0" ptsTypes="AA">
                                      <p:cBhvr>
                                        <p:cTn id="103" dur="2000" fill="hold"/>
                                        <p:tgtEl>
                                          <p:spTgt spid="83"/>
                                        </p:tgtEl>
                                        <p:attrNameLst>
                                          <p:attrName>ppt_x</p:attrName>
                                          <p:attrName>ppt_y</p:attrName>
                                        </p:attrNameLst>
                                      </p:cBhvr>
                                      <p:rCtr x="-2318" y="9282"/>
                                    </p:animMotion>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83"/>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 presetClass="entr" presetSubtype="2" fill="hold" nodeType="clickEffect">
                                  <p:stCondLst>
                                    <p:cond delay="0"/>
                                  </p:stCondLst>
                                  <p:childTnLst>
                                    <p:set>
                                      <p:cBhvr>
                                        <p:cTn id="111" dur="1" fill="hold">
                                          <p:stCondLst>
                                            <p:cond delay="0"/>
                                          </p:stCondLst>
                                        </p:cTn>
                                        <p:tgtEl>
                                          <p:spTgt spid="85"/>
                                        </p:tgtEl>
                                        <p:attrNameLst>
                                          <p:attrName>style.visibility</p:attrName>
                                        </p:attrNameLst>
                                      </p:cBhvr>
                                      <p:to>
                                        <p:strVal val="visible"/>
                                      </p:to>
                                    </p:set>
                                    <p:anim calcmode="lin" valueType="num">
                                      <p:cBhvr additive="base">
                                        <p:cTn id="112" dur="500" fill="hold"/>
                                        <p:tgtEl>
                                          <p:spTgt spid="85"/>
                                        </p:tgtEl>
                                        <p:attrNameLst>
                                          <p:attrName>ppt_x</p:attrName>
                                        </p:attrNameLst>
                                      </p:cBhvr>
                                      <p:tavLst>
                                        <p:tav tm="0">
                                          <p:val>
                                            <p:strVal val="1+#ppt_w/2"/>
                                          </p:val>
                                        </p:tav>
                                        <p:tav tm="100000">
                                          <p:val>
                                            <p:strVal val="#ppt_x"/>
                                          </p:val>
                                        </p:tav>
                                      </p:tavLst>
                                    </p:anim>
                                    <p:anim calcmode="lin" valueType="num">
                                      <p:cBhvr additive="base">
                                        <p:cTn id="113"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xit" presetSubtype="2" fill="hold" nodeType="clickEffect">
                                  <p:stCondLst>
                                    <p:cond delay="0"/>
                                  </p:stCondLst>
                                  <p:childTnLst>
                                    <p:anim calcmode="lin" valueType="num">
                                      <p:cBhvr additive="base">
                                        <p:cTn id="117" dur="500"/>
                                        <p:tgtEl>
                                          <p:spTgt spid="85"/>
                                        </p:tgtEl>
                                        <p:attrNameLst>
                                          <p:attrName>ppt_x</p:attrName>
                                        </p:attrNameLst>
                                      </p:cBhvr>
                                      <p:tavLst>
                                        <p:tav tm="0">
                                          <p:val>
                                            <p:strVal val="ppt_x"/>
                                          </p:val>
                                        </p:tav>
                                        <p:tav tm="100000">
                                          <p:val>
                                            <p:strVal val="1+ppt_w/2"/>
                                          </p:val>
                                        </p:tav>
                                      </p:tavLst>
                                    </p:anim>
                                    <p:anim calcmode="lin" valueType="num">
                                      <p:cBhvr additive="base">
                                        <p:cTn id="118" dur="500"/>
                                        <p:tgtEl>
                                          <p:spTgt spid="85"/>
                                        </p:tgtEl>
                                        <p:attrNameLst>
                                          <p:attrName>ppt_y</p:attrName>
                                        </p:attrNameLst>
                                      </p:cBhvr>
                                      <p:tavLst>
                                        <p:tav tm="0">
                                          <p:val>
                                            <p:strVal val="ppt_y"/>
                                          </p:val>
                                        </p:tav>
                                        <p:tav tm="100000">
                                          <p:val>
                                            <p:strVal val="ppt_y"/>
                                          </p:val>
                                        </p:tav>
                                      </p:tavLst>
                                    </p:anim>
                                    <p:set>
                                      <p:cBhvr>
                                        <p:cTn id="119" dur="1" fill="hold">
                                          <p:stCondLst>
                                            <p:cond delay="499"/>
                                          </p:stCondLst>
                                        </p:cTn>
                                        <p:tgtEl>
                                          <p:spTgt spid="85"/>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76" grpId="0" animBg="1"/>
      <p:bldP spid="76" grpId="1" animBg="1"/>
      <p:bldP spid="77" grpId="0" animBg="1"/>
      <p:bldP spid="77" grpId="1" animBg="1"/>
      <p:bldP spid="78" grpId="0"/>
      <p:bldP spid="79" grpId="0" animBg="1"/>
      <p:bldP spid="83" grpId="0" animBg="1"/>
      <p:bldP spid="83" grpId="1" animBg="1"/>
      <p:bldP spid="83" grpId="2" animBg="1"/>
      <p:bldP spid="84" grpId="0" animBg="1"/>
      <p:bldP spid="84" grpId="1" animBg="1"/>
      <p:bldP spid="84" grpId="2" animBg="1"/>
      <p:bldP spid="9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199345"/>
            <a:ext cx="10363200" cy="1143000"/>
          </a:xfrm>
        </p:spPr>
        <p:txBody>
          <a:bodyPr/>
          <a:lstStyle/>
          <a:p>
            <a:r>
              <a:rPr lang="en-US" dirty="0"/>
              <a:t>Multi-threading in Python</a:t>
            </a:r>
          </a:p>
        </p:txBody>
      </p:sp>
      <p:sp>
        <p:nvSpPr>
          <p:cNvPr id="9" name="TextBox 8">
            <a:extLst>
              <a:ext uri="{FF2B5EF4-FFF2-40B4-BE49-F238E27FC236}">
                <a16:creationId xmlns:a16="http://schemas.microsoft.com/office/drawing/2014/main" id="{67E93976-CD30-4C92-A706-1BA9E864F44A}"/>
              </a:ext>
            </a:extLst>
          </p:cNvPr>
          <p:cNvSpPr txBox="1"/>
          <p:nvPr/>
        </p:nvSpPr>
        <p:spPr>
          <a:xfrm>
            <a:off x="10404798" y="2488326"/>
            <a:ext cx="6095222" cy="200055"/>
          </a:xfrm>
          <a:prstGeom prst="rect">
            <a:avLst/>
          </a:prstGeom>
          <a:noFill/>
        </p:spPr>
        <p:txBody>
          <a:bodyPr wrap="square">
            <a:spAutoFit/>
          </a:bodyPr>
          <a:lstStyle/>
          <a:p>
            <a:r>
              <a:rPr lang="en-US" sz="700" dirty="0"/>
              <a:t>	</a:t>
            </a:r>
          </a:p>
        </p:txBody>
      </p:sp>
      <p:sp>
        <p:nvSpPr>
          <p:cNvPr id="13" name="TextBox 12">
            <a:extLst>
              <a:ext uri="{FF2B5EF4-FFF2-40B4-BE49-F238E27FC236}">
                <a16:creationId xmlns:a16="http://schemas.microsoft.com/office/drawing/2014/main" id="{63D3632E-A2A6-412F-B7BD-4D8AA1CA4FAE}"/>
              </a:ext>
            </a:extLst>
          </p:cNvPr>
          <p:cNvSpPr txBox="1"/>
          <p:nvPr/>
        </p:nvSpPr>
        <p:spPr>
          <a:xfrm>
            <a:off x="268582" y="671691"/>
            <a:ext cx="7041393" cy="6024726"/>
          </a:xfrm>
          <a:prstGeom prst="rect">
            <a:avLst/>
          </a:prstGeom>
          <a:solidFill>
            <a:srgbClr val="FCFDFE"/>
          </a:solidFill>
          <a:ln>
            <a:solidFill>
              <a:schemeClr val="tx1"/>
            </a:solidFill>
          </a:ln>
        </p:spPr>
        <p:txBody>
          <a:bodyPr wrap="square">
            <a:spAutoFit/>
          </a:bodyPr>
          <a:lstStyle/>
          <a:p>
            <a:r>
              <a:rPr lang="en-US" dirty="0">
                <a:latin typeface="Consolas" panose="020B0609020204030204" pitchFamily="49" charset="0"/>
              </a:rPr>
              <a:t>import threading</a:t>
            </a:r>
          </a:p>
          <a:p>
            <a:endParaRPr lang="en-US" sz="1050" dirty="0">
              <a:latin typeface="Consolas" panose="020B0609020204030204" pitchFamily="49" charset="0"/>
            </a:endParaRPr>
          </a:p>
          <a:p>
            <a:r>
              <a:rPr lang="en-US" dirty="0">
                <a:solidFill>
                  <a:srgbClr val="C00000"/>
                </a:solidFill>
                <a:latin typeface="Consolas" panose="020B0609020204030204" pitchFamily="49" charset="0"/>
              </a:rPr>
              <a:t>def task():</a:t>
            </a:r>
          </a:p>
          <a:p>
            <a:r>
              <a:rPr lang="en-US" dirty="0">
                <a:latin typeface="Consolas" panose="020B0609020204030204" pitchFamily="49" charset="0"/>
              </a:rPr>
              <a:t>  n = 0</a:t>
            </a:r>
          </a:p>
          <a:p>
            <a:r>
              <a:rPr lang="en-US" dirty="0">
                <a:latin typeface="Consolas" panose="020B0609020204030204" pitchFamily="49" charset="0"/>
              </a:rPr>
              <a:t>  while n &lt; 100000000:   # does some computation</a:t>
            </a:r>
          </a:p>
          <a:p>
            <a:r>
              <a:rPr lang="en-US" dirty="0">
                <a:latin typeface="Consolas" panose="020B0609020204030204" pitchFamily="49" charset="0"/>
              </a:rPr>
              <a:t>    n = n + 1</a:t>
            </a:r>
          </a:p>
          <a:p>
            <a:endParaRPr lang="en-US" sz="1100" dirty="0">
              <a:latin typeface="Consolas" panose="020B0609020204030204" pitchFamily="49" charset="0"/>
            </a:endParaRPr>
          </a:p>
          <a:p>
            <a:r>
              <a:rPr lang="en-US" dirty="0">
                <a:latin typeface="Consolas" panose="020B0609020204030204" pitchFamily="49" charset="0"/>
              </a:rPr>
              <a:t>print("Creating threads!")</a:t>
            </a:r>
          </a:p>
          <a:p>
            <a:r>
              <a:rPr lang="en-US" dirty="0">
                <a:solidFill>
                  <a:srgbClr val="009644"/>
                </a:solidFill>
                <a:latin typeface="Consolas" panose="020B0609020204030204" pitchFamily="49" charset="0"/>
              </a:rPr>
              <a:t>t1 </a:t>
            </a:r>
            <a:r>
              <a:rPr lang="en-US" dirty="0">
                <a:latin typeface="Consolas" panose="020B0609020204030204" pitchFamily="49" charset="0"/>
              </a:rPr>
              <a:t>= </a:t>
            </a:r>
            <a:r>
              <a:rPr lang="en-US" dirty="0" err="1">
                <a:latin typeface="Consolas" panose="020B0609020204030204" pitchFamily="49" charset="0"/>
              </a:rPr>
              <a:t>threading.Thread</a:t>
            </a:r>
            <a:r>
              <a:rPr lang="en-US" dirty="0">
                <a:latin typeface="Consolas" panose="020B0609020204030204" pitchFamily="49" charset="0"/>
              </a:rPr>
              <a:t>(target=</a:t>
            </a:r>
            <a:r>
              <a:rPr lang="en-US" dirty="0">
                <a:solidFill>
                  <a:srgbClr val="C00000"/>
                </a:solidFill>
                <a:latin typeface="Consolas" panose="020B0609020204030204" pitchFamily="49" charset="0"/>
              </a:rPr>
              <a:t>task</a:t>
            </a:r>
            <a:r>
              <a:rPr lang="en-US" dirty="0">
                <a:latin typeface="Consolas" panose="020B0609020204030204" pitchFamily="49" charset="0"/>
              </a:rPr>
              <a:t>)</a:t>
            </a:r>
          </a:p>
          <a:p>
            <a:r>
              <a:rPr lang="en-US" dirty="0">
                <a:solidFill>
                  <a:srgbClr val="7030A0"/>
                </a:solidFill>
                <a:latin typeface="Consolas" panose="020B0609020204030204" pitchFamily="49" charset="0"/>
              </a:rPr>
              <a:t>t2 </a:t>
            </a:r>
            <a:r>
              <a:rPr lang="en-US" dirty="0">
                <a:latin typeface="Consolas" panose="020B0609020204030204" pitchFamily="49" charset="0"/>
              </a:rPr>
              <a:t>= </a:t>
            </a:r>
            <a:r>
              <a:rPr lang="en-US" dirty="0" err="1">
                <a:latin typeface="Consolas" panose="020B0609020204030204" pitchFamily="49" charset="0"/>
              </a:rPr>
              <a:t>threading.Thread</a:t>
            </a:r>
            <a:r>
              <a:rPr lang="en-US" dirty="0">
                <a:latin typeface="Consolas" panose="020B0609020204030204" pitchFamily="49" charset="0"/>
              </a:rPr>
              <a:t>(target=</a:t>
            </a:r>
            <a:r>
              <a:rPr lang="en-US" dirty="0">
                <a:solidFill>
                  <a:srgbClr val="C00000"/>
                </a:solidFill>
                <a:latin typeface="Consolas" panose="020B0609020204030204" pitchFamily="49" charset="0"/>
              </a:rPr>
              <a:t>task</a:t>
            </a:r>
            <a:r>
              <a:rPr lang="en-US" dirty="0">
                <a:latin typeface="Consolas" panose="020B0609020204030204" pitchFamily="49" charset="0"/>
              </a:rPr>
              <a:t>)</a:t>
            </a:r>
          </a:p>
          <a:p>
            <a:r>
              <a:rPr lang="en-US" dirty="0">
                <a:solidFill>
                  <a:srgbClr val="0070C0"/>
                </a:solidFill>
                <a:latin typeface="Consolas" panose="020B0609020204030204" pitchFamily="49" charset="0"/>
              </a:rPr>
              <a:t>t3 </a:t>
            </a:r>
            <a:r>
              <a:rPr lang="en-US" dirty="0">
                <a:latin typeface="Consolas" panose="020B0609020204030204" pitchFamily="49" charset="0"/>
              </a:rPr>
              <a:t>= </a:t>
            </a:r>
            <a:r>
              <a:rPr lang="en-US" dirty="0" err="1">
                <a:latin typeface="Consolas" panose="020B0609020204030204" pitchFamily="49" charset="0"/>
              </a:rPr>
              <a:t>threading.Thread</a:t>
            </a:r>
            <a:r>
              <a:rPr lang="en-US" dirty="0">
                <a:latin typeface="Consolas" panose="020B0609020204030204" pitchFamily="49" charset="0"/>
              </a:rPr>
              <a:t>(target=</a:t>
            </a:r>
            <a:r>
              <a:rPr lang="en-US" dirty="0">
                <a:solidFill>
                  <a:srgbClr val="C00000"/>
                </a:solidFill>
                <a:latin typeface="Consolas" panose="020B0609020204030204" pitchFamily="49" charset="0"/>
              </a:rPr>
              <a:t>task</a:t>
            </a:r>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print("Start executing threads!")</a:t>
            </a:r>
          </a:p>
          <a:p>
            <a:r>
              <a:rPr lang="en-US" dirty="0">
                <a:latin typeface="Consolas" panose="020B0609020204030204" pitchFamily="49" charset="0"/>
              </a:rPr>
              <a:t>t1.start()</a:t>
            </a:r>
          </a:p>
          <a:p>
            <a:r>
              <a:rPr lang="en-US" dirty="0">
                <a:latin typeface="Consolas" panose="020B0609020204030204" pitchFamily="49" charset="0"/>
              </a:rPr>
              <a:t>t2.start()</a:t>
            </a:r>
          </a:p>
          <a:p>
            <a:r>
              <a:rPr lang="en-US" dirty="0">
                <a:latin typeface="Consolas" panose="020B0609020204030204" pitchFamily="49" charset="0"/>
              </a:rPr>
              <a:t>t3.start()</a:t>
            </a:r>
          </a:p>
          <a:p>
            <a:endParaRPr lang="en-US" sz="1100" dirty="0">
              <a:latin typeface="Consolas" panose="020B0609020204030204" pitchFamily="49" charset="0"/>
            </a:endParaRPr>
          </a:p>
          <a:p>
            <a:r>
              <a:rPr lang="en-US" dirty="0">
                <a:latin typeface="Consolas" panose="020B0609020204030204" pitchFamily="49" charset="0"/>
              </a:rPr>
              <a:t>print("Waiting for each thread to finish!")</a:t>
            </a:r>
          </a:p>
          <a:p>
            <a:r>
              <a:rPr lang="en-US" dirty="0">
                <a:latin typeface="Consolas" panose="020B0609020204030204" pitchFamily="49" charset="0"/>
              </a:rPr>
              <a:t>t1.join()</a:t>
            </a:r>
          </a:p>
          <a:p>
            <a:r>
              <a:rPr lang="en-US" dirty="0">
                <a:latin typeface="Consolas" panose="020B0609020204030204" pitchFamily="49" charset="0"/>
              </a:rPr>
              <a:t>t2.join()</a:t>
            </a:r>
          </a:p>
          <a:p>
            <a:r>
              <a:rPr lang="en-US" dirty="0">
                <a:latin typeface="Consolas" panose="020B0609020204030204" pitchFamily="49" charset="0"/>
              </a:rPr>
              <a:t>t3.join()</a:t>
            </a:r>
          </a:p>
          <a:p>
            <a:endParaRPr lang="en-US" sz="1100" dirty="0">
              <a:latin typeface="Consolas" panose="020B0609020204030204" pitchFamily="49" charset="0"/>
            </a:endParaRPr>
          </a:p>
          <a:p>
            <a:r>
              <a:rPr lang="en-US" dirty="0">
                <a:latin typeface="Consolas" panose="020B0609020204030204" pitchFamily="49" charset="0"/>
              </a:rPr>
              <a:t>print("All threads have finished!")</a:t>
            </a:r>
          </a:p>
        </p:txBody>
      </p:sp>
      <p:grpSp>
        <p:nvGrpSpPr>
          <p:cNvPr id="22" name="Group 21">
            <a:extLst>
              <a:ext uri="{FF2B5EF4-FFF2-40B4-BE49-F238E27FC236}">
                <a16:creationId xmlns:a16="http://schemas.microsoft.com/office/drawing/2014/main" id="{444A35ED-4281-46C6-8233-611450EC94A4}"/>
              </a:ext>
            </a:extLst>
          </p:cNvPr>
          <p:cNvGrpSpPr/>
          <p:nvPr/>
        </p:nvGrpSpPr>
        <p:grpSpPr>
          <a:xfrm>
            <a:off x="7412521" y="997223"/>
            <a:ext cx="4591524" cy="1015663"/>
            <a:chOff x="-1679307" y="950409"/>
            <a:chExt cx="4591524" cy="1015663"/>
          </a:xfrm>
        </p:grpSpPr>
        <p:sp>
          <p:nvSpPr>
            <p:cNvPr id="23" name="TextBox 22">
              <a:extLst>
                <a:ext uri="{FF2B5EF4-FFF2-40B4-BE49-F238E27FC236}">
                  <a16:creationId xmlns:a16="http://schemas.microsoft.com/office/drawing/2014/main" id="{5D68E649-F984-41FC-8EAA-0B12844EED52}"/>
                </a:ext>
              </a:extLst>
            </p:cNvPr>
            <p:cNvSpPr txBox="1"/>
            <p:nvPr/>
          </p:nvSpPr>
          <p:spPr>
            <a:xfrm>
              <a:off x="-1016473" y="950409"/>
              <a:ext cx="3928690" cy="1015663"/>
            </a:xfrm>
            <a:prstGeom prst="rect">
              <a:avLst/>
            </a:prstGeom>
            <a:noFill/>
          </p:spPr>
          <p:txBody>
            <a:bodyPr wrap="square" rtlCol="0">
              <a:spAutoFit/>
            </a:bodyPr>
            <a:lstStyle/>
            <a:p>
              <a:pPr algn="ctr"/>
              <a:r>
                <a:rPr lang="en-US" sz="2000" dirty="0"/>
                <a:t>Assuming looping 100 million times takes 5s, how long will this program take to run on a multicore PC?</a:t>
              </a:r>
            </a:p>
          </p:txBody>
        </p:sp>
        <p:pic>
          <p:nvPicPr>
            <p:cNvPr id="24" name="Picture 23" descr="Shape&#10;&#10;Description automatically generated with low confidence">
              <a:extLst>
                <a:ext uri="{FF2B5EF4-FFF2-40B4-BE49-F238E27FC236}">
                  <a16:creationId xmlns:a16="http://schemas.microsoft.com/office/drawing/2014/main" id="{685E78BB-4079-4EC4-BED7-D64F648CB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307" y="1051547"/>
              <a:ext cx="662880" cy="662880"/>
            </a:xfrm>
            <a:prstGeom prst="rect">
              <a:avLst/>
            </a:prstGeom>
            <a:ln>
              <a:noFill/>
            </a:ln>
            <a:effectLst>
              <a:outerShdw blurRad="292100" dist="139700" dir="2700000" algn="tl" rotWithShape="0">
                <a:srgbClr val="333333">
                  <a:alpha val="65000"/>
                </a:srgbClr>
              </a:outerShdw>
            </a:effectLst>
          </p:spPr>
        </p:pic>
      </p:grpSp>
      <p:sp>
        <p:nvSpPr>
          <p:cNvPr id="25" name="Rectangle 24">
            <a:extLst>
              <a:ext uri="{FF2B5EF4-FFF2-40B4-BE49-F238E27FC236}">
                <a16:creationId xmlns:a16="http://schemas.microsoft.com/office/drawing/2014/main" id="{E190EF6F-B0B9-43D0-8A04-5C60B037BF4B}"/>
              </a:ext>
            </a:extLst>
          </p:cNvPr>
          <p:cNvSpPr/>
          <p:nvPr/>
        </p:nvSpPr>
        <p:spPr>
          <a:xfrm>
            <a:off x="7636743" y="2133186"/>
            <a:ext cx="419307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6" name="Rectangle 25">
            <a:extLst>
              <a:ext uri="{FF2B5EF4-FFF2-40B4-BE49-F238E27FC236}">
                <a16:creationId xmlns:a16="http://schemas.microsoft.com/office/drawing/2014/main" id="{B0304B66-A440-4FD6-AACA-5CAD00DA092C}"/>
              </a:ext>
            </a:extLst>
          </p:cNvPr>
          <p:cNvSpPr/>
          <p:nvPr/>
        </p:nvSpPr>
        <p:spPr>
          <a:xfrm>
            <a:off x="7635558" y="2134372"/>
            <a:ext cx="419463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494EBF71-3E3A-44A9-A773-6D7BA0DF1257}"/>
              </a:ext>
            </a:extLst>
          </p:cNvPr>
          <p:cNvSpPr txBox="1"/>
          <p:nvPr/>
        </p:nvSpPr>
        <p:spPr>
          <a:xfrm>
            <a:off x="7348259" y="2225669"/>
            <a:ext cx="4720048" cy="707886"/>
          </a:xfrm>
          <a:prstGeom prst="rect">
            <a:avLst/>
          </a:prstGeom>
          <a:noFill/>
        </p:spPr>
        <p:txBody>
          <a:bodyPr wrap="square" rtlCol="0">
            <a:spAutoFit/>
          </a:bodyPr>
          <a:lstStyle/>
          <a:p>
            <a:pPr algn="ctr"/>
            <a:r>
              <a:rPr lang="en-US" sz="2000" dirty="0">
                <a:latin typeface="+mj-lt"/>
              </a:rPr>
              <a:t>We'd expect all three tasks to run in parallel... taking 5s total. But it takes 15s! </a:t>
            </a:r>
          </a:p>
        </p:txBody>
      </p:sp>
      <p:sp>
        <p:nvSpPr>
          <p:cNvPr id="30" name="TextBox 29">
            <a:extLst>
              <a:ext uri="{FF2B5EF4-FFF2-40B4-BE49-F238E27FC236}">
                <a16:creationId xmlns:a16="http://schemas.microsoft.com/office/drawing/2014/main" id="{274B9B0B-B9A8-49FB-A745-B6123ADAC838}"/>
              </a:ext>
            </a:extLst>
          </p:cNvPr>
          <p:cNvSpPr txBox="1"/>
          <p:nvPr/>
        </p:nvSpPr>
        <p:spPr>
          <a:xfrm>
            <a:off x="7425331" y="3182443"/>
            <a:ext cx="4565905" cy="1015663"/>
          </a:xfrm>
          <a:prstGeom prst="rect">
            <a:avLst/>
          </a:prstGeom>
          <a:noFill/>
        </p:spPr>
        <p:txBody>
          <a:bodyPr wrap="square" rtlCol="0">
            <a:spAutoFit/>
          </a:bodyPr>
          <a:lstStyle/>
          <a:p>
            <a:pPr algn="ctr"/>
            <a:r>
              <a:rPr lang="en-US" sz="2000" dirty="0"/>
              <a:t>Why? Because when each Python thread runs, it claims exclusive access to Python's memory/objects.</a:t>
            </a:r>
          </a:p>
        </p:txBody>
      </p:sp>
      <p:sp>
        <p:nvSpPr>
          <p:cNvPr id="87" name="TextBox 86">
            <a:extLst>
              <a:ext uri="{FF2B5EF4-FFF2-40B4-BE49-F238E27FC236}">
                <a16:creationId xmlns:a16="http://schemas.microsoft.com/office/drawing/2014/main" id="{251D1BAE-4B96-4B79-AA61-8E88ACCFA3AE}"/>
              </a:ext>
            </a:extLst>
          </p:cNvPr>
          <p:cNvSpPr txBox="1"/>
          <p:nvPr/>
        </p:nvSpPr>
        <p:spPr>
          <a:xfrm>
            <a:off x="7425331" y="4245043"/>
            <a:ext cx="4565905" cy="707886"/>
          </a:xfrm>
          <a:prstGeom prst="rect">
            <a:avLst/>
          </a:prstGeom>
          <a:noFill/>
        </p:spPr>
        <p:txBody>
          <a:bodyPr wrap="square" rtlCol="0">
            <a:spAutoFit/>
          </a:bodyPr>
          <a:lstStyle/>
          <a:p>
            <a:pPr algn="ctr"/>
            <a:r>
              <a:rPr lang="en-US" sz="2000" dirty="0"/>
              <a:t>So only one thread generally does computation at a time!</a:t>
            </a:r>
          </a:p>
        </p:txBody>
      </p:sp>
      <p:grpSp>
        <p:nvGrpSpPr>
          <p:cNvPr id="102" name="Group 101">
            <a:extLst>
              <a:ext uri="{FF2B5EF4-FFF2-40B4-BE49-F238E27FC236}">
                <a16:creationId xmlns:a16="http://schemas.microsoft.com/office/drawing/2014/main" id="{B9738E47-13D0-4C08-8971-8489DC6C2C06}"/>
              </a:ext>
            </a:extLst>
          </p:cNvPr>
          <p:cNvGrpSpPr/>
          <p:nvPr/>
        </p:nvGrpSpPr>
        <p:grpSpPr>
          <a:xfrm>
            <a:off x="7476783" y="4921333"/>
            <a:ext cx="4484331" cy="1891392"/>
            <a:chOff x="7476783" y="4921333"/>
            <a:chExt cx="4484331" cy="1891392"/>
          </a:xfrm>
        </p:grpSpPr>
        <p:grpSp>
          <p:nvGrpSpPr>
            <p:cNvPr id="92" name="Group 91">
              <a:extLst>
                <a:ext uri="{FF2B5EF4-FFF2-40B4-BE49-F238E27FC236}">
                  <a16:creationId xmlns:a16="http://schemas.microsoft.com/office/drawing/2014/main" id="{D9078E85-FA7E-4A0B-8FE8-C559F81B81CC}"/>
                </a:ext>
              </a:extLst>
            </p:cNvPr>
            <p:cNvGrpSpPr/>
            <p:nvPr/>
          </p:nvGrpSpPr>
          <p:grpSpPr>
            <a:xfrm>
              <a:off x="7476783" y="4921333"/>
              <a:ext cx="4484331" cy="1891392"/>
              <a:chOff x="7476783" y="4820981"/>
              <a:chExt cx="4484331" cy="1891392"/>
            </a:xfrm>
          </p:grpSpPr>
          <p:grpSp>
            <p:nvGrpSpPr>
              <p:cNvPr id="6" name="Group 5">
                <a:extLst>
                  <a:ext uri="{FF2B5EF4-FFF2-40B4-BE49-F238E27FC236}">
                    <a16:creationId xmlns:a16="http://schemas.microsoft.com/office/drawing/2014/main" id="{ECBC240E-33B1-42C5-9B4F-6BB6339E3F8C}"/>
                  </a:ext>
                </a:extLst>
              </p:cNvPr>
              <p:cNvGrpSpPr/>
              <p:nvPr/>
            </p:nvGrpSpPr>
            <p:grpSpPr>
              <a:xfrm>
                <a:off x="7476783" y="4864608"/>
                <a:ext cx="4484331" cy="1847765"/>
                <a:chOff x="7439086" y="4840925"/>
                <a:chExt cx="4484331" cy="1847765"/>
              </a:xfrm>
            </p:grpSpPr>
            <p:grpSp>
              <p:nvGrpSpPr>
                <p:cNvPr id="36" name="Group 35">
                  <a:extLst>
                    <a:ext uri="{FF2B5EF4-FFF2-40B4-BE49-F238E27FC236}">
                      <a16:creationId xmlns:a16="http://schemas.microsoft.com/office/drawing/2014/main" id="{32D1224E-A16B-47C9-A5B1-9949B53BBF77}"/>
                    </a:ext>
                  </a:extLst>
                </p:cNvPr>
                <p:cNvGrpSpPr/>
                <p:nvPr/>
              </p:nvGrpSpPr>
              <p:grpSpPr>
                <a:xfrm>
                  <a:off x="7439086" y="4840925"/>
                  <a:ext cx="4484331" cy="1847765"/>
                  <a:chOff x="3133114" y="821038"/>
                  <a:chExt cx="4484331" cy="1847765"/>
                </a:xfrm>
              </p:grpSpPr>
              <p:sp>
                <p:nvSpPr>
                  <p:cNvPr id="37" name="Rectangle 36">
                    <a:extLst>
                      <a:ext uri="{FF2B5EF4-FFF2-40B4-BE49-F238E27FC236}">
                        <a16:creationId xmlns:a16="http://schemas.microsoft.com/office/drawing/2014/main" id="{CB13B63E-8B60-450F-B7D2-F09C44602879}"/>
                      </a:ext>
                    </a:extLst>
                  </p:cNvPr>
                  <p:cNvSpPr/>
                  <p:nvPr/>
                </p:nvSpPr>
                <p:spPr>
                  <a:xfrm>
                    <a:off x="3154660" y="821038"/>
                    <a:ext cx="4462785" cy="181416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9ED961B4-4E62-4F33-A4E2-3BB85F8625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133114" y="1945717"/>
                    <a:ext cx="568256" cy="723086"/>
                  </a:xfrm>
                  <a:prstGeom prst="rect">
                    <a:avLst/>
                  </a:prstGeom>
                </p:spPr>
              </p:pic>
            </p:grpSp>
            <p:cxnSp>
              <p:nvCxnSpPr>
                <p:cNvPr id="67" name="Straight Arrow Connector 66">
                  <a:extLst>
                    <a:ext uri="{FF2B5EF4-FFF2-40B4-BE49-F238E27FC236}">
                      <a16:creationId xmlns:a16="http://schemas.microsoft.com/office/drawing/2014/main" id="{6B8E71D8-85EB-4A03-8B16-ED4D02EC2344}"/>
                    </a:ext>
                  </a:extLst>
                </p:cNvPr>
                <p:cNvCxnSpPr>
                  <a:cxnSpLocks/>
                </p:cNvCxnSpPr>
                <p:nvPr/>
              </p:nvCxnSpPr>
              <p:spPr>
                <a:xfrm>
                  <a:off x="7672312" y="6401604"/>
                  <a:ext cx="4233443" cy="14781"/>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B46A5DA-A07E-4B3C-BD6C-B69ADE42E9C7}"/>
                  </a:ext>
                </a:extLst>
              </p:cNvPr>
              <p:cNvGrpSpPr/>
              <p:nvPr/>
            </p:nvGrpSpPr>
            <p:grpSpPr>
              <a:xfrm>
                <a:off x="8066585" y="6255272"/>
                <a:ext cx="3008131" cy="340030"/>
                <a:chOff x="6972656" y="6227270"/>
                <a:chExt cx="3525615" cy="340030"/>
              </a:xfrm>
            </p:grpSpPr>
            <p:grpSp>
              <p:nvGrpSpPr>
                <p:cNvPr id="69" name="Group 68">
                  <a:extLst>
                    <a:ext uri="{FF2B5EF4-FFF2-40B4-BE49-F238E27FC236}">
                      <a16:creationId xmlns:a16="http://schemas.microsoft.com/office/drawing/2014/main" id="{BD6AAB13-12DA-4FF6-8C73-06A96C2B50CB}"/>
                    </a:ext>
                  </a:extLst>
                </p:cNvPr>
                <p:cNvGrpSpPr/>
                <p:nvPr/>
              </p:nvGrpSpPr>
              <p:grpSpPr>
                <a:xfrm>
                  <a:off x="6972656" y="6231589"/>
                  <a:ext cx="1384513" cy="335711"/>
                  <a:chOff x="6972656" y="6231589"/>
                  <a:chExt cx="1384513" cy="335711"/>
                </a:xfrm>
              </p:grpSpPr>
              <p:sp>
                <p:nvSpPr>
                  <p:cNvPr id="84" name="Rectangle 83">
                    <a:extLst>
                      <a:ext uri="{FF2B5EF4-FFF2-40B4-BE49-F238E27FC236}">
                        <a16:creationId xmlns:a16="http://schemas.microsoft.com/office/drawing/2014/main" id="{BE112398-62D3-44F1-AEDC-8F14651D99E9}"/>
                      </a:ext>
                    </a:extLst>
                  </p:cNvPr>
                  <p:cNvSpPr/>
                  <p:nvPr/>
                </p:nvSpPr>
                <p:spPr>
                  <a:xfrm>
                    <a:off x="6972656" y="6235908"/>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1" name="Rectangle 80">
                    <a:extLst>
                      <a:ext uri="{FF2B5EF4-FFF2-40B4-BE49-F238E27FC236}">
                        <a16:creationId xmlns:a16="http://schemas.microsoft.com/office/drawing/2014/main" id="{20F5B63D-B207-4BCF-A8FC-FF64EC6E0C0E}"/>
                      </a:ext>
                    </a:extLst>
                  </p:cNvPr>
                  <p:cNvSpPr/>
                  <p:nvPr/>
                </p:nvSpPr>
                <p:spPr>
                  <a:xfrm>
                    <a:off x="8041106" y="6231589"/>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nvGrpSpPr>
                <p:cNvPr id="70" name="Group 69">
                  <a:extLst>
                    <a:ext uri="{FF2B5EF4-FFF2-40B4-BE49-F238E27FC236}">
                      <a16:creationId xmlns:a16="http://schemas.microsoft.com/office/drawing/2014/main" id="{7BAA5F32-A064-421B-A53E-0CC3B130DC11}"/>
                    </a:ext>
                  </a:extLst>
                </p:cNvPr>
                <p:cNvGrpSpPr/>
                <p:nvPr/>
              </p:nvGrpSpPr>
              <p:grpSpPr>
                <a:xfrm>
                  <a:off x="9113758" y="6227270"/>
                  <a:ext cx="1384513" cy="335711"/>
                  <a:chOff x="6972656" y="6231589"/>
                  <a:chExt cx="1384513" cy="335711"/>
                </a:xfrm>
              </p:grpSpPr>
              <p:sp>
                <p:nvSpPr>
                  <p:cNvPr id="76" name="Rectangle 75">
                    <a:extLst>
                      <a:ext uri="{FF2B5EF4-FFF2-40B4-BE49-F238E27FC236}">
                        <a16:creationId xmlns:a16="http://schemas.microsoft.com/office/drawing/2014/main" id="{2F9010FC-7563-484F-9147-E944C3FC1F0C}"/>
                      </a:ext>
                    </a:extLst>
                  </p:cNvPr>
                  <p:cNvSpPr/>
                  <p:nvPr/>
                </p:nvSpPr>
                <p:spPr>
                  <a:xfrm>
                    <a:off x="6972656" y="6235908"/>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3" name="Rectangle 72">
                    <a:extLst>
                      <a:ext uri="{FF2B5EF4-FFF2-40B4-BE49-F238E27FC236}">
                        <a16:creationId xmlns:a16="http://schemas.microsoft.com/office/drawing/2014/main" id="{C7885DB9-F6BA-4923-A2C5-69D2C995666C}"/>
                      </a:ext>
                    </a:extLst>
                  </p:cNvPr>
                  <p:cNvSpPr/>
                  <p:nvPr/>
                </p:nvSpPr>
                <p:spPr>
                  <a:xfrm>
                    <a:off x="8041106" y="6231589"/>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pic>
            <p:nvPicPr>
              <p:cNvPr id="88" name="Picture 87">
                <a:extLst>
                  <a:ext uri="{FF2B5EF4-FFF2-40B4-BE49-F238E27FC236}">
                    <a16:creationId xmlns:a16="http://schemas.microsoft.com/office/drawing/2014/main" id="{2B135E11-A2A8-4209-AD9C-93D8F1D11D1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476783" y="5384467"/>
                <a:ext cx="568256" cy="723086"/>
              </a:xfrm>
              <a:prstGeom prst="rect">
                <a:avLst/>
              </a:prstGeom>
            </p:spPr>
          </p:pic>
          <p:cxnSp>
            <p:nvCxnSpPr>
              <p:cNvPr id="89" name="Straight Arrow Connector 88">
                <a:extLst>
                  <a:ext uri="{FF2B5EF4-FFF2-40B4-BE49-F238E27FC236}">
                    <a16:creationId xmlns:a16="http://schemas.microsoft.com/office/drawing/2014/main" id="{5085496B-52DB-4A27-B819-D72DD591C387}"/>
                  </a:ext>
                </a:extLst>
              </p:cNvPr>
              <p:cNvCxnSpPr>
                <a:cxnSpLocks/>
              </p:cNvCxnSpPr>
              <p:nvPr/>
            </p:nvCxnSpPr>
            <p:spPr>
              <a:xfrm>
                <a:off x="7710009" y="5820467"/>
                <a:ext cx="4233443" cy="14781"/>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4D565B3F-5F8E-4EAA-957C-ABADE28154C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476783" y="4820981"/>
                <a:ext cx="568256" cy="723086"/>
              </a:xfrm>
              <a:prstGeom prst="rect">
                <a:avLst/>
              </a:prstGeom>
            </p:spPr>
          </p:pic>
          <p:cxnSp>
            <p:nvCxnSpPr>
              <p:cNvPr id="91" name="Straight Arrow Connector 90">
                <a:extLst>
                  <a:ext uri="{FF2B5EF4-FFF2-40B4-BE49-F238E27FC236}">
                    <a16:creationId xmlns:a16="http://schemas.microsoft.com/office/drawing/2014/main" id="{E39329F1-4DF0-478B-A4BC-614544851637}"/>
                  </a:ext>
                </a:extLst>
              </p:cNvPr>
              <p:cNvCxnSpPr>
                <a:cxnSpLocks/>
              </p:cNvCxnSpPr>
              <p:nvPr/>
            </p:nvCxnSpPr>
            <p:spPr>
              <a:xfrm>
                <a:off x="7710009" y="5256981"/>
                <a:ext cx="4233443" cy="14781"/>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Rectangle 93">
              <a:extLst>
                <a:ext uri="{FF2B5EF4-FFF2-40B4-BE49-F238E27FC236}">
                  <a16:creationId xmlns:a16="http://schemas.microsoft.com/office/drawing/2014/main" id="{1452614B-495E-4FBA-88B9-928BD0C8C70F}"/>
                </a:ext>
              </a:extLst>
            </p:cNvPr>
            <p:cNvSpPr/>
            <p:nvPr/>
          </p:nvSpPr>
          <p:spPr>
            <a:xfrm>
              <a:off x="8663547" y="5206418"/>
              <a:ext cx="290182" cy="3313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5" name="Rectangle 94">
              <a:extLst>
                <a:ext uri="{FF2B5EF4-FFF2-40B4-BE49-F238E27FC236}">
                  <a16:creationId xmlns:a16="http://schemas.microsoft.com/office/drawing/2014/main" id="{A0CF8FD9-37BA-43DA-900F-FB8F4281FE70}"/>
                </a:ext>
              </a:extLst>
            </p:cNvPr>
            <p:cNvSpPr/>
            <p:nvPr/>
          </p:nvSpPr>
          <p:spPr>
            <a:xfrm>
              <a:off x="9575172" y="5204169"/>
              <a:ext cx="290182" cy="3313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6" name="Rectangle 95">
              <a:extLst>
                <a:ext uri="{FF2B5EF4-FFF2-40B4-BE49-F238E27FC236}">
                  <a16:creationId xmlns:a16="http://schemas.microsoft.com/office/drawing/2014/main" id="{94AB9C4E-6AC2-45F7-A0F6-EA5B2CA290C3}"/>
                </a:ext>
              </a:extLst>
            </p:cNvPr>
            <p:cNvSpPr/>
            <p:nvPr/>
          </p:nvSpPr>
          <p:spPr>
            <a:xfrm>
              <a:off x="10490382" y="5199027"/>
              <a:ext cx="290182" cy="3313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7" name="Rectangle 96">
              <a:extLst>
                <a:ext uri="{FF2B5EF4-FFF2-40B4-BE49-F238E27FC236}">
                  <a16:creationId xmlns:a16="http://schemas.microsoft.com/office/drawing/2014/main" id="{D7FEE3D2-B663-4684-A7BD-0EF095280D6B}"/>
                </a:ext>
              </a:extLst>
            </p:cNvPr>
            <p:cNvSpPr/>
            <p:nvPr/>
          </p:nvSpPr>
          <p:spPr>
            <a:xfrm>
              <a:off x="11402007" y="5191637"/>
              <a:ext cx="290182" cy="3313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8" name="Rectangle 97">
              <a:extLst>
                <a:ext uri="{FF2B5EF4-FFF2-40B4-BE49-F238E27FC236}">
                  <a16:creationId xmlns:a16="http://schemas.microsoft.com/office/drawing/2014/main" id="{154BE4DA-1C88-4FC1-8190-C7A23D314D5C}"/>
                </a:ext>
              </a:extLst>
            </p:cNvPr>
            <p:cNvSpPr/>
            <p:nvPr/>
          </p:nvSpPr>
          <p:spPr>
            <a:xfrm>
              <a:off x="8365067" y="5755123"/>
              <a:ext cx="269672"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9" name="Rectangle 98">
              <a:extLst>
                <a:ext uri="{FF2B5EF4-FFF2-40B4-BE49-F238E27FC236}">
                  <a16:creationId xmlns:a16="http://schemas.microsoft.com/office/drawing/2014/main" id="{75746ECC-98F7-4B71-8A9B-319972A3C9AE}"/>
                </a:ext>
              </a:extLst>
            </p:cNvPr>
            <p:cNvSpPr/>
            <p:nvPr/>
          </p:nvSpPr>
          <p:spPr>
            <a:xfrm>
              <a:off x="9276692" y="5769904"/>
              <a:ext cx="269672"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0" name="Rectangle 99">
              <a:extLst>
                <a:ext uri="{FF2B5EF4-FFF2-40B4-BE49-F238E27FC236}">
                  <a16:creationId xmlns:a16="http://schemas.microsoft.com/office/drawing/2014/main" id="{DAB2D6E1-B829-4C14-977A-5A50683C115D}"/>
                </a:ext>
              </a:extLst>
            </p:cNvPr>
            <p:cNvSpPr/>
            <p:nvPr/>
          </p:nvSpPr>
          <p:spPr>
            <a:xfrm>
              <a:off x="10191902" y="5769904"/>
              <a:ext cx="269672"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1" name="Rectangle 100">
              <a:extLst>
                <a:ext uri="{FF2B5EF4-FFF2-40B4-BE49-F238E27FC236}">
                  <a16:creationId xmlns:a16="http://schemas.microsoft.com/office/drawing/2014/main" id="{EBEF17C5-EB03-4692-A778-BF687DFDD4C8}"/>
                </a:ext>
              </a:extLst>
            </p:cNvPr>
            <p:cNvSpPr/>
            <p:nvPr/>
          </p:nvSpPr>
          <p:spPr>
            <a:xfrm>
              <a:off x="11103527" y="5782572"/>
              <a:ext cx="269672"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
        <p:nvSpPr>
          <p:cNvPr id="42" name="Speech Bubble: Rectangle with Corners Rounded 41">
            <a:extLst>
              <a:ext uri="{FF2B5EF4-FFF2-40B4-BE49-F238E27FC236}">
                <a16:creationId xmlns:a16="http://schemas.microsoft.com/office/drawing/2014/main" id="{51BCAFB1-DF80-414F-955C-8594A6E0A2D6}"/>
              </a:ext>
            </a:extLst>
          </p:cNvPr>
          <p:cNvSpPr/>
          <p:nvPr/>
        </p:nvSpPr>
        <p:spPr>
          <a:xfrm>
            <a:off x="3306031" y="363546"/>
            <a:ext cx="3245176" cy="1065230"/>
          </a:xfrm>
          <a:prstGeom prst="wedgeRoundRectCallout">
            <a:avLst>
              <a:gd name="adj1" fmla="val -102702"/>
              <a:gd name="adj2" fmla="val 3856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First we define the </a:t>
            </a:r>
            <a:r>
              <a:rPr lang="en-US" sz="2000" dirty="0">
                <a:solidFill>
                  <a:srgbClr val="FF8989"/>
                </a:solidFill>
                <a:latin typeface="Corbel" panose="020B0503020204020204" pitchFamily="34" charset="0"/>
              </a:rPr>
              <a:t>function</a:t>
            </a:r>
            <a:r>
              <a:rPr lang="en-US" sz="2000" dirty="0">
                <a:solidFill>
                  <a:schemeClr val="bg1"/>
                </a:solidFill>
                <a:latin typeface="Corbel" panose="020B0503020204020204" pitchFamily="34" charset="0"/>
              </a:rPr>
              <a:t> we want to run in parallel.</a:t>
            </a:r>
            <a:endParaRPr lang="en-US" sz="2000" dirty="0">
              <a:solidFill>
                <a:schemeClr val="accent2">
                  <a:lumMod val="20000"/>
                  <a:lumOff val="80000"/>
                </a:schemeClr>
              </a:solidFill>
              <a:latin typeface="Corbel" panose="020B0503020204020204" pitchFamily="34" charset="0"/>
            </a:endParaRPr>
          </a:p>
        </p:txBody>
      </p:sp>
      <p:sp>
        <p:nvSpPr>
          <p:cNvPr id="43" name="Speech Bubble: Rectangle with Corners Rounded 42">
            <a:extLst>
              <a:ext uri="{FF2B5EF4-FFF2-40B4-BE49-F238E27FC236}">
                <a16:creationId xmlns:a16="http://schemas.microsoft.com/office/drawing/2014/main" id="{BFCEE437-6D14-46F7-8FB2-5C2C77C91FDD}"/>
              </a:ext>
            </a:extLst>
          </p:cNvPr>
          <p:cNvSpPr/>
          <p:nvPr/>
        </p:nvSpPr>
        <p:spPr>
          <a:xfrm>
            <a:off x="6427597" y="2023127"/>
            <a:ext cx="3547648" cy="1102964"/>
          </a:xfrm>
          <a:prstGeom prst="wedgeRoundRectCallout">
            <a:avLst>
              <a:gd name="adj1" fmla="val -102702"/>
              <a:gd name="adj2" fmla="val 3856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Then we create thread objects capable of running our </a:t>
            </a:r>
            <a:r>
              <a:rPr lang="en-US" sz="2000" dirty="0">
                <a:solidFill>
                  <a:srgbClr val="FF8989"/>
                </a:solidFill>
                <a:latin typeface="Corbel" panose="020B0503020204020204" pitchFamily="34" charset="0"/>
              </a:rPr>
              <a:t>function</a:t>
            </a:r>
            <a:r>
              <a:rPr lang="en-US" sz="2000" dirty="0">
                <a:solidFill>
                  <a:schemeClr val="bg1"/>
                </a:solidFill>
                <a:latin typeface="Corbel" panose="020B0503020204020204" pitchFamily="34" charset="0"/>
              </a:rPr>
              <a:t> concurrently.</a:t>
            </a:r>
            <a:endParaRPr lang="en-US" sz="2000" dirty="0">
              <a:solidFill>
                <a:schemeClr val="accent2">
                  <a:lumMod val="20000"/>
                  <a:lumOff val="80000"/>
                </a:schemeClr>
              </a:solidFill>
              <a:latin typeface="Corbel" panose="020B0503020204020204" pitchFamily="34" charset="0"/>
            </a:endParaRPr>
          </a:p>
        </p:txBody>
      </p:sp>
      <p:sp>
        <p:nvSpPr>
          <p:cNvPr id="44" name="Speech Bubble: Rectangle with Corners Rounded 43">
            <a:extLst>
              <a:ext uri="{FF2B5EF4-FFF2-40B4-BE49-F238E27FC236}">
                <a16:creationId xmlns:a16="http://schemas.microsoft.com/office/drawing/2014/main" id="{26223BB7-7884-45C2-B5C5-9D01A56FD4FF}"/>
              </a:ext>
            </a:extLst>
          </p:cNvPr>
          <p:cNvSpPr/>
          <p:nvPr/>
        </p:nvSpPr>
        <p:spPr>
          <a:xfrm>
            <a:off x="3131560" y="4017871"/>
            <a:ext cx="2553806" cy="757329"/>
          </a:xfrm>
          <a:prstGeom prst="wedgeRoundRectCallout">
            <a:avLst>
              <a:gd name="adj1" fmla="val -110578"/>
              <a:gd name="adj2" fmla="val -2169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Then we start running our threads.</a:t>
            </a:r>
            <a:endParaRPr lang="en-US" sz="2000" dirty="0">
              <a:solidFill>
                <a:schemeClr val="accent2">
                  <a:lumMod val="20000"/>
                  <a:lumOff val="80000"/>
                </a:schemeClr>
              </a:solidFill>
              <a:latin typeface="Corbel" panose="020B0503020204020204" pitchFamily="34" charset="0"/>
            </a:endParaRPr>
          </a:p>
        </p:txBody>
      </p:sp>
      <p:sp>
        <p:nvSpPr>
          <p:cNvPr id="45" name="Speech Bubble: Rectangle with Corners Rounded 44">
            <a:extLst>
              <a:ext uri="{FF2B5EF4-FFF2-40B4-BE49-F238E27FC236}">
                <a16:creationId xmlns:a16="http://schemas.microsoft.com/office/drawing/2014/main" id="{F4BCA2EE-26F9-445B-8A6D-9310CC0A4338}"/>
              </a:ext>
            </a:extLst>
          </p:cNvPr>
          <p:cNvSpPr/>
          <p:nvPr/>
        </p:nvSpPr>
        <p:spPr>
          <a:xfrm>
            <a:off x="2917381" y="5121080"/>
            <a:ext cx="4392594" cy="1065230"/>
          </a:xfrm>
          <a:prstGeom prst="wedgeRoundRectCallout">
            <a:avLst>
              <a:gd name="adj1" fmla="val -83660"/>
              <a:gd name="adj2" fmla="val -742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Finally we wait for each thread to finish - when </a:t>
            </a:r>
            <a:r>
              <a:rPr lang="en-US" sz="2000" dirty="0" err="1">
                <a:solidFill>
                  <a:schemeClr val="bg1"/>
                </a:solidFill>
                <a:latin typeface="Corbel" panose="020B0503020204020204" pitchFamily="34" charset="0"/>
              </a:rPr>
              <a:t>t</a:t>
            </a:r>
            <a:r>
              <a:rPr lang="en-US" sz="2800" baseline="-25000" dirty="0" err="1">
                <a:solidFill>
                  <a:schemeClr val="bg1"/>
                </a:solidFill>
                <a:latin typeface="Corbel" panose="020B0503020204020204" pitchFamily="34" charset="0"/>
              </a:rPr>
              <a:t>i</a:t>
            </a:r>
            <a:r>
              <a:rPr lang="en-US" sz="2000" dirty="0" err="1">
                <a:solidFill>
                  <a:schemeClr val="bg1"/>
                </a:solidFill>
                <a:latin typeface="Corbel" panose="020B0503020204020204" pitchFamily="34" charset="0"/>
              </a:rPr>
              <a:t>.join</a:t>
            </a:r>
            <a:r>
              <a:rPr lang="en-US" sz="2000" dirty="0">
                <a:solidFill>
                  <a:schemeClr val="bg1"/>
                </a:solidFill>
                <a:latin typeface="Corbel" panose="020B0503020204020204" pitchFamily="34" charset="0"/>
              </a:rPr>
              <a:t>() returns, it means </a:t>
            </a:r>
            <a:r>
              <a:rPr lang="en-US" sz="2000" dirty="0" err="1">
                <a:solidFill>
                  <a:schemeClr val="bg1"/>
                </a:solidFill>
                <a:latin typeface="Corbel" panose="020B0503020204020204" pitchFamily="34" charset="0"/>
              </a:rPr>
              <a:t>t</a:t>
            </a:r>
            <a:r>
              <a:rPr lang="en-US" sz="3200" baseline="-25000" dirty="0" err="1">
                <a:solidFill>
                  <a:schemeClr val="bg1"/>
                </a:solidFill>
                <a:latin typeface="Corbel" panose="020B0503020204020204" pitchFamily="34" charset="0"/>
              </a:rPr>
              <a:t>i</a:t>
            </a:r>
            <a:r>
              <a:rPr lang="en-US" sz="2000" dirty="0" err="1">
                <a:solidFill>
                  <a:schemeClr val="bg1"/>
                </a:solidFill>
                <a:latin typeface="Corbel" panose="020B0503020204020204" pitchFamily="34" charset="0"/>
              </a:rPr>
              <a:t>'s</a:t>
            </a:r>
            <a:r>
              <a:rPr lang="en-US" sz="2000" dirty="0">
                <a:solidFill>
                  <a:schemeClr val="bg1"/>
                </a:solidFill>
                <a:latin typeface="Corbel" panose="020B0503020204020204" pitchFamily="34" charset="0"/>
              </a:rPr>
              <a:t> </a:t>
            </a:r>
            <a:r>
              <a:rPr lang="en-US" sz="2000" dirty="0">
                <a:solidFill>
                  <a:srgbClr val="FF8989"/>
                </a:solidFill>
                <a:latin typeface="Corbel" panose="020B0503020204020204" pitchFamily="34" charset="0"/>
              </a:rPr>
              <a:t>task() </a:t>
            </a:r>
            <a:r>
              <a:rPr lang="en-US" sz="2000" dirty="0">
                <a:solidFill>
                  <a:schemeClr val="bg1"/>
                </a:solidFill>
                <a:latin typeface="Corbel" panose="020B0503020204020204" pitchFamily="34" charset="0"/>
              </a:rPr>
              <a:t>has finished running.</a:t>
            </a:r>
            <a:endParaRPr lang="en-US" sz="2000" dirty="0">
              <a:solidFill>
                <a:schemeClr val="accent2">
                  <a:lumMod val="20000"/>
                  <a:lumOff val="80000"/>
                </a:schemeClr>
              </a:solidFill>
              <a:latin typeface="Corbel" panose="020B0503020204020204" pitchFamily="34" charset="0"/>
            </a:endParaRPr>
          </a:p>
        </p:txBody>
      </p:sp>
      <p:sp>
        <p:nvSpPr>
          <p:cNvPr id="15" name="Speech Bubble: Rectangle with Corners Rounded 14">
            <a:extLst>
              <a:ext uri="{FF2B5EF4-FFF2-40B4-BE49-F238E27FC236}">
                <a16:creationId xmlns:a16="http://schemas.microsoft.com/office/drawing/2014/main" id="{D18A2B30-2961-47AD-B392-AE19892EAB70}"/>
              </a:ext>
            </a:extLst>
          </p:cNvPr>
          <p:cNvSpPr/>
          <p:nvPr/>
        </p:nvSpPr>
        <p:spPr>
          <a:xfrm>
            <a:off x="8413466" y="817077"/>
            <a:ext cx="3547648" cy="1102964"/>
          </a:xfrm>
          <a:prstGeom prst="wedgeRoundRectCallout">
            <a:avLst>
              <a:gd name="adj1" fmla="val -102702"/>
              <a:gd name="adj2" fmla="val 3856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a program that creates three threads and runs the </a:t>
            </a:r>
            <a:r>
              <a:rPr lang="en-US" sz="2000" dirty="0">
                <a:solidFill>
                  <a:srgbClr val="FF8989"/>
                </a:solidFill>
                <a:latin typeface="Corbel" panose="020B0503020204020204" pitchFamily="34" charset="0"/>
              </a:rPr>
              <a:t>task() </a:t>
            </a:r>
            <a:r>
              <a:rPr lang="en-US" sz="2000" dirty="0">
                <a:solidFill>
                  <a:schemeClr val="bg1"/>
                </a:solidFill>
                <a:latin typeface="Corbel" panose="020B0503020204020204" pitchFamily="34" charset="0"/>
              </a:rPr>
              <a:t>function in each.</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6171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down)">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4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down)">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4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par>
                                <p:cTn id="60" presetID="22" presetClass="entr" presetSubtype="8"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90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wipe(left)">
                                      <p:cBhvr>
                                        <p:cTn id="8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25" grpId="1" animBg="1"/>
      <p:bldP spid="26" grpId="0" animBg="1"/>
      <p:bldP spid="26" grpId="1" animBg="1"/>
      <p:bldP spid="28" grpId="0"/>
      <p:bldP spid="30" grpId="0"/>
      <p:bldP spid="87" grpId="0"/>
      <p:bldP spid="42" grpId="0" animBg="1"/>
      <p:bldP spid="42" grpId="1" animBg="1"/>
      <p:bldP spid="43" grpId="0" animBg="1"/>
      <p:bldP spid="43" grpId="1" animBg="1"/>
      <p:bldP spid="44" grpId="0" animBg="1"/>
      <p:bldP spid="44" grpId="1" animBg="1"/>
      <p:bldP spid="45" grpId="0" animBg="1"/>
      <p:bldP spid="45" grpId="1" animBg="1"/>
      <p:bldP spid="15" grpId="0" animBg="1"/>
      <p:bldP spid="1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7E93976-CD30-4C92-A706-1BA9E864F44A}"/>
              </a:ext>
            </a:extLst>
          </p:cNvPr>
          <p:cNvSpPr txBox="1"/>
          <p:nvPr/>
        </p:nvSpPr>
        <p:spPr>
          <a:xfrm>
            <a:off x="10404798" y="2488326"/>
            <a:ext cx="6095222" cy="200055"/>
          </a:xfrm>
          <a:prstGeom prst="rect">
            <a:avLst/>
          </a:prstGeom>
          <a:noFill/>
        </p:spPr>
        <p:txBody>
          <a:bodyPr wrap="square">
            <a:spAutoFit/>
          </a:bodyPr>
          <a:lstStyle/>
          <a:p>
            <a:r>
              <a:rPr lang="en-US" sz="700" dirty="0"/>
              <a:t>	</a:t>
            </a:r>
          </a:p>
        </p:txBody>
      </p:sp>
      <p:sp>
        <p:nvSpPr>
          <p:cNvPr id="30" name="TextBox 29">
            <a:extLst>
              <a:ext uri="{FF2B5EF4-FFF2-40B4-BE49-F238E27FC236}">
                <a16:creationId xmlns:a16="http://schemas.microsoft.com/office/drawing/2014/main" id="{274B9B0B-B9A8-49FB-A745-B6123ADAC838}"/>
              </a:ext>
            </a:extLst>
          </p:cNvPr>
          <p:cNvSpPr txBox="1"/>
          <p:nvPr/>
        </p:nvSpPr>
        <p:spPr>
          <a:xfrm>
            <a:off x="7383561" y="958024"/>
            <a:ext cx="4565905" cy="707886"/>
          </a:xfrm>
          <a:prstGeom prst="rect">
            <a:avLst/>
          </a:prstGeom>
          <a:noFill/>
        </p:spPr>
        <p:txBody>
          <a:bodyPr wrap="square" rtlCol="0">
            <a:spAutoFit/>
          </a:bodyPr>
          <a:lstStyle/>
          <a:p>
            <a:pPr algn="ctr"/>
            <a:r>
              <a:rPr lang="en-US" sz="2000" dirty="0"/>
              <a:t>Why? Python's garbage collection system was never designed to be thread-safe!</a:t>
            </a:r>
          </a:p>
        </p:txBody>
      </p:sp>
      <p:sp>
        <p:nvSpPr>
          <p:cNvPr id="41" name="TextBox 40">
            <a:extLst>
              <a:ext uri="{FF2B5EF4-FFF2-40B4-BE49-F238E27FC236}">
                <a16:creationId xmlns:a16="http://schemas.microsoft.com/office/drawing/2014/main" id="{91F9539B-6416-4674-B7A3-D712FE29DC4A}"/>
              </a:ext>
            </a:extLst>
          </p:cNvPr>
          <p:cNvSpPr txBox="1"/>
          <p:nvPr/>
        </p:nvSpPr>
        <p:spPr>
          <a:xfrm>
            <a:off x="7278621" y="2386884"/>
            <a:ext cx="4775784" cy="707886"/>
          </a:xfrm>
          <a:prstGeom prst="rect">
            <a:avLst/>
          </a:prstGeom>
          <a:noFill/>
        </p:spPr>
        <p:txBody>
          <a:bodyPr wrap="square" rtlCol="0">
            <a:spAutoFit/>
          </a:bodyPr>
          <a:lstStyle/>
          <a:p>
            <a:pPr algn="ctr"/>
            <a:r>
              <a:rPr lang="en-US" sz="2000" dirty="0"/>
              <a:t>Python has something called a </a:t>
            </a:r>
            <a:br>
              <a:rPr lang="en-US" sz="2000" dirty="0"/>
            </a:br>
            <a:r>
              <a:rPr lang="en-US" sz="2000" dirty="0"/>
              <a:t>"Global Interpreter Lock" or GIL.</a:t>
            </a:r>
          </a:p>
        </p:txBody>
      </p:sp>
      <p:sp>
        <p:nvSpPr>
          <p:cNvPr id="42" name="TextBox 41">
            <a:extLst>
              <a:ext uri="{FF2B5EF4-FFF2-40B4-BE49-F238E27FC236}">
                <a16:creationId xmlns:a16="http://schemas.microsoft.com/office/drawing/2014/main" id="{F7519E70-AA04-496A-8C09-04D5C0D3A2D6}"/>
              </a:ext>
            </a:extLst>
          </p:cNvPr>
          <p:cNvSpPr txBox="1"/>
          <p:nvPr/>
        </p:nvSpPr>
        <p:spPr>
          <a:xfrm>
            <a:off x="7309975" y="4082136"/>
            <a:ext cx="4839362" cy="707886"/>
          </a:xfrm>
          <a:prstGeom prst="rect">
            <a:avLst/>
          </a:prstGeom>
          <a:noFill/>
        </p:spPr>
        <p:txBody>
          <a:bodyPr wrap="square" rtlCol="0">
            <a:spAutoFit/>
          </a:bodyPr>
          <a:lstStyle/>
          <a:p>
            <a:pPr algn="ctr"/>
            <a:r>
              <a:rPr lang="en-US" sz="2000" dirty="0"/>
              <a:t>Once a thread takes ownership of the GIL it's allowed to read/write to Python objects.</a:t>
            </a:r>
          </a:p>
        </p:txBody>
      </p:sp>
      <p:sp>
        <p:nvSpPr>
          <p:cNvPr id="43" name="TextBox 42">
            <a:extLst>
              <a:ext uri="{FF2B5EF4-FFF2-40B4-BE49-F238E27FC236}">
                <a16:creationId xmlns:a16="http://schemas.microsoft.com/office/drawing/2014/main" id="{6439EA42-4772-4C19-9E85-B37E94852B99}"/>
              </a:ext>
            </a:extLst>
          </p:cNvPr>
          <p:cNvSpPr txBox="1"/>
          <p:nvPr/>
        </p:nvSpPr>
        <p:spPr>
          <a:xfrm>
            <a:off x="7278621" y="1810964"/>
            <a:ext cx="4775784" cy="400110"/>
          </a:xfrm>
          <a:prstGeom prst="rect">
            <a:avLst/>
          </a:prstGeom>
          <a:noFill/>
        </p:spPr>
        <p:txBody>
          <a:bodyPr wrap="square" rtlCol="0">
            <a:spAutoFit/>
          </a:bodyPr>
          <a:lstStyle/>
          <a:p>
            <a:pPr algn="ctr"/>
            <a:r>
              <a:rPr lang="en-US" sz="2000" dirty="0"/>
              <a:t>So, what's going on?</a:t>
            </a:r>
          </a:p>
        </p:txBody>
      </p:sp>
      <p:sp>
        <p:nvSpPr>
          <p:cNvPr id="45" name="TextBox 44">
            <a:extLst>
              <a:ext uri="{FF2B5EF4-FFF2-40B4-BE49-F238E27FC236}">
                <a16:creationId xmlns:a16="http://schemas.microsoft.com/office/drawing/2014/main" id="{E4C50F1F-FA6A-4C47-8AE0-A3E10F33FB26}"/>
              </a:ext>
            </a:extLst>
          </p:cNvPr>
          <p:cNvSpPr txBox="1"/>
          <p:nvPr/>
        </p:nvSpPr>
        <p:spPr>
          <a:xfrm>
            <a:off x="7342198" y="4895597"/>
            <a:ext cx="4712208" cy="1015663"/>
          </a:xfrm>
          <a:prstGeom prst="rect">
            <a:avLst/>
          </a:prstGeom>
          <a:noFill/>
        </p:spPr>
        <p:txBody>
          <a:bodyPr wrap="square" rtlCol="0">
            <a:spAutoFit/>
          </a:bodyPr>
          <a:lstStyle/>
          <a:p>
            <a:pPr algn="ctr"/>
            <a:r>
              <a:rPr lang="en-US" sz="2000" dirty="0"/>
              <a:t>After a thread runs for a while, it releases the GIL (tosses the potato) to another thread and gives it ownership.</a:t>
            </a:r>
          </a:p>
        </p:txBody>
      </p:sp>
      <p:sp>
        <p:nvSpPr>
          <p:cNvPr id="46" name="TextBox 45">
            <a:extLst>
              <a:ext uri="{FF2B5EF4-FFF2-40B4-BE49-F238E27FC236}">
                <a16:creationId xmlns:a16="http://schemas.microsoft.com/office/drawing/2014/main" id="{CCC0E2D2-BABC-4DF5-AEAA-23B35631BFA8}"/>
              </a:ext>
            </a:extLst>
          </p:cNvPr>
          <p:cNvSpPr txBox="1"/>
          <p:nvPr/>
        </p:nvSpPr>
        <p:spPr>
          <a:xfrm>
            <a:off x="7237258" y="6016835"/>
            <a:ext cx="4712208" cy="707886"/>
          </a:xfrm>
          <a:prstGeom prst="rect">
            <a:avLst/>
          </a:prstGeom>
          <a:noFill/>
        </p:spPr>
        <p:txBody>
          <a:bodyPr wrap="square" rtlCol="0">
            <a:spAutoFit/>
          </a:bodyPr>
          <a:lstStyle/>
          <a:p>
            <a:pPr algn="ctr"/>
            <a:r>
              <a:rPr lang="en-US" sz="2000" dirty="0"/>
              <a:t>If a thread is waiting for the GIL, it simply falls asleep until it gets its turn.</a:t>
            </a:r>
          </a:p>
        </p:txBody>
      </p:sp>
      <p:sp>
        <p:nvSpPr>
          <p:cNvPr id="49" name="Title 1">
            <a:extLst>
              <a:ext uri="{FF2B5EF4-FFF2-40B4-BE49-F238E27FC236}">
                <a16:creationId xmlns:a16="http://schemas.microsoft.com/office/drawing/2014/main" id="{F8B52850-FE1E-44FE-951E-09F989548401}"/>
              </a:ext>
            </a:extLst>
          </p:cNvPr>
          <p:cNvSpPr>
            <a:spLocks noGrp="1"/>
          </p:cNvSpPr>
          <p:nvPr>
            <p:ph type="title"/>
          </p:nvPr>
        </p:nvSpPr>
        <p:spPr>
          <a:xfrm>
            <a:off x="914400" y="-199345"/>
            <a:ext cx="10363200" cy="1143000"/>
          </a:xfrm>
        </p:spPr>
        <p:txBody>
          <a:bodyPr/>
          <a:lstStyle/>
          <a:p>
            <a:r>
              <a:rPr lang="en-US" dirty="0"/>
              <a:t>The Global Interpreter Lock (GIL) in Python</a:t>
            </a:r>
          </a:p>
        </p:txBody>
      </p:sp>
      <p:grpSp>
        <p:nvGrpSpPr>
          <p:cNvPr id="4" name="Group 3">
            <a:extLst>
              <a:ext uri="{FF2B5EF4-FFF2-40B4-BE49-F238E27FC236}">
                <a16:creationId xmlns:a16="http://schemas.microsoft.com/office/drawing/2014/main" id="{413A175B-8477-4F9B-8BF7-D0FBE76F651D}"/>
              </a:ext>
            </a:extLst>
          </p:cNvPr>
          <p:cNvGrpSpPr/>
          <p:nvPr/>
        </p:nvGrpSpPr>
        <p:grpSpPr>
          <a:xfrm>
            <a:off x="7309975" y="2970955"/>
            <a:ext cx="4682600" cy="1143000"/>
            <a:chOff x="7309975" y="2970955"/>
            <a:chExt cx="4682600" cy="1143000"/>
          </a:xfrm>
        </p:grpSpPr>
        <p:pic>
          <p:nvPicPr>
            <p:cNvPr id="3" name="Picture 2">
              <a:extLst>
                <a:ext uri="{FF2B5EF4-FFF2-40B4-BE49-F238E27FC236}">
                  <a16:creationId xmlns:a16="http://schemas.microsoft.com/office/drawing/2014/main" id="{FE9107F3-1D02-4519-BE39-79E6785852E5}"/>
                </a:ext>
              </a:extLst>
            </p:cNvPr>
            <p:cNvPicPr>
              <a:picLocks noChangeAspect="1"/>
            </p:cNvPicPr>
            <p:nvPr/>
          </p:nvPicPr>
          <p:blipFill>
            <a:blip r:embed="rId3"/>
            <a:stretch>
              <a:fillRect/>
            </a:stretch>
          </p:blipFill>
          <p:spPr>
            <a:xfrm>
              <a:off x="7309975" y="2970955"/>
              <a:ext cx="1143000" cy="1143000"/>
            </a:xfrm>
            <a:prstGeom prst="rect">
              <a:avLst/>
            </a:prstGeom>
          </p:spPr>
        </p:pic>
        <p:sp>
          <p:nvSpPr>
            <p:cNvPr id="44" name="TextBox 43">
              <a:extLst>
                <a:ext uri="{FF2B5EF4-FFF2-40B4-BE49-F238E27FC236}">
                  <a16:creationId xmlns:a16="http://schemas.microsoft.com/office/drawing/2014/main" id="{28D4513C-0CE1-40FD-A2CF-7E4B93D3BFC6}"/>
                </a:ext>
              </a:extLst>
            </p:cNvPr>
            <p:cNvSpPr txBox="1"/>
            <p:nvPr/>
          </p:nvSpPr>
          <p:spPr>
            <a:xfrm>
              <a:off x="8239225" y="3252741"/>
              <a:ext cx="3753350" cy="707886"/>
            </a:xfrm>
            <a:prstGeom prst="rect">
              <a:avLst/>
            </a:prstGeom>
            <a:noFill/>
          </p:spPr>
          <p:txBody>
            <a:bodyPr wrap="square" rtlCol="0">
              <a:spAutoFit/>
            </a:bodyPr>
            <a:lstStyle/>
            <a:p>
              <a:pPr algn="ctr"/>
              <a:r>
                <a:rPr lang="en-US" sz="2000" dirty="0"/>
                <a:t>The GIL is like a hot potato – it can only have one owner at a time.</a:t>
              </a:r>
            </a:p>
          </p:txBody>
        </p:sp>
      </p:grpSp>
      <p:sp>
        <p:nvSpPr>
          <p:cNvPr id="15" name="TextBox 14">
            <a:extLst>
              <a:ext uri="{FF2B5EF4-FFF2-40B4-BE49-F238E27FC236}">
                <a16:creationId xmlns:a16="http://schemas.microsoft.com/office/drawing/2014/main" id="{0B2FF1C9-F3BB-4201-B120-2D8C6B21C261}"/>
              </a:ext>
            </a:extLst>
          </p:cNvPr>
          <p:cNvSpPr txBox="1"/>
          <p:nvPr/>
        </p:nvSpPr>
        <p:spPr>
          <a:xfrm>
            <a:off x="268582" y="671691"/>
            <a:ext cx="7041393" cy="6024726"/>
          </a:xfrm>
          <a:prstGeom prst="rect">
            <a:avLst/>
          </a:prstGeom>
          <a:solidFill>
            <a:srgbClr val="FCFDFE"/>
          </a:solidFill>
          <a:ln>
            <a:solidFill>
              <a:schemeClr val="tx1"/>
            </a:solidFill>
          </a:ln>
        </p:spPr>
        <p:txBody>
          <a:bodyPr wrap="square">
            <a:spAutoFit/>
          </a:bodyPr>
          <a:lstStyle/>
          <a:p>
            <a:r>
              <a:rPr lang="en-US" dirty="0">
                <a:latin typeface="Consolas" panose="020B0609020204030204" pitchFamily="49" charset="0"/>
              </a:rPr>
              <a:t>import threading</a:t>
            </a:r>
          </a:p>
          <a:p>
            <a:endParaRPr lang="en-US" sz="1050" dirty="0">
              <a:latin typeface="Consolas" panose="020B0609020204030204" pitchFamily="49" charset="0"/>
            </a:endParaRPr>
          </a:p>
          <a:p>
            <a:r>
              <a:rPr lang="en-US" dirty="0">
                <a:solidFill>
                  <a:srgbClr val="C00000"/>
                </a:solidFill>
                <a:latin typeface="Consolas" panose="020B0609020204030204" pitchFamily="49" charset="0"/>
              </a:rPr>
              <a:t>def task():</a:t>
            </a:r>
          </a:p>
          <a:p>
            <a:r>
              <a:rPr lang="en-US" dirty="0">
                <a:latin typeface="Consolas" panose="020B0609020204030204" pitchFamily="49" charset="0"/>
              </a:rPr>
              <a:t>  n = 0</a:t>
            </a:r>
          </a:p>
          <a:p>
            <a:r>
              <a:rPr lang="en-US" dirty="0">
                <a:latin typeface="Consolas" panose="020B0609020204030204" pitchFamily="49" charset="0"/>
              </a:rPr>
              <a:t>  while n &lt; 100000000:   # does some computation</a:t>
            </a:r>
          </a:p>
          <a:p>
            <a:r>
              <a:rPr lang="en-US" dirty="0">
                <a:latin typeface="Consolas" panose="020B0609020204030204" pitchFamily="49" charset="0"/>
              </a:rPr>
              <a:t>    n = n + 1</a:t>
            </a:r>
          </a:p>
          <a:p>
            <a:endParaRPr lang="en-US" sz="1100" dirty="0">
              <a:latin typeface="Consolas" panose="020B0609020204030204" pitchFamily="49" charset="0"/>
            </a:endParaRPr>
          </a:p>
          <a:p>
            <a:r>
              <a:rPr lang="en-US" dirty="0">
                <a:latin typeface="Consolas" panose="020B0609020204030204" pitchFamily="49" charset="0"/>
              </a:rPr>
              <a:t>print("Creating threads!")</a:t>
            </a:r>
          </a:p>
          <a:p>
            <a:r>
              <a:rPr lang="en-US" dirty="0">
                <a:solidFill>
                  <a:srgbClr val="009644"/>
                </a:solidFill>
                <a:latin typeface="Consolas" panose="020B0609020204030204" pitchFamily="49" charset="0"/>
              </a:rPr>
              <a:t>t1 </a:t>
            </a:r>
            <a:r>
              <a:rPr lang="en-US" dirty="0">
                <a:latin typeface="Consolas" panose="020B0609020204030204" pitchFamily="49" charset="0"/>
              </a:rPr>
              <a:t>= </a:t>
            </a:r>
            <a:r>
              <a:rPr lang="en-US" dirty="0" err="1">
                <a:latin typeface="Consolas" panose="020B0609020204030204" pitchFamily="49" charset="0"/>
              </a:rPr>
              <a:t>threading.Thread</a:t>
            </a:r>
            <a:r>
              <a:rPr lang="en-US" dirty="0">
                <a:latin typeface="Consolas" panose="020B0609020204030204" pitchFamily="49" charset="0"/>
              </a:rPr>
              <a:t>(target=</a:t>
            </a:r>
            <a:r>
              <a:rPr lang="en-US" dirty="0">
                <a:solidFill>
                  <a:srgbClr val="C00000"/>
                </a:solidFill>
                <a:latin typeface="Consolas" panose="020B0609020204030204" pitchFamily="49" charset="0"/>
              </a:rPr>
              <a:t>task</a:t>
            </a:r>
            <a:r>
              <a:rPr lang="en-US" dirty="0">
                <a:latin typeface="Consolas" panose="020B0609020204030204" pitchFamily="49" charset="0"/>
              </a:rPr>
              <a:t>)</a:t>
            </a:r>
          </a:p>
          <a:p>
            <a:r>
              <a:rPr lang="en-US" dirty="0">
                <a:solidFill>
                  <a:srgbClr val="7030A0"/>
                </a:solidFill>
                <a:latin typeface="Consolas" panose="020B0609020204030204" pitchFamily="49" charset="0"/>
              </a:rPr>
              <a:t>t2 </a:t>
            </a:r>
            <a:r>
              <a:rPr lang="en-US" dirty="0">
                <a:latin typeface="Consolas" panose="020B0609020204030204" pitchFamily="49" charset="0"/>
              </a:rPr>
              <a:t>= </a:t>
            </a:r>
            <a:r>
              <a:rPr lang="en-US" dirty="0" err="1">
                <a:latin typeface="Consolas" panose="020B0609020204030204" pitchFamily="49" charset="0"/>
              </a:rPr>
              <a:t>threading.Thread</a:t>
            </a:r>
            <a:r>
              <a:rPr lang="en-US" dirty="0">
                <a:latin typeface="Consolas" panose="020B0609020204030204" pitchFamily="49" charset="0"/>
              </a:rPr>
              <a:t>(target=</a:t>
            </a:r>
            <a:r>
              <a:rPr lang="en-US" dirty="0">
                <a:solidFill>
                  <a:srgbClr val="C00000"/>
                </a:solidFill>
                <a:latin typeface="Consolas" panose="020B0609020204030204" pitchFamily="49" charset="0"/>
              </a:rPr>
              <a:t>task</a:t>
            </a:r>
            <a:r>
              <a:rPr lang="en-US" dirty="0">
                <a:latin typeface="Consolas" panose="020B0609020204030204" pitchFamily="49" charset="0"/>
              </a:rPr>
              <a:t>)</a:t>
            </a:r>
          </a:p>
          <a:p>
            <a:r>
              <a:rPr lang="en-US" dirty="0">
                <a:solidFill>
                  <a:srgbClr val="0070C0"/>
                </a:solidFill>
                <a:latin typeface="Consolas" panose="020B0609020204030204" pitchFamily="49" charset="0"/>
              </a:rPr>
              <a:t>t3 </a:t>
            </a:r>
            <a:r>
              <a:rPr lang="en-US" dirty="0">
                <a:latin typeface="Consolas" panose="020B0609020204030204" pitchFamily="49" charset="0"/>
              </a:rPr>
              <a:t>= </a:t>
            </a:r>
            <a:r>
              <a:rPr lang="en-US" dirty="0" err="1">
                <a:latin typeface="Consolas" panose="020B0609020204030204" pitchFamily="49" charset="0"/>
              </a:rPr>
              <a:t>threading.Thread</a:t>
            </a:r>
            <a:r>
              <a:rPr lang="en-US" dirty="0">
                <a:latin typeface="Consolas" panose="020B0609020204030204" pitchFamily="49" charset="0"/>
              </a:rPr>
              <a:t>(target=</a:t>
            </a:r>
            <a:r>
              <a:rPr lang="en-US" dirty="0">
                <a:solidFill>
                  <a:srgbClr val="C00000"/>
                </a:solidFill>
                <a:latin typeface="Consolas" panose="020B0609020204030204" pitchFamily="49" charset="0"/>
              </a:rPr>
              <a:t>task</a:t>
            </a:r>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print("Start executing threads!")</a:t>
            </a:r>
          </a:p>
          <a:p>
            <a:r>
              <a:rPr lang="en-US" dirty="0">
                <a:latin typeface="Consolas" panose="020B0609020204030204" pitchFamily="49" charset="0"/>
              </a:rPr>
              <a:t>t1.start()</a:t>
            </a:r>
          </a:p>
          <a:p>
            <a:r>
              <a:rPr lang="en-US" dirty="0">
                <a:latin typeface="Consolas" panose="020B0609020204030204" pitchFamily="49" charset="0"/>
              </a:rPr>
              <a:t>t2.start()</a:t>
            </a:r>
          </a:p>
          <a:p>
            <a:r>
              <a:rPr lang="en-US" dirty="0">
                <a:latin typeface="Consolas" panose="020B0609020204030204" pitchFamily="49" charset="0"/>
              </a:rPr>
              <a:t>t3.start()</a:t>
            </a:r>
          </a:p>
          <a:p>
            <a:endParaRPr lang="en-US" sz="1100" dirty="0">
              <a:latin typeface="Consolas" panose="020B0609020204030204" pitchFamily="49" charset="0"/>
            </a:endParaRPr>
          </a:p>
          <a:p>
            <a:r>
              <a:rPr lang="en-US" dirty="0">
                <a:latin typeface="Consolas" panose="020B0609020204030204" pitchFamily="49" charset="0"/>
              </a:rPr>
              <a:t>print("Waiting for each thread to finish!")</a:t>
            </a:r>
          </a:p>
          <a:p>
            <a:r>
              <a:rPr lang="en-US" dirty="0">
                <a:latin typeface="Consolas" panose="020B0609020204030204" pitchFamily="49" charset="0"/>
              </a:rPr>
              <a:t>t1.join()</a:t>
            </a:r>
          </a:p>
          <a:p>
            <a:r>
              <a:rPr lang="en-US" dirty="0">
                <a:latin typeface="Consolas" panose="020B0609020204030204" pitchFamily="49" charset="0"/>
              </a:rPr>
              <a:t>t2.join()</a:t>
            </a:r>
          </a:p>
          <a:p>
            <a:r>
              <a:rPr lang="en-US" dirty="0">
                <a:latin typeface="Consolas" panose="020B0609020204030204" pitchFamily="49" charset="0"/>
              </a:rPr>
              <a:t>t3.join()</a:t>
            </a:r>
          </a:p>
          <a:p>
            <a:endParaRPr lang="en-US" sz="1100" dirty="0">
              <a:latin typeface="Consolas" panose="020B0609020204030204" pitchFamily="49" charset="0"/>
            </a:endParaRPr>
          </a:p>
          <a:p>
            <a:r>
              <a:rPr lang="en-US" dirty="0">
                <a:latin typeface="Consolas" panose="020B0609020204030204" pitchFamily="49" charset="0"/>
              </a:rPr>
              <a:t>print("All threads have finished!")</a:t>
            </a:r>
          </a:p>
        </p:txBody>
      </p:sp>
    </p:spTree>
    <p:extLst>
      <p:ext uri="{BB962C8B-B14F-4D97-AF65-F5344CB8AC3E}">
        <p14:creationId xmlns:p14="http://schemas.microsoft.com/office/powerpoint/2010/main" val="369141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1" grpId="0"/>
      <p:bldP spid="42" grpId="0"/>
      <p:bldP spid="43" grpId="0"/>
      <p:bldP spid="45" grpId="0"/>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Python Scripts vs. Modules</a:t>
            </a:r>
          </a:p>
        </p:txBody>
      </p:sp>
      <p:grpSp>
        <p:nvGrpSpPr>
          <p:cNvPr id="15" name="Group 14">
            <a:extLst>
              <a:ext uri="{FF2B5EF4-FFF2-40B4-BE49-F238E27FC236}">
                <a16:creationId xmlns:a16="http://schemas.microsoft.com/office/drawing/2014/main" id="{6E8C2CA8-5620-4E4D-9FDD-02AF058205A6}"/>
              </a:ext>
            </a:extLst>
          </p:cNvPr>
          <p:cNvGrpSpPr/>
          <p:nvPr/>
        </p:nvGrpSpPr>
        <p:grpSpPr>
          <a:xfrm>
            <a:off x="1278812" y="3590363"/>
            <a:ext cx="10230457" cy="1162812"/>
            <a:chOff x="1613619" y="1091452"/>
            <a:chExt cx="10230457" cy="1162812"/>
          </a:xfrm>
        </p:grpSpPr>
        <p:sp>
          <p:nvSpPr>
            <p:cNvPr id="6" name="TextBox 5">
              <a:extLst>
                <a:ext uri="{FF2B5EF4-FFF2-40B4-BE49-F238E27FC236}">
                  <a16:creationId xmlns:a16="http://schemas.microsoft.com/office/drawing/2014/main" id="{58349E4C-491C-44F2-8CEC-F948BC02B6DF}"/>
                </a:ext>
              </a:extLst>
            </p:cNvPr>
            <p:cNvSpPr txBox="1"/>
            <p:nvPr/>
          </p:nvSpPr>
          <p:spPr>
            <a:xfrm>
              <a:off x="1613619" y="1337578"/>
              <a:ext cx="8035122" cy="830997"/>
            </a:xfrm>
            <a:prstGeom prst="rect">
              <a:avLst/>
            </a:prstGeom>
            <a:noFill/>
          </p:spPr>
          <p:txBody>
            <a:bodyPr wrap="square">
              <a:spAutoFit/>
            </a:bodyPr>
            <a:lstStyle/>
            <a:p>
              <a:pPr algn="ctr"/>
              <a:r>
                <a:rPr lang="en-US" sz="2400" dirty="0"/>
                <a:t>A </a:t>
              </a:r>
              <a:r>
                <a:rPr lang="en-US" sz="2400" dirty="0">
                  <a:solidFill>
                    <a:srgbClr val="FF0000"/>
                  </a:solidFill>
                </a:rPr>
                <a:t>module</a:t>
              </a:r>
              <a:r>
                <a:rPr lang="en-US" sz="2400" dirty="0"/>
                <a:t> is a .</a:t>
              </a:r>
              <a:r>
                <a:rPr lang="en-US" sz="2400" dirty="0" err="1"/>
                <a:t>py</a:t>
              </a:r>
              <a:r>
                <a:rPr lang="en-US" sz="2400" dirty="0"/>
                <a:t> file that implements a set of </a:t>
              </a:r>
              <a:r>
                <a:rPr lang="en-US" sz="2400" dirty="0">
                  <a:solidFill>
                    <a:srgbClr val="FF0000"/>
                  </a:solidFill>
                </a:rPr>
                <a:t>related classes </a:t>
              </a:r>
              <a:r>
                <a:rPr lang="en-US" sz="2400" dirty="0"/>
                <a:t>or </a:t>
              </a:r>
              <a:r>
                <a:rPr lang="en-US" sz="2400" dirty="0">
                  <a:solidFill>
                    <a:srgbClr val="FF0000"/>
                  </a:solidFill>
                </a:rPr>
                <a:t>functions </a:t>
              </a:r>
              <a:r>
                <a:rPr lang="en-US" sz="2400" dirty="0"/>
                <a:t>for use as a library (e.g., for machine learning).</a:t>
              </a:r>
            </a:p>
          </p:txBody>
        </p:sp>
        <p:grpSp>
          <p:nvGrpSpPr>
            <p:cNvPr id="14" name="Group 13">
              <a:extLst>
                <a:ext uri="{FF2B5EF4-FFF2-40B4-BE49-F238E27FC236}">
                  <a16:creationId xmlns:a16="http://schemas.microsoft.com/office/drawing/2014/main" id="{110D7201-DD59-4945-9528-DD3F22C6F8DE}"/>
                </a:ext>
              </a:extLst>
            </p:cNvPr>
            <p:cNvGrpSpPr/>
            <p:nvPr/>
          </p:nvGrpSpPr>
          <p:grpSpPr>
            <a:xfrm>
              <a:off x="9767626" y="1091452"/>
              <a:ext cx="2076450" cy="1162812"/>
              <a:chOff x="9767626" y="1091452"/>
              <a:chExt cx="2076450" cy="1162812"/>
            </a:xfrm>
          </p:grpSpPr>
          <p:pic>
            <p:nvPicPr>
              <p:cNvPr id="10" name="Picture 9">
                <a:extLst>
                  <a:ext uri="{FF2B5EF4-FFF2-40B4-BE49-F238E27FC236}">
                    <a16:creationId xmlns:a16="http://schemas.microsoft.com/office/drawing/2014/main" id="{D334E94F-8318-4306-9661-15FA37EBB4B6}"/>
                  </a:ext>
                </a:extLst>
              </p:cNvPr>
              <p:cNvPicPr>
                <a:picLocks noChangeAspect="1"/>
              </p:cNvPicPr>
              <p:nvPr/>
            </p:nvPicPr>
            <p:blipFill>
              <a:blip r:embed="rId3"/>
              <a:stretch>
                <a:fillRect/>
              </a:stretch>
            </p:blipFill>
            <p:spPr>
              <a:xfrm>
                <a:off x="9767626" y="1091452"/>
                <a:ext cx="2076450" cy="11628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3" name="Group 12">
                <a:extLst>
                  <a:ext uri="{FF2B5EF4-FFF2-40B4-BE49-F238E27FC236}">
                    <a16:creationId xmlns:a16="http://schemas.microsoft.com/office/drawing/2014/main" id="{E6724D02-708F-487E-82FC-A58E6C61907B}"/>
                  </a:ext>
                </a:extLst>
              </p:cNvPr>
              <p:cNvGrpSpPr/>
              <p:nvPr/>
            </p:nvGrpSpPr>
            <p:grpSpPr>
              <a:xfrm>
                <a:off x="9767626" y="1091452"/>
                <a:ext cx="2076450" cy="409688"/>
                <a:chOff x="9767626" y="1091452"/>
                <a:chExt cx="2076450" cy="409688"/>
              </a:xfrm>
            </p:grpSpPr>
            <p:sp>
              <p:nvSpPr>
                <p:cNvPr id="11" name="Rectangle 10">
                  <a:extLst>
                    <a:ext uri="{FF2B5EF4-FFF2-40B4-BE49-F238E27FC236}">
                      <a16:creationId xmlns:a16="http://schemas.microsoft.com/office/drawing/2014/main" id="{F0384593-F281-4522-9C01-3DC5529B5092}"/>
                    </a:ext>
                  </a:extLst>
                </p:cNvPr>
                <p:cNvSpPr/>
                <p:nvPr/>
              </p:nvSpPr>
              <p:spPr>
                <a:xfrm>
                  <a:off x="9767626" y="1091452"/>
                  <a:ext cx="1144214" cy="40968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DBFC61-B3B4-4860-8369-321FB2BCE635}"/>
                    </a:ext>
                  </a:extLst>
                </p:cNvPr>
                <p:cNvSpPr/>
                <p:nvPr/>
              </p:nvSpPr>
              <p:spPr>
                <a:xfrm>
                  <a:off x="10699862" y="1118941"/>
                  <a:ext cx="1144214" cy="29075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8" name="Group 17">
            <a:extLst>
              <a:ext uri="{FF2B5EF4-FFF2-40B4-BE49-F238E27FC236}">
                <a16:creationId xmlns:a16="http://schemas.microsoft.com/office/drawing/2014/main" id="{DB1E12FB-A880-4E92-9244-6CF3B961DDEB}"/>
              </a:ext>
            </a:extLst>
          </p:cNvPr>
          <p:cNvGrpSpPr/>
          <p:nvPr/>
        </p:nvGrpSpPr>
        <p:grpSpPr>
          <a:xfrm>
            <a:off x="1580459" y="5207712"/>
            <a:ext cx="9179672" cy="1147763"/>
            <a:chOff x="587954" y="2414701"/>
            <a:chExt cx="9179672" cy="1147763"/>
          </a:xfrm>
        </p:grpSpPr>
        <p:sp>
          <p:nvSpPr>
            <p:cNvPr id="5" name="TextBox 4">
              <a:extLst>
                <a:ext uri="{FF2B5EF4-FFF2-40B4-BE49-F238E27FC236}">
                  <a16:creationId xmlns:a16="http://schemas.microsoft.com/office/drawing/2014/main" id="{1CEDFB6F-4AE9-45F4-A7C3-0DB918C13CAC}"/>
                </a:ext>
              </a:extLst>
            </p:cNvPr>
            <p:cNvSpPr txBox="1"/>
            <p:nvPr/>
          </p:nvSpPr>
          <p:spPr>
            <a:xfrm>
              <a:off x="2424374" y="2615490"/>
              <a:ext cx="7343252" cy="830997"/>
            </a:xfrm>
            <a:prstGeom prst="rect">
              <a:avLst/>
            </a:prstGeom>
            <a:noFill/>
          </p:spPr>
          <p:txBody>
            <a:bodyPr wrap="square">
              <a:spAutoFit/>
            </a:bodyPr>
            <a:lstStyle/>
            <a:p>
              <a:pPr algn="ctr"/>
              <a:r>
                <a:rPr lang="en-US" sz="2400" dirty="0">
                  <a:solidFill>
                    <a:srgbClr val="FF0000"/>
                  </a:solidFill>
                </a:rPr>
                <a:t>Modules</a:t>
              </a:r>
              <a:r>
                <a:rPr lang="en-US" sz="2400" dirty="0"/>
                <a:t> are intended to be </a:t>
              </a:r>
              <a:r>
                <a:rPr lang="en-US" sz="2400" dirty="0">
                  <a:solidFill>
                    <a:srgbClr val="FF0000"/>
                  </a:solidFill>
                </a:rPr>
                <a:t>imported</a:t>
              </a:r>
              <a:r>
                <a:rPr lang="en-US" sz="2400" dirty="0"/>
                <a:t> into a </a:t>
              </a:r>
              <a:r>
                <a:rPr lang="en-US" sz="2400" dirty="0">
                  <a:solidFill>
                    <a:srgbClr val="FF0000"/>
                  </a:solidFill>
                </a:rPr>
                <a:t>python script </a:t>
              </a:r>
              <a:r>
                <a:rPr lang="en-US" sz="2400" dirty="0"/>
                <a:t>or </a:t>
              </a:r>
              <a:r>
                <a:rPr lang="en-US" sz="2400" dirty="0">
                  <a:solidFill>
                    <a:srgbClr val="FF0000"/>
                  </a:solidFill>
                </a:rPr>
                <a:t>other modules </a:t>
              </a:r>
              <a:r>
                <a:rPr lang="en-US" sz="2400" dirty="0"/>
                <a:t>to provide needed functionality.</a:t>
              </a:r>
            </a:p>
          </p:txBody>
        </p:sp>
        <p:pic>
          <p:nvPicPr>
            <p:cNvPr id="17" name="Picture 16">
              <a:extLst>
                <a:ext uri="{FF2B5EF4-FFF2-40B4-BE49-F238E27FC236}">
                  <a16:creationId xmlns:a16="http://schemas.microsoft.com/office/drawing/2014/main" id="{DF881F6F-1DF4-400F-B1F4-61A1495B7C1F}"/>
                </a:ext>
              </a:extLst>
            </p:cNvPr>
            <p:cNvPicPr>
              <a:picLocks noChangeAspect="1"/>
            </p:cNvPicPr>
            <p:nvPr/>
          </p:nvPicPr>
          <p:blipFill>
            <a:blip r:embed="rId4"/>
            <a:stretch>
              <a:fillRect/>
            </a:stretch>
          </p:blipFill>
          <p:spPr>
            <a:xfrm>
              <a:off x="587954" y="2414701"/>
              <a:ext cx="1836420" cy="1147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7" name="Group 6">
            <a:extLst>
              <a:ext uri="{FF2B5EF4-FFF2-40B4-BE49-F238E27FC236}">
                <a16:creationId xmlns:a16="http://schemas.microsoft.com/office/drawing/2014/main" id="{5ADF56AC-E8B3-46EE-ABD7-FF871FB1580F}"/>
              </a:ext>
            </a:extLst>
          </p:cNvPr>
          <p:cNvGrpSpPr/>
          <p:nvPr/>
        </p:nvGrpSpPr>
        <p:grpSpPr>
          <a:xfrm>
            <a:off x="2099884" y="901975"/>
            <a:ext cx="8914101" cy="1303646"/>
            <a:chOff x="2498669" y="929756"/>
            <a:chExt cx="8914101" cy="1303646"/>
          </a:xfrm>
        </p:grpSpPr>
        <p:sp>
          <p:nvSpPr>
            <p:cNvPr id="9" name="TextBox 8">
              <a:extLst>
                <a:ext uri="{FF2B5EF4-FFF2-40B4-BE49-F238E27FC236}">
                  <a16:creationId xmlns:a16="http://schemas.microsoft.com/office/drawing/2014/main" id="{4848414E-6786-4847-B2D6-874D6C05B18F}"/>
                </a:ext>
              </a:extLst>
            </p:cNvPr>
            <p:cNvSpPr txBox="1"/>
            <p:nvPr/>
          </p:nvSpPr>
          <p:spPr>
            <a:xfrm>
              <a:off x="2498669" y="1229739"/>
              <a:ext cx="7187497" cy="830997"/>
            </a:xfrm>
            <a:prstGeom prst="rect">
              <a:avLst/>
            </a:prstGeom>
            <a:noFill/>
          </p:spPr>
          <p:txBody>
            <a:bodyPr wrap="square">
              <a:spAutoFit/>
            </a:bodyPr>
            <a:lstStyle/>
            <a:p>
              <a:pPr algn="ctr"/>
              <a:r>
                <a:rPr lang="en-US" sz="2400" dirty="0"/>
                <a:t>A </a:t>
              </a:r>
              <a:r>
                <a:rPr lang="en-US" sz="2400" dirty="0">
                  <a:solidFill>
                    <a:srgbClr val="FF0000"/>
                  </a:solidFill>
                </a:rPr>
                <a:t>script</a:t>
              </a:r>
              <a:r>
                <a:rPr lang="en-US" sz="2400" dirty="0"/>
                <a:t> is a </a:t>
              </a:r>
              <a:r>
                <a:rPr lang="en-US" sz="2400" dirty="0">
                  <a:solidFill>
                    <a:srgbClr val="FF0000"/>
                  </a:solidFill>
                </a:rPr>
                <a:t>.</a:t>
              </a:r>
              <a:r>
                <a:rPr lang="en-US" sz="2400" dirty="0" err="1">
                  <a:solidFill>
                    <a:srgbClr val="FF0000"/>
                  </a:solidFill>
                </a:rPr>
                <a:t>py</a:t>
              </a:r>
              <a:r>
                <a:rPr lang="en-US" sz="2400" dirty="0">
                  <a:solidFill>
                    <a:srgbClr val="FF0000"/>
                  </a:solidFill>
                </a:rPr>
                <a:t> file </a:t>
              </a:r>
              <a:r>
                <a:rPr lang="en-US" sz="2400" dirty="0"/>
                <a:t>that implements a </a:t>
              </a:r>
              <a:r>
                <a:rPr lang="en-US" sz="2400" dirty="0">
                  <a:solidFill>
                    <a:srgbClr val="FF0000"/>
                  </a:solidFill>
                </a:rPr>
                <a:t>main() function </a:t>
              </a:r>
              <a:r>
                <a:rPr lang="en-US" sz="2400" dirty="0"/>
                <a:t>and is meant to run a stand-alone program. </a:t>
              </a:r>
            </a:p>
          </p:txBody>
        </p:sp>
        <p:pic>
          <p:nvPicPr>
            <p:cNvPr id="4" name="Picture 3">
              <a:extLst>
                <a:ext uri="{FF2B5EF4-FFF2-40B4-BE49-F238E27FC236}">
                  <a16:creationId xmlns:a16="http://schemas.microsoft.com/office/drawing/2014/main" id="{53F6165C-7B3E-431F-9A6F-F70F4D02BDDE}"/>
                </a:ext>
              </a:extLst>
            </p:cNvPr>
            <p:cNvPicPr>
              <a:picLocks noChangeAspect="1"/>
            </p:cNvPicPr>
            <p:nvPr/>
          </p:nvPicPr>
          <p:blipFill rotWithShape="1">
            <a:blip r:embed="rId5"/>
            <a:srcRect b="6119"/>
            <a:stretch/>
          </p:blipFill>
          <p:spPr>
            <a:xfrm>
              <a:off x="9558893" y="929756"/>
              <a:ext cx="1853877" cy="1303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2" name="Group 21">
            <a:extLst>
              <a:ext uri="{FF2B5EF4-FFF2-40B4-BE49-F238E27FC236}">
                <a16:creationId xmlns:a16="http://schemas.microsoft.com/office/drawing/2014/main" id="{CD4D075D-B2CA-4927-9451-F0EC09B1712D}"/>
              </a:ext>
            </a:extLst>
          </p:cNvPr>
          <p:cNvGrpSpPr/>
          <p:nvPr/>
        </p:nvGrpSpPr>
        <p:grpSpPr>
          <a:xfrm>
            <a:off x="2246922" y="2421844"/>
            <a:ext cx="8615759" cy="871873"/>
            <a:chOff x="1381074" y="2398362"/>
            <a:chExt cx="8615759" cy="871873"/>
          </a:xfrm>
        </p:grpSpPr>
        <p:sp>
          <p:nvSpPr>
            <p:cNvPr id="16" name="TextBox 15">
              <a:extLst>
                <a:ext uri="{FF2B5EF4-FFF2-40B4-BE49-F238E27FC236}">
                  <a16:creationId xmlns:a16="http://schemas.microsoft.com/office/drawing/2014/main" id="{0BF149DE-EF0C-4855-8072-D3961EB5D0BC}"/>
                </a:ext>
              </a:extLst>
            </p:cNvPr>
            <p:cNvSpPr txBox="1"/>
            <p:nvPr/>
          </p:nvSpPr>
          <p:spPr>
            <a:xfrm>
              <a:off x="2338733" y="2398362"/>
              <a:ext cx="7658100" cy="830997"/>
            </a:xfrm>
            <a:prstGeom prst="rect">
              <a:avLst/>
            </a:prstGeom>
            <a:noFill/>
          </p:spPr>
          <p:txBody>
            <a:bodyPr wrap="square">
              <a:spAutoFit/>
            </a:bodyPr>
            <a:lstStyle/>
            <a:p>
              <a:pPr algn="ctr"/>
              <a:r>
                <a:rPr lang="en-US" sz="2400" dirty="0">
                  <a:solidFill>
                    <a:srgbClr val="FF0000"/>
                  </a:solidFill>
                </a:rPr>
                <a:t>Scripts</a:t>
              </a:r>
              <a:r>
                <a:rPr lang="en-US" sz="2400" dirty="0"/>
                <a:t> are run from the command line, like this:</a:t>
              </a:r>
            </a:p>
            <a:p>
              <a:pPr algn="ctr"/>
              <a:r>
                <a:rPr lang="en-US" sz="2400" dirty="0">
                  <a:solidFill>
                    <a:srgbClr val="7030A0"/>
                  </a:solidFill>
                </a:rPr>
                <a:t>python3 </a:t>
              </a:r>
              <a:r>
                <a:rPr lang="en-US" sz="2400" dirty="0">
                  <a:solidFill>
                    <a:srgbClr val="00B050"/>
                  </a:solidFill>
                </a:rPr>
                <a:t>script_name.py</a:t>
              </a:r>
            </a:p>
          </p:txBody>
        </p:sp>
        <p:pic>
          <p:nvPicPr>
            <p:cNvPr id="19" name="Picture 18">
              <a:extLst>
                <a:ext uri="{FF2B5EF4-FFF2-40B4-BE49-F238E27FC236}">
                  <a16:creationId xmlns:a16="http://schemas.microsoft.com/office/drawing/2014/main" id="{A6056E7D-0D04-48FB-98A9-54582611E5CB}"/>
                </a:ext>
              </a:extLst>
            </p:cNvPr>
            <p:cNvPicPr>
              <a:picLocks noChangeAspect="1"/>
            </p:cNvPicPr>
            <p:nvPr/>
          </p:nvPicPr>
          <p:blipFill>
            <a:blip r:embed="rId6"/>
            <a:stretch>
              <a:fillRect/>
            </a:stretch>
          </p:blipFill>
          <p:spPr>
            <a:xfrm>
              <a:off x="1381074" y="2423579"/>
              <a:ext cx="1628185" cy="846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29340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830997"/>
          </a:xfrm>
          <a:prstGeom prst="rect">
            <a:avLst/>
          </a:prstGeom>
          <a:noFill/>
        </p:spPr>
        <p:txBody>
          <a:bodyPr wrap="square" rtlCol="0">
            <a:spAutoFit/>
          </a:bodyPr>
          <a:lstStyle/>
          <a:p>
            <a:pPr algn="ctr"/>
            <a:r>
              <a:rPr lang="en-US" sz="4800" dirty="0"/>
              <a:t>Importing Modules</a:t>
            </a:r>
          </a:p>
        </p:txBody>
      </p:sp>
      <p:sp>
        <p:nvSpPr>
          <p:cNvPr id="8" name="TextBox 7">
            <a:extLst>
              <a:ext uri="{FF2B5EF4-FFF2-40B4-BE49-F238E27FC236}">
                <a16:creationId xmlns:a16="http://schemas.microsoft.com/office/drawing/2014/main" id="{FFAF92C0-E81B-4EA9-95A0-A95D3888060D}"/>
              </a:ext>
            </a:extLst>
          </p:cNvPr>
          <p:cNvSpPr txBox="1"/>
          <p:nvPr/>
        </p:nvSpPr>
        <p:spPr>
          <a:xfrm>
            <a:off x="495681" y="2510993"/>
            <a:ext cx="5375292" cy="1075690"/>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7030A0"/>
                </a:solidFill>
                <a:latin typeface="Consolas" panose="020B0609020204030204" pitchFamily="49" charset="0"/>
              </a:rPr>
              <a:t>import</a:t>
            </a:r>
            <a:r>
              <a:rPr lang="en-US" dirty="0">
                <a:solidFill>
                  <a:srgbClr val="009A46"/>
                </a:solidFill>
                <a:latin typeface="Consolas" panose="020B0609020204030204" pitchFamily="49" charset="0"/>
              </a:rPr>
              <a:t> math</a:t>
            </a:r>
          </a:p>
          <a:p>
            <a:endParaRPr lang="en-US" sz="1100"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hypot</a:t>
            </a:r>
            <a:r>
              <a:rPr lang="en-US" dirty="0">
                <a:latin typeface="Consolas" panose="020B0609020204030204" pitchFamily="49" charset="0"/>
              </a:rPr>
              <a:t>(</a:t>
            </a:r>
            <a:r>
              <a:rPr lang="en-US" dirty="0" err="1">
                <a:latin typeface="Consolas" panose="020B0609020204030204" pitchFamily="49" charset="0"/>
              </a:rPr>
              <a:t>a,b</a:t>
            </a:r>
            <a:r>
              <a:rPr lang="en-US" dirty="0">
                <a:latin typeface="Consolas" panose="020B0609020204030204" pitchFamily="49" charset="0"/>
              </a:rPr>
              <a:t>):</a:t>
            </a:r>
          </a:p>
          <a:p>
            <a:r>
              <a:rPr lang="en-US" dirty="0">
                <a:latin typeface="Consolas" panose="020B0609020204030204" pitchFamily="49" charset="0"/>
              </a:rPr>
              <a:t>  return </a:t>
            </a:r>
            <a:r>
              <a:rPr lang="en-US" dirty="0" err="1">
                <a:solidFill>
                  <a:srgbClr val="009A46"/>
                </a:solidFill>
                <a:latin typeface="Consolas" panose="020B0609020204030204" pitchFamily="49" charset="0"/>
              </a:rPr>
              <a:t>math</a:t>
            </a:r>
            <a:r>
              <a:rPr lang="en-US" dirty="0" err="1">
                <a:latin typeface="Consolas" panose="020B0609020204030204" pitchFamily="49" charset="0"/>
              </a:rPr>
              <a:t>.</a:t>
            </a:r>
            <a:r>
              <a:rPr lang="en-US" dirty="0" err="1">
                <a:solidFill>
                  <a:srgbClr val="0070C0"/>
                </a:solidFill>
                <a:latin typeface="Consolas" panose="020B0609020204030204" pitchFamily="49" charset="0"/>
              </a:rPr>
              <a:t>sqrt</a:t>
            </a:r>
            <a:r>
              <a:rPr lang="en-US" dirty="0">
                <a:latin typeface="Consolas" panose="020B0609020204030204" pitchFamily="49" charset="0"/>
              </a:rPr>
              <a:t>(a**2+b**2)</a:t>
            </a:r>
          </a:p>
        </p:txBody>
      </p:sp>
      <p:sp>
        <p:nvSpPr>
          <p:cNvPr id="9" name="TextBox 8">
            <a:extLst>
              <a:ext uri="{FF2B5EF4-FFF2-40B4-BE49-F238E27FC236}">
                <a16:creationId xmlns:a16="http://schemas.microsoft.com/office/drawing/2014/main" id="{DFE62EA0-B3B9-490A-B642-F2CFB8FFD631}"/>
              </a:ext>
            </a:extLst>
          </p:cNvPr>
          <p:cNvSpPr txBox="1"/>
          <p:nvPr/>
        </p:nvSpPr>
        <p:spPr>
          <a:xfrm>
            <a:off x="491688" y="4595211"/>
            <a:ext cx="5383278" cy="1075690"/>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7030A0"/>
                </a:solidFill>
                <a:latin typeface="Consolas" panose="020B0609020204030204" pitchFamily="49" charset="0"/>
              </a:rPr>
              <a:t>from</a:t>
            </a:r>
            <a:r>
              <a:rPr lang="en-US" dirty="0">
                <a:latin typeface="Consolas" panose="020B0609020204030204" pitchFamily="49" charset="0"/>
              </a:rPr>
              <a:t> </a:t>
            </a:r>
            <a:r>
              <a:rPr lang="en-US" dirty="0">
                <a:solidFill>
                  <a:srgbClr val="009A46"/>
                </a:solidFill>
                <a:latin typeface="Consolas" panose="020B0609020204030204" pitchFamily="49" charset="0"/>
              </a:rPr>
              <a:t>math</a:t>
            </a:r>
            <a:r>
              <a:rPr lang="en-US" dirty="0">
                <a:latin typeface="Consolas" panose="020B0609020204030204" pitchFamily="49" charset="0"/>
              </a:rPr>
              <a:t> </a:t>
            </a:r>
            <a:r>
              <a:rPr lang="en-US" dirty="0">
                <a:solidFill>
                  <a:srgbClr val="7030A0"/>
                </a:solidFill>
                <a:latin typeface="Consolas" panose="020B0609020204030204" pitchFamily="49" charset="0"/>
              </a:rPr>
              <a:t>import *</a:t>
            </a:r>
          </a:p>
          <a:p>
            <a:endParaRPr lang="en-US" sz="1100"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hypot</a:t>
            </a:r>
            <a:r>
              <a:rPr lang="en-US" dirty="0">
                <a:latin typeface="Consolas" panose="020B0609020204030204" pitchFamily="49" charset="0"/>
              </a:rPr>
              <a:t>(</a:t>
            </a:r>
            <a:r>
              <a:rPr lang="en-US" dirty="0" err="1">
                <a:latin typeface="Consolas" panose="020B0609020204030204" pitchFamily="49" charset="0"/>
              </a:rPr>
              <a:t>a,b</a:t>
            </a:r>
            <a:r>
              <a:rPr lang="en-US" dirty="0">
                <a:latin typeface="Consolas" panose="020B0609020204030204" pitchFamily="49" charset="0"/>
              </a:rPr>
              <a:t>):</a:t>
            </a:r>
          </a:p>
          <a:p>
            <a:r>
              <a:rPr lang="en-US" dirty="0">
                <a:latin typeface="Consolas" panose="020B0609020204030204" pitchFamily="49" charset="0"/>
              </a:rPr>
              <a:t>  return </a:t>
            </a:r>
            <a:r>
              <a:rPr lang="en-US" dirty="0">
                <a:solidFill>
                  <a:srgbClr val="0070C0"/>
                </a:solidFill>
                <a:latin typeface="Consolas" panose="020B0609020204030204" pitchFamily="49" charset="0"/>
              </a:rPr>
              <a:t>sqrt</a:t>
            </a:r>
            <a:r>
              <a:rPr lang="en-US" dirty="0">
                <a:latin typeface="Consolas" panose="020B0609020204030204" pitchFamily="49" charset="0"/>
              </a:rPr>
              <a:t>(a**2+b**2)</a:t>
            </a:r>
          </a:p>
        </p:txBody>
      </p:sp>
      <p:sp>
        <p:nvSpPr>
          <p:cNvPr id="13" name="TextBox 12">
            <a:extLst>
              <a:ext uri="{FF2B5EF4-FFF2-40B4-BE49-F238E27FC236}">
                <a16:creationId xmlns:a16="http://schemas.microsoft.com/office/drawing/2014/main" id="{1C3BF416-1B12-4476-AAED-5E6BE33078FD}"/>
              </a:ext>
            </a:extLst>
          </p:cNvPr>
          <p:cNvSpPr txBox="1"/>
          <p:nvPr/>
        </p:nvSpPr>
        <p:spPr>
          <a:xfrm>
            <a:off x="6293058" y="4595211"/>
            <a:ext cx="5383278" cy="1075690"/>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7030A0"/>
                </a:solidFill>
                <a:latin typeface="Consolas" panose="020B0609020204030204" pitchFamily="49" charset="0"/>
              </a:rPr>
              <a:t>import</a:t>
            </a:r>
            <a:r>
              <a:rPr lang="en-US" dirty="0">
                <a:latin typeface="Consolas" panose="020B0609020204030204" pitchFamily="49" charset="0"/>
              </a:rPr>
              <a:t> </a:t>
            </a:r>
            <a:r>
              <a:rPr lang="en-US" dirty="0">
                <a:solidFill>
                  <a:srgbClr val="009A46"/>
                </a:solidFill>
                <a:latin typeface="Consolas" panose="020B0609020204030204" pitchFamily="49" charset="0"/>
              </a:rPr>
              <a:t>math</a:t>
            </a:r>
            <a:r>
              <a:rPr lang="en-US" dirty="0">
                <a:latin typeface="Consolas" panose="020B0609020204030204" pitchFamily="49" charset="0"/>
              </a:rPr>
              <a:t> </a:t>
            </a:r>
            <a:r>
              <a:rPr lang="en-US" dirty="0">
                <a:solidFill>
                  <a:srgbClr val="7030A0"/>
                </a:solidFill>
                <a:latin typeface="Consolas" panose="020B0609020204030204" pitchFamily="49" charset="0"/>
              </a:rPr>
              <a:t>as</a:t>
            </a:r>
            <a:r>
              <a:rPr lang="en-US" dirty="0">
                <a:latin typeface="Consolas" panose="020B0609020204030204" pitchFamily="49" charset="0"/>
              </a:rPr>
              <a:t> </a:t>
            </a:r>
            <a:r>
              <a:rPr lang="en-US" dirty="0">
                <a:solidFill>
                  <a:srgbClr val="C00000"/>
                </a:solidFill>
                <a:latin typeface="Consolas" panose="020B0609020204030204" pitchFamily="49" charset="0"/>
              </a:rPr>
              <a:t>m</a:t>
            </a:r>
          </a:p>
          <a:p>
            <a:endParaRPr lang="en-US" sz="1100"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hypot</a:t>
            </a:r>
            <a:r>
              <a:rPr lang="en-US" dirty="0">
                <a:latin typeface="Consolas" panose="020B0609020204030204" pitchFamily="49" charset="0"/>
              </a:rPr>
              <a:t>(</a:t>
            </a:r>
            <a:r>
              <a:rPr lang="en-US" dirty="0" err="1">
                <a:latin typeface="Consolas" panose="020B0609020204030204" pitchFamily="49" charset="0"/>
              </a:rPr>
              <a:t>a,b</a:t>
            </a:r>
            <a:r>
              <a:rPr lang="en-US" dirty="0">
                <a:latin typeface="Consolas" panose="020B0609020204030204" pitchFamily="49" charset="0"/>
              </a:rPr>
              <a:t>):</a:t>
            </a:r>
          </a:p>
          <a:p>
            <a:r>
              <a:rPr lang="en-US" dirty="0">
                <a:latin typeface="Consolas" panose="020B0609020204030204" pitchFamily="49" charset="0"/>
              </a:rPr>
              <a:t>  return </a:t>
            </a:r>
            <a:r>
              <a:rPr lang="en-US" dirty="0" err="1">
                <a:solidFill>
                  <a:srgbClr val="C00000"/>
                </a:solidFill>
                <a:latin typeface="Consolas" panose="020B0609020204030204" pitchFamily="49" charset="0"/>
              </a:rPr>
              <a:t>m</a:t>
            </a:r>
            <a:r>
              <a:rPr lang="en-US" dirty="0" err="1">
                <a:latin typeface="Consolas" panose="020B0609020204030204" pitchFamily="49" charset="0"/>
              </a:rPr>
              <a:t>.</a:t>
            </a:r>
            <a:r>
              <a:rPr lang="en-US" dirty="0" err="1">
                <a:solidFill>
                  <a:srgbClr val="0070C0"/>
                </a:solidFill>
                <a:latin typeface="Consolas" panose="020B0609020204030204" pitchFamily="49" charset="0"/>
              </a:rPr>
              <a:t>sqrt</a:t>
            </a:r>
            <a:r>
              <a:rPr lang="en-US" dirty="0">
                <a:latin typeface="Consolas" panose="020B0609020204030204" pitchFamily="49" charset="0"/>
              </a:rPr>
              <a:t>(a**2+b**2)</a:t>
            </a:r>
          </a:p>
        </p:txBody>
      </p:sp>
      <p:sp>
        <p:nvSpPr>
          <p:cNvPr id="14" name="TextBox 13">
            <a:extLst>
              <a:ext uri="{FF2B5EF4-FFF2-40B4-BE49-F238E27FC236}">
                <a16:creationId xmlns:a16="http://schemas.microsoft.com/office/drawing/2014/main" id="{E87F8B88-2B43-4795-8720-ED716C508540}"/>
              </a:ext>
            </a:extLst>
          </p:cNvPr>
          <p:cNvSpPr txBox="1"/>
          <p:nvPr/>
        </p:nvSpPr>
        <p:spPr>
          <a:xfrm>
            <a:off x="6293058" y="2510037"/>
            <a:ext cx="5383278" cy="1075690"/>
          </a:xfrm>
          <a:prstGeom prst="rect">
            <a:avLst/>
          </a:prstGeom>
          <a:solidFill>
            <a:schemeClr val="accent1">
              <a:lumMod val="20000"/>
              <a:lumOff val="80000"/>
            </a:schemeClr>
          </a:solidFill>
          <a:ln>
            <a:solidFill>
              <a:schemeClr val="tx1"/>
            </a:solidFill>
          </a:ln>
        </p:spPr>
        <p:txBody>
          <a:bodyPr wrap="square" rtlCol="0">
            <a:noAutofit/>
          </a:bodyPr>
          <a:lstStyle/>
          <a:p>
            <a:r>
              <a:rPr lang="en-US" dirty="0">
                <a:solidFill>
                  <a:srgbClr val="7030A0"/>
                </a:solidFill>
                <a:latin typeface="Consolas" panose="020B0609020204030204" pitchFamily="49" charset="0"/>
              </a:rPr>
              <a:t>from</a:t>
            </a:r>
            <a:r>
              <a:rPr lang="en-US" dirty="0">
                <a:latin typeface="Consolas" panose="020B0609020204030204" pitchFamily="49" charset="0"/>
              </a:rPr>
              <a:t> </a:t>
            </a:r>
            <a:r>
              <a:rPr lang="en-US" dirty="0">
                <a:solidFill>
                  <a:srgbClr val="00B050"/>
                </a:solidFill>
                <a:latin typeface="Consolas" panose="020B0609020204030204" pitchFamily="49" charset="0"/>
              </a:rPr>
              <a:t>math</a:t>
            </a:r>
            <a:r>
              <a:rPr lang="en-US" dirty="0">
                <a:latin typeface="Consolas" panose="020B0609020204030204" pitchFamily="49" charset="0"/>
              </a:rPr>
              <a:t> </a:t>
            </a:r>
            <a:r>
              <a:rPr lang="en-US" dirty="0">
                <a:solidFill>
                  <a:srgbClr val="7030A0"/>
                </a:solidFill>
                <a:latin typeface="Consolas" panose="020B0609020204030204" pitchFamily="49" charset="0"/>
              </a:rPr>
              <a:t>import</a:t>
            </a:r>
            <a:r>
              <a:rPr lang="en-US" dirty="0">
                <a:latin typeface="Consolas" panose="020B0609020204030204" pitchFamily="49" charset="0"/>
              </a:rPr>
              <a:t> </a:t>
            </a:r>
            <a:r>
              <a:rPr lang="en-US" dirty="0">
                <a:solidFill>
                  <a:srgbClr val="0070C0"/>
                </a:solidFill>
                <a:latin typeface="Consolas" panose="020B0609020204030204" pitchFamily="49" charset="0"/>
              </a:rPr>
              <a:t>sqrt</a:t>
            </a:r>
            <a:r>
              <a:rPr lang="en-US" dirty="0">
                <a:latin typeface="Consolas" panose="020B0609020204030204" pitchFamily="49" charset="0"/>
              </a:rPr>
              <a:t>,</a:t>
            </a:r>
            <a:r>
              <a:rPr lang="en-US" dirty="0">
                <a:solidFill>
                  <a:srgbClr val="0070C0"/>
                </a:solidFill>
                <a:latin typeface="Consolas" panose="020B0609020204030204" pitchFamily="49" charset="0"/>
              </a:rPr>
              <a:t> cos</a:t>
            </a:r>
            <a:r>
              <a:rPr lang="en-US" dirty="0">
                <a:latin typeface="Consolas" panose="020B0609020204030204" pitchFamily="49" charset="0"/>
              </a:rPr>
              <a:t>,</a:t>
            </a:r>
            <a:r>
              <a:rPr lang="en-US" dirty="0">
                <a:solidFill>
                  <a:srgbClr val="0070C0"/>
                </a:solidFill>
                <a:latin typeface="Consolas" panose="020B0609020204030204" pitchFamily="49" charset="0"/>
              </a:rPr>
              <a:t> sin</a:t>
            </a:r>
          </a:p>
          <a:p>
            <a:endParaRPr lang="en-US" sz="1100"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hypot</a:t>
            </a:r>
            <a:r>
              <a:rPr lang="en-US" dirty="0">
                <a:latin typeface="Consolas" panose="020B0609020204030204" pitchFamily="49" charset="0"/>
              </a:rPr>
              <a:t>(</a:t>
            </a:r>
            <a:r>
              <a:rPr lang="en-US" dirty="0" err="1">
                <a:latin typeface="Consolas" panose="020B0609020204030204" pitchFamily="49" charset="0"/>
              </a:rPr>
              <a:t>a,b</a:t>
            </a:r>
            <a:r>
              <a:rPr lang="en-US" dirty="0">
                <a:latin typeface="Consolas" panose="020B0609020204030204" pitchFamily="49" charset="0"/>
              </a:rPr>
              <a:t>):</a:t>
            </a:r>
          </a:p>
          <a:p>
            <a:r>
              <a:rPr lang="en-US" dirty="0">
                <a:latin typeface="Consolas" panose="020B0609020204030204" pitchFamily="49" charset="0"/>
              </a:rPr>
              <a:t>  return </a:t>
            </a:r>
            <a:r>
              <a:rPr lang="en-US" dirty="0">
                <a:solidFill>
                  <a:srgbClr val="0070C0"/>
                </a:solidFill>
                <a:latin typeface="Consolas" panose="020B0609020204030204" pitchFamily="49" charset="0"/>
              </a:rPr>
              <a:t>sqrt</a:t>
            </a:r>
            <a:r>
              <a:rPr lang="en-US" dirty="0">
                <a:latin typeface="Consolas" panose="020B0609020204030204" pitchFamily="49" charset="0"/>
              </a:rPr>
              <a:t>(a**2+b**2)</a:t>
            </a:r>
          </a:p>
        </p:txBody>
      </p:sp>
      <p:sp>
        <p:nvSpPr>
          <p:cNvPr id="15" name="TextBox 14">
            <a:extLst>
              <a:ext uri="{FF2B5EF4-FFF2-40B4-BE49-F238E27FC236}">
                <a16:creationId xmlns:a16="http://schemas.microsoft.com/office/drawing/2014/main" id="{30218076-5DB0-4549-8EC4-A023887B4FF5}"/>
              </a:ext>
            </a:extLst>
          </p:cNvPr>
          <p:cNvSpPr txBox="1"/>
          <p:nvPr/>
        </p:nvSpPr>
        <p:spPr>
          <a:xfrm>
            <a:off x="1467072" y="1245383"/>
            <a:ext cx="8985964" cy="400110"/>
          </a:xfrm>
          <a:prstGeom prst="rect">
            <a:avLst/>
          </a:prstGeom>
          <a:noFill/>
        </p:spPr>
        <p:txBody>
          <a:bodyPr wrap="square" rtlCol="0">
            <a:spAutoFit/>
          </a:bodyPr>
          <a:lstStyle/>
          <a:p>
            <a:pPr algn="ctr"/>
            <a:r>
              <a:rPr lang="en-US" sz="2000" dirty="0"/>
              <a:t>You can </a:t>
            </a:r>
            <a:r>
              <a:rPr lang="en-US" sz="2000" dirty="0">
                <a:solidFill>
                  <a:srgbClr val="7030A0"/>
                </a:solidFill>
              </a:rPr>
              <a:t>"import" </a:t>
            </a:r>
            <a:r>
              <a:rPr lang="en-US" sz="2000" dirty="0"/>
              <a:t>a module and use its function/classes in your programs.</a:t>
            </a:r>
          </a:p>
        </p:txBody>
      </p:sp>
      <p:sp>
        <p:nvSpPr>
          <p:cNvPr id="16" name="TextBox 15">
            <a:extLst>
              <a:ext uri="{FF2B5EF4-FFF2-40B4-BE49-F238E27FC236}">
                <a16:creationId xmlns:a16="http://schemas.microsoft.com/office/drawing/2014/main" id="{FCD654CC-E04F-427B-B892-36A46EB8B6E7}"/>
              </a:ext>
            </a:extLst>
          </p:cNvPr>
          <p:cNvSpPr txBox="1"/>
          <p:nvPr/>
        </p:nvSpPr>
        <p:spPr>
          <a:xfrm>
            <a:off x="421459" y="2110883"/>
            <a:ext cx="5523736" cy="400110"/>
          </a:xfrm>
          <a:prstGeom prst="rect">
            <a:avLst/>
          </a:prstGeom>
          <a:noFill/>
        </p:spPr>
        <p:txBody>
          <a:bodyPr wrap="square" rtlCol="0">
            <a:spAutoFit/>
          </a:bodyPr>
          <a:lstStyle/>
          <a:p>
            <a:pPr algn="ctr"/>
            <a:r>
              <a:rPr lang="en-US" sz="2000" dirty="0"/>
              <a:t>To </a:t>
            </a:r>
            <a:r>
              <a:rPr lang="en-US" sz="2000" dirty="0">
                <a:solidFill>
                  <a:srgbClr val="7030A0"/>
                </a:solidFill>
              </a:rPr>
              <a:t>import</a:t>
            </a:r>
            <a:r>
              <a:rPr lang="en-US" sz="2000" dirty="0"/>
              <a:t> the entire contents of a </a:t>
            </a:r>
            <a:r>
              <a:rPr lang="en-US" sz="2000" dirty="0">
                <a:solidFill>
                  <a:srgbClr val="009A46"/>
                </a:solidFill>
              </a:rPr>
              <a:t>module</a:t>
            </a:r>
            <a:r>
              <a:rPr lang="en-US" sz="2000" dirty="0"/>
              <a:t>, do this:</a:t>
            </a:r>
          </a:p>
        </p:txBody>
      </p:sp>
      <p:sp>
        <p:nvSpPr>
          <p:cNvPr id="17" name="TextBox 16">
            <a:extLst>
              <a:ext uri="{FF2B5EF4-FFF2-40B4-BE49-F238E27FC236}">
                <a16:creationId xmlns:a16="http://schemas.microsoft.com/office/drawing/2014/main" id="{D23CA316-D324-4DBE-8003-EB2140B84CDF}"/>
              </a:ext>
            </a:extLst>
          </p:cNvPr>
          <p:cNvSpPr txBox="1"/>
          <p:nvPr/>
        </p:nvSpPr>
        <p:spPr>
          <a:xfrm>
            <a:off x="6222829" y="2115792"/>
            <a:ext cx="5523736" cy="400110"/>
          </a:xfrm>
          <a:prstGeom prst="rect">
            <a:avLst/>
          </a:prstGeom>
          <a:noFill/>
        </p:spPr>
        <p:txBody>
          <a:bodyPr wrap="square" rtlCol="0">
            <a:spAutoFit/>
          </a:bodyPr>
          <a:lstStyle/>
          <a:p>
            <a:pPr algn="ctr"/>
            <a:r>
              <a:rPr lang="en-US" sz="2000" dirty="0"/>
              <a:t>To </a:t>
            </a:r>
            <a:r>
              <a:rPr lang="en-US" sz="2000" dirty="0">
                <a:solidFill>
                  <a:srgbClr val="7030A0"/>
                </a:solidFill>
              </a:rPr>
              <a:t>import</a:t>
            </a:r>
            <a:r>
              <a:rPr lang="en-US" sz="2000" dirty="0"/>
              <a:t> specific </a:t>
            </a:r>
            <a:r>
              <a:rPr lang="en-US" sz="2000" dirty="0">
                <a:solidFill>
                  <a:srgbClr val="0070C0"/>
                </a:solidFill>
              </a:rPr>
              <a:t>item(s)</a:t>
            </a:r>
            <a:r>
              <a:rPr lang="en-US" sz="2000" dirty="0"/>
              <a:t> from a </a:t>
            </a:r>
            <a:r>
              <a:rPr lang="en-US" sz="2000" dirty="0">
                <a:solidFill>
                  <a:srgbClr val="009A46"/>
                </a:solidFill>
              </a:rPr>
              <a:t>module</a:t>
            </a:r>
            <a:r>
              <a:rPr lang="en-US" sz="2000" dirty="0"/>
              <a:t>,</a:t>
            </a:r>
            <a:r>
              <a:rPr lang="en-US" sz="2000" dirty="0">
                <a:solidFill>
                  <a:srgbClr val="009A46"/>
                </a:solidFill>
              </a:rPr>
              <a:t> </a:t>
            </a:r>
            <a:r>
              <a:rPr lang="en-US" sz="2000" dirty="0"/>
              <a:t>do this:</a:t>
            </a:r>
          </a:p>
        </p:txBody>
      </p:sp>
      <p:sp>
        <p:nvSpPr>
          <p:cNvPr id="18" name="TextBox 17">
            <a:extLst>
              <a:ext uri="{FF2B5EF4-FFF2-40B4-BE49-F238E27FC236}">
                <a16:creationId xmlns:a16="http://schemas.microsoft.com/office/drawing/2014/main" id="{B25C2E8B-3311-4E06-A0E3-7F9130C42A6B}"/>
              </a:ext>
            </a:extLst>
          </p:cNvPr>
          <p:cNvSpPr txBox="1"/>
          <p:nvPr/>
        </p:nvSpPr>
        <p:spPr>
          <a:xfrm>
            <a:off x="421459" y="3887325"/>
            <a:ext cx="5523736" cy="707886"/>
          </a:xfrm>
          <a:prstGeom prst="rect">
            <a:avLst/>
          </a:prstGeom>
          <a:noFill/>
        </p:spPr>
        <p:txBody>
          <a:bodyPr wrap="square" rtlCol="0">
            <a:spAutoFit/>
          </a:bodyPr>
          <a:lstStyle/>
          <a:p>
            <a:pPr algn="ctr"/>
            <a:r>
              <a:rPr lang="en-US" sz="2000" dirty="0"/>
              <a:t>To import the entire contents of a </a:t>
            </a:r>
            <a:r>
              <a:rPr lang="en-US" sz="2000" dirty="0">
                <a:solidFill>
                  <a:srgbClr val="009A46"/>
                </a:solidFill>
              </a:rPr>
              <a:t>module</a:t>
            </a:r>
            <a:r>
              <a:rPr lang="en-US" sz="2000" dirty="0"/>
              <a:t>, and eliminate the module prefix, do this:</a:t>
            </a:r>
          </a:p>
        </p:txBody>
      </p:sp>
      <p:sp>
        <p:nvSpPr>
          <p:cNvPr id="19" name="TextBox 18">
            <a:extLst>
              <a:ext uri="{FF2B5EF4-FFF2-40B4-BE49-F238E27FC236}">
                <a16:creationId xmlns:a16="http://schemas.microsoft.com/office/drawing/2014/main" id="{6C0DC826-DB0B-4879-832D-A0520396591A}"/>
              </a:ext>
            </a:extLst>
          </p:cNvPr>
          <p:cNvSpPr txBox="1"/>
          <p:nvPr/>
        </p:nvSpPr>
        <p:spPr>
          <a:xfrm>
            <a:off x="6222829" y="3948745"/>
            <a:ext cx="5523736" cy="707886"/>
          </a:xfrm>
          <a:prstGeom prst="rect">
            <a:avLst/>
          </a:prstGeom>
          <a:noFill/>
        </p:spPr>
        <p:txBody>
          <a:bodyPr wrap="square" rtlCol="0">
            <a:spAutoFit/>
          </a:bodyPr>
          <a:lstStyle/>
          <a:p>
            <a:pPr algn="ctr"/>
            <a:r>
              <a:rPr lang="en-US" sz="2000" dirty="0"/>
              <a:t>To import the entire contents of a </a:t>
            </a:r>
            <a:r>
              <a:rPr lang="en-US" sz="2000" dirty="0">
                <a:solidFill>
                  <a:srgbClr val="009A46"/>
                </a:solidFill>
              </a:rPr>
              <a:t>module</a:t>
            </a:r>
            <a:r>
              <a:rPr lang="en-US" sz="2000" dirty="0"/>
              <a:t>, and </a:t>
            </a:r>
            <a:r>
              <a:rPr lang="en-US" sz="2000" dirty="0">
                <a:solidFill>
                  <a:srgbClr val="C00000"/>
                </a:solidFill>
              </a:rPr>
              <a:t>rename</a:t>
            </a:r>
            <a:r>
              <a:rPr lang="en-US" sz="2000" dirty="0"/>
              <a:t> the module for convenience, do this:</a:t>
            </a:r>
          </a:p>
        </p:txBody>
      </p:sp>
      <p:sp>
        <p:nvSpPr>
          <p:cNvPr id="12" name="Speech Bubble: Rectangle with Corners Rounded 11">
            <a:extLst>
              <a:ext uri="{FF2B5EF4-FFF2-40B4-BE49-F238E27FC236}">
                <a16:creationId xmlns:a16="http://schemas.microsoft.com/office/drawing/2014/main" id="{7FEBD889-567D-4F63-A7C1-CED3F1E82695}"/>
              </a:ext>
            </a:extLst>
          </p:cNvPr>
          <p:cNvSpPr/>
          <p:nvPr/>
        </p:nvSpPr>
        <p:spPr>
          <a:xfrm>
            <a:off x="2716792" y="4593777"/>
            <a:ext cx="3257462" cy="1218164"/>
          </a:xfrm>
          <a:prstGeom prst="wedgeRoundRectCallout">
            <a:avLst>
              <a:gd name="adj1" fmla="val -72795"/>
              <a:gd name="adj2" fmla="val -1373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use a function/class from a </a:t>
            </a:r>
            <a:r>
              <a:rPr lang="en-US" sz="2000" dirty="0">
                <a:solidFill>
                  <a:schemeClr val="accent6">
                    <a:lumMod val="20000"/>
                    <a:lumOff val="80000"/>
                  </a:schemeClr>
                </a:solidFill>
                <a:latin typeface="Corbel" panose="020B0503020204020204" pitchFamily="34" charset="0"/>
              </a:rPr>
              <a:t>module</a:t>
            </a:r>
            <a:r>
              <a:rPr lang="en-US" sz="2000" dirty="0">
                <a:latin typeface="Corbel" panose="020B0503020204020204" pitchFamily="34" charset="0"/>
              </a:rPr>
              <a:t>, you must prefix with the </a:t>
            </a:r>
            <a:r>
              <a:rPr lang="en-US" sz="2000" dirty="0">
                <a:solidFill>
                  <a:schemeClr val="accent6">
                    <a:lumMod val="20000"/>
                    <a:lumOff val="80000"/>
                  </a:schemeClr>
                </a:solidFill>
                <a:latin typeface="Corbel" panose="020B0503020204020204" pitchFamily="34" charset="0"/>
              </a:rPr>
              <a:t>module's name</a:t>
            </a:r>
            <a:r>
              <a:rPr lang="en-US" sz="2000" dirty="0">
                <a:latin typeface="Corbel" panose="020B0503020204020204" pitchFamily="34" charset="0"/>
              </a:rPr>
              <a:t>!</a:t>
            </a:r>
          </a:p>
        </p:txBody>
      </p:sp>
      <p:sp>
        <p:nvSpPr>
          <p:cNvPr id="20" name="Speech Bubble: Rectangle with Corners Rounded 19">
            <a:extLst>
              <a:ext uri="{FF2B5EF4-FFF2-40B4-BE49-F238E27FC236}">
                <a16:creationId xmlns:a16="http://schemas.microsoft.com/office/drawing/2014/main" id="{853E0E83-9D94-4229-B2B2-4DE8D973FC87}"/>
              </a:ext>
            </a:extLst>
          </p:cNvPr>
          <p:cNvSpPr/>
          <p:nvPr/>
        </p:nvSpPr>
        <p:spPr>
          <a:xfrm>
            <a:off x="8912277" y="3887325"/>
            <a:ext cx="3182151" cy="1218164"/>
          </a:xfrm>
          <a:prstGeom prst="wedgeRoundRectCallout">
            <a:avLst>
              <a:gd name="adj1" fmla="val -72795"/>
              <a:gd name="adj2" fmla="val -1373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you import this way, you must omit the </a:t>
            </a:r>
            <a:r>
              <a:rPr lang="en-US" sz="2000" dirty="0">
                <a:solidFill>
                  <a:schemeClr val="accent6">
                    <a:lumMod val="20000"/>
                    <a:lumOff val="80000"/>
                  </a:schemeClr>
                </a:solidFill>
                <a:latin typeface="Corbel" panose="020B0503020204020204" pitchFamily="34" charset="0"/>
              </a:rPr>
              <a:t>module name prefix</a:t>
            </a:r>
            <a:r>
              <a:rPr lang="en-US" sz="2000" dirty="0">
                <a:latin typeface="Corbel" panose="020B0503020204020204" pitchFamily="34" charset="0"/>
              </a:rPr>
              <a:t>!</a:t>
            </a:r>
          </a:p>
        </p:txBody>
      </p:sp>
      <p:sp>
        <p:nvSpPr>
          <p:cNvPr id="21" name="Speech Bubble: Rectangle with Corners Rounded 20">
            <a:extLst>
              <a:ext uri="{FF2B5EF4-FFF2-40B4-BE49-F238E27FC236}">
                <a16:creationId xmlns:a16="http://schemas.microsoft.com/office/drawing/2014/main" id="{5CCE2572-41C0-4202-9C12-3FA191BA34DF}"/>
              </a:ext>
            </a:extLst>
          </p:cNvPr>
          <p:cNvSpPr/>
          <p:nvPr/>
        </p:nvSpPr>
        <p:spPr>
          <a:xfrm>
            <a:off x="9612451" y="5384715"/>
            <a:ext cx="2509913" cy="791275"/>
          </a:xfrm>
          <a:prstGeom prst="wedgeRoundRectCallout">
            <a:avLst>
              <a:gd name="adj1" fmla="val -96429"/>
              <a:gd name="adj2" fmla="val -1253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defines </a:t>
            </a:r>
            <a:r>
              <a:rPr lang="en-US" sz="2000" dirty="0">
                <a:solidFill>
                  <a:schemeClr val="accent6">
                    <a:lumMod val="20000"/>
                    <a:lumOff val="80000"/>
                  </a:schemeClr>
                </a:solidFill>
                <a:latin typeface="Corbel" panose="020B0503020204020204" pitchFamily="34" charset="0"/>
              </a:rPr>
              <a:t>m</a:t>
            </a:r>
            <a:r>
              <a:rPr lang="en-US" sz="2000" dirty="0">
                <a:latin typeface="Corbel" panose="020B0503020204020204" pitchFamily="34" charset="0"/>
              </a:rPr>
              <a:t> as an alias for </a:t>
            </a:r>
            <a:r>
              <a:rPr lang="en-US" sz="2000" dirty="0">
                <a:solidFill>
                  <a:schemeClr val="accent6">
                    <a:lumMod val="20000"/>
                    <a:lumOff val="80000"/>
                  </a:schemeClr>
                </a:solidFill>
                <a:latin typeface="Corbel" panose="020B0503020204020204" pitchFamily="34" charset="0"/>
              </a:rPr>
              <a:t>math</a:t>
            </a:r>
            <a:r>
              <a:rPr lang="en-US" sz="2000" dirty="0">
                <a:latin typeface="Corbel" panose="020B0503020204020204" pitchFamily="34" charset="0"/>
              </a:rPr>
              <a:t>.</a:t>
            </a:r>
          </a:p>
        </p:txBody>
      </p:sp>
      <p:sp>
        <p:nvSpPr>
          <p:cNvPr id="22" name="Speech Bubble: Rectangle with Corners Rounded 21">
            <a:extLst>
              <a:ext uri="{FF2B5EF4-FFF2-40B4-BE49-F238E27FC236}">
                <a16:creationId xmlns:a16="http://schemas.microsoft.com/office/drawing/2014/main" id="{5B2A637E-8063-4152-8BC3-BFA31CB073C2}"/>
              </a:ext>
            </a:extLst>
          </p:cNvPr>
          <p:cNvSpPr/>
          <p:nvPr/>
        </p:nvSpPr>
        <p:spPr>
          <a:xfrm>
            <a:off x="3864513" y="5952981"/>
            <a:ext cx="2509913" cy="791275"/>
          </a:xfrm>
          <a:prstGeom prst="wedgeRoundRectCallout">
            <a:avLst>
              <a:gd name="adj1" fmla="val 95568"/>
              <a:gd name="adj2" fmla="val -932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Making calls more convenient.</a:t>
            </a:r>
          </a:p>
        </p:txBody>
      </p:sp>
      <p:sp>
        <p:nvSpPr>
          <p:cNvPr id="23" name="Speech Bubble: Rectangle with Corners Rounded 22">
            <a:extLst>
              <a:ext uri="{FF2B5EF4-FFF2-40B4-BE49-F238E27FC236}">
                <a16:creationId xmlns:a16="http://schemas.microsoft.com/office/drawing/2014/main" id="{DB52347C-1657-44B1-A8C2-5F1F4242D043}"/>
              </a:ext>
            </a:extLst>
          </p:cNvPr>
          <p:cNvSpPr/>
          <p:nvPr/>
        </p:nvSpPr>
        <p:spPr>
          <a:xfrm>
            <a:off x="4368978" y="2542042"/>
            <a:ext cx="3373387" cy="1218164"/>
          </a:xfrm>
          <a:prstGeom prst="wedgeRoundRectCallout">
            <a:avLst>
              <a:gd name="adj1" fmla="val -120867"/>
              <a:gd name="adj2" fmla="val -376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example, the </a:t>
            </a:r>
            <a:r>
              <a:rPr lang="en-US" sz="2000" dirty="0">
                <a:solidFill>
                  <a:schemeClr val="accent6">
                    <a:lumMod val="20000"/>
                    <a:lumOff val="80000"/>
                  </a:schemeClr>
                </a:solidFill>
                <a:latin typeface="Corbel" panose="020B0503020204020204" pitchFamily="34" charset="0"/>
              </a:rPr>
              <a:t>math</a:t>
            </a:r>
            <a:r>
              <a:rPr lang="en-US" sz="2000" dirty="0">
                <a:latin typeface="Corbel" panose="020B0503020204020204" pitchFamily="34" charset="0"/>
              </a:rPr>
              <a:t> module holds useful math functions (e.g., </a:t>
            </a:r>
            <a:r>
              <a:rPr lang="en-US" sz="2000" dirty="0">
                <a:solidFill>
                  <a:schemeClr val="accent1">
                    <a:lumMod val="20000"/>
                    <a:lumOff val="80000"/>
                  </a:schemeClr>
                </a:solidFill>
                <a:latin typeface="Corbel" panose="020B0503020204020204" pitchFamily="34" charset="0"/>
              </a:rPr>
              <a:t>sqrt, sin, cos</a:t>
            </a:r>
            <a:r>
              <a:rPr lang="en-US" sz="2000" dirty="0">
                <a:latin typeface="Corbel" panose="020B0503020204020204" pitchFamily="34" charset="0"/>
              </a:rPr>
              <a:t>).</a:t>
            </a:r>
          </a:p>
        </p:txBody>
      </p:sp>
      <p:sp>
        <p:nvSpPr>
          <p:cNvPr id="24" name="Speech Bubble: Rectangle with Corners Rounded 23">
            <a:extLst>
              <a:ext uri="{FF2B5EF4-FFF2-40B4-BE49-F238E27FC236}">
                <a16:creationId xmlns:a16="http://schemas.microsoft.com/office/drawing/2014/main" id="{2EE7B25D-F98A-42E8-9F81-59D5ABED0BEB}"/>
              </a:ext>
            </a:extLst>
          </p:cNvPr>
          <p:cNvSpPr/>
          <p:nvPr/>
        </p:nvSpPr>
        <p:spPr>
          <a:xfrm>
            <a:off x="9370931" y="786784"/>
            <a:ext cx="2723497" cy="1218164"/>
          </a:xfrm>
          <a:prstGeom prst="wedgeRoundRectCallout">
            <a:avLst>
              <a:gd name="adj1" fmla="val -48067"/>
              <a:gd name="adj2" fmla="val 976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These are the only </a:t>
            </a:r>
            <a:r>
              <a:rPr lang="en-US" sz="2000" dirty="0">
                <a:solidFill>
                  <a:schemeClr val="accent1">
                    <a:lumMod val="20000"/>
                    <a:lumOff val="80000"/>
                  </a:schemeClr>
                </a:solidFill>
                <a:latin typeface="Corbel" panose="020B0503020204020204" pitchFamily="34" charset="0"/>
              </a:rPr>
              <a:t>function(s) </a:t>
            </a:r>
            <a:r>
              <a:rPr lang="en-US" sz="2000" dirty="0">
                <a:latin typeface="Corbel" panose="020B0503020204020204" pitchFamily="34" charset="0"/>
              </a:rPr>
              <a:t>imported from the module!</a:t>
            </a:r>
          </a:p>
        </p:txBody>
      </p:sp>
      <p:sp>
        <p:nvSpPr>
          <p:cNvPr id="25" name="TextBox 24">
            <a:extLst>
              <a:ext uri="{FF2B5EF4-FFF2-40B4-BE49-F238E27FC236}">
                <a16:creationId xmlns:a16="http://schemas.microsoft.com/office/drawing/2014/main" id="{0AB2D609-37A0-4EE4-B852-3F80C92B627C}"/>
              </a:ext>
            </a:extLst>
          </p:cNvPr>
          <p:cNvSpPr txBox="1"/>
          <p:nvPr/>
        </p:nvSpPr>
        <p:spPr>
          <a:xfrm>
            <a:off x="1123562" y="5950127"/>
            <a:ext cx="9672984" cy="400110"/>
          </a:xfrm>
          <a:prstGeom prst="rect">
            <a:avLst/>
          </a:prstGeom>
          <a:noFill/>
        </p:spPr>
        <p:txBody>
          <a:bodyPr wrap="square" rtlCol="0">
            <a:spAutoFit/>
          </a:bodyPr>
          <a:lstStyle/>
          <a:p>
            <a:pPr algn="ctr"/>
            <a:r>
              <a:rPr lang="en-US" sz="2000" dirty="0"/>
              <a:t>Each </a:t>
            </a:r>
            <a:r>
              <a:rPr lang="en-US" sz="2000" dirty="0">
                <a:solidFill>
                  <a:srgbClr val="009A46"/>
                </a:solidFill>
              </a:rPr>
              <a:t>module</a:t>
            </a:r>
            <a:r>
              <a:rPr lang="en-US" sz="2000" dirty="0"/>
              <a:t> implicitly defines its own namespace (e.g., </a:t>
            </a:r>
            <a:r>
              <a:rPr lang="en-US" sz="2000" dirty="0">
                <a:solidFill>
                  <a:srgbClr val="009A46"/>
                </a:solidFill>
              </a:rPr>
              <a:t>math</a:t>
            </a:r>
            <a:r>
              <a:rPr lang="en-US" sz="2000" dirty="0"/>
              <a:t>).</a:t>
            </a:r>
          </a:p>
        </p:txBody>
      </p:sp>
      <p:sp>
        <p:nvSpPr>
          <p:cNvPr id="26" name="TextBox 25">
            <a:extLst>
              <a:ext uri="{FF2B5EF4-FFF2-40B4-BE49-F238E27FC236}">
                <a16:creationId xmlns:a16="http://schemas.microsoft.com/office/drawing/2014/main" id="{8CE42A2C-9395-47FB-A9E6-6F4B9B2CB9C0}"/>
              </a:ext>
            </a:extLst>
          </p:cNvPr>
          <p:cNvSpPr txBox="1"/>
          <p:nvPr/>
        </p:nvSpPr>
        <p:spPr>
          <a:xfrm>
            <a:off x="1108703" y="6428832"/>
            <a:ext cx="9672984" cy="400110"/>
          </a:xfrm>
          <a:prstGeom prst="rect">
            <a:avLst/>
          </a:prstGeom>
          <a:noFill/>
        </p:spPr>
        <p:txBody>
          <a:bodyPr wrap="square" rtlCol="0">
            <a:spAutoFit/>
          </a:bodyPr>
          <a:lstStyle/>
          <a:p>
            <a:pPr algn="ctr"/>
            <a:r>
              <a:rPr lang="en-US" sz="2000" dirty="0"/>
              <a:t>This prevents collisions between similarly-named functions/classes in different modules.</a:t>
            </a:r>
          </a:p>
        </p:txBody>
      </p:sp>
      <p:sp>
        <p:nvSpPr>
          <p:cNvPr id="28" name="TextBox 27">
            <a:extLst>
              <a:ext uri="{FF2B5EF4-FFF2-40B4-BE49-F238E27FC236}">
                <a16:creationId xmlns:a16="http://schemas.microsoft.com/office/drawing/2014/main" id="{44497701-F218-4027-9A30-89BBA475AAF6}"/>
              </a:ext>
            </a:extLst>
          </p:cNvPr>
          <p:cNvSpPr txBox="1"/>
          <p:nvPr/>
        </p:nvSpPr>
        <p:spPr>
          <a:xfrm>
            <a:off x="6123541" y="4427992"/>
            <a:ext cx="4379811" cy="1453042"/>
          </a:xfrm>
          <a:prstGeom prst="rect">
            <a:avLst/>
          </a:prstGeom>
          <a:solidFill>
            <a:schemeClr val="accent4">
              <a:lumMod val="20000"/>
              <a:lumOff val="80000"/>
            </a:schemeClr>
          </a:solidFill>
          <a:ln>
            <a:solidFill>
              <a:schemeClr val="tx1"/>
            </a:solidFill>
          </a:ln>
        </p:spPr>
        <p:txBody>
          <a:bodyPr wrap="square" rtlCol="0">
            <a:noAutofit/>
          </a:bodyPr>
          <a:lstStyle/>
          <a:p>
            <a:r>
              <a:rPr lang="en-US" dirty="0">
                <a:latin typeface="Consolas" panose="020B0609020204030204" pitchFamily="49" charset="0"/>
              </a:rPr>
              <a:t>#include &lt;iostream&gt;</a:t>
            </a:r>
          </a:p>
          <a:p>
            <a:endParaRPr lang="en-US" sz="1100"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a:t>
            </a:r>
            <a:r>
              <a:rPr lang="en-US" dirty="0">
                <a:solidFill>
                  <a:srgbClr val="009A46"/>
                </a:solidFill>
                <a:latin typeface="Consolas" panose="020B0609020204030204" pitchFamily="49" charset="0"/>
              </a:rPr>
              <a:t>std</a:t>
            </a:r>
            <a:r>
              <a:rPr lang="en-US" dirty="0">
                <a:latin typeface="Consolas" panose="020B0609020204030204" pitchFamily="49" charset="0"/>
              </a:rPr>
              <a:t>::</a:t>
            </a:r>
            <a:r>
              <a:rPr lang="en-US" dirty="0" err="1">
                <a:latin typeface="Consolas" panose="020B0609020204030204" pitchFamily="49" charset="0"/>
              </a:rPr>
              <a:t>cout</a:t>
            </a:r>
            <a:r>
              <a:rPr lang="en-US" dirty="0">
                <a:latin typeface="Consolas" panose="020B0609020204030204" pitchFamily="49" charset="0"/>
              </a:rPr>
              <a:t> &lt;&lt; "Hello world!\n";</a:t>
            </a:r>
          </a:p>
          <a:p>
            <a:r>
              <a:rPr lang="en-US" dirty="0">
                <a:latin typeface="Consolas" panose="020B0609020204030204" pitchFamily="49" charset="0"/>
              </a:rPr>
              <a:t>}</a:t>
            </a:r>
          </a:p>
        </p:txBody>
      </p:sp>
      <p:sp>
        <p:nvSpPr>
          <p:cNvPr id="29" name="Speech Bubble: Rectangle with Corners Rounded 28">
            <a:extLst>
              <a:ext uri="{FF2B5EF4-FFF2-40B4-BE49-F238E27FC236}">
                <a16:creationId xmlns:a16="http://schemas.microsoft.com/office/drawing/2014/main" id="{9C5F715B-6FDA-433D-896B-192EF09D9B8B}"/>
              </a:ext>
            </a:extLst>
          </p:cNvPr>
          <p:cNvSpPr/>
          <p:nvPr/>
        </p:nvSpPr>
        <p:spPr>
          <a:xfrm>
            <a:off x="7850666" y="5749496"/>
            <a:ext cx="2945880" cy="967699"/>
          </a:xfrm>
          <a:prstGeom prst="wedgeRoundRectCallout">
            <a:avLst>
              <a:gd name="adj1" fmla="val -87261"/>
              <a:gd name="adj2" fmla="val -801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It's like the </a:t>
            </a:r>
            <a:r>
              <a:rPr lang="en-US" sz="2000" dirty="0">
                <a:solidFill>
                  <a:schemeClr val="accent6">
                    <a:lumMod val="20000"/>
                    <a:lumOff val="80000"/>
                  </a:schemeClr>
                </a:solidFill>
                <a:latin typeface="Corbel" panose="020B0503020204020204" pitchFamily="34" charset="0"/>
              </a:rPr>
              <a:t>namespace prefix </a:t>
            </a:r>
            <a:r>
              <a:rPr lang="en-US" sz="2000" dirty="0">
                <a:latin typeface="Corbel" panose="020B0503020204020204" pitchFamily="34" charset="0"/>
              </a:rPr>
              <a:t>that we use in C++.</a:t>
            </a:r>
          </a:p>
        </p:txBody>
      </p:sp>
    </p:spTree>
    <p:extLst>
      <p:ext uri="{BB962C8B-B14F-4D97-AF65-F5344CB8AC3E}">
        <p14:creationId xmlns:p14="http://schemas.microsoft.com/office/powerpoint/2010/main" val="58890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9"/>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2"/>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2" nodeType="clickEffect">
                                  <p:stCondLst>
                                    <p:cond delay="0"/>
                                  </p:stCondLst>
                                  <p:childTnLst>
                                    <p:animMotion origin="layout" path="M 1.66667E-6 4.44444E-6 L -0.0556 0.09791 " pathEditMode="relative" rAng="0" ptsTypes="AA">
                                      <p:cBhvr>
                                        <p:cTn id="71" dur="2000" fill="hold"/>
                                        <p:tgtEl>
                                          <p:spTgt spid="20"/>
                                        </p:tgtEl>
                                        <p:attrNameLst>
                                          <p:attrName>ppt_x</p:attrName>
                                          <p:attrName>ppt_y</p:attrName>
                                        </p:attrNameLst>
                                      </p:cBhvr>
                                      <p:rCtr x="-2786" y="4884"/>
                                    </p:animMotion>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down)">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down)">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22"/>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2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p:bldP spid="16" grpId="0"/>
      <p:bldP spid="17" grpId="0"/>
      <p:bldP spid="18" grpId="0"/>
      <p:bldP spid="19" grpId="0"/>
      <p:bldP spid="12" grpId="0" animBg="1"/>
      <p:bldP spid="12" grpId="1" animBg="1"/>
      <p:bldP spid="20" grpId="0" animBg="1"/>
      <p:bldP spid="20" grpId="1" animBg="1"/>
      <p:bldP spid="20" grpId="2" animBg="1"/>
      <p:bldP spid="21" grpId="0" animBg="1"/>
      <p:bldP spid="21" grpId="1" animBg="1"/>
      <p:bldP spid="22" grpId="0" animBg="1"/>
      <p:bldP spid="22" grpId="1" animBg="1"/>
      <p:bldP spid="23" grpId="0" animBg="1"/>
      <p:bldP spid="23" grpId="1" animBg="1"/>
      <p:bldP spid="24" grpId="0" animBg="1"/>
      <p:bldP spid="24" grpId="1" animBg="1"/>
      <p:bldP spid="25" grpId="0"/>
      <p:bldP spid="26" grpId="0"/>
      <p:bldP spid="28" grpId="0" animBg="1"/>
      <p:bldP spid="28" grpId="1" animBg="1"/>
      <p:bldP spid="29" grpId="0" animBg="1"/>
      <p:bldP spid="2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in Python</a:t>
            </a:r>
          </a:p>
        </p:txBody>
      </p:sp>
      <p:pic>
        <p:nvPicPr>
          <p:cNvPr id="5" name="Picture 4">
            <a:extLst>
              <a:ext uri="{FF2B5EF4-FFF2-40B4-BE49-F238E27FC236}">
                <a16:creationId xmlns:a16="http://schemas.microsoft.com/office/drawing/2014/main" id="{54A89CEE-D421-44CF-8989-DF9B16F1A102}"/>
              </a:ext>
            </a:extLst>
          </p:cNvPr>
          <p:cNvPicPr>
            <a:picLocks noChangeAspect="1"/>
          </p:cNvPicPr>
          <p:nvPr/>
        </p:nvPicPr>
        <p:blipFill>
          <a:blip r:embed="rId3"/>
          <a:stretch>
            <a:fillRect/>
          </a:stretch>
        </p:blipFill>
        <p:spPr>
          <a:xfrm>
            <a:off x="2132134" y="1646908"/>
            <a:ext cx="7927731" cy="4459349"/>
          </a:xfrm>
          <a:prstGeom prst="rect">
            <a:avLst/>
          </a:prstGeom>
        </p:spPr>
      </p:pic>
    </p:spTree>
    <p:extLst>
      <p:ext uri="{BB962C8B-B14F-4D97-AF65-F5344CB8AC3E}">
        <p14:creationId xmlns:p14="http://schemas.microsoft.com/office/powerpoint/2010/main" val="1219565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Comprehensions</a:t>
            </a:r>
          </a:p>
        </p:txBody>
      </p:sp>
      <p:sp>
        <p:nvSpPr>
          <p:cNvPr id="10" name="TextBox 9">
            <a:extLst>
              <a:ext uri="{FF2B5EF4-FFF2-40B4-BE49-F238E27FC236}">
                <a16:creationId xmlns:a16="http://schemas.microsoft.com/office/drawing/2014/main" id="{63DF6743-02F6-4086-A8FB-F3C8AE700526}"/>
              </a:ext>
            </a:extLst>
          </p:cNvPr>
          <p:cNvSpPr txBox="1"/>
          <p:nvPr/>
        </p:nvSpPr>
        <p:spPr>
          <a:xfrm>
            <a:off x="3185354" y="1352583"/>
            <a:ext cx="6097604" cy="461665"/>
          </a:xfrm>
          <a:prstGeom prst="rect">
            <a:avLst/>
          </a:prstGeom>
          <a:noFill/>
        </p:spPr>
        <p:txBody>
          <a:bodyPr wrap="square">
            <a:spAutoFit/>
          </a:bodyPr>
          <a:lstStyle/>
          <a:p>
            <a:pPr algn="ctr"/>
            <a:r>
              <a:rPr lang="en-US" sz="2400" dirty="0"/>
              <a:t>Remember </a:t>
            </a:r>
            <a:r>
              <a:rPr lang="en-US" sz="2400" dirty="0">
                <a:solidFill>
                  <a:srgbClr val="FF0000"/>
                </a:solidFill>
              </a:rPr>
              <a:t>comprehensions</a:t>
            </a:r>
            <a:r>
              <a:rPr lang="en-US" sz="2400" dirty="0"/>
              <a:t> from Haskell?</a:t>
            </a:r>
          </a:p>
        </p:txBody>
      </p:sp>
      <p:sp>
        <p:nvSpPr>
          <p:cNvPr id="12" name="TextBox 11">
            <a:extLst>
              <a:ext uri="{FF2B5EF4-FFF2-40B4-BE49-F238E27FC236}">
                <a16:creationId xmlns:a16="http://schemas.microsoft.com/office/drawing/2014/main" id="{991D11F0-7D21-4614-8479-DFE50DFC2B4A}"/>
              </a:ext>
            </a:extLst>
          </p:cNvPr>
          <p:cNvSpPr txBox="1"/>
          <p:nvPr/>
        </p:nvSpPr>
        <p:spPr>
          <a:xfrm>
            <a:off x="3243713" y="2123549"/>
            <a:ext cx="5980887" cy="707886"/>
          </a:xfrm>
          <a:prstGeom prst="rect">
            <a:avLst/>
          </a:prstGeom>
          <a:solidFill>
            <a:schemeClr val="bg1">
              <a:lumMod val="95000"/>
            </a:schemeClr>
          </a:solidFill>
          <a:ln>
            <a:solidFill>
              <a:schemeClr val="tx1"/>
            </a:solidFill>
          </a:ln>
        </p:spPr>
        <p:txBody>
          <a:bodyPr wrap="square">
            <a:spAutoFit/>
          </a:bodyPr>
          <a:lstStyle/>
          <a:p>
            <a:r>
              <a:rPr lang="en-US" sz="2000" dirty="0"/>
              <a:t>input = [10,11,12,15,17,22,23,5]</a:t>
            </a:r>
          </a:p>
          <a:p>
            <a:r>
              <a:rPr lang="en-US" sz="2000" dirty="0" err="1"/>
              <a:t>doubled_odds</a:t>
            </a:r>
            <a:r>
              <a:rPr lang="en-US" sz="2000" dirty="0"/>
              <a:t> = [</a:t>
            </a:r>
            <a:r>
              <a:rPr lang="en-US" sz="2000" dirty="0">
                <a:solidFill>
                  <a:srgbClr val="0070C0"/>
                </a:solidFill>
              </a:rPr>
              <a:t>x*2</a:t>
            </a:r>
            <a:r>
              <a:rPr lang="en-US" sz="2000" dirty="0"/>
              <a:t> | </a:t>
            </a:r>
            <a:r>
              <a:rPr lang="en-US" sz="2000" dirty="0">
                <a:solidFill>
                  <a:schemeClr val="accent4">
                    <a:lumMod val="50000"/>
                  </a:schemeClr>
                </a:solidFill>
              </a:rPr>
              <a:t>x </a:t>
            </a:r>
            <a:r>
              <a:rPr lang="en-US" sz="2000" dirty="0"/>
              <a:t>&lt;- </a:t>
            </a:r>
            <a:r>
              <a:rPr lang="en-US" sz="2000" dirty="0">
                <a:solidFill>
                  <a:srgbClr val="C00000"/>
                </a:solidFill>
              </a:rPr>
              <a:t>input</a:t>
            </a:r>
            <a:r>
              <a:rPr lang="en-US" sz="2000" dirty="0"/>
              <a:t>, </a:t>
            </a:r>
            <a:r>
              <a:rPr lang="en-US" sz="2000" dirty="0">
                <a:solidFill>
                  <a:srgbClr val="7030A0"/>
                </a:solidFill>
              </a:rPr>
              <a:t>x `mod` 2 == 1</a:t>
            </a:r>
            <a:r>
              <a:rPr lang="en-US" sz="2000" dirty="0"/>
              <a:t>] </a:t>
            </a:r>
          </a:p>
        </p:txBody>
      </p:sp>
      <p:sp>
        <p:nvSpPr>
          <p:cNvPr id="13" name="TextBox 12">
            <a:extLst>
              <a:ext uri="{FF2B5EF4-FFF2-40B4-BE49-F238E27FC236}">
                <a16:creationId xmlns:a16="http://schemas.microsoft.com/office/drawing/2014/main" id="{B3C59679-C961-4251-9F90-F0B7A05AA0B0}"/>
              </a:ext>
            </a:extLst>
          </p:cNvPr>
          <p:cNvSpPr txBox="1"/>
          <p:nvPr/>
        </p:nvSpPr>
        <p:spPr>
          <a:xfrm>
            <a:off x="3185354" y="3408238"/>
            <a:ext cx="6097604" cy="461665"/>
          </a:xfrm>
          <a:prstGeom prst="rect">
            <a:avLst/>
          </a:prstGeom>
          <a:noFill/>
        </p:spPr>
        <p:txBody>
          <a:bodyPr wrap="square">
            <a:spAutoFit/>
          </a:bodyPr>
          <a:lstStyle/>
          <a:p>
            <a:pPr algn="ctr"/>
            <a:r>
              <a:rPr lang="en-US" sz="2400" dirty="0"/>
              <a:t>Well, Python has them as well!</a:t>
            </a:r>
          </a:p>
        </p:txBody>
      </p:sp>
      <p:sp>
        <p:nvSpPr>
          <p:cNvPr id="16" name="TextBox 15">
            <a:extLst>
              <a:ext uri="{FF2B5EF4-FFF2-40B4-BE49-F238E27FC236}">
                <a16:creationId xmlns:a16="http://schemas.microsoft.com/office/drawing/2014/main" id="{FC8B80E6-2D93-4A30-AD68-7BC15AD09358}"/>
              </a:ext>
            </a:extLst>
          </p:cNvPr>
          <p:cNvSpPr txBox="1"/>
          <p:nvPr/>
        </p:nvSpPr>
        <p:spPr>
          <a:xfrm>
            <a:off x="3185354" y="3940307"/>
            <a:ext cx="6097604" cy="461665"/>
          </a:xfrm>
          <a:prstGeom prst="rect">
            <a:avLst/>
          </a:prstGeom>
          <a:noFill/>
        </p:spPr>
        <p:txBody>
          <a:bodyPr wrap="square">
            <a:spAutoFit/>
          </a:bodyPr>
          <a:lstStyle/>
          <a:p>
            <a:pPr algn="ctr"/>
            <a:r>
              <a:rPr lang="en-US" sz="2400" dirty="0"/>
              <a:t>And their syntax is pretty close to Haskell's!</a:t>
            </a:r>
          </a:p>
        </p:txBody>
      </p:sp>
      <p:sp>
        <p:nvSpPr>
          <p:cNvPr id="17" name="TextBox 16">
            <a:extLst>
              <a:ext uri="{FF2B5EF4-FFF2-40B4-BE49-F238E27FC236}">
                <a16:creationId xmlns:a16="http://schemas.microsoft.com/office/drawing/2014/main" id="{752957F8-7382-46E5-884D-F635E350C64F}"/>
              </a:ext>
            </a:extLst>
          </p:cNvPr>
          <p:cNvSpPr txBox="1"/>
          <p:nvPr/>
        </p:nvSpPr>
        <p:spPr>
          <a:xfrm>
            <a:off x="3243713" y="4670084"/>
            <a:ext cx="5980887" cy="707886"/>
          </a:xfrm>
          <a:prstGeom prst="rect">
            <a:avLst/>
          </a:prstGeom>
          <a:solidFill>
            <a:schemeClr val="accent1">
              <a:lumMod val="20000"/>
              <a:lumOff val="80000"/>
            </a:schemeClr>
          </a:solidFill>
          <a:ln>
            <a:solidFill>
              <a:schemeClr val="tx1"/>
            </a:solidFill>
          </a:ln>
        </p:spPr>
        <p:txBody>
          <a:bodyPr wrap="square">
            <a:spAutoFit/>
          </a:bodyPr>
          <a:lstStyle/>
          <a:p>
            <a:r>
              <a:rPr lang="en-US" sz="2000" dirty="0"/>
              <a:t>input = [10,11,12,15,17,22,23,5]</a:t>
            </a:r>
          </a:p>
          <a:p>
            <a:r>
              <a:rPr lang="en-US" sz="2000" dirty="0" err="1"/>
              <a:t>doubled_odds</a:t>
            </a:r>
            <a:r>
              <a:rPr lang="en-US" sz="2000" dirty="0"/>
              <a:t> = [</a:t>
            </a:r>
            <a:r>
              <a:rPr lang="en-US" sz="2000" dirty="0">
                <a:solidFill>
                  <a:srgbClr val="0070C0"/>
                </a:solidFill>
              </a:rPr>
              <a:t>x*2 </a:t>
            </a:r>
            <a:r>
              <a:rPr lang="en-US" sz="2000" dirty="0"/>
              <a:t>for</a:t>
            </a:r>
            <a:r>
              <a:rPr lang="en-US" sz="2000" dirty="0">
                <a:solidFill>
                  <a:schemeClr val="accent4">
                    <a:lumMod val="50000"/>
                  </a:schemeClr>
                </a:solidFill>
              </a:rPr>
              <a:t> x </a:t>
            </a:r>
            <a:r>
              <a:rPr lang="en-US" sz="2000" dirty="0"/>
              <a:t>in </a:t>
            </a:r>
            <a:r>
              <a:rPr lang="en-US" sz="2000" dirty="0">
                <a:solidFill>
                  <a:srgbClr val="C00000"/>
                </a:solidFill>
              </a:rPr>
              <a:t>input</a:t>
            </a:r>
            <a:r>
              <a:rPr lang="en-US" sz="2000" dirty="0"/>
              <a:t> if</a:t>
            </a:r>
            <a:r>
              <a:rPr lang="en-US" sz="2000" dirty="0">
                <a:solidFill>
                  <a:srgbClr val="7030A0"/>
                </a:solidFill>
              </a:rPr>
              <a:t> x % 2 == 1</a:t>
            </a:r>
            <a:r>
              <a:rPr lang="en-US" sz="2000" dirty="0"/>
              <a:t>] </a:t>
            </a:r>
          </a:p>
        </p:txBody>
      </p:sp>
    </p:spTree>
    <p:extLst>
      <p:ext uri="{BB962C8B-B14F-4D97-AF65-F5344CB8AC3E}">
        <p14:creationId xmlns:p14="http://schemas.microsoft.com/office/powerpoint/2010/main" val="19152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p:bldP spid="16" grpId="0"/>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a:t>Functional Influences: Comprehensions</a:t>
            </a:r>
            <a:endParaRPr lang="en-US" sz="4000" dirty="0"/>
          </a:p>
        </p:txBody>
      </p:sp>
      <p:sp>
        <p:nvSpPr>
          <p:cNvPr id="11" name="TextBox 10">
            <a:extLst>
              <a:ext uri="{FF2B5EF4-FFF2-40B4-BE49-F238E27FC236}">
                <a16:creationId xmlns:a16="http://schemas.microsoft.com/office/drawing/2014/main" id="{11A55913-077E-438B-88F7-11A9AF8E5072}"/>
              </a:ext>
            </a:extLst>
          </p:cNvPr>
          <p:cNvSpPr txBox="1"/>
          <p:nvPr/>
        </p:nvSpPr>
        <p:spPr>
          <a:xfrm>
            <a:off x="106680" y="1275660"/>
            <a:ext cx="7551420" cy="4599359"/>
          </a:xfrm>
          <a:prstGeom prst="rect">
            <a:avLst/>
          </a:prstGeom>
          <a:solidFill>
            <a:srgbClr val="EDF1F9"/>
          </a:solidFill>
          <a:ln>
            <a:solidFill>
              <a:schemeClr val="tx1"/>
            </a:solidFill>
          </a:ln>
        </p:spPr>
        <p:txBody>
          <a:bodyPr wrap="square" rtlCol="0">
            <a:noAutofit/>
          </a:bodyPr>
          <a:lstStyle/>
          <a:p>
            <a:r>
              <a:rPr lang="en-US" dirty="0" err="1">
                <a:solidFill>
                  <a:srgbClr val="000000"/>
                </a:solidFill>
                <a:latin typeface="Consolas" panose="020B0609020204030204" pitchFamily="49" charset="0"/>
              </a:rPr>
              <a:t>numz</a:t>
            </a:r>
            <a:r>
              <a:rPr lang="en-US" dirty="0">
                <a:solidFill>
                  <a:srgbClr val="000000"/>
                </a:solidFill>
                <a:latin typeface="Consolas" panose="020B0609020204030204" pitchFamily="49" charset="0"/>
              </a:rPr>
              <a:t> = [</a:t>
            </a:r>
            <a:r>
              <a:rPr lang="en-US" dirty="0">
                <a:solidFill>
                  <a:srgbClr val="0070C0"/>
                </a:solidFill>
                <a:latin typeface="Consolas" panose="020B0609020204030204" pitchFamily="49" charset="0"/>
              </a:rPr>
              <a:t>x**2 </a:t>
            </a:r>
            <a:r>
              <a:rPr lang="en-US" dirty="0">
                <a:solidFill>
                  <a:srgbClr val="000000"/>
                </a:solidFill>
                <a:latin typeface="Consolas" panose="020B0609020204030204" pitchFamily="49" charset="0"/>
              </a:rPr>
              <a:t>for </a:t>
            </a:r>
            <a:r>
              <a:rPr lang="en-US" dirty="0">
                <a:solidFill>
                  <a:schemeClr val="accent4">
                    <a:lumMod val="50000"/>
                  </a:schemeClr>
                </a:solidFill>
                <a:latin typeface="Consolas" panose="020B0609020204030204" pitchFamily="49" charset="0"/>
              </a:rPr>
              <a:t>x</a:t>
            </a:r>
            <a:r>
              <a:rPr lang="en-US" dirty="0">
                <a:solidFill>
                  <a:srgbClr val="000000"/>
                </a:solidFill>
                <a:latin typeface="Consolas" panose="020B0609020204030204" pitchFamily="49" charset="0"/>
              </a:rPr>
              <a:t> in </a:t>
            </a:r>
            <a:r>
              <a:rPr lang="en-US" dirty="0">
                <a:solidFill>
                  <a:srgbClr val="C00000"/>
                </a:solidFill>
                <a:latin typeface="Consolas" panose="020B0609020204030204" pitchFamily="49" charset="0"/>
              </a:rPr>
              <a:t>range(3,6)</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print(</a:t>
            </a:r>
            <a:r>
              <a:rPr lang="en-US" dirty="0" err="1">
                <a:solidFill>
                  <a:srgbClr val="000000"/>
                </a:solidFill>
                <a:latin typeface="Consolas" panose="020B0609020204030204" pitchFamily="49" charset="0"/>
              </a:rPr>
              <a:t>numz</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words = ['</a:t>
            </a:r>
            <a:r>
              <a:rPr lang="en-US" dirty="0" err="1">
                <a:solidFill>
                  <a:srgbClr val="000000"/>
                </a:solidFill>
                <a:latin typeface="Consolas" panose="020B0609020204030204" pitchFamily="49" charset="0"/>
              </a:rPr>
              <a:t>onomatopoeia','goober','incognito','lit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wordz1 = [</a:t>
            </a:r>
            <a:r>
              <a:rPr lang="en-US" dirty="0">
                <a:solidFill>
                  <a:srgbClr val="0070C0"/>
                </a:solidFill>
                <a:latin typeface="Consolas" panose="020B0609020204030204" pitchFamily="49" charset="0"/>
              </a:rPr>
              <a:t>w</a:t>
            </a:r>
            <a:r>
              <a:rPr lang="en-US" dirty="0">
                <a:solidFill>
                  <a:srgbClr val="000000"/>
                </a:solidFill>
                <a:latin typeface="Consolas" panose="020B0609020204030204" pitchFamily="49" charset="0"/>
              </a:rPr>
              <a:t> for </a:t>
            </a:r>
            <a:r>
              <a:rPr lang="en-US" dirty="0">
                <a:solidFill>
                  <a:schemeClr val="accent4">
                    <a:lumMod val="50000"/>
                  </a:schemeClr>
                </a:solidFill>
                <a:latin typeface="Consolas" panose="020B0609020204030204" pitchFamily="49" charset="0"/>
              </a:rPr>
              <a:t>w</a:t>
            </a:r>
            <a:r>
              <a:rPr lang="en-US" dirty="0">
                <a:solidFill>
                  <a:srgbClr val="000000"/>
                </a:solidFill>
                <a:latin typeface="Consolas" panose="020B0609020204030204" pitchFamily="49" charset="0"/>
              </a:rPr>
              <a:t> in </a:t>
            </a:r>
            <a:r>
              <a:rPr lang="en-US" dirty="0">
                <a:solidFill>
                  <a:srgbClr val="C00000"/>
                </a:solidFill>
                <a:latin typeface="Consolas" panose="020B0609020204030204" pitchFamily="49" charset="0"/>
              </a:rPr>
              <a:t>words </a:t>
            </a:r>
            <a:r>
              <a:rPr lang="en-US" dirty="0">
                <a:solidFill>
                  <a:srgbClr val="000000"/>
                </a:solidFill>
                <a:latin typeface="Consolas" panose="020B0609020204030204" pitchFamily="49" charset="0"/>
              </a:rPr>
              <a:t>if </a:t>
            </a:r>
            <a:r>
              <a:rPr lang="en-US" dirty="0" err="1">
                <a:solidFill>
                  <a:srgbClr val="7030A0"/>
                </a:solidFill>
                <a:latin typeface="Consolas" panose="020B0609020204030204" pitchFamily="49" charset="0"/>
              </a:rPr>
              <a:t>len</a:t>
            </a:r>
            <a:r>
              <a:rPr lang="en-US" dirty="0">
                <a:solidFill>
                  <a:srgbClr val="7030A0"/>
                </a:solidFill>
                <a:latin typeface="Consolas" panose="020B0609020204030204" pitchFamily="49" charset="0"/>
              </a:rPr>
              <a:t>(w) &gt; 6</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print(wordz1)</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s = "David's dirty dog drank dirty water down by the dam"</a:t>
            </a:r>
          </a:p>
          <a:p>
            <a:r>
              <a:rPr lang="en-US" dirty="0">
                <a:solidFill>
                  <a:srgbClr val="000000"/>
                </a:solidFill>
                <a:latin typeface="Consolas" panose="020B0609020204030204" pitchFamily="49" charset="0"/>
              </a:rPr>
              <a:t>wordz2 = [</a:t>
            </a:r>
            <a:r>
              <a:rPr lang="en-US" dirty="0">
                <a:solidFill>
                  <a:srgbClr val="0070C0"/>
                </a:solidFill>
                <a:latin typeface="Consolas" panose="020B0609020204030204" pitchFamily="49" charset="0"/>
              </a:rPr>
              <a:t>w</a:t>
            </a:r>
            <a:r>
              <a:rPr lang="en-US" dirty="0">
                <a:solidFill>
                  <a:srgbClr val="000000"/>
                </a:solidFill>
                <a:latin typeface="Consolas" panose="020B0609020204030204" pitchFamily="49" charset="0"/>
              </a:rPr>
              <a:t> for </a:t>
            </a:r>
            <a:r>
              <a:rPr lang="en-US" dirty="0">
                <a:solidFill>
                  <a:schemeClr val="accent4">
                    <a:lumMod val="50000"/>
                  </a:schemeClr>
                </a:solidFill>
                <a:latin typeface="Consolas" panose="020B0609020204030204" pitchFamily="49" charset="0"/>
              </a:rPr>
              <a:t>w</a:t>
            </a:r>
            <a:r>
              <a:rPr lang="en-US" dirty="0">
                <a:solidFill>
                  <a:srgbClr val="000000"/>
                </a:solidFill>
                <a:latin typeface="Consolas" panose="020B0609020204030204" pitchFamily="49" charset="0"/>
              </a:rPr>
              <a:t> in </a:t>
            </a:r>
            <a:r>
              <a:rPr lang="en-US" dirty="0" err="1">
                <a:solidFill>
                  <a:srgbClr val="C00000"/>
                </a:solidFill>
                <a:latin typeface="Consolas" panose="020B0609020204030204" pitchFamily="49" charset="0"/>
              </a:rPr>
              <a:t>s.split</a:t>
            </a:r>
            <a:r>
              <a:rPr lang="en-US" dirty="0">
                <a:solidFill>
                  <a:srgbClr val="C00000"/>
                </a:solidFill>
                <a:latin typeface="Consolas" panose="020B0609020204030204" pitchFamily="49" charset="0"/>
              </a:rPr>
              <a:t>() </a:t>
            </a:r>
            <a:r>
              <a:rPr lang="en-US" dirty="0">
                <a:solidFill>
                  <a:srgbClr val="000000"/>
                </a:solidFill>
                <a:latin typeface="Consolas" panose="020B0609020204030204" pitchFamily="49" charset="0"/>
              </a:rPr>
              <a:t>if </a:t>
            </a:r>
            <a:r>
              <a:rPr lang="en-US" dirty="0">
                <a:solidFill>
                  <a:srgbClr val="7030A0"/>
                </a:solidFill>
                <a:latin typeface="Consolas" panose="020B0609020204030204" pitchFamily="49" charset="0"/>
              </a:rPr>
              <a:t>w[0] == 'd'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print(wordz2)</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wordz3 = {</a:t>
            </a:r>
            <a:r>
              <a:rPr lang="en-US" dirty="0">
                <a:solidFill>
                  <a:srgbClr val="0070C0"/>
                </a:solidFill>
                <a:latin typeface="Consolas" panose="020B0609020204030204" pitchFamily="49" charset="0"/>
              </a:rPr>
              <a:t>w</a:t>
            </a:r>
            <a:r>
              <a:rPr lang="en-US" dirty="0">
                <a:solidFill>
                  <a:srgbClr val="000000"/>
                </a:solidFill>
                <a:latin typeface="Consolas" panose="020B0609020204030204" pitchFamily="49" charset="0"/>
              </a:rPr>
              <a:t> for </a:t>
            </a:r>
            <a:r>
              <a:rPr lang="en-US" dirty="0">
                <a:solidFill>
                  <a:schemeClr val="accent4">
                    <a:lumMod val="50000"/>
                  </a:schemeClr>
                </a:solidFill>
                <a:latin typeface="Consolas" panose="020B0609020204030204" pitchFamily="49" charset="0"/>
              </a:rPr>
              <a:t>w</a:t>
            </a:r>
            <a:r>
              <a:rPr lang="en-US" dirty="0">
                <a:solidFill>
                  <a:srgbClr val="000000"/>
                </a:solidFill>
                <a:latin typeface="Consolas" panose="020B0609020204030204" pitchFamily="49" charset="0"/>
              </a:rPr>
              <a:t> in </a:t>
            </a:r>
            <a:r>
              <a:rPr lang="en-US" dirty="0" err="1">
                <a:solidFill>
                  <a:srgbClr val="C00000"/>
                </a:solidFill>
                <a:latin typeface="Consolas" panose="020B0609020204030204" pitchFamily="49" charset="0"/>
              </a:rPr>
              <a:t>s.split</a:t>
            </a:r>
            <a:r>
              <a:rPr lang="en-US" dirty="0">
                <a:solidFill>
                  <a:srgbClr val="C00000"/>
                </a:solidFill>
                <a:latin typeface="Consolas" panose="020B0609020204030204" pitchFamily="49" charset="0"/>
              </a:rPr>
              <a:t>() </a:t>
            </a:r>
            <a:r>
              <a:rPr lang="en-US" dirty="0">
                <a:solidFill>
                  <a:srgbClr val="000000"/>
                </a:solidFill>
                <a:latin typeface="Consolas" panose="020B0609020204030204" pitchFamily="49" charset="0"/>
              </a:rPr>
              <a:t>if </a:t>
            </a:r>
            <a:r>
              <a:rPr lang="en-US" dirty="0">
                <a:solidFill>
                  <a:srgbClr val="7030A0"/>
                </a:solidFill>
                <a:latin typeface="Consolas" panose="020B0609020204030204" pitchFamily="49" charset="0"/>
              </a:rPr>
              <a:t>w[0] == 'd'</a:t>
            </a:r>
            <a:r>
              <a:rPr lang="en-US" dirty="0">
                <a:solidFill>
                  <a:srgbClr val="000000"/>
                </a:solidFill>
                <a:latin typeface="Consolas" panose="020B0609020204030204" pitchFamily="49" charset="0"/>
              </a:rPr>
              <a:t>} # hint: set</a:t>
            </a:r>
          </a:p>
          <a:p>
            <a:r>
              <a:rPr lang="en-US" dirty="0">
                <a:solidFill>
                  <a:srgbClr val="000000"/>
                </a:solidFill>
                <a:latin typeface="Consolas" panose="020B0609020204030204" pitchFamily="49" charset="0"/>
              </a:rPr>
              <a:t>print(wordz3)</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wordz4 = {</a:t>
            </a:r>
            <a:r>
              <a:rPr lang="en-US" dirty="0" err="1">
                <a:solidFill>
                  <a:srgbClr val="009A46"/>
                </a:solidFill>
                <a:latin typeface="Consolas" panose="020B0609020204030204" pitchFamily="49" charset="0"/>
              </a:rPr>
              <a:t>w</a:t>
            </a:r>
            <a:r>
              <a:rPr lang="en-US" dirty="0" err="1">
                <a:solidFill>
                  <a:srgbClr val="000000"/>
                </a:solidFill>
                <a:latin typeface="Consolas" panose="020B0609020204030204" pitchFamily="49" charset="0"/>
              </a:rPr>
              <a:t>:</a:t>
            </a:r>
            <a:r>
              <a:rPr lang="en-US" dirty="0" err="1">
                <a:solidFill>
                  <a:srgbClr val="0070C0"/>
                </a:solidFill>
                <a:latin typeface="Consolas" panose="020B0609020204030204" pitchFamily="49" charset="0"/>
              </a:rPr>
              <a:t>len</a:t>
            </a:r>
            <a:r>
              <a:rPr lang="en-US" dirty="0">
                <a:solidFill>
                  <a:srgbClr val="0070C0"/>
                </a:solidFill>
                <a:latin typeface="Consolas" panose="020B0609020204030204" pitchFamily="49" charset="0"/>
              </a:rPr>
              <a:t>(w)</a:t>
            </a:r>
            <a:r>
              <a:rPr lang="en-US" dirty="0">
                <a:solidFill>
                  <a:srgbClr val="000000"/>
                </a:solidFill>
                <a:latin typeface="Consolas" panose="020B0609020204030204" pitchFamily="49" charset="0"/>
              </a:rPr>
              <a:t> for </a:t>
            </a:r>
            <a:r>
              <a:rPr lang="en-US" dirty="0">
                <a:solidFill>
                  <a:schemeClr val="accent4">
                    <a:lumMod val="50000"/>
                  </a:schemeClr>
                </a:solidFill>
                <a:latin typeface="Consolas" panose="020B0609020204030204" pitchFamily="49" charset="0"/>
              </a:rPr>
              <a:t>w</a:t>
            </a:r>
            <a:r>
              <a:rPr lang="en-US" dirty="0">
                <a:solidFill>
                  <a:srgbClr val="000000"/>
                </a:solidFill>
                <a:latin typeface="Consolas" panose="020B0609020204030204" pitchFamily="49" charset="0"/>
              </a:rPr>
              <a:t> in </a:t>
            </a:r>
            <a:r>
              <a:rPr lang="en-US" dirty="0" err="1">
                <a:solidFill>
                  <a:srgbClr val="C00000"/>
                </a:solidFill>
                <a:latin typeface="Consolas" panose="020B0609020204030204" pitchFamily="49" charset="0"/>
              </a:rPr>
              <a:t>s.split</a:t>
            </a:r>
            <a:r>
              <a:rPr lang="en-US" dirty="0">
                <a:solidFill>
                  <a:srgbClr val="C00000"/>
                </a:solidFill>
                <a:latin typeface="Consolas" panose="020B0609020204030204" pitchFamily="49" charset="0"/>
              </a:rPr>
              <a:t>()</a:t>
            </a:r>
            <a:r>
              <a:rPr lang="en-US" dirty="0">
                <a:solidFill>
                  <a:srgbClr val="000000"/>
                </a:solidFill>
                <a:latin typeface="Consolas" panose="020B0609020204030204" pitchFamily="49" charset="0"/>
              </a:rPr>
              <a:t>}        # hint: </a:t>
            </a:r>
            <a:r>
              <a:rPr lang="en-US" dirty="0" err="1">
                <a:solidFill>
                  <a:srgbClr val="000000"/>
                </a:solidFill>
                <a:latin typeface="Consolas" panose="020B0609020204030204" pitchFamily="49" charset="0"/>
              </a:rPr>
              <a:t>dict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print(wordz4)</a:t>
            </a: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
        <p:nvSpPr>
          <p:cNvPr id="15" name="TextBox 14">
            <a:extLst>
              <a:ext uri="{FF2B5EF4-FFF2-40B4-BE49-F238E27FC236}">
                <a16:creationId xmlns:a16="http://schemas.microsoft.com/office/drawing/2014/main" id="{75D04635-A45B-4005-95D9-77F3B123BABC}"/>
              </a:ext>
            </a:extLst>
          </p:cNvPr>
          <p:cNvSpPr txBox="1"/>
          <p:nvPr/>
        </p:nvSpPr>
        <p:spPr>
          <a:xfrm>
            <a:off x="5485836" y="4763106"/>
            <a:ext cx="6599483" cy="1754326"/>
          </a:xfrm>
          <a:prstGeom prst="rect">
            <a:avLst/>
          </a:prstGeom>
          <a:solidFill>
            <a:schemeClr val="bg1">
              <a:lumMod val="95000"/>
            </a:schemeClr>
          </a:solidFill>
          <a:ln>
            <a:solidFill>
              <a:schemeClr val="tx1"/>
            </a:solidFill>
          </a:ln>
        </p:spPr>
        <p:txBody>
          <a:bodyPr wrap="square">
            <a:spAutoFit/>
          </a:bodyPr>
          <a:lstStyle/>
          <a:p>
            <a:r>
              <a:rPr lang="en-US" dirty="0">
                <a:latin typeface="Consolas" panose="020B0609020204030204" pitchFamily="49" charset="0"/>
              </a:rPr>
              <a:t>[9, 16, 25]</a:t>
            </a:r>
          </a:p>
          <a:p>
            <a:r>
              <a:rPr lang="en-US" dirty="0">
                <a:latin typeface="Consolas" panose="020B0609020204030204" pitchFamily="49" charset="0"/>
              </a:rPr>
              <a:t>['onomatopoeia', 'incognito']</a:t>
            </a:r>
          </a:p>
          <a:p>
            <a:r>
              <a:rPr lang="en-US" dirty="0">
                <a:latin typeface="Consolas" panose="020B0609020204030204" pitchFamily="49" charset="0"/>
              </a:rPr>
              <a:t>['dirty', 'dog', 'drank', 'dirty', 'down', 'dam']</a:t>
            </a:r>
            <a:endParaRPr lang="en-US" sz="2000" dirty="0">
              <a:latin typeface="Consolas" panose="020B0609020204030204" pitchFamily="49" charset="0"/>
            </a:endParaRPr>
          </a:p>
          <a:p>
            <a:r>
              <a:rPr lang="en-US" dirty="0">
                <a:latin typeface="Consolas" panose="020B0609020204030204" pitchFamily="49" charset="0"/>
              </a:rPr>
              <a:t>{'drank', 'dam', 'dirty', 'down', 'dog'}</a:t>
            </a:r>
          </a:p>
          <a:p>
            <a:r>
              <a:rPr lang="en-US" dirty="0">
                <a:latin typeface="Consolas" panose="020B0609020204030204" pitchFamily="49" charset="0"/>
              </a:rPr>
              <a:t>{"David's": 7, 'dirty': 5, 'dog': 3, 'drank': 5, 'water': 5, 'down': 4, 'by': 2, 'the': 3, 'dam': 3}</a:t>
            </a:r>
            <a:endParaRPr lang="en-US" sz="2000" dirty="0">
              <a:latin typeface="Consolas" panose="020B0609020204030204" pitchFamily="49" charset="0"/>
            </a:endParaRPr>
          </a:p>
        </p:txBody>
      </p:sp>
      <p:sp>
        <p:nvSpPr>
          <p:cNvPr id="16" name="Speech Bubble: Rectangle with Corners Rounded 15">
            <a:extLst>
              <a:ext uri="{FF2B5EF4-FFF2-40B4-BE49-F238E27FC236}">
                <a16:creationId xmlns:a16="http://schemas.microsoft.com/office/drawing/2014/main" id="{80CFAB76-D797-4DB1-BB2D-8745A34FB884}"/>
              </a:ext>
            </a:extLst>
          </p:cNvPr>
          <p:cNvSpPr/>
          <p:nvPr/>
        </p:nvSpPr>
        <p:spPr>
          <a:xfrm>
            <a:off x="2238611" y="129998"/>
            <a:ext cx="3857389" cy="925485"/>
          </a:xfrm>
          <a:prstGeom prst="wedgeRoundRectCallout">
            <a:avLst>
              <a:gd name="adj1" fmla="val -45499"/>
              <a:gd name="adj2" fmla="val 820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a:t>
            </a:r>
            <a:r>
              <a:rPr lang="en-US" sz="2000" dirty="0">
                <a:solidFill>
                  <a:schemeClr val="accent2">
                    <a:lumMod val="20000"/>
                    <a:lumOff val="80000"/>
                  </a:schemeClr>
                </a:solidFill>
                <a:latin typeface="Corbel" panose="020B0503020204020204" pitchFamily="34" charset="0"/>
              </a:rPr>
              <a:t>list</a:t>
            </a:r>
            <a:r>
              <a:rPr lang="en-US" sz="2000" dirty="0">
                <a:latin typeface="Corbel" panose="020B0503020204020204" pitchFamily="34" charset="0"/>
              </a:rPr>
              <a:t> of the squares of all numbers between [3,6).</a:t>
            </a:r>
          </a:p>
        </p:txBody>
      </p:sp>
      <p:sp>
        <p:nvSpPr>
          <p:cNvPr id="17" name="Speech Bubble: Rectangle with Corners Rounded 16">
            <a:extLst>
              <a:ext uri="{FF2B5EF4-FFF2-40B4-BE49-F238E27FC236}">
                <a16:creationId xmlns:a16="http://schemas.microsoft.com/office/drawing/2014/main" id="{2906448E-45F2-47A8-A8B9-DCD56C78EE2C}"/>
              </a:ext>
            </a:extLst>
          </p:cNvPr>
          <p:cNvSpPr/>
          <p:nvPr/>
        </p:nvSpPr>
        <p:spPr>
          <a:xfrm>
            <a:off x="3328271" y="1041018"/>
            <a:ext cx="3857389" cy="925485"/>
          </a:xfrm>
          <a:prstGeom prst="wedgeRoundRectCallout">
            <a:avLst>
              <a:gd name="adj1" fmla="val -58142"/>
              <a:gd name="adj2" fmla="val 1001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a:t>
            </a:r>
            <a:r>
              <a:rPr lang="en-US" sz="2000" dirty="0">
                <a:solidFill>
                  <a:schemeClr val="accent2">
                    <a:lumMod val="20000"/>
                    <a:lumOff val="80000"/>
                  </a:schemeClr>
                </a:solidFill>
                <a:latin typeface="Corbel" panose="020B0503020204020204" pitchFamily="34" charset="0"/>
              </a:rPr>
              <a:t>list</a:t>
            </a:r>
            <a:r>
              <a:rPr lang="en-US" sz="2000" dirty="0">
                <a:latin typeface="Corbel" panose="020B0503020204020204" pitchFamily="34" charset="0"/>
              </a:rPr>
              <a:t> of words longer than 6 characters from </a:t>
            </a:r>
            <a:r>
              <a:rPr lang="en-US" sz="2000" dirty="0">
                <a:solidFill>
                  <a:schemeClr val="accent4">
                    <a:lumMod val="20000"/>
                    <a:lumOff val="80000"/>
                  </a:schemeClr>
                </a:solidFill>
                <a:latin typeface="Corbel" panose="020B0503020204020204" pitchFamily="34" charset="0"/>
              </a:rPr>
              <a:t>words</a:t>
            </a:r>
            <a:r>
              <a:rPr lang="en-US" sz="2000" dirty="0">
                <a:latin typeface="Corbel" panose="020B0503020204020204" pitchFamily="34" charset="0"/>
              </a:rPr>
              <a:t>.</a:t>
            </a:r>
          </a:p>
        </p:txBody>
      </p:sp>
      <p:sp>
        <p:nvSpPr>
          <p:cNvPr id="18" name="Speech Bubble: Rectangle with Corners Rounded 17">
            <a:extLst>
              <a:ext uri="{FF2B5EF4-FFF2-40B4-BE49-F238E27FC236}">
                <a16:creationId xmlns:a16="http://schemas.microsoft.com/office/drawing/2014/main" id="{320FE618-197F-4525-A7E7-27D875839305}"/>
              </a:ext>
            </a:extLst>
          </p:cNvPr>
          <p:cNvSpPr/>
          <p:nvPr/>
        </p:nvSpPr>
        <p:spPr>
          <a:xfrm>
            <a:off x="3381611" y="2172215"/>
            <a:ext cx="3857389" cy="925485"/>
          </a:xfrm>
          <a:prstGeom prst="wedgeRoundRectCallout">
            <a:avLst>
              <a:gd name="adj1" fmla="val -58142"/>
              <a:gd name="adj2" fmla="val 1001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a:t>
            </a:r>
            <a:r>
              <a:rPr lang="en-US" sz="2000" dirty="0">
                <a:solidFill>
                  <a:schemeClr val="accent2">
                    <a:lumMod val="20000"/>
                    <a:lumOff val="80000"/>
                  </a:schemeClr>
                </a:solidFill>
                <a:latin typeface="Corbel" panose="020B0503020204020204" pitchFamily="34" charset="0"/>
              </a:rPr>
              <a:t>list</a:t>
            </a:r>
            <a:r>
              <a:rPr lang="en-US" sz="2000" dirty="0">
                <a:latin typeface="Corbel" panose="020B0503020204020204" pitchFamily="34" charset="0"/>
              </a:rPr>
              <a:t> of all words that start with 'd' from s.</a:t>
            </a:r>
          </a:p>
        </p:txBody>
      </p:sp>
      <p:sp>
        <p:nvSpPr>
          <p:cNvPr id="21" name="Speech Bubble: Rectangle with Corners Rounded 20">
            <a:extLst>
              <a:ext uri="{FF2B5EF4-FFF2-40B4-BE49-F238E27FC236}">
                <a16:creationId xmlns:a16="http://schemas.microsoft.com/office/drawing/2014/main" id="{CBA3164F-BA6A-404D-A5D0-71F590149CCD}"/>
              </a:ext>
            </a:extLst>
          </p:cNvPr>
          <p:cNvSpPr/>
          <p:nvPr/>
        </p:nvSpPr>
        <p:spPr>
          <a:xfrm>
            <a:off x="3570995" y="2966257"/>
            <a:ext cx="3857389" cy="925485"/>
          </a:xfrm>
          <a:prstGeom prst="wedgeRoundRectCallout">
            <a:avLst>
              <a:gd name="adj1" fmla="val -58142"/>
              <a:gd name="adj2" fmla="val 1001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a:t>
            </a:r>
            <a:r>
              <a:rPr lang="en-US" sz="2000" dirty="0">
                <a:solidFill>
                  <a:schemeClr val="accent2">
                    <a:lumMod val="20000"/>
                    <a:lumOff val="80000"/>
                  </a:schemeClr>
                </a:solidFill>
                <a:latin typeface="Corbel" panose="020B0503020204020204" pitchFamily="34" charset="0"/>
              </a:rPr>
              <a:t>set</a:t>
            </a:r>
            <a:r>
              <a:rPr lang="en-US" sz="2000" dirty="0">
                <a:latin typeface="Corbel" panose="020B0503020204020204" pitchFamily="34" charset="0"/>
              </a:rPr>
              <a:t> of unique words that start with 'd' from s.</a:t>
            </a:r>
          </a:p>
        </p:txBody>
      </p:sp>
      <p:sp>
        <p:nvSpPr>
          <p:cNvPr id="22" name="Speech Bubble: Rectangle with Corners Rounded 21">
            <a:extLst>
              <a:ext uri="{FF2B5EF4-FFF2-40B4-BE49-F238E27FC236}">
                <a16:creationId xmlns:a16="http://schemas.microsoft.com/office/drawing/2014/main" id="{D26EB5D2-4726-4505-9D7D-24E60BDC0DC2}"/>
              </a:ext>
            </a:extLst>
          </p:cNvPr>
          <p:cNvSpPr/>
          <p:nvPr/>
        </p:nvSpPr>
        <p:spPr>
          <a:xfrm>
            <a:off x="3113795" y="3819030"/>
            <a:ext cx="3857389" cy="925485"/>
          </a:xfrm>
          <a:prstGeom prst="wedgeRoundRectCallout">
            <a:avLst>
              <a:gd name="adj1" fmla="val -58142"/>
              <a:gd name="adj2" fmla="val 1001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a:t>
            </a:r>
            <a:r>
              <a:rPr lang="en-US" sz="2000" dirty="0">
                <a:solidFill>
                  <a:schemeClr val="accent2">
                    <a:lumMod val="20000"/>
                    <a:lumOff val="80000"/>
                  </a:schemeClr>
                </a:solidFill>
                <a:latin typeface="Corbel" panose="020B0503020204020204" pitchFamily="34" charset="0"/>
              </a:rPr>
              <a:t>map</a:t>
            </a:r>
            <a:r>
              <a:rPr lang="en-US" sz="2000" dirty="0">
                <a:latin typeface="Corbel" panose="020B0503020204020204" pitchFamily="34" charset="0"/>
              </a:rPr>
              <a:t> that associates unique words with their length.</a:t>
            </a:r>
          </a:p>
        </p:txBody>
      </p:sp>
    </p:spTree>
    <p:extLst>
      <p:ext uri="{BB962C8B-B14F-4D97-AF65-F5344CB8AC3E}">
        <p14:creationId xmlns:p14="http://schemas.microsoft.com/office/powerpoint/2010/main" val="345639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down)">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uiExpand="1" build="p" animBg="1"/>
      <p:bldP spid="16" grpId="0" animBg="1"/>
      <p:bldP spid="16" grpId="1" animBg="1"/>
      <p:bldP spid="17" grpId="0" animBg="1"/>
      <p:bldP spid="17" grpId="1" animBg="1"/>
      <p:bldP spid="18" grpId="0" animBg="1"/>
      <p:bldP spid="18"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lstStyle/>
          <a:p>
            <a:r>
              <a:rPr lang="en-US" dirty="0"/>
              <a:t>Python: An Open Source Language!</a:t>
            </a:r>
          </a:p>
        </p:txBody>
      </p:sp>
      <p:sp>
        <p:nvSpPr>
          <p:cNvPr id="8" name="TextBox 7">
            <a:extLst>
              <a:ext uri="{FF2B5EF4-FFF2-40B4-BE49-F238E27FC236}">
                <a16:creationId xmlns:a16="http://schemas.microsoft.com/office/drawing/2014/main" id="{CA4A41F0-DE45-4490-AB88-A0F651D27F07}"/>
              </a:ext>
            </a:extLst>
          </p:cNvPr>
          <p:cNvSpPr txBox="1"/>
          <p:nvPr/>
        </p:nvSpPr>
        <p:spPr>
          <a:xfrm>
            <a:off x="150557" y="1028696"/>
            <a:ext cx="11890886" cy="461665"/>
          </a:xfrm>
          <a:prstGeom prst="rect">
            <a:avLst/>
          </a:prstGeom>
          <a:noFill/>
        </p:spPr>
        <p:txBody>
          <a:bodyPr wrap="square" rtlCol="0">
            <a:spAutoFit/>
          </a:bodyPr>
          <a:lstStyle/>
          <a:p>
            <a:pPr algn="ctr"/>
            <a:r>
              <a:rPr lang="en-US" sz="2400" dirty="0"/>
              <a:t>Want to see the Python interpreter </a:t>
            </a:r>
            <a:r>
              <a:rPr lang="en-US" sz="2400" dirty="0">
                <a:solidFill>
                  <a:srgbClr val="FF0000"/>
                </a:solidFill>
              </a:rPr>
              <a:t>source code</a:t>
            </a:r>
            <a:r>
              <a:rPr lang="en-US" sz="2400" dirty="0"/>
              <a:t>?</a:t>
            </a:r>
          </a:p>
        </p:txBody>
      </p:sp>
      <p:sp>
        <p:nvSpPr>
          <p:cNvPr id="22" name="TextBox 21">
            <a:extLst>
              <a:ext uri="{FF2B5EF4-FFF2-40B4-BE49-F238E27FC236}">
                <a16:creationId xmlns:a16="http://schemas.microsoft.com/office/drawing/2014/main" id="{8D83AFA8-AEAC-4FD7-BF5A-3F09FCF4B6BE}"/>
              </a:ext>
            </a:extLst>
          </p:cNvPr>
          <p:cNvSpPr txBox="1"/>
          <p:nvPr/>
        </p:nvSpPr>
        <p:spPr>
          <a:xfrm>
            <a:off x="150557" y="6138817"/>
            <a:ext cx="11890886" cy="461665"/>
          </a:xfrm>
          <a:prstGeom prst="rect">
            <a:avLst/>
          </a:prstGeom>
          <a:noFill/>
        </p:spPr>
        <p:txBody>
          <a:bodyPr wrap="square" rtlCol="0">
            <a:spAutoFit/>
          </a:bodyPr>
          <a:lstStyle/>
          <a:p>
            <a:pPr algn="ctr"/>
            <a:r>
              <a:rPr lang="en-US" sz="2400" dirty="0"/>
              <a:t>The </a:t>
            </a:r>
            <a:r>
              <a:rPr lang="en-US" sz="2400" dirty="0">
                <a:solidFill>
                  <a:srgbClr val="FF0000"/>
                </a:solidFill>
              </a:rPr>
              <a:t>interpreter</a:t>
            </a:r>
            <a:r>
              <a:rPr lang="en-US" sz="2400" dirty="0"/>
              <a:t> and </a:t>
            </a:r>
            <a:r>
              <a:rPr lang="en-US" sz="2400" dirty="0">
                <a:solidFill>
                  <a:srgbClr val="FF0000"/>
                </a:solidFill>
              </a:rPr>
              <a:t>libraries</a:t>
            </a:r>
            <a:r>
              <a:rPr lang="en-US" sz="2400" dirty="0"/>
              <a:t> are written in plain old </a:t>
            </a:r>
            <a:r>
              <a:rPr lang="en-US" sz="2400" dirty="0">
                <a:solidFill>
                  <a:srgbClr val="FF0000"/>
                </a:solidFill>
              </a:rPr>
              <a:t>C</a:t>
            </a:r>
            <a:r>
              <a:rPr lang="en-US" sz="2400" dirty="0"/>
              <a:t>!</a:t>
            </a:r>
          </a:p>
        </p:txBody>
      </p:sp>
      <p:grpSp>
        <p:nvGrpSpPr>
          <p:cNvPr id="5" name="Group 4">
            <a:extLst>
              <a:ext uri="{FF2B5EF4-FFF2-40B4-BE49-F238E27FC236}">
                <a16:creationId xmlns:a16="http://schemas.microsoft.com/office/drawing/2014/main" id="{33B47E94-DF38-4979-8B6B-255652627D06}"/>
              </a:ext>
            </a:extLst>
          </p:cNvPr>
          <p:cNvGrpSpPr/>
          <p:nvPr/>
        </p:nvGrpSpPr>
        <p:grpSpPr>
          <a:xfrm>
            <a:off x="2374789" y="1775525"/>
            <a:ext cx="7442422" cy="4053779"/>
            <a:chOff x="2374789" y="1775525"/>
            <a:chExt cx="7442422" cy="4053779"/>
          </a:xfrm>
        </p:grpSpPr>
        <p:sp>
          <p:nvSpPr>
            <p:cNvPr id="21" name="TextBox 20">
              <a:extLst>
                <a:ext uri="{FF2B5EF4-FFF2-40B4-BE49-F238E27FC236}">
                  <a16:creationId xmlns:a16="http://schemas.microsoft.com/office/drawing/2014/main" id="{0D4A085E-1936-415F-B18E-3E78CAB611EB}"/>
                </a:ext>
              </a:extLst>
            </p:cNvPr>
            <p:cNvSpPr txBox="1"/>
            <p:nvPr/>
          </p:nvSpPr>
          <p:spPr>
            <a:xfrm>
              <a:off x="2374789" y="1775525"/>
              <a:ext cx="7442422" cy="461665"/>
            </a:xfrm>
            <a:prstGeom prst="rect">
              <a:avLst/>
            </a:prstGeom>
            <a:noFill/>
          </p:spPr>
          <p:txBody>
            <a:bodyPr wrap="square">
              <a:spAutoFit/>
            </a:bodyPr>
            <a:lstStyle/>
            <a:p>
              <a:pPr algn="ctr"/>
              <a:r>
                <a:rPr lang="en-US" sz="2400" dirty="0"/>
                <a:t>https://github.com/python/cpython</a:t>
              </a:r>
            </a:p>
          </p:txBody>
        </p:sp>
        <p:pic>
          <p:nvPicPr>
            <p:cNvPr id="4" name="Picture 3">
              <a:extLst>
                <a:ext uri="{FF2B5EF4-FFF2-40B4-BE49-F238E27FC236}">
                  <a16:creationId xmlns:a16="http://schemas.microsoft.com/office/drawing/2014/main" id="{1BFE3CC5-DF79-449A-9C7E-BC46DD06FB1B}"/>
                </a:ext>
              </a:extLst>
            </p:cNvPr>
            <p:cNvPicPr>
              <a:picLocks noChangeAspect="1"/>
            </p:cNvPicPr>
            <p:nvPr/>
          </p:nvPicPr>
          <p:blipFill>
            <a:blip r:embed="rId2"/>
            <a:stretch>
              <a:fillRect/>
            </a:stretch>
          </p:blipFill>
          <p:spPr>
            <a:xfrm>
              <a:off x="3779520" y="2347318"/>
              <a:ext cx="4632960" cy="3481986"/>
            </a:xfrm>
            <a:prstGeom prst="rect">
              <a:avLst/>
            </a:prstGeom>
          </p:spPr>
        </p:pic>
      </p:grpSp>
    </p:spTree>
    <p:extLst>
      <p:ext uri="{BB962C8B-B14F-4D97-AF65-F5344CB8AC3E}">
        <p14:creationId xmlns:p14="http://schemas.microsoft.com/office/powerpoint/2010/main" val="19076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85A128B3-EF49-4537-90F0-99BBAA76DA77}"/>
              </a:ext>
            </a:extLst>
          </p:cNvPr>
          <p:cNvSpPr txBox="1"/>
          <p:nvPr/>
        </p:nvSpPr>
        <p:spPr>
          <a:xfrm>
            <a:off x="448225" y="2356689"/>
            <a:ext cx="10600624" cy="400110"/>
          </a:xfrm>
          <a:prstGeom prst="rect">
            <a:avLst/>
          </a:prstGeom>
          <a:noFill/>
        </p:spPr>
        <p:txBody>
          <a:bodyPr wrap="square" rtlCol="0">
            <a:spAutoFit/>
          </a:bodyPr>
          <a:lstStyle/>
          <a:p>
            <a:pPr algn="ctr"/>
            <a:r>
              <a:rPr lang="en-US" sz="2000" dirty="0"/>
              <a:t>The lambda returns the value of the </a:t>
            </a:r>
            <a:r>
              <a:rPr lang="en-US" sz="2000" dirty="0">
                <a:solidFill>
                  <a:srgbClr val="7030A0"/>
                </a:solidFill>
              </a:rPr>
              <a:t>expression</a:t>
            </a:r>
            <a:r>
              <a:rPr lang="en-US" sz="2000" dirty="0"/>
              <a:t> – no "return" statement is needed.</a:t>
            </a:r>
          </a:p>
        </p:txBody>
      </p:sp>
      <p:sp>
        <p:nvSpPr>
          <p:cNvPr id="107" name="TextBox 106">
            <a:extLst>
              <a:ext uri="{FF2B5EF4-FFF2-40B4-BE49-F238E27FC236}">
                <a16:creationId xmlns:a16="http://schemas.microsoft.com/office/drawing/2014/main" id="{FCCCCEF2-7F09-47F8-8E81-7E4A3785FEF6}"/>
              </a:ext>
            </a:extLst>
          </p:cNvPr>
          <p:cNvSpPr txBox="1"/>
          <p:nvPr/>
        </p:nvSpPr>
        <p:spPr>
          <a:xfrm>
            <a:off x="1334482" y="1440239"/>
            <a:ext cx="8828110" cy="707886"/>
          </a:xfrm>
          <a:prstGeom prst="rect">
            <a:avLst/>
          </a:prstGeom>
          <a:noFill/>
        </p:spPr>
        <p:txBody>
          <a:bodyPr wrap="square">
            <a:spAutoFit/>
          </a:bodyPr>
          <a:lstStyle/>
          <a:p>
            <a:pPr algn="ctr"/>
            <a:r>
              <a:rPr lang="en-US" sz="2000" dirty="0"/>
              <a:t>Each lambda's body is a single </a:t>
            </a:r>
            <a:r>
              <a:rPr lang="en-US" sz="2000" dirty="0">
                <a:solidFill>
                  <a:srgbClr val="7030A0"/>
                </a:solidFill>
              </a:rPr>
              <a:t>expression</a:t>
            </a:r>
            <a:r>
              <a:rPr lang="en-US" sz="2000" dirty="0"/>
              <a:t> (e.g., x+5) on a single line and may refer to  the lambda's parameters or variables from the current scope.</a:t>
            </a:r>
          </a:p>
        </p:txBody>
      </p:sp>
      <p:grpSp>
        <p:nvGrpSpPr>
          <p:cNvPr id="67" name="Group 66">
            <a:extLst>
              <a:ext uri="{FF2B5EF4-FFF2-40B4-BE49-F238E27FC236}">
                <a16:creationId xmlns:a16="http://schemas.microsoft.com/office/drawing/2014/main" id="{651F7CD0-4C9A-4750-972E-C6D54A6A34D9}"/>
              </a:ext>
            </a:extLst>
          </p:cNvPr>
          <p:cNvGrpSpPr/>
          <p:nvPr/>
        </p:nvGrpSpPr>
        <p:grpSpPr>
          <a:xfrm>
            <a:off x="9387433" y="3912119"/>
            <a:ext cx="1185762" cy="400110"/>
            <a:chOff x="4778649" y="2533132"/>
            <a:chExt cx="685488" cy="400110"/>
          </a:xfrm>
        </p:grpSpPr>
        <p:sp>
          <p:nvSpPr>
            <p:cNvPr id="68" name="TextBox 67">
              <a:extLst>
                <a:ext uri="{FF2B5EF4-FFF2-40B4-BE49-F238E27FC236}">
                  <a16:creationId xmlns:a16="http://schemas.microsoft.com/office/drawing/2014/main" id="{5B7445CA-1559-4C51-B59F-5BE033B7667D}"/>
                </a:ext>
              </a:extLst>
            </p:cNvPr>
            <p:cNvSpPr txBox="1"/>
            <p:nvPr/>
          </p:nvSpPr>
          <p:spPr>
            <a:xfrm>
              <a:off x="4778649" y="2533132"/>
              <a:ext cx="185525" cy="400110"/>
            </a:xfrm>
            <a:prstGeom prst="rect">
              <a:avLst/>
            </a:prstGeom>
            <a:noFill/>
          </p:spPr>
          <p:txBody>
            <a:bodyPr wrap="none" rtlCol="0">
              <a:spAutoFit/>
            </a:bodyPr>
            <a:lstStyle/>
            <a:p>
              <a:pPr algn="ctr"/>
              <a:r>
                <a:rPr lang="en-US" sz="2000" dirty="0">
                  <a:solidFill>
                    <a:srgbClr val="009A46"/>
                  </a:solidFill>
                </a:rPr>
                <a:t>p</a:t>
              </a:r>
            </a:p>
          </p:txBody>
        </p:sp>
        <p:sp>
          <p:nvSpPr>
            <p:cNvPr id="69" name="Rectangle 68">
              <a:extLst>
                <a:ext uri="{FF2B5EF4-FFF2-40B4-BE49-F238E27FC236}">
                  <a16:creationId xmlns:a16="http://schemas.microsoft.com/office/drawing/2014/main" id="{BCB8447A-4DEF-4476-BDB7-88533994CCC0}"/>
                </a:ext>
              </a:extLst>
            </p:cNvPr>
            <p:cNvSpPr/>
            <p:nvPr/>
          </p:nvSpPr>
          <p:spPr>
            <a:xfrm>
              <a:off x="4947898" y="2583011"/>
              <a:ext cx="516239"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Lambdas</a:t>
            </a:r>
          </a:p>
        </p:txBody>
      </p:sp>
      <p:sp>
        <p:nvSpPr>
          <p:cNvPr id="3" name="TextBox 2">
            <a:extLst>
              <a:ext uri="{FF2B5EF4-FFF2-40B4-BE49-F238E27FC236}">
                <a16:creationId xmlns:a16="http://schemas.microsoft.com/office/drawing/2014/main" id="{6F50D2BE-EADC-456B-BE44-1692A3AE6DB4}"/>
              </a:ext>
            </a:extLst>
          </p:cNvPr>
          <p:cNvSpPr txBox="1"/>
          <p:nvPr/>
        </p:nvSpPr>
        <p:spPr>
          <a:xfrm>
            <a:off x="1083500" y="831564"/>
            <a:ext cx="9330074" cy="400110"/>
          </a:xfrm>
          <a:prstGeom prst="rect">
            <a:avLst/>
          </a:prstGeom>
          <a:noFill/>
        </p:spPr>
        <p:txBody>
          <a:bodyPr wrap="square" rtlCol="0">
            <a:spAutoFit/>
          </a:bodyPr>
          <a:lstStyle/>
          <a:p>
            <a:pPr algn="ctr"/>
            <a:r>
              <a:rPr lang="en-US" sz="2000" dirty="0"/>
              <a:t>Python has a super-simple form of lambdas (anonymous functions)!</a:t>
            </a:r>
          </a:p>
        </p:txBody>
      </p:sp>
      <p:sp>
        <p:nvSpPr>
          <p:cNvPr id="35" name="TextBox 34">
            <a:extLst>
              <a:ext uri="{FF2B5EF4-FFF2-40B4-BE49-F238E27FC236}">
                <a16:creationId xmlns:a16="http://schemas.microsoft.com/office/drawing/2014/main" id="{4D8089E9-5065-42F7-B0DC-1C9EB51D1938}"/>
              </a:ext>
            </a:extLst>
          </p:cNvPr>
          <p:cNvSpPr txBox="1"/>
          <p:nvPr/>
        </p:nvSpPr>
        <p:spPr>
          <a:xfrm>
            <a:off x="1315108" y="4414040"/>
            <a:ext cx="6961359" cy="2330216"/>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def </a:t>
            </a:r>
            <a:r>
              <a:rPr lang="en-US" sz="2000" dirty="0" err="1">
                <a:latin typeface="Consolas" panose="020B0609020204030204" pitchFamily="49" charset="0"/>
              </a:rPr>
              <a:t>insult_carey</a:t>
            </a:r>
            <a:r>
              <a:rPr lang="en-US" sz="2000" dirty="0">
                <a:latin typeface="Consolas" panose="020B0609020204030204" pitchFamily="49" charset="0"/>
              </a:rPr>
              <a:t>(f):</a:t>
            </a:r>
          </a:p>
          <a:p>
            <a:r>
              <a:rPr lang="en-US" sz="2000" dirty="0">
                <a:latin typeface="Consolas" panose="020B0609020204030204" pitchFamily="49" charset="0"/>
              </a:rPr>
              <a:t>  print("It's true: " + f('carey'))</a:t>
            </a:r>
          </a:p>
          <a:p>
            <a:endParaRPr lang="en-US" sz="2000" dirty="0">
              <a:latin typeface="Consolas" panose="020B0609020204030204" pitchFamily="49" charset="0"/>
            </a:endParaRPr>
          </a:p>
          <a:p>
            <a:r>
              <a:rPr lang="en-US" sz="2000" dirty="0">
                <a:latin typeface="Consolas" panose="020B0609020204030204" pitchFamily="49" charset="0"/>
              </a:rPr>
              <a:t>def main():</a:t>
            </a:r>
          </a:p>
          <a:p>
            <a:r>
              <a:rPr lang="en-US" sz="2000" dirty="0">
                <a:latin typeface="Consolas" panose="020B0609020204030204" pitchFamily="49" charset="0"/>
              </a:rPr>
              <a:t> </a:t>
            </a:r>
            <a:r>
              <a:rPr lang="en-US" sz="2000" dirty="0" err="1">
                <a:latin typeface="Consolas" panose="020B0609020204030204" pitchFamily="49" charset="0"/>
              </a:rPr>
              <a:t>insult_carey</a:t>
            </a:r>
            <a:r>
              <a:rPr lang="en-US" sz="2000" dirty="0">
                <a:latin typeface="Consolas" panose="020B0609020204030204" pitchFamily="49" charset="0"/>
              </a:rPr>
              <a:t>(</a:t>
            </a:r>
            <a:r>
              <a:rPr lang="en-US" sz="2000" dirty="0">
                <a:solidFill>
                  <a:srgbClr val="0070C0"/>
                </a:solidFill>
                <a:latin typeface="Consolas" panose="020B0609020204030204" pitchFamily="49" charset="0"/>
              </a:rPr>
              <a:t>lambda</a:t>
            </a:r>
            <a:r>
              <a:rPr lang="en-US" sz="2000" dirty="0">
                <a:latin typeface="Consolas" panose="020B0609020204030204" pitchFamily="49" charset="0"/>
              </a:rPr>
              <a:t> </a:t>
            </a:r>
            <a:r>
              <a:rPr lang="en-US" sz="2000" dirty="0">
                <a:solidFill>
                  <a:srgbClr val="009A46"/>
                </a:solidFill>
                <a:latin typeface="Consolas" panose="020B0609020204030204" pitchFamily="49" charset="0"/>
              </a:rPr>
              <a:t>p</a:t>
            </a:r>
            <a:r>
              <a:rPr lang="en-US" sz="2000" dirty="0">
                <a:latin typeface="Consolas" panose="020B0609020204030204" pitchFamily="49" charset="0"/>
              </a:rPr>
              <a:t>: </a:t>
            </a:r>
            <a:r>
              <a:rPr lang="en-US" sz="2000" dirty="0">
                <a:solidFill>
                  <a:srgbClr val="7030A0"/>
                </a:solidFill>
                <a:latin typeface="Consolas" panose="020B0609020204030204" pitchFamily="49" charset="0"/>
              </a:rPr>
              <a:t>p + ' has earwax'</a:t>
            </a:r>
            <a:r>
              <a:rPr lang="en-US" sz="2000" dirty="0">
                <a:latin typeface="Consolas" panose="020B0609020204030204" pitchFamily="49" charset="0"/>
              </a:rPr>
              <a:t>)</a:t>
            </a:r>
          </a:p>
          <a:p>
            <a:r>
              <a:rPr lang="en-US" sz="2000" dirty="0">
                <a:latin typeface="Consolas" panose="020B0609020204030204" pitchFamily="49" charset="0"/>
              </a:rPr>
              <a:t> lang = '</a:t>
            </a:r>
            <a:r>
              <a:rPr lang="en-US" sz="2000" dirty="0" err="1">
                <a:latin typeface="Consolas" panose="020B0609020204030204" pitchFamily="49" charset="0"/>
              </a:rPr>
              <a:t>javascript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insult_carey</a:t>
            </a:r>
            <a:r>
              <a:rPr lang="en-US" sz="2000" dirty="0">
                <a:latin typeface="Consolas" panose="020B0609020204030204" pitchFamily="49" charset="0"/>
              </a:rPr>
              <a:t>(</a:t>
            </a:r>
            <a:r>
              <a:rPr lang="en-US" sz="2000" dirty="0">
                <a:solidFill>
                  <a:srgbClr val="0070C0"/>
                </a:solidFill>
                <a:latin typeface="Consolas" panose="020B0609020204030204" pitchFamily="49" charset="0"/>
              </a:rPr>
              <a:t>lambda</a:t>
            </a:r>
            <a:r>
              <a:rPr lang="en-US" sz="2000" dirty="0">
                <a:latin typeface="Consolas" panose="020B0609020204030204" pitchFamily="49" charset="0"/>
              </a:rPr>
              <a:t> </a:t>
            </a:r>
            <a:r>
              <a:rPr lang="en-US" sz="2000" dirty="0">
                <a:solidFill>
                  <a:srgbClr val="009A46"/>
                </a:solidFill>
                <a:latin typeface="Consolas" panose="020B0609020204030204" pitchFamily="49" charset="0"/>
              </a:rPr>
              <a:t>p</a:t>
            </a:r>
            <a:r>
              <a:rPr lang="en-US" sz="2000" dirty="0">
                <a:latin typeface="Consolas" panose="020B0609020204030204" pitchFamily="49" charset="0"/>
              </a:rPr>
              <a:t>: </a:t>
            </a:r>
            <a:r>
              <a:rPr lang="en-US" sz="2000" dirty="0">
                <a:solidFill>
                  <a:srgbClr val="7030A0"/>
                </a:solidFill>
                <a:latin typeface="Consolas" panose="020B0609020204030204" pitchFamily="49" charset="0"/>
              </a:rPr>
              <a:t>p + ' codes in ' + lang</a:t>
            </a:r>
            <a:r>
              <a:rPr lang="en-US" sz="2000" dirty="0">
                <a:latin typeface="Consolas" panose="020B0609020204030204" pitchFamily="49" charset="0"/>
              </a:rPr>
              <a:t>)</a:t>
            </a:r>
          </a:p>
        </p:txBody>
      </p:sp>
      <p:sp>
        <p:nvSpPr>
          <p:cNvPr id="41" name="Speech Bubble: Rectangle with Corners Rounded 40">
            <a:extLst>
              <a:ext uri="{FF2B5EF4-FFF2-40B4-BE49-F238E27FC236}">
                <a16:creationId xmlns:a16="http://schemas.microsoft.com/office/drawing/2014/main" id="{68058A8A-42AE-43DA-9AD4-C68F6B31B3D8}"/>
              </a:ext>
            </a:extLst>
          </p:cNvPr>
          <p:cNvSpPr/>
          <p:nvPr/>
        </p:nvSpPr>
        <p:spPr>
          <a:xfrm>
            <a:off x="3861670" y="2979395"/>
            <a:ext cx="4483861" cy="1112734"/>
          </a:xfrm>
          <a:prstGeom prst="wedgeRoundRectCallout">
            <a:avLst>
              <a:gd name="adj1" fmla="val -50566"/>
              <a:gd name="adj2" fmla="val 849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err="1">
                <a:solidFill>
                  <a:schemeClr val="accent2">
                    <a:lumMod val="20000"/>
                    <a:lumOff val="80000"/>
                  </a:schemeClr>
                </a:solidFill>
                <a:latin typeface="Corbel" panose="020B0503020204020204" pitchFamily="34" charset="0"/>
              </a:rPr>
              <a:t>insult_carey</a:t>
            </a:r>
            <a:r>
              <a:rPr lang="en-US" sz="2000" dirty="0">
                <a:latin typeface="Corbel" panose="020B0503020204020204" pitchFamily="34" charset="0"/>
              </a:rPr>
              <a:t> function takes a function </a:t>
            </a:r>
            <a:r>
              <a:rPr lang="en-US" sz="2000" dirty="0">
                <a:solidFill>
                  <a:schemeClr val="accent2">
                    <a:lumMod val="20000"/>
                    <a:lumOff val="80000"/>
                  </a:schemeClr>
                </a:solidFill>
                <a:latin typeface="Corbel" panose="020B0503020204020204" pitchFamily="34" charset="0"/>
              </a:rPr>
              <a:t>f</a:t>
            </a:r>
            <a:r>
              <a:rPr lang="en-US" sz="2000" dirty="0">
                <a:latin typeface="Corbel" panose="020B0503020204020204" pitchFamily="34" charset="0"/>
              </a:rPr>
              <a:t> as its parameter and calls it!</a:t>
            </a:r>
          </a:p>
        </p:txBody>
      </p:sp>
      <p:sp>
        <p:nvSpPr>
          <p:cNvPr id="42" name="Speech Bubble: Rectangle with Corners Rounded 41">
            <a:extLst>
              <a:ext uri="{FF2B5EF4-FFF2-40B4-BE49-F238E27FC236}">
                <a16:creationId xmlns:a16="http://schemas.microsoft.com/office/drawing/2014/main" id="{2748FCBA-5BB0-4572-9A02-398147DA7273}"/>
              </a:ext>
            </a:extLst>
          </p:cNvPr>
          <p:cNvSpPr/>
          <p:nvPr/>
        </p:nvSpPr>
        <p:spPr>
          <a:xfrm>
            <a:off x="5577135" y="3270154"/>
            <a:ext cx="3533625" cy="1112734"/>
          </a:xfrm>
          <a:prstGeom prst="wedgeRoundRectCallout">
            <a:avLst>
              <a:gd name="adj1" fmla="val -50566"/>
              <a:gd name="adj2" fmla="val 849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Function</a:t>
            </a:r>
            <a:r>
              <a:rPr lang="en-US" sz="2000" dirty="0">
                <a:solidFill>
                  <a:schemeClr val="accent2">
                    <a:lumMod val="20000"/>
                    <a:lumOff val="80000"/>
                  </a:schemeClr>
                </a:solidFill>
                <a:latin typeface="Corbel" panose="020B0503020204020204" pitchFamily="34" charset="0"/>
              </a:rPr>
              <a:t> f </a:t>
            </a:r>
            <a:r>
              <a:rPr lang="en-US" sz="2000" dirty="0">
                <a:latin typeface="Corbel" panose="020B0503020204020204" pitchFamily="34" charset="0"/>
              </a:rPr>
              <a:t>must take a single argument.</a:t>
            </a:r>
          </a:p>
        </p:txBody>
      </p:sp>
      <p:sp>
        <p:nvSpPr>
          <p:cNvPr id="39" name="Speech Bubble: Rectangle with Corners Rounded 38">
            <a:extLst>
              <a:ext uri="{FF2B5EF4-FFF2-40B4-BE49-F238E27FC236}">
                <a16:creationId xmlns:a16="http://schemas.microsoft.com/office/drawing/2014/main" id="{F15AE7A3-F03E-4F8A-8893-6067BC042325}"/>
              </a:ext>
            </a:extLst>
          </p:cNvPr>
          <p:cNvSpPr/>
          <p:nvPr/>
        </p:nvSpPr>
        <p:spPr>
          <a:xfrm>
            <a:off x="5904765" y="3426411"/>
            <a:ext cx="3971224" cy="1112734"/>
          </a:xfrm>
          <a:prstGeom prst="wedgeRoundRectCallout">
            <a:avLst>
              <a:gd name="adj1" fmla="val -53357"/>
              <a:gd name="adj2" fmla="val 1524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returns the parameter concatenated with an insult.</a:t>
            </a:r>
          </a:p>
        </p:txBody>
      </p:sp>
      <p:sp>
        <p:nvSpPr>
          <p:cNvPr id="43" name="Speech Bubble: Rectangle with Corners Rounded 42">
            <a:extLst>
              <a:ext uri="{FF2B5EF4-FFF2-40B4-BE49-F238E27FC236}">
                <a16:creationId xmlns:a16="http://schemas.microsoft.com/office/drawing/2014/main" id="{B91A920D-C992-4041-94D7-D6FCED5CE087}"/>
              </a:ext>
            </a:extLst>
          </p:cNvPr>
          <p:cNvSpPr/>
          <p:nvPr/>
        </p:nvSpPr>
        <p:spPr>
          <a:xfrm>
            <a:off x="643855" y="3187163"/>
            <a:ext cx="3971224" cy="1112734"/>
          </a:xfrm>
          <a:prstGeom prst="wedgeRoundRectCallout">
            <a:avLst>
              <a:gd name="adj1" fmla="val 44320"/>
              <a:gd name="adj2" fmla="val 1792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rgbClr val="F3EBFF"/>
                </a:solidFill>
                <a:latin typeface="Corbel" panose="020B0503020204020204" pitchFamily="34" charset="0"/>
              </a:rPr>
              <a:t>lambda</a:t>
            </a:r>
            <a:r>
              <a:rPr lang="en-US" sz="2000" dirty="0">
                <a:latin typeface="Corbel" panose="020B0503020204020204" pitchFamily="34" charset="0"/>
              </a:rPr>
              <a:t> accepts a single parameter, e.g., a person's name.</a:t>
            </a:r>
          </a:p>
        </p:txBody>
      </p:sp>
      <p:sp>
        <p:nvSpPr>
          <p:cNvPr id="44" name="Rectangle 43">
            <a:extLst>
              <a:ext uri="{FF2B5EF4-FFF2-40B4-BE49-F238E27FC236}">
                <a16:creationId xmlns:a16="http://schemas.microsoft.com/office/drawing/2014/main" id="{E75FFA1D-85D7-4D31-B532-49E329D51777}"/>
              </a:ext>
            </a:extLst>
          </p:cNvPr>
          <p:cNvSpPr/>
          <p:nvPr/>
        </p:nvSpPr>
        <p:spPr>
          <a:xfrm>
            <a:off x="3349592" y="5650029"/>
            <a:ext cx="3782728" cy="37538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15BDB6-170C-40A0-908D-54981D8D5113}"/>
              </a:ext>
            </a:extLst>
          </p:cNvPr>
          <p:cNvSpPr/>
          <p:nvPr/>
        </p:nvSpPr>
        <p:spPr>
          <a:xfrm>
            <a:off x="4254366" y="5650029"/>
            <a:ext cx="321312" cy="37538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832794E-497B-4907-8F3C-F95D905F3B06}"/>
              </a:ext>
            </a:extLst>
          </p:cNvPr>
          <p:cNvSpPr/>
          <p:nvPr/>
        </p:nvSpPr>
        <p:spPr>
          <a:xfrm>
            <a:off x="4653672" y="5656430"/>
            <a:ext cx="2502186" cy="37538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peech Bubble: Rectangle with Corners Rounded 37">
            <a:extLst>
              <a:ext uri="{FF2B5EF4-FFF2-40B4-BE49-F238E27FC236}">
                <a16:creationId xmlns:a16="http://schemas.microsoft.com/office/drawing/2014/main" id="{EFBBC46B-B427-4ABF-B469-D1A1BFBF6948}"/>
              </a:ext>
            </a:extLst>
          </p:cNvPr>
          <p:cNvSpPr/>
          <p:nvPr/>
        </p:nvSpPr>
        <p:spPr>
          <a:xfrm>
            <a:off x="4575677" y="3477922"/>
            <a:ext cx="4818580" cy="1112734"/>
          </a:xfrm>
          <a:prstGeom prst="wedgeRoundRectCallout">
            <a:avLst>
              <a:gd name="adj1" fmla="val -53357"/>
              <a:gd name="adj2" fmla="val 1524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pass in a </a:t>
            </a:r>
            <a:r>
              <a:rPr lang="en-US" sz="2000" dirty="0">
                <a:solidFill>
                  <a:srgbClr val="F3EBFF"/>
                </a:solidFill>
                <a:latin typeface="Corbel" panose="020B0503020204020204" pitchFamily="34" charset="0"/>
              </a:rPr>
              <a:t>lambda</a:t>
            </a:r>
            <a:r>
              <a:rPr lang="en-US" sz="2000" dirty="0">
                <a:latin typeface="Corbel" panose="020B0503020204020204" pitchFamily="34" charset="0"/>
              </a:rPr>
              <a:t> that can insult a person by saying they have earwax.</a:t>
            </a:r>
          </a:p>
        </p:txBody>
      </p:sp>
      <p:sp>
        <p:nvSpPr>
          <p:cNvPr id="47" name="TextBox 46">
            <a:extLst>
              <a:ext uri="{FF2B5EF4-FFF2-40B4-BE49-F238E27FC236}">
                <a16:creationId xmlns:a16="http://schemas.microsoft.com/office/drawing/2014/main" id="{4613D57A-C918-461B-A5F4-A5D71FCB913B}"/>
              </a:ext>
            </a:extLst>
          </p:cNvPr>
          <p:cNvSpPr txBox="1"/>
          <p:nvPr/>
        </p:nvSpPr>
        <p:spPr>
          <a:xfrm>
            <a:off x="8989996" y="4316031"/>
            <a:ext cx="2916454" cy="1112734"/>
          </a:xfrm>
          <a:prstGeom prst="rect">
            <a:avLst/>
          </a:prstGeom>
          <a:solidFill>
            <a:schemeClr val="accent2">
              <a:lumMod val="20000"/>
              <a:lumOff val="80000"/>
            </a:schemeClr>
          </a:solidFill>
          <a:ln>
            <a:solidFill>
              <a:schemeClr val="tx1"/>
            </a:solidFill>
          </a:ln>
        </p:spPr>
        <p:txBody>
          <a:bodyPr wrap="square" rtlCol="0">
            <a:noAutofit/>
          </a:bodyPr>
          <a:lstStyle/>
          <a:p>
            <a:r>
              <a:rPr lang="en-US" sz="2000" dirty="0">
                <a:solidFill>
                  <a:srgbClr val="0070C0"/>
                </a:solidFill>
                <a:latin typeface="Consolas" panose="020B0609020204030204" pitchFamily="49" charset="0"/>
              </a:rPr>
              <a:t>lambda</a:t>
            </a:r>
            <a:r>
              <a:rPr lang="en-US" sz="2000" dirty="0">
                <a:latin typeface="Consolas" panose="020B0609020204030204" pitchFamily="49" charset="0"/>
              </a:rPr>
              <a:t> </a:t>
            </a:r>
            <a:r>
              <a:rPr lang="en-US" sz="2000" dirty="0">
                <a:solidFill>
                  <a:srgbClr val="009A46"/>
                </a:solidFill>
                <a:latin typeface="Consolas" panose="020B0609020204030204" pitchFamily="49" charset="0"/>
              </a:rPr>
              <a:t>p</a:t>
            </a:r>
            <a:r>
              <a:rPr lang="en-US" sz="2000" dirty="0">
                <a:latin typeface="Consolas" panose="020B0609020204030204" pitchFamily="49" charset="0"/>
              </a:rPr>
              <a:t>: </a:t>
            </a:r>
          </a:p>
          <a:p>
            <a:r>
              <a:rPr lang="en-US" sz="2000" dirty="0">
                <a:solidFill>
                  <a:srgbClr val="7030A0"/>
                </a:solidFill>
                <a:latin typeface="Consolas" panose="020B0609020204030204" pitchFamily="49" charset="0"/>
              </a:rPr>
              <a:t>  p + ' has earwax'</a:t>
            </a:r>
            <a:endParaRPr lang="en-US" sz="20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4AA10348-88F1-4E33-B592-57EA2D6BCE47}"/>
              </a:ext>
            </a:extLst>
          </p:cNvPr>
          <p:cNvCxnSpPr>
            <a:cxnSpLocks/>
          </p:cNvCxnSpPr>
          <p:nvPr/>
        </p:nvCxnSpPr>
        <p:spPr>
          <a:xfrm>
            <a:off x="1205058" y="58334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6FAE98-01C7-49F8-AC88-8ADFDECDD928}"/>
              </a:ext>
            </a:extLst>
          </p:cNvPr>
          <p:cNvCxnSpPr>
            <a:cxnSpLocks/>
          </p:cNvCxnSpPr>
          <p:nvPr/>
        </p:nvCxnSpPr>
        <p:spPr>
          <a:xfrm>
            <a:off x="1078325" y="460948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2058EE1-D34B-42DC-A481-29F60FDBAC1C}"/>
              </a:ext>
            </a:extLst>
          </p:cNvPr>
          <p:cNvGrpSpPr/>
          <p:nvPr/>
        </p:nvGrpSpPr>
        <p:grpSpPr>
          <a:xfrm>
            <a:off x="3254317" y="4005372"/>
            <a:ext cx="802842" cy="400110"/>
            <a:chOff x="4794403" y="2533132"/>
            <a:chExt cx="464122" cy="400110"/>
          </a:xfrm>
        </p:grpSpPr>
        <p:sp>
          <p:nvSpPr>
            <p:cNvPr id="51" name="TextBox 50">
              <a:extLst>
                <a:ext uri="{FF2B5EF4-FFF2-40B4-BE49-F238E27FC236}">
                  <a16:creationId xmlns:a16="http://schemas.microsoft.com/office/drawing/2014/main" id="{48F51054-364F-4251-85FA-AB7210B9509C}"/>
                </a:ext>
              </a:extLst>
            </p:cNvPr>
            <p:cNvSpPr txBox="1"/>
            <p:nvPr/>
          </p:nvSpPr>
          <p:spPr>
            <a:xfrm>
              <a:off x="4794403" y="2533132"/>
              <a:ext cx="154016" cy="400110"/>
            </a:xfrm>
            <a:prstGeom prst="rect">
              <a:avLst/>
            </a:prstGeom>
            <a:noFill/>
          </p:spPr>
          <p:txBody>
            <a:bodyPr wrap="none" rtlCol="0">
              <a:spAutoFit/>
            </a:bodyPr>
            <a:lstStyle/>
            <a:p>
              <a:pPr algn="ctr"/>
              <a:r>
                <a:rPr lang="en-US" sz="2000" dirty="0">
                  <a:solidFill>
                    <a:srgbClr val="7030A0"/>
                  </a:solidFill>
                </a:rPr>
                <a:t>f</a:t>
              </a:r>
            </a:p>
          </p:txBody>
        </p:sp>
        <p:sp>
          <p:nvSpPr>
            <p:cNvPr id="52" name="Rectangle 51">
              <a:extLst>
                <a:ext uri="{FF2B5EF4-FFF2-40B4-BE49-F238E27FC236}">
                  <a16:creationId xmlns:a16="http://schemas.microsoft.com/office/drawing/2014/main" id="{D8637FCA-5460-4A4F-870C-89CDE53D62DC}"/>
                </a:ext>
              </a:extLst>
            </p:cNvPr>
            <p:cNvSpPr/>
            <p:nvPr/>
          </p:nvSpPr>
          <p:spPr>
            <a:xfrm>
              <a:off x="4947898" y="2583011"/>
              <a:ext cx="310627"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cxnSp>
        <p:nvCxnSpPr>
          <p:cNvPr id="53" name="Straight Arrow Connector 52">
            <a:extLst>
              <a:ext uri="{FF2B5EF4-FFF2-40B4-BE49-F238E27FC236}">
                <a16:creationId xmlns:a16="http://schemas.microsoft.com/office/drawing/2014/main" id="{FC9C1A4B-065C-4A57-8363-497042F93C21}"/>
              </a:ext>
            </a:extLst>
          </p:cNvPr>
          <p:cNvCxnSpPr>
            <a:cxnSpLocks/>
          </p:cNvCxnSpPr>
          <p:nvPr/>
        </p:nvCxnSpPr>
        <p:spPr>
          <a:xfrm>
            <a:off x="3776870" y="4184374"/>
            <a:ext cx="5234024" cy="1502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1A8C00-4B49-4405-B7FE-73FAB25D8C17}"/>
              </a:ext>
            </a:extLst>
          </p:cNvPr>
          <p:cNvCxnSpPr>
            <a:cxnSpLocks/>
          </p:cNvCxnSpPr>
          <p:nvPr/>
        </p:nvCxnSpPr>
        <p:spPr>
          <a:xfrm>
            <a:off x="1346228" y="493513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B19D6EF-6367-4C00-A4BA-1836F68F0F83}"/>
              </a:ext>
            </a:extLst>
          </p:cNvPr>
          <p:cNvSpPr txBox="1"/>
          <p:nvPr/>
        </p:nvSpPr>
        <p:spPr>
          <a:xfrm>
            <a:off x="5083993" y="4713838"/>
            <a:ext cx="1329088" cy="400110"/>
          </a:xfrm>
          <a:prstGeom prst="rect">
            <a:avLst/>
          </a:prstGeom>
          <a:noFill/>
        </p:spPr>
        <p:txBody>
          <a:bodyPr wrap="square">
            <a:spAutoFit/>
          </a:bodyPr>
          <a:lstStyle/>
          <a:p>
            <a:r>
              <a:rPr lang="en-US" sz="2000" dirty="0">
                <a:solidFill>
                  <a:srgbClr val="FF0000"/>
                </a:solidFill>
                <a:latin typeface="Consolas" panose="020B0609020204030204" pitchFamily="49" charset="0"/>
              </a:rPr>
              <a:t>carey</a:t>
            </a:r>
            <a:endParaRPr lang="en-US" sz="2000" dirty="0">
              <a:solidFill>
                <a:srgbClr val="FF0000"/>
              </a:solidFill>
            </a:endParaRPr>
          </a:p>
        </p:txBody>
      </p:sp>
      <p:cxnSp>
        <p:nvCxnSpPr>
          <p:cNvPr id="59" name="Straight Arrow Connector 58">
            <a:extLst>
              <a:ext uri="{FF2B5EF4-FFF2-40B4-BE49-F238E27FC236}">
                <a16:creationId xmlns:a16="http://schemas.microsoft.com/office/drawing/2014/main" id="{396CC66F-1D77-4C33-B26D-35FD3DE89ECF}"/>
              </a:ext>
            </a:extLst>
          </p:cNvPr>
          <p:cNvCxnSpPr>
            <a:cxnSpLocks/>
          </p:cNvCxnSpPr>
          <p:nvPr/>
        </p:nvCxnSpPr>
        <p:spPr>
          <a:xfrm>
            <a:off x="8746451" y="44907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BD0CF2D-CC03-4C6B-A543-509CC9564020}"/>
              </a:ext>
            </a:extLst>
          </p:cNvPr>
          <p:cNvCxnSpPr>
            <a:cxnSpLocks/>
          </p:cNvCxnSpPr>
          <p:nvPr/>
        </p:nvCxnSpPr>
        <p:spPr>
          <a:xfrm>
            <a:off x="9043230" y="482605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73C240B-C00F-48AA-A08E-DFEA21B7B014}"/>
              </a:ext>
            </a:extLst>
          </p:cNvPr>
          <p:cNvSpPr txBox="1"/>
          <p:nvPr/>
        </p:nvSpPr>
        <p:spPr>
          <a:xfrm>
            <a:off x="9295011" y="4944762"/>
            <a:ext cx="2750341" cy="400110"/>
          </a:xfrm>
          <a:prstGeom prst="rect">
            <a:avLst/>
          </a:prstGeom>
          <a:noFill/>
        </p:spPr>
        <p:txBody>
          <a:bodyPr wrap="square">
            <a:spAutoFit/>
          </a:bodyPr>
          <a:lstStyle/>
          <a:p>
            <a:r>
              <a:rPr lang="en-US" sz="2000" dirty="0">
                <a:solidFill>
                  <a:srgbClr val="FF0000"/>
                </a:solidFill>
                <a:latin typeface="Consolas" panose="020B0609020204030204" pitchFamily="49" charset="0"/>
              </a:rPr>
              <a:t>'carey has earwax'</a:t>
            </a:r>
            <a:endParaRPr lang="en-US" sz="2000" dirty="0">
              <a:solidFill>
                <a:srgbClr val="FF0000"/>
              </a:solidFill>
            </a:endParaRPr>
          </a:p>
        </p:txBody>
      </p:sp>
      <p:sp>
        <p:nvSpPr>
          <p:cNvPr id="63" name="TextBox 62">
            <a:extLst>
              <a:ext uri="{FF2B5EF4-FFF2-40B4-BE49-F238E27FC236}">
                <a16:creationId xmlns:a16="http://schemas.microsoft.com/office/drawing/2014/main" id="{F4747E48-C336-4B80-9B28-068ED69DDB59}"/>
              </a:ext>
            </a:extLst>
          </p:cNvPr>
          <p:cNvSpPr txBox="1"/>
          <p:nvPr/>
        </p:nvSpPr>
        <p:spPr>
          <a:xfrm>
            <a:off x="8459938" y="5960429"/>
            <a:ext cx="2933753" cy="400110"/>
          </a:xfrm>
          <a:prstGeom prst="rect">
            <a:avLst/>
          </a:prstGeom>
          <a:noFill/>
        </p:spPr>
        <p:txBody>
          <a:bodyPr wrap="none" rtlCol="0">
            <a:spAutoFit/>
          </a:bodyPr>
          <a:lstStyle/>
          <a:p>
            <a:pPr algn="ctr"/>
            <a:r>
              <a:rPr lang="en-US" sz="2000" dirty="0"/>
              <a:t>It's true: carey has earwax</a:t>
            </a:r>
          </a:p>
        </p:txBody>
      </p:sp>
      <p:cxnSp>
        <p:nvCxnSpPr>
          <p:cNvPr id="64" name="Straight Arrow Connector 63">
            <a:extLst>
              <a:ext uri="{FF2B5EF4-FFF2-40B4-BE49-F238E27FC236}">
                <a16:creationId xmlns:a16="http://schemas.microsoft.com/office/drawing/2014/main" id="{53CBC3E5-F21B-4857-8408-F7B2AF08FF3A}"/>
              </a:ext>
            </a:extLst>
          </p:cNvPr>
          <p:cNvCxnSpPr>
            <a:cxnSpLocks/>
          </p:cNvCxnSpPr>
          <p:nvPr/>
        </p:nvCxnSpPr>
        <p:spPr>
          <a:xfrm>
            <a:off x="3244378" y="5526157"/>
            <a:ext cx="234916" cy="191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E2A3BF9-A8CA-47A9-B315-05803650CF17}"/>
              </a:ext>
            </a:extLst>
          </p:cNvPr>
          <p:cNvCxnSpPr>
            <a:cxnSpLocks/>
          </p:cNvCxnSpPr>
          <p:nvPr/>
        </p:nvCxnSpPr>
        <p:spPr>
          <a:xfrm>
            <a:off x="1346228" y="493513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1934205-8267-4299-8F74-DB45D5BCA88D}"/>
              </a:ext>
            </a:extLst>
          </p:cNvPr>
          <p:cNvCxnSpPr>
            <a:cxnSpLocks/>
          </p:cNvCxnSpPr>
          <p:nvPr/>
        </p:nvCxnSpPr>
        <p:spPr>
          <a:xfrm>
            <a:off x="1220333" y="611126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2CF5CEE-6902-4B24-99A3-72141EA1B6D3}"/>
              </a:ext>
            </a:extLst>
          </p:cNvPr>
          <p:cNvSpPr txBox="1"/>
          <p:nvPr/>
        </p:nvSpPr>
        <p:spPr>
          <a:xfrm>
            <a:off x="8436400" y="4391897"/>
            <a:ext cx="3576136" cy="1385041"/>
          </a:xfrm>
          <a:prstGeom prst="rect">
            <a:avLst/>
          </a:prstGeom>
          <a:solidFill>
            <a:schemeClr val="accent2">
              <a:lumMod val="20000"/>
              <a:lumOff val="80000"/>
            </a:schemeClr>
          </a:solidFill>
          <a:ln>
            <a:solidFill>
              <a:schemeClr val="tx1"/>
            </a:solidFill>
          </a:ln>
        </p:spPr>
        <p:txBody>
          <a:bodyPr wrap="square" rtlCol="0">
            <a:noAutofit/>
          </a:bodyPr>
          <a:lstStyle/>
          <a:p>
            <a:r>
              <a:rPr lang="en-US" sz="2000" dirty="0">
                <a:solidFill>
                  <a:srgbClr val="0070C0"/>
                </a:solidFill>
                <a:latin typeface="Consolas" panose="020B0609020204030204" pitchFamily="49" charset="0"/>
              </a:rPr>
              <a:t>lambda</a:t>
            </a:r>
            <a:r>
              <a:rPr lang="en-US" sz="2000" dirty="0">
                <a:latin typeface="Consolas" panose="020B0609020204030204" pitchFamily="49" charset="0"/>
              </a:rPr>
              <a:t> </a:t>
            </a:r>
            <a:r>
              <a:rPr lang="en-US" sz="2000" dirty="0">
                <a:solidFill>
                  <a:srgbClr val="009A46"/>
                </a:solidFill>
                <a:latin typeface="Consolas" panose="020B0609020204030204" pitchFamily="49" charset="0"/>
              </a:rPr>
              <a:t>p</a:t>
            </a:r>
            <a:r>
              <a:rPr lang="en-US" sz="2000" dirty="0">
                <a:latin typeface="Consolas" panose="020B0609020204030204" pitchFamily="49" charset="0"/>
              </a:rPr>
              <a:t>: </a:t>
            </a:r>
          </a:p>
          <a:p>
            <a:r>
              <a:rPr lang="en-US" sz="2000" dirty="0">
                <a:solidFill>
                  <a:srgbClr val="7030A0"/>
                </a:solidFill>
                <a:latin typeface="Consolas" panose="020B0609020204030204" pitchFamily="49" charset="0"/>
              </a:rPr>
              <a:t>  p + ' codes in' + lang</a:t>
            </a:r>
            <a:endParaRPr lang="en-US" sz="2000" dirty="0">
              <a:latin typeface="Consolas" panose="020B0609020204030204" pitchFamily="49" charset="0"/>
            </a:endParaRPr>
          </a:p>
        </p:txBody>
      </p:sp>
      <p:cxnSp>
        <p:nvCxnSpPr>
          <p:cNvPr id="78" name="Straight Arrow Connector 77">
            <a:extLst>
              <a:ext uri="{FF2B5EF4-FFF2-40B4-BE49-F238E27FC236}">
                <a16:creationId xmlns:a16="http://schemas.microsoft.com/office/drawing/2014/main" id="{3FF70E13-486A-4B79-AD54-4DA1B9B0A15B}"/>
              </a:ext>
            </a:extLst>
          </p:cNvPr>
          <p:cNvCxnSpPr>
            <a:cxnSpLocks/>
          </p:cNvCxnSpPr>
          <p:nvPr/>
        </p:nvCxnSpPr>
        <p:spPr>
          <a:xfrm>
            <a:off x="1223646" y="64326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0626E13-C578-471F-92DD-B07180870C89}"/>
              </a:ext>
            </a:extLst>
          </p:cNvPr>
          <p:cNvGrpSpPr/>
          <p:nvPr/>
        </p:nvGrpSpPr>
        <p:grpSpPr>
          <a:xfrm>
            <a:off x="5497691" y="5136634"/>
            <a:ext cx="2624833" cy="400110"/>
            <a:chOff x="8978363" y="5480523"/>
            <a:chExt cx="2624833" cy="400110"/>
          </a:xfrm>
        </p:grpSpPr>
        <p:sp>
          <p:nvSpPr>
            <p:cNvPr id="79" name="TextBox 78">
              <a:extLst>
                <a:ext uri="{FF2B5EF4-FFF2-40B4-BE49-F238E27FC236}">
                  <a16:creationId xmlns:a16="http://schemas.microsoft.com/office/drawing/2014/main" id="{6FF50AA0-EF36-462C-9022-E8D12D43BC65}"/>
                </a:ext>
              </a:extLst>
            </p:cNvPr>
            <p:cNvSpPr txBox="1"/>
            <p:nvPr/>
          </p:nvSpPr>
          <p:spPr>
            <a:xfrm>
              <a:off x="8978363" y="5480523"/>
              <a:ext cx="639920" cy="400110"/>
            </a:xfrm>
            <a:prstGeom prst="rect">
              <a:avLst/>
            </a:prstGeom>
            <a:noFill/>
          </p:spPr>
          <p:txBody>
            <a:bodyPr wrap="none" rtlCol="0">
              <a:spAutoFit/>
            </a:bodyPr>
            <a:lstStyle/>
            <a:p>
              <a:pPr algn="ctr"/>
              <a:r>
                <a:rPr lang="en-US" sz="2000" dirty="0"/>
                <a:t>lang</a:t>
              </a:r>
            </a:p>
          </p:txBody>
        </p:sp>
        <p:sp>
          <p:nvSpPr>
            <p:cNvPr id="80" name="Rectangle 79">
              <a:extLst>
                <a:ext uri="{FF2B5EF4-FFF2-40B4-BE49-F238E27FC236}">
                  <a16:creationId xmlns:a16="http://schemas.microsoft.com/office/drawing/2014/main" id="{D741B0B4-FC5C-41F0-B062-27D546514F26}"/>
                </a:ext>
              </a:extLst>
            </p:cNvPr>
            <p:cNvSpPr/>
            <p:nvPr/>
          </p:nvSpPr>
          <p:spPr>
            <a:xfrm>
              <a:off x="9623190" y="5550848"/>
              <a:ext cx="1980006"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a:t>
              </a:r>
              <a:r>
                <a:rPr lang="en-US" dirty="0" err="1">
                  <a:solidFill>
                    <a:schemeClr val="tx1"/>
                  </a:solidFill>
                  <a:latin typeface="Consolas" panose="020B0609020204030204" pitchFamily="49" charset="0"/>
                </a:rPr>
                <a:t>javascript</a:t>
              </a:r>
              <a:r>
                <a:rPr lang="en-US" dirty="0">
                  <a:solidFill>
                    <a:schemeClr val="tx1"/>
                  </a:solidFill>
                  <a:latin typeface="Consolas" panose="020B0609020204030204" pitchFamily="49" charset="0"/>
                </a:rPr>
                <a:t>'</a:t>
              </a:r>
            </a:p>
          </p:txBody>
        </p:sp>
      </p:grpSp>
      <p:cxnSp>
        <p:nvCxnSpPr>
          <p:cNvPr id="82" name="Straight Arrow Connector 81">
            <a:extLst>
              <a:ext uri="{FF2B5EF4-FFF2-40B4-BE49-F238E27FC236}">
                <a16:creationId xmlns:a16="http://schemas.microsoft.com/office/drawing/2014/main" id="{947F4B92-AAE3-4BA5-9302-9D4D0CE9D4DD}"/>
              </a:ext>
            </a:extLst>
          </p:cNvPr>
          <p:cNvCxnSpPr>
            <a:cxnSpLocks/>
          </p:cNvCxnSpPr>
          <p:nvPr/>
        </p:nvCxnSpPr>
        <p:spPr>
          <a:xfrm>
            <a:off x="3148299" y="6175514"/>
            <a:ext cx="234916" cy="191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16369D06-DA21-454F-AD03-8C499F359F0A}"/>
              </a:ext>
            </a:extLst>
          </p:cNvPr>
          <p:cNvGrpSpPr/>
          <p:nvPr/>
        </p:nvGrpSpPr>
        <p:grpSpPr>
          <a:xfrm>
            <a:off x="5495013" y="5134878"/>
            <a:ext cx="2624833" cy="400110"/>
            <a:chOff x="8825963" y="5328123"/>
            <a:chExt cx="2624833" cy="400110"/>
          </a:xfrm>
        </p:grpSpPr>
        <p:sp>
          <p:nvSpPr>
            <p:cNvPr id="83" name="TextBox 82">
              <a:extLst>
                <a:ext uri="{FF2B5EF4-FFF2-40B4-BE49-F238E27FC236}">
                  <a16:creationId xmlns:a16="http://schemas.microsoft.com/office/drawing/2014/main" id="{DB568D59-E950-4664-B2C8-6991338F518C}"/>
                </a:ext>
              </a:extLst>
            </p:cNvPr>
            <p:cNvSpPr txBox="1"/>
            <p:nvPr/>
          </p:nvSpPr>
          <p:spPr>
            <a:xfrm>
              <a:off x="8825963" y="5328123"/>
              <a:ext cx="639920" cy="400110"/>
            </a:xfrm>
            <a:prstGeom prst="rect">
              <a:avLst/>
            </a:prstGeom>
            <a:noFill/>
          </p:spPr>
          <p:txBody>
            <a:bodyPr wrap="none" rtlCol="0">
              <a:spAutoFit/>
            </a:bodyPr>
            <a:lstStyle/>
            <a:p>
              <a:pPr algn="ctr"/>
              <a:r>
                <a:rPr lang="en-US" sz="2000" dirty="0"/>
                <a:t>lang</a:t>
              </a:r>
            </a:p>
          </p:txBody>
        </p:sp>
        <p:sp>
          <p:nvSpPr>
            <p:cNvPr id="84" name="Rectangle 83">
              <a:extLst>
                <a:ext uri="{FF2B5EF4-FFF2-40B4-BE49-F238E27FC236}">
                  <a16:creationId xmlns:a16="http://schemas.microsoft.com/office/drawing/2014/main" id="{750FB55F-0FE1-4819-A131-610ABFB52CE7}"/>
                </a:ext>
              </a:extLst>
            </p:cNvPr>
            <p:cNvSpPr/>
            <p:nvPr/>
          </p:nvSpPr>
          <p:spPr>
            <a:xfrm>
              <a:off x="9470790" y="5398448"/>
              <a:ext cx="1980006"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a:t>
              </a:r>
              <a:r>
                <a:rPr lang="en-US" dirty="0" err="1">
                  <a:solidFill>
                    <a:schemeClr val="tx1"/>
                  </a:solidFill>
                  <a:latin typeface="Consolas" panose="020B0609020204030204" pitchFamily="49" charset="0"/>
                </a:rPr>
                <a:t>javascript</a:t>
              </a:r>
              <a:r>
                <a:rPr lang="en-US" dirty="0">
                  <a:solidFill>
                    <a:schemeClr val="tx1"/>
                  </a:solidFill>
                  <a:latin typeface="Consolas" panose="020B0609020204030204" pitchFamily="49" charset="0"/>
                </a:rPr>
                <a:t>'</a:t>
              </a:r>
            </a:p>
          </p:txBody>
        </p:sp>
      </p:grpSp>
      <p:cxnSp>
        <p:nvCxnSpPr>
          <p:cNvPr id="86" name="Straight Arrow Connector 85">
            <a:extLst>
              <a:ext uri="{FF2B5EF4-FFF2-40B4-BE49-F238E27FC236}">
                <a16:creationId xmlns:a16="http://schemas.microsoft.com/office/drawing/2014/main" id="{7D6011F7-72AD-4B63-A32F-4AFB214BE824}"/>
              </a:ext>
            </a:extLst>
          </p:cNvPr>
          <p:cNvCxnSpPr>
            <a:cxnSpLocks/>
          </p:cNvCxnSpPr>
          <p:nvPr/>
        </p:nvCxnSpPr>
        <p:spPr>
          <a:xfrm>
            <a:off x="1087812" y="460714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E2A48494-01E7-462F-9706-54D5482BE383}"/>
              </a:ext>
            </a:extLst>
          </p:cNvPr>
          <p:cNvGrpSpPr/>
          <p:nvPr/>
        </p:nvGrpSpPr>
        <p:grpSpPr>
          <a:xfrm>
            <a:off x="3254899" y="4008505"/>
            <a:ext cx="802842" cy="400110"/>
            <a:chOff x="4794403" y="2533132"/>
            <a:chExt cx="464122" cy="400110"/>
          </a:xfrm>
        </p:grpSpPr>
        <p:sp>
          <p:nvSpPr>
            <p:cNvPr id="88" name="TextBox 87">
              <a:extLst>
                <a:ext uri="{FF2B5EF4-FFF2-40B4-BE49-F238E27FC236}">
                  <a16:creationId xmlns:a16="http://schemas.microsoft.com/office/drawing/2014/main" id="{1551B137-0975-4553-8F78-F928DE12EED6}"/>
                </a:ext>
              </a:extLst>
            </p:cNvPr>
            <p:cNvSpPr txBox="1"/>
            <p:nvPr/>
          </p:nvSpPr>
          <p:spPr>
            <a:xfrm>
              <a:off x="4794403" y="2533132"/>
              <a:ext cx="154016" cy="400110"/>
            </a:xfrm>
            <a:prstGeom prst="rect">
              <a:avLst/>
            </a:prstGeom>
            <a:noFill/>
          </p:spPr>
          <p:txBody>
            <a:bodyPr wrap="none" rtlCol="0">
              <a:spAutoFit/>
            </a:bodyPr>
            <a:lstStyle/>
            <a:p>
              <a:pPr algn="ctr"/>
              <a:r>
                <a:rPr lang="en-US" sz="2000" dirty="0">
                  <a:solidFill>
                    <a:srgbClr val="7030A0"/>
                  </a:solidFill>
                </a:rPr>
                <a:t>f</a:t>
              </a:r>
            </a:p>
          </p:txBody>
        </p:sp>
        <p:sp>
          <p:nvSpPr>
            <p:cNvPr id="89" name="Rectangle 88">
              <a:extLst>
                <a:ext uri="{FF2B5EF4-FFF2-40B4-BE49-F238E27FC236}">
                  <a16:creationId xmlns:a16="http://schemas.microsoft.com/office/drawing/2014/main" id="{B7C28078-0287-433E-B1D2-57D317C24CE0}"/>
                </a:ext>
              </a:extLst>
            </p:cNvPr>
            <p:cNvSpPr/>
            <p:nvPr/>
          </p:nvSpPr>
          <p:spPr>
            <a:xfrm>
              <a:off x="4947898" y="2583011"/>
              <a:ext cx="310627"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cxnSp>
        <p:nvCxnSpPr>
          <p:cNvPr id="90" name="Straight Arrow Connector 89">
            <a:extLst>
              <a:ext uri="{FF2B5EF4-FFF2-40B4-BE49-F238E27FC236}">
                <a16:creationId xmlns:a16="http://schemas.microsoft.com/office/drawing/2014/main" id="{47CC4F1D-B104-46BC-9E89-D6F4B12E418F}"/>
              </a:ext>
            </a:extLst>
          </p:cNvPr>
          <p:cNvCxnSpPr>
            <a:cxnSpLocks/>
          </p:cNvCxnSpPr>
          <p:nvPr/>
        </p:nvCxnSpPr>
        <p:spPr>
          <a:xfrm>
            <a:off x="3777452" y="4187507"/>
            <a:ext cx="4658948" cy="2179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Speech Bubble: Rectangle with Corners Rounded 65">
            <a:extLst>
              <a:ext uri="{FF2B5EF4-FFF2-40B4-BE49-F238E27FC236}">
                <a16:creationId xmlns:a16="http://schemas.microsoft.com/office/drawing/2014/main" id="{C7E71A7A-87BC-4911-AEA8-50995677803C}"/>
              </a:ext>
            </a:extLst>
          </p:cNvPr>
          <p:cNvSpPr/>
          <p:nvPr/>
        </p:nvSpPr>
        <p:spPr>
          <a:xfrm>
            <a:off x="6866822" y="4142151"/>
            <a:ext cx="3971223" cy="1112734"/>
          </a:xfrm>
          <a:prstGeom prst="wedgeRoundRectCallout">
            <a:avLst>
              <a:gd name="adj1" fmla="val -29604"/>
              <a:gd name="adj2" fmla="val 1463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rgbClr val="F3EBFF"/>
                </a:solidFill>
                <a:latin typeface="Corbel" panose="020B0503020204020204" pitchFamily="34" charset="0"/>
              </a:rPr>
              <a:t>lambda</a:t>
            </a:r>
            <a:r>
              <a:rPr lang="en-US" sz="2000" dirty="0">
                <a:latin typeface="Corbel" panose="020B0503020204020204" pitchFamily="34" charset="0"/>
              </a:rPr>
              <a:t> captures the </a:t>
            </a:r>
            <a:r>
              <a:rPr lang="en-US" sz="2000" dirty="0">
                <a:solidFill>
                  <a:srgbClr val="F3EBFF"/>
                </a:solidFill>
                <a:latin typeface="Corbel" panose="020B0503020204020204" pitchFamily="34" charset="0"/>
              </a:rPr>
              <a:t>lang</a:t>
            </a:r>
            <a:r>
              <a:rPr lang="en-US" sz="2000" dirty="0">
                <a:latin typeface="Corbel" panose="020B0503020204020204" pitchFamily="34" charset="0"/>
              </a:rPr>
              <a:t> variable from the enclosing scope!</a:t>
            </a:r>
          </a:p>
        </p:txBody>
      </p:sp>
      <p:cxnSp>
        <p:nvCxnSpPr>
          <p:cNvPr id="92" name="Straight Arrow Connector 91">
            <a:extLst>
              <a:ext uri="{FF2B5EF4-FFF2-40B4-BE49-F238E27FC236}">
                <a16:creationId xmlns:a16="http://schemas.microsoft.com/office/drawing/2014/main" id="{FFA896BC-2CE8-44BA-A97E-610928ACDD5A}"/>
              </a:ext>
            </a:extLst>
          </p:cNvPr>
          <p:cNvCxnSpPr>
            <a:cxnSpLocks/>
          </p:cNvCxnSpPr>
          <p:nvPr/>
        </p:nvCxnSpPr>
        <p:spPr>
          <a:xfrm>
            <a:off x="1299845" y="494838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132C35C0-5A7D-4766-B12A-AA67B892252D}"/>
              </a:ext>
            </a:extLst>
          </p:cNvPr>
          <p:cNvGrpSpPr/>
          <p:nvPr/>
        </p:nvGrpSpPr>
        <p:grpSpPr>
          <a:xfrm>
            <a:off x="9373493" y="3918012"/>
            <a:ext cx="1185762" cy="400110"/>
            <a:chOff x="4778649" y="2533132"/>
            <a:chExt cx="685488" cy="400110"/>
          </a:xfrm>
        </p:grpSpPr>
        <p:sp>
          <p:nvSpPr>
            <p:cNvPr id="96" name="TextBox 95">
              <a:extLst>
                <a:ext uri="{FF2B5EF4-FFF2-40B4-BE49-F238E27FC236}">
                  <a16:creationId xmlns:a16="http://schemas.microsoft.com/office/drawing/2014/main" id="{206777B6-F829-46CE-B02A-888056C077C4}"/>
                </a:ext>
              </a:extLst>
            </p:cNvPr>
            <p:cNvSpPr txBox="1"/>
            <p:nvPr/>
          </p:nvSpPr>
          <p:spPr>
            <a:xfrm>
              <a:off x="4778649" y="2533132"/>
              <a:ext cx="185525" cy="400110"/>
            </a:xfrm>
            <a:prstGeom prst="rect">
              <a:avLst/>
            </a:prstGeom>
            <a:noFill/>
          </p:spPr>
          <p:txBody>
            <a:bodyPr wrap="none" rtlCol="0">
              <a:spAutoFit/>
            </a:bodyPr>
            <a:lstStyle/>
            <a:p>
              <a:pPr algn="ctr"/>
              <a:r>
                <a:rPr lang="en-US" sz="2000" dirty="0">
                  <a:solidFill>
                    <a:srgbClr val="009A46"/>
                  </a:solidFill>
                </a:rPr>
                <a:t>p</a:t>
              </a:r>
            </a:p>
          </p:txBody>
        </p:sp>
        <p:sp>
          <p:nvSpPr>
            <p:cNvPr id="97" name="Rectangle 96">
              <a:extLst>
                <a:ext uri="{FF2B5EF4-FFF2-40B4-BE49-F238E27FC236}">
                  <a16:creationId xmlns:a16="http://schemas.microsoft.com/office/drawing/2014/main" id="{E8439E0B-2A8F-4824-8CCC-62DE386910BE}"/>
                </a:ext>
              </a:extLst>
            </p:cNvPr>
            <p:cNvSpPr/>
            <p:nvPr/>
          </p:nvSpPr>
          <p:spPr>
            <a:xfrm>
              <a:off x="4947898" y="2583011"/>
              <a:ext cx="516239" cy="30035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 </a:t>
              </a:r>
            </a:p>
          </p:txBody>
        </p:sp>
      </p:grpSp>
      <p:sp>
        <p:nvSpPr>
          <p:cNvPr id="94" name="TextBox 93">
            <a:extLst>
              <a:ext uri="{FF2B5EF4-FFF2-40B4-BE49-F238E27FC236}">
                <a16:creationId xmlns:a16="http://schemas.microsoft.com/office/drawing/2014/main" id="{37DF58B9-9D4E-42E6-B63B-358968C1C7D0}"/>
              </a:ext>
            </a:extLst>
          </p:cNvPr>
          <p:cNvSpPr txBox="1"/>
          <p:nvPr/>
        </p:nvSpPr>
        <p:spPr>
          <a:xfrm>
            <a:off x="5077368" y="4717152"/>
            <a:ext cx="1329088" cy="400110"/>
          </a:xfrm>
          <a:prstGeom prst="rect">
            <a:avLst/>
          </a:prstGeom>
          <a:noFill/>
        </p:spPr>
        <p:txBody>
          <a:bodyPr wrap="square">
            <a:spAutoFit/>
          </a:bodyPr>
          <a:lstStyle/>
          <a:p>
            <a:r>
              <a:rPr lang="en-US" sz="2000" dirty="0">
                <a:solidFill>
                  <a:srgbClr val="FF0000"/>
                </a:solidFill>
                <a:latin typeface="Consolas" panose="020B0609020204030204" pitchFamily="49" charset="0"/>
              </a:rPr>
              <a:t>carey</a:t>
            </a:r>
            <a:endParaRPr lang="en-US" sz="2000" dirty="0">
              <a:solidFill>
                <a:srgbClr val="FF0000"/>
              </a:solidFill>
            </a:endParaRPr>
          </a:p>
        </p:txBody>
      </p:sp>
      <p:cxnSp>
        <p:nvCxnSpPr>
          <p:cNvPr id="98" name="Straight Arrow Connector 97">
            <a:extLst>
              <a:ext uri="{FF2B5EF4-FFF2-40B4-BE49-F238E27FC236}">
                <a16:creationId xmlns:a16="http://schemas.microsoft.com/office/drawing/2014/main" id="{B8F75D88-5D45-4FA2-A6A3-7C38BB160807}"/>
              </a:ext>
            </a:extLst>
          </p:cNvPr>
          <p:cNvCxnSpPr>
            <a:cxnSpLocks/>
          </p:cNvCxnSpPr>
          <p:nvPr/>
        </p:nvCxnSpPr>
        <p:spPr>
          <a:xfrm>
            <a:off x="8197576" y="458751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C1F1073-9335-4876-A019-9E3DF75678AF}"/>
              </a:ext>
            </a:extLst>
          </p:cNvPr>
          <p:cNvCxnSpPr>
            <a:cxnSpLocks/>
          </p:cNvCxnSpPr>
          <p:nvPr/>
        </p:nvCxnSpPr>
        <p:spPr>
          <a:xfrm>
            <a:off x="8429488" y="49088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1EF6548-43A8-4F77-B485-BCCD26F916C4}"/>
              </a:ext>
            </a:extLst>
          </p:cNvPr>
          <p:cNvSpPr txBox="1"/>
          <p:nvPr/>
        </p:nvSpPr>
        <p:spPr>
          <a:xfrm>
            <a:off x="8278083" y="5009543"/>
            <a:ext cx="4065733" cy="400110"/>
          </a:xfrm>
          <a:prstGeom prst="rect">
            <a:avLst/>
          </a:prstGeom>
          <a:noFill/>
        </p:spPr>
        <p:txBody>
          <a:bodyPr wrap="square">
            <a:spAutoFit/>
          </a:bodyPr>
          <a:lstStyle/>
          <a:p>
            <a:r>
              <a:rPr lang="en-US" sz="2000" dirty="0">
                <a:solidFill>
                  <a:srgbClr val="FF0000"/>
                </a:solidFill>
                <a:latin typeface="Consolas" panose="020B0609020204030204" pitchFamily="49" charset="0"/>
              </a:rPr>
              <a:t>'carey codes in </a:t>
            </a:r>
            <a:r>
              <a:rPr lang="en-US" sz="2000" dirty="0" err="1">
                <a:solidFill>
                  <a:srgbClr val="FF0000"/>
                </a:solidFill>
                <a:latin typeface="Consolas" panose="020B0609020204030204" pitchFamily="49" charset="0"/>
              </a:rPr>
              <a:t>javascript</a:t>
            </a:r>
            <a:r>
              <a:rPr lang="en-US" sz="2000" dirty="0">
                <a:solidFill>
                  <a:srgbClr val="FF0000"/>
                </a:solidFill>
                <a:latin typeface="Consolas" panose="020B0609020204030204" pitchFamily="49" charset="0"/>
              </a:rPr>
              <a:t>'</a:t>
            </a:r>
            <a:endParaRPr lang="en-US" sz="2000" dirty="0">
              <a:solidFill>
                <a:srgbClr val="FF0000"/>
              </a:solidFill>
            </a:endParaRPr>
          </a:p>
        </p:txBody>
      </p:sp>
      <p:cxnSp>
        <p:nvCxnSpPr>
          <p:cNvPr id="102" name="Straight Arrow Connector 101">
            <a:extLst>
              <a:ext uri="{FF2B5EF4-FFF2-40B4-BE49-F238E27FC236}">
                <a16:creationId xmlns:a16="http://schemas.microsoft.com/office/drawing/2014/main" id="{79E6E8B5-4E7F-4F8D-8FC3-22E1BDEF0064}"/>
              </a:ext>
            </a:extLst>
          </p:cNvPr>
          <p:cNvCxnSpPr>
            <a:cxnSpLocks/>
          </p:cNvCxnSpPr>
          <p:nvPr/>
        </p:nvCxnSpPr>
        <p:spPr>
          <a:xfrm>
            <a:off x="1346228" y="494476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875006F-26B8-490C-8B4E-D884B7717B23}"/>
              </a:ext>
            </a:extLst>
          </p:cNvPr>
          <p:cNvSpPr txBox="1"/>
          <p:nvPr/>
        </p:nvSpPr>
        <p:spPr>
          <a:xfrm>
            <a:off x="8459938" y="6302265"/>
            <a:ext cx="3687164" cy="400110"/>
          </a:xfrm>
          <a:prstGeom prst="rect">
            <a:avLst/>
          </a:prstGeom>
          <a:noFill/>
        </p:spPr>
        <p:txBody>
          <a:bodyPr wrap="none" rtlCol="0">
            <a:spAutoFit/>
          </a:bodyPr>
          <a:lstStyle/>
          <a:p>
            <a:pPr algn="ctr"/>
            <a:r>
              <a:rPr lang="en-US" sz="2000" dirty="0"/>
              <a:t>It's true: carey codes in </a:t>
            </a:r>
            <a:r>
              <a:rPr lang="en-US" sz="2000" dirty="0" err="1"/>
              <a:t>javascript</a:t>
            </a:r>
            <a:endParaRPr lang="en-US" sz="2000" dirty="0"/>
          </a:p>
        </p:txBody>
      </p:sp>
      <p:sp>
        <p:nvSpPr>
          <p:cNvPr id="110" name="Speech Bubble: Rectangle with Corners Rounded 109">
            <a:extLst>
              <a:ext uri="{FF2B5EF4-FFF2-40B4-BE49-F238E27FC236}">
                <a16:creationId xmlns:a16="http://schemas.microsoft.com/office/drawing/2014/main" id="{B672480E-0115-475C-9419-0AFDC851FB5F}"/>
              </a:ext>
            </a:extLst>
          </p:cNvPr>
          <p:cNvSpPr/>
          <p:nvPr/>
        </p:nvSpPr>
        <p:spPr>
          <a:xfrm>
            <a:off x="4038671" y="3826086"/>
            <a:ext cx="3971223" cy="1112734"/>
          </a:xfrm>
          <a:prstGeom prst="wedgeRoundRectCallout">
            <a:avLst>
              <a:gd name="adj1" fmla="val -28853"/>
              <a:gd name="adj2" fmla="val 1177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Notice there's no explicit </a:t>
            </a:r>
            <a:r>
              <a:rPr lang="en-US" sz="2000" dirty="0">
                <a:solidFill>
                  <a:schemeClr val="accent2">
                    <a:lumMod val="20000"/>
                    <a:lumOff val="80000"/>
                  </a:schemeClr>
                </a:solidFill>
                <a:latin typeface="Corbel" panose="020B0503020204020204" pitchFamily="34" charset="0"/>
              </a:rPr>
              <a:t>return</a:t>
            </a:r>
            <a:r>
              <a:rPr lang="en-US" sz="2000" dirty="0">
                <a:latin typeface="Corbel" panose="020B0503020204020204" pitchFamily="34" charset="0"/>
              </a:rPr>
              <a:t> statement – it's implicit!</a:t>
            </a:r>
          </a:p>
        </p:txBody>
      </p:sp>
      <p:sp>
        <p:nvSpPr>
          <p:cNvPr id="111" name="Speech Bubble: Rectangle with Corners Rounded 110">
            <a:extLst>
              <a:ext uri="{FF2B5EF4-FFF2-40B4-BE49-F238E27FC236}">
                <a16:creationId xmlns:a16="http://schemas.microsoft.com/office/drawing/2014/main" id="{77CF27F7-A956-4C69-B4EC-62321B8ED14E}"/>
              </a:ext>
            </a:extLst>
          </p:cNvPr>
          <p:cNvSpPr/>
          <p:nvPr/>
        </p:nvSpPr>
        <p:spPr>
          <a:xfrm>
            <a:off x="8305887" y="2254322"/>
            <a:ext cx="3533857" cy="1112734"/>
          </a:xfrm>
          <a:prstGeom prst="wedgeRoundRectCallout">
            <a:avLst>
              <a:gd name="adj1" fmla="val 42116"/>
              <a:gd name="adj2" fmla="val 1749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3F2F1"/>
                </a:solidFill>
                <a:latin typeface="Corbel" panose="020B0503020204020204" pitchFamily="34" charset="0"/>
              </a:rPr>
              <a:t>captured variable </a:t>
            </a:r>
            <a:r>
              <a:rPr lang="en-US" sz="2000" dirty="0">
                <a:latin typeface="Corbel" panose="020B0503020204020204" pitchFamily="34" charset="0"/>
              </a:rPr>
              <a:t>is now available when the lambda function runs!</a:t>
            </a:r>
          </a:p>
        </p:txBody>
      </p:sp>
      <p:sp>
        <p:nvSpPr>
          <p:cNvPr id="112" name="Rectangle 111">
            <a:extLst>
              <a:ext uri="{FF2B5EF4-FFF2-40B4-BE49-F238E27FC236}">
                <a16:creationId xmlns:a16="http://schemas.microsoft.com/office/drawing/2014/main" id="{EA37172A-5493-459F-B8A5-663FC158EF37}"/>
              </a:ext>
            </a:extLst>
          </p:cNvPr>
          <p:cNvSpPr/>
          <p:nvPr/>
        </p:nvSpPr>
        <p:spPr>
          <a:xfrm>
            <a:off x="4721035" y="5666349"/>
            <a:ext cx="2441735" cy="37538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74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down)">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2" nodeType="clickEffect">
                                  <p:stCondLst>
                                    <p:cond delay="0"/>
                                  </p:stCondLst>
                                  <p:childTnLst>
                                    <p:animMotion origin="layout" path="M -1.04167E-6 7.40741E-7 L 0.08203 0.04375 " pathEditMode="relative" rAng="0" ptsTypes="AA">
                                      <p:cBhvr>
                                        <p:cTn id="33" dur="2000" fill="hold"/>
                                        <p:tgtEl>
                                          <p:spTgt spid="41"/>
                                        </p:tgtEl>
                                        <p:attrNameLst>
                                          <p:attrName>ppt_x</p:attrName>
                                          <p:attrName>ppt_y</p:attrName>
                                        </p:attrNameLst>
                                      </p:cBhvr>
                                      <p:rCtr x="4102" y="2176"/>
                                    </p:animMotion>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4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down)">
                                      <p:cBhvr>
                                        <p:cTn id="59" dur="500"/>
                                        <p:tgtEl>
                                          <p:spTgt spid="38"/>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left)">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3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44"/>
                                        </p:tgtEl>
                                      </p:cBhvr>
                                    </p:animEffect>
                                    <p:set>
                                      <p:cBhvr>
                                        <p:cTn id="70" dur="1" fill="hold">
                                          <p:stCondLst>
                                            <p:cond delay="499"/>
                                          </p:stCondLst>
                                        </p:cTn>
                                        <p:tgtEl>
                                          <p:spTgt spid="4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down)">
                                      <p:cBhvr>
                                        <p:cTn id="84" dur="500"/>
                                        <p:tgtEl>
                                          <p:spTgt spid="39"/>
                                        </p:tgtEl>
                                      </p:cBhvr>
                                    </p:animEffect>
                                  </p:childTnLst>
                                </p:cTn>
                              </p:par>
                            </p:childTnLst>
                          </p:cTn>
                        </p:par>
                        <p:par>
                          <p:cTn id="85" fill="hold">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wipe(left)">
                                      <p:cBhvr>
                                        <p:cTn id="88" dur="500"/>
                                        <p:tgtEl>
                                          <p:spTgt spid="4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43"/>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46"/>
                                        </p:tgtEl>
                                      </p:cBhvr>
                                    </p:animEffect>
                                    <p:set>
                                      <p:cBhvr>
                                        <p:cTn id="97" dur="1" fill="hold">
                                          <p:stCondLst>
                                            <p:cond delay="499"/>
                                          </p:stCondLst>
                                        </p:cTn>
                                        <p:tgtEl>
                                          <p:spTgt spid="46"/>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110"/>
                                        </p:tgtEl>
                                        <p:attrNameLst>
                                          <p:attrName>style.visibility</p:attrName>
                                        </p:attrNameLst>
                                      </p:cBhvr>
                                      <p:to>
                                        <p:strVal val="visible"/>
                                      </p:to>
                                    </p:set>
                                    <p:animEffect transition="in" filter="wipe(down)">
                                      <p:cBhvr>
                                        <p:cTn id="105" dur="500"/>
                                        <p:tgtEl>
                                          <p:spTgt spid="110"/>
                                        </p:tgtEl>
                                      </p:cBhvr>
                                    </p:animEffect>
                                  </p:childTnLst>
                                </p:cTn>
                              </p:par>
                            </p:childTnLst>
                          </p:cTn>
                        </p:par>
                        <p:par>
                          <p:cTn id="106" fill="hold">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wipe(left)">
                                      <p:cBhvr>
                                        <p:cTn id="109" dur="500"/>
                                        <p:tgtEl>
                                          <p:spTgt spid="112"/>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110"/>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12"/>
                                        </p:tgtEl>
                                      </p:cBhvr>
                                    </p:animEffect>
                                    <p:set>
                                      <p:cBhvr>
                                        <p:cTn id="116" dur="1" fill="hold">
                                          <p:stCondLst>
                                            <p:cond delay="499"/>
                                          </p:stCondLst>
                                        </p:cTn>
                                        <p:tgtEl>
                                          <p:spTgt spid="112"/>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4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6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64"/>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4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53"/>
                                        </p:tgtEl>
                                        <p:attrNameLst>
                                          <p:attrName>style.visibility</p:attrName>
                                        </p:attrNameLst>
                                      </p:cBhvr>
                                      <p:to>
                                        <p:strVal val="visible"/>
                                      </p:to>
                                    </p:set>
                                    <p:animEffect transition="in" filter="wipe(up)">
                                      <p:cBhvr>
                                        <p:cTn id="149" dur="500"/>
                                        <p:tgtEl>
                                          <p:spTgt spid="53"/>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49"/>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56"/>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58"/>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42" presetClass="path" presetSubtype="0" accel="50000" decel="50000" fill="hold" grpId="1" nodeType="clickEffect">
                                  <p:stCondLst>
                                    <p:cond delay="0"/>
                                  </p:stCondLst>
                                  <p:childTnLst>
                                    <p:animMotion origin="layout" path="M -4.375E-6 4.81481E-6 L 0.37631 -0.12084 " pathEditMode="relative" rAng="0" ptsTypes="AA">
                                      <p:cBhvr>
                                        <p:cTn id="165" dur="2000" fill="hold"/>
                                        <p:tgtEl>
                                          <p:spTgt spid="58"/>
                                        </p:tgtEl>
                                        <p:attrNameLst>
                                          <p:attrName>ppt_x</p:attrName>
                                          <p:attrName>ppt_y</p:attrName>
                                        </p:attrNameLst>
                                      </p:cBhvr>
                                      <p:rCtr x="18815" y="-6042"/>
                                    </p:animMotion>
                                  </p:childTnLst>
                                </p:cTn>
                              </p:par>
                              <p:par>
                                <p:cTn id="166" presetID="10" presetClass="entr" presetSubtype="0" fill="hold" nodeType="withEffect">
                                  <p:stCondLst>
                                    <p:cond delay="0"/>
                                  </p:stCondLst>
                                  <p:childTnLst>
                                    <p:set>
                                      <p:cBhvr>
                                        <p:cTn id="167" dur="1" fill="hold">
                                          <p:stCondLst>
                                            <p:cond delay="0"/>
                                          </p:stCondLst>
                                        </p:cTn>
                                        <p:tgtEl>
                                          <p:spTgt spid="67"/>
                                        </p:tgtEl>
                                        <p:attrNameLst>
                                          <p:attrName>style.visibility</p:attrName>
                                        </p:attrNameLst>
                                      </p:cBhvr>
                                      <p:to>
                                        <p:strVal val="visible"/>
                                      </p:to>
                                    </p:set>
                                    <p:animEffect transition="in" filter="fade">
                                      <p:cBhvr>
                                        <p:cTn id="168" dur="2000"/>
                                        <p:tgtEl>
                                          <p:spTgt spid="67"/>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56"/>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59"/>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59"/>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60"/>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62"/>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42" presetClass="path" presetSubtype="0" accel="50000" decel="50000" fill="hold" grpId="1" nodeType="clickEffect">
                                  <p:stCondLst>
                                    <p:cond delay="0"/>
                                  </p:stCondLst>
                                  <p:childTnLst>
                                    <p:animMotion origin="layout" path="M -2.08333E-7 -1.48148E-6 L -0.40677 -0.07199 " pathEditMode="relative" rAng="0" ptsTypes="AA">
                                      <p:cBhvr>
                                        <p:cTn id="192" dur="2000" fill="hold"/>
                                        <p:tgtEl>
                                          <p:spTgt spid="62"/>
                                        </p:tgtEl>
                                        <p:attrNameLst>
                                          <p:attrName>ppt_x</p:attrName>
                                          <p:attrName>ppt_y</p:attrName>
                                        </p:attrNameLst>
                                      </p:cBhvr>
                                      <p:rCtr x="-20339" y="-3611"/>
                                    </p:animMotion>
                                  </p:childTnLst>
                                </p:cTn>
                              </p:par>
                              <p:par>
                                <p:cTn id="193" presetID="10" presetClass="exit" presetSubtype="0" fill="hold" grpId="2" nodeType="withEffect">
                                  <p:stCondLst>
                                    <p:cond delay="0"/>
                                  </p:stCondLst>
                                  <p:childTnLst>
                                    <p:animEffect transition="out" filter="fade">
                                      <p:cBhvr>
                                        <p:cTn id="194" dur="500"/>
                                        <p:tgtEl>
                                          <p:spTgt spid="58"/>
                                        </p:tgtEl>
                                      </p:cBhvr>
                                    </p:animEffect>
                                    <p:set>
                                      <p:cBhvr>
                                        <p:cTn id="195" dur="1" fill="hold">
                                          <p:stCondLst>
                                            <p:cond delay="499"/>
                                          </p:stCondLst>
                                        </p:cTn>
                                        <p:tgtEl>
                                          <p:spTgt spid="58"/>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67"/>
                                        </p:tgtEl>
                                      </p:cBhvr>
                                    </p:animEffect>
                                    <p:set>
                                      <p:cBhvr>
                                        <p:cTn id="198" dur="1" fill="hold">
                                          <p:stCondLst>
                                            <p:cond delay="499"/>
                                          </p:stCondLst>
                                        </p:cTn>
                                        <p:tgtEl>
                                          <p:spTgt spid="67"/>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nodeType="clickEffect">
                                  <p:stCondLst>
                                    <p:cond delay="0"/>
                                  </p:stCondLst>
                                  <p:childTnLst>
                                    <p:set>
                                      <p:cBhvr>
                                        <p:cTn id="202" dur="1" fill="hold">
                                          <p:stCondLst>
                                            <p:cond delay="0"/>
                                          </p:stCondLst>
                                        </p:cTn>
                                        <p:tgtEl>
                                          <p:spTgt spid="60"/>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7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63"/>
                                        </p:tgtEl>
                                        <p:attrNameLst>
                                          <p:attrName>style.visibility</p:attrName>
                                        </p:attrNameLst>
                                      </p:cBhvr>
                                      <p:to>
                                        <p:strVal val="visible"/>
                                      </p:to>
                                    </p:set>
                                    <p:animEffect transition="in" filter="wipe(left)">
                                      <p:cBhvr>
                                        <p:cTn id="211" dur="500"/>
                                        <p:tgtEl>
                                          <p:spTgt spid="63"/>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xit" presetSubtype="0" fill="hold" nodeType="clickEffect">
                                  <p:stCondLst>
                                    <p:cond delay="0"/>
                                  </p:stCondLst>
                                  <p:childTnLst>
                                    <p:set>
                                      <p:cBhvr>
                                        <p:cTn id="215" dur="1" fill="hold">
                                          <p:stCondLst>
                                            <p:cond delay="0"/>
                                          </p:stCondLst>
                                        </p:cTn>
                                        <p:tgtEl>
                                          <p:spTgt spid="70"/>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500"/>
                                        <p:tgtEl>
                                          <p:spTgt spid="50"/>
                                        </p:tgtEl>
                                      </p:cBhvr>
                                    </p:animEffect>
                                    <p:set>
                                      <p:cBhvr>
                                        <p:cTn id="218" dur="1" fill="hold">
                                          <p:stCondLst>
                                            <p:cond delay="499"/>
                                          </p:stCondLst>
                                        </p:cTn>
                                        <p:tgtEl>
                                          <p:spTgt spid="50"/>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500"/>
                                        <p:tgtEl>
                                          <p:spTgt spid="53"/>
                                        </p:tgtEl>
                                      </p:cBhvr>
                                    </p:animEffect>
                                    <p:set>
                                      <p:cBhvr>
                                        <p:cTn id="221" dur="1" fill="hold">
                                          <p:stCondLst>
                                            <p:cond delay="499"/>
                                          </p:stCondLst>
                                        </p:cTn>
                                        <p:tgtEl>
                                          <p:spTgt spid="53"/>
                                        </p:tgtEl>
                                        <p:attrNameLst>
                                          <p:attrName>style.visibility</p:attrName>
                                        </p:attrNameLst>
                                      </p:cBhvr>
                                      <p:to>
                                        <p:strVal val="hidden"/>
                                      </p:to>
                                    </p:set>
                                  </p:childTnLst>
                                </p:cTn>
                              </p:par>
                              <p:par>
                                <p:cTn id="222" presetID="10" presetClass="exit" presetSubtype="0" fill="hold" grpId="2" nodeType="withEffect">
                                  <p:stCondLst>
                                    <p:cond delay="0"/>
                                  </p:stCondLst>
                                  <p:childTnLst>
                                    <p:animEffect transition="out" filter="fade">
                                      <p:cBhvr>
                                        <p:cTn id="223" dur="500"/>
                                        <p:tgtEl>
                                          <p:spTgt spid="62"/>
                                        </p:tgtEl>
                                      </p:cBhvr>
                                    </p:animEffect>
                                    <p:set>
                                      <p:cBhvr>
                                        <p:cTn id="224" dur="1" fill="hold">
                                          <p:stCondLst>
                                            <p:cond delay="499"/>
                                          </p:stCondLst>
                                        </p:cTn>
                                        <p:tgtEl>
                                          <p:spTgt spid="62"/>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500"/>
                                        <p:tgtEl>
                                          <p:spTgt spid="47"/>
                                        </p:tgtEl>
                                      </p:cBhvr>
                                    </p:animEffect>
                                    <p:set>
                                      <p:cBhvr>
                                        <p:cTn id="227" dur="1" fill="hold">
                                          <p:stCondLst>
                                            <p:cond delay="499"/>
                                          </p:stCondLst>
                                        </p:cTn>
                                        <p:tgtEl>
                                          <p:spTgt spid="47"/>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nodeType="clickEffect">
                                  <p:stCondLst>
                                    <p:cond delay="0"/>
                                  </p:stCondLst>
                                  <p:childTnLst>
                                    <p:set>
                                      <p:cBhvr>
                                        <p:cTn id="231" dur="1" fill="hold">
                                          <p:stCondLst>
                                            <p:cond delay="0"/>
                                          </p:stCondLst>
                                        </p:cTn>
                                        <p:tgtEl>
                                          <p:spTgt spid="71"/>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nodeType="clickEffect">
                                  <p:stCondLst>
                                    <p:cond delay="0"/>
                                  </p:stCondLst>
                                  <p:childTnLst>
                                    <p:set>
                                      <p:cBhvr>
                                        <p:cTn id="243" dur="1" fill="hold">
                                          <p:stCondLst>
                                            <p:cond delay="0"/>
                                          </p:stCondLst>
                                        </p:cTn>
                                        <p:tgtEl>
                                          <p:spTgt spid="81"/>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xit" presetSubtype="0" fill="hold" nodeType="clickEffect">
                                  <p:stCondLst>
                                    <p:cond delay="0"/>
                                  </p:stCondLst>
                                  <p:childTnLst>
                                    <p:set>
                                      <p:cBhvr>
                                        <p:cTn id="247" dur="1" fill="hold">
                                          <p:stCondLst>
                                            <p:cond delay="0"/>
                                          </p:stCondLst>
                                        </p:cTn>
                                        <p:tgtEl>
                                          <p:spTgt spid="71"/>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nodeType="clickEffect">
                                  <p:stCondLst>
                                    <p:cond delay="0"/>
                                  </p:stCondLst>
                                  <p:childTnLst>
                                    <p:set>
                                      <p:cBhvr>
                                        <p:cTn id="251" dur="1" fill="hold">
                                          <p:stCondLst>
                                            <p:cond delay="0"/>
                                          </p:stCondLst>
                                        </p:cTn>
                                        <p:tgtEl>
                                          <p:spTgt spid="78"/>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1" presetClass="exit" presetSubtype="0" fill="hold" nodeType="clickEffect">
                                  <p:stCondLst>
                                    <p:cond delay="0"/>
                                  </p:stCondLst>
                                  <p:childTnLst>
                                    <p:set>
                                      <p:cBhvr>
                                        <p:cTn id="255" dur="1" fill="hold">
                                          <p:stCondLst>
                                            <p:cond delay="0"/>
                                          </p:stCondLst>
                                        </p:cTn>
                                        <p:tgtEl>
                                          <p:spTgt spid="78"/>
                                        </p:tgtEl>
                                        <p:attrNameLst>
                                          <p:attrName>style.visibility</p:attrName>
                                        </p:attrNameLst>
                                      </p:cBhvr>
                                      <p:to>
                                        <p:strVal val="hidden"/>
                                      </p:to>
                                    </p:se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nodeType="clickEffect">
                                  <p:stCondLst>
                                    <p:cond delay="0"/>
                                  </p:stCondLst>
                                  <p:childTnLst>
                                    <p:set>
                                      <p:cBhvr>
                                        <p:cTn id="259" dur="1" fill="hold">
                                          <p:stCondLst>
                                            <p:cond delay="0"/>
                                          </p:stCondLst>
                                        </p:cTn>
                                        <p:tgtEl>
                                          <p:spTgt spid="82"/>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73"/>
                                        </p:tgtEl>
                                        <p:attrNameLst>
                                          <p:attrName>style.visibility</p:attrName>
                                        </p:attrNameLst>
                                      </p:cBhvr>
                                      <p:to>
                                        <p:strVal val="visible"/>
                                      </p:to>
                                    </p:set>
                                    <p:animEffect transition="in" filter="fade">
                                      <p:cBhvr>
                                        <p:cTn id="264" dur="500"/>
                                        <p:tgtEl>
                                          <p:spTgt spid="73"/>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4" fill="hold" grpId="0" nodeType="clickEffect">
                                  <p:stCondLst>
                                    <p:cond delay="0"/>
                                  </p:stCondLst>
                                  <p:childTnLst>
                                    <p:set>
                                      <p:cBhvr>
                                        <p:cTn id="268" dur="1" fill="hold">
                                          <p:stCondLst>
                                            <p:cond delay="0"/>
                                          </p:stCondLst>
                                        </p:cTn>
                                        <p:tgtEl>
                                          <p:spTgt spid="66"/>
                                        </p:tgtEl>
                                        <p:attrNameLst>
                                          <p:attrName>style.visibility</p:attrName>
                                        </p:attrNameLst>
                                      </p:cBhvr>
                                      <p:to>
                                        <p:strVal val="visible"/>
                                      </p:to>
                                    </p:set>
                                    <p:animEffect transition="in" filter="wipe(down)">
                                      <p:cBhvr>
                                        <p:cTn id="269" dur="500"/>
                                        <p:tgtEl>
                                          <p:spTgt spid="66"/>
                                        </p:tgtEl>
                                      </p:cBhvr>
                                    </p:animEffect>
                                  </p:childTnLst>
                                </p:cTn>
                              </p:par>
                            </p:childTnLst>
                          </p:cTn>
                        </p:par>
                      </p:childTnLst>
                    </p:cTn>
                  </p:par>
                  <p:par>
                    <p:cTn id="270" fill="hold">
                      <p:stCondLst>
                        <p:cond delay="indefinite"/>
                      </p:stCondLst>
                      <p:childTnLst>
                        <p:par>
                          <p:cTn id="271" fill="hold">
                            <p:stCondLst>
                              <p:cond delay="0"/>
                            </p:stCondLst>
                            <p:childTnLst>
                              <p:par>
                                <p:cTn id="272" presetID="42" presetClass="path" presetSubtype="0" accel="50000" decel="50000" fill="hold" grpId="2" nodeType="clickEffect">
                                  <p:stCondLst>
                                    <p:cond delay="0"/>
                                  </p:stCondLst>
                                  <p:childTnLst>
                                    <p:animMotion origin="layout" path="M -1.66667E-6 -3.7037E-6 L -0.14101 -0.16226 " pathEditMode="relative" rAng="0" ptsTypes="AA">
                                      <p:cBhvr>
                                        <p:cTn id="273" dur="2000" fill="hold"/>
                                        <p:tgtEl>
                                          <p:spTgt spid="66"/>
                                        </p:tgtEl>
                                        <p:attrNameLst>
                                          <p:attrName>ppt_x</p:attrName>
                                          <p:attrName>ppt_y</p:attrName>
                                        </p:attrNameLst>
                                      </p:cBhvr>
                                      <p:rCtr x="-7057" y="-8125"/>
                                    </p:animMotion>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nodeType="clickEffect">
                                  <p:stCondLst>
                                    <p:cond delay="0"/>
                                  </p:stCondLst>
                                  <p:childTnLst>
                                    <p:set>
                                      <p:cBhvr>
                                        <p:cTn id="277" dur="1" fill="hold">
                                          <p:stCondLst>
                                            <p:cond delay="0"/>
                                          </p:stCondLst>
                                        </p:cTn>
                                        <p:tgtEl>
                                          <p:spTgt spid="85"/>
                                        </p:tgtEl>
                                        <p:attrNameLst>
                                          <p:attrName>style.visibility</p:attrName>
                                        </p:attrNameLst>
                                      </p:cBhvr>
                                      <p:to>
                                        <p:strVal val="visible"/>
                                      </p:to>
                                    </p:set>
                                  </p:childTnLst>
                                </p:cTn>
                              </p:par>
                              <p:par>
                                <p:cTn id="278" presetID="42" presetClass="path" presetSubtype="0" accel="50000" decel="50000" fill="hold" nodeType="withEffect">
                                  <p:stCondLst>
                                    <p:cond delay="0"/>
                                  </p:stCondLst>
                                  <p:childTnLst>
                                    <p:animMotion origin="layout" path="M -3.33333E-6 7.40741E-7 L 0.28581 0.03264 " pathEditMode="relative" rAng="0" ptsTypes="AA">
                                      <p:cBhvr>
                                        <p:cTn id="279" dur="2000" fill="hold"/>
                                        <p:tgtEl>
                                          <p:spTgt spid="85"/>
                                        </p:tgtEl>
                                        <p:attrNameLst>
                                          <p:attrName>ppt_x</p:attrName>
                                          <p:attrName>ppt_y</p:attrName>
                                        </p:attrNameLst>
                                      </p:cBhvr>
                                      <p:rCtr x="14284" y="1620"/>
                                    </p:animMotion>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grpId="1" nodeType="clickEffect">
                                  <p:stCondLst>
                                    <p:cond delay="0"/>
                                  </p:stCondLst>
                                  <p:childTnLst>
                                    <p:set>
                                      <p:cBhvr>
                                        <p:cTn id="283" dur="1" fill="hold">
                                          <p:stCondLst>
                                            <p:cond delay="0"/>
                                          </p:stCondLst>
                                        </p:cTn>
                                        <p:tgtEl>
                                          <p:spTgt spid="66"/>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22" presetClass="entr" presetSubtype="4" fill="hold" grpId="0" nodeType="clickEffect">
                                  <p:stCondLst>
                                    <p:cond delay="0"/>
                                  </p:stCondLst>
                                  <p:childTnLst>
                                    <p:set>
                                      <p:cBhvr>
                                        <p:cTn id="287" dur="1" fill="hold">
                                          <p:stCondLst>
                                            <p:cond delay="0"/>
                                          </p:stCondLst>
                                        </p:cTn>
                                        <p:tgtEl>
                                          <p:spTgt spid="111"/>
                                        </p:tgtEl>
                                        <p:attrNameLst>
                                          <p:attrName>style.visibility</p:attrName>
                                        </p:attrNameLst>
                                      </p:cBhvr>
                                      <p:to>
                                        <p:strVal val="visible"/>
                                      </p:to>
                                    </p:set>
                                    <p:animEffect transition="in" filter="wipe(down)">
                                      <p:cBhvr>
                                        <p:cTn id="288" dur="500"/>
                                        <p:tgtEl>
                                          <p:spTgt spid="111"/>
                                        </p:tgtEl>
                                      </p:cBhvr>
                                    </p:animEffect>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grpId="1" nodeType="clickEffect">
                                  <p:stCondLst>
                                    <p:cond delay="0"/>
                                  </p:stCondLst>
                                  <p:childTnLst>
                                    <p:set>
                                      <p:cBhvr>
                                        <p:cTn id="292" dur="1" fill="hold">
                                          <p:stCondLst>
                                            <p:cond delay="0"/>
                                          </p:stCondLst>
                                        </p:cTn>
                                        <p:tgtEl>
                                          <p:spTgt spid="111"/>
                                        </p:tgtEl>
                                        <p:attrNameLst>
                                          <p:attrName>style.visibility</p:attrName>
                                        </p:attrNameLst>
                                      </p:cBhvr>
                                      <p:to>
                                        <p:strVal val="hidden"/>
                                      </p:to>
                                    </p:set>
                                  </p:childTnLst>
                                </p:cTn>
                              </p:par>
                            </p:childTnLst>
                          </p:cTn>
                        </p:par>
                      </p:childTnLst>
                    </p:cTn>
                  </p:par>
                  <p:par>
                    <p:cTn id="293" fill="hold">
                      <p:stCondLst>
                        <p:cond delay="indefinite"/>
                      </p:stCondLst>
                      <p:childTnLst>
                        <p:par>
                          <p:cTn id="294" fill="hold">
                            <p:stCondLst>
                              <p:cond delay="0"/>
                            </p:stCondLst>
                            <p:childTnLst>
                              <p:par>
                                <p:cTn id="295" presetID="1" presetClass="exit" presetSubtype="0" fill="hold" nodeType="clickEffect">
                                  <p:stCondLst>
                                    <p:cond delay="0"/>
                                  </p:stCondLst>
                                  <p:childTnLst>
                                    <p:set>
                                      <p:cBhvr>
                                        <p:cTn id="296" dur="1" fill="hold">
                                          <p:stCondLst>
                                            <p:cond delay="0"/>
                                          </p:stCondLst>
                                        </p:cTn>
                                        <p:tgtEl>
                                          <p:spTgt spid="82"/>
                                        </p:tgtEl>
                                        <p:attrNameLst>
                                          <p:attrName>style.visibility</p:attrName>
                                        </p:attrNameLst>
                                      </p:cBhvr>
                                      <p:to>
                                        <p:strVal val="hidden"/>
                                      </p:to>
                                    </p:se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nodeType="clickEffect">
                                  <p:stCondLst>
                                    <p:cond delay="0"/>
                                  </p:stCondLst>
                                  <p:childTnLst>
                                    <p:set>
                                      <p:cBhvr>
                                        <p:cTn id="300" dur="1" fill="hold">
                                          <p:stCondLst>
                                            <p:cond delay="0"/>
                                          </p:stCondLst>
                                        </p:cTn>
                                        <p:tgtEl>
                                          <p:spTgt spid="86"/>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nodeType="clickEffect">
                                  <p:stCondLst>
                                    <p:cond delay="0"/>
                                  </p:stCondLst>
                                  <p:childTnLst>
                                    <p:set>
                                      <p:cBhvr>
                                        <p:cTn id="304" dur="1" fill="hold">
                                          <p:stCondLst>
                                            <p:cond delay="0"/>
                                          </p:stCondLst>
                                        </p:cTn>
                                        <p:tgtEl>
                                          <p:spTgt spid="87"/>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22" presetClass="entr" presetSubtype="1" fill="hold" nodeType="clickEffect">
                                  <p:stCondLst>
                                    <p:cond delay="0"/>
                                  </p:stCondLst>
                                  <p:childTnLst>
                                    <p:set>
                                      <p:cBhvr>
                                        <p:cTn id="308" dur="1" fill="hold">
                                          <p:stCondLst>
                                            <p:cond delay="0"/>
                                          </p:stCondLst>
                                        </p:cTn>
                                        <p:tgtEl>
                                          <p:spTgt spid="90"/>
                                        </p:tgtEl>
                                        <p:attrNameLst>
                                          <p:attrName>style.visibility</p:attrName>
                                        </p:attrNameLst>
                                      </p:cBhvr>
                                      <p:to>
                                        <p:strVal val="visible"/>
                                      </p:to>
                                    </p:set>
                                    <p:animEffect transition="in" filter="wipe(up)">
                                      <p:cBhvr>
                                        <p:cTn id="309" dur="500"/>
                                        <p:tgtEl>
                                          <p:spTgt spid="90"/>
                                        </p:tgtEl>
                                      </p:cBhvr>
                                    </p:animEffect>
                                  </p:childTnLst>
                                </p:cTn>
                              </p:par>
                            </p:childTnLst>
                          </p:cTn>
                        </p:par>
                      </p:childTnLst>
                    </p:cTn>
                  </p:par>
                  <p:par>
                    <p:cTn id="310" fill="hold">
                      <p:stCondLst>
                        <p:cond delay="indefinite"/>
                      </p:stCondLst>
                      <p:childTnLst>
                        <p:par>
                          <p:cTn id="311" fill="hold">
                            <p:stCondLst>
                              <p:cond delay="0"/>
                            </p:stCondLst>
                            <p:childTnLst>
                              <p:par>
                                <p:cTn id="312" presetID="1" presetClass="exit" presetSubtype="0" fill="hold" nodeType="clickEffect">
                                  <p:stCondLst>
                                    <p:cond delay="0"/>
                                  </p:stCondLst>
                                  <p:childTnLst>
                                    <p:set>
                                      <p:cBhvr>
                                        <p:cTn id="313" dur="1" fill="hold">
                                          <p:stCondLst>
                                            <p:cond delay="0"/>
                                          </p:stCondLst>
                                        </p:cTn>
                                        <p:tgtEl>
                                          <p:spTgt spid="86"/>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nodeType="clickEffect">
                                  <p:stCondLst>
                                    <p:cond delay="0"/>
                                  </p:stCondLst>
                                  <p:childTnLst>
                                    <p:set>
                                      <p:cBhvr>
                                        <p:cTn id="317" dur="1" fill="hold">
                                          <p:stCondLst>
                                            <p:cond delay="0"/>
                                          </p:stCondLst>
                                        </p:cTn>
                                        <p:tgtEl>
                                          <p:spTgt spid="92"/>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94"/>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42" presetClass="path" presetSubtype="0" accel="50000" decel="50000" fill="hold" grpId="1" nodeType="clickEffect">
                                  <p:stCondLst>
                                    <p:cond delay="0"/>
                                  </p:stCondLst>
                                  <p:childTnLst>
                                    <p:animMotion origin="layout" path="M -3.54167E-6 1.85185E-6 L 0.37448 -0.11551 " pathEditMode="relative" rAng="0" ptsTypes="AA">
                                      <p:cBhvr>
                                        <p:cTn id="325" dur="2000" fill="hold"/>
                                        <p:tgtEl>
                                          <p:spTgt spid="94"/>
                                        </p:tgtEl>
                                        <p:attrNameLst>
                                          <p:attrName>ppt_x</p:attrName>
                                          <p:attrName>ppt_y</p:attrName>
                                        </p:attrNameLst>
                                      </p:cBhvr>
                                      <p:rCtr x="18724" y="-5787"/>
                                    </p:animMotion>
                                  </p:childTnLst>
                                </p:cTn>
                              </p:par>
                              <p:par>
                                <p:cTn id="326" presetID="10" presetClass="entr" presetSubtype="0" fill="hold" nodeType="withEffect">
                                  <p:stCondLst>
                                    <p:cond delay="0"/>
                                  </p:stCondLst>
                                  <p:childTnLst>
                                    <p:set>
                                      <p:cBhvr>
                                        <p:cTn id="327" dur="1" fill="hold">
                                          <p:stCondLst>
                                            <p:cond delay="0"/>
                                          </p:stCondLst>
                                        </p:cTn>
                                        <p:tgtEl>
                                          <p:spTgt spid="95"/>
                                        </p:tgtEl>
                                        <p:attrNameLst>
                                          <p:attrName>style.visibility</p:attrName>
                                        </p:attrNameLst>
                                      </p:cBhvr>
                                      <p:to>
                                        <p:strVal val="visible"/>
                                      </p:to>
                                    </p:set>
                                    <p:animEffect transition="in" filter="fade">
                                      <p:cBhvr>
                                        <p:cTn id="328" dur="2000"/>
                                        <p:tgtEl>
                                          <p:spTgt spid="95"/>
                                        </p:tgtEl>
                                      </p:cBhvr>
                                    </p:animEffect>
                                  </p:childTnLst>
                                </p:cTn>
                              </p:par>
                            </p:childTnLst>
                          </p:cTn>
                        </p:par>
                      </p:childTnLst>
                    </p:cTn>
                  </p:par>
                  <p:par>
                    <p:cTn id="329" fill="hold">
                      <p:stCondLst>
                        <p:cond delay="indefinite"/>
                      </p:stCondLst>
                      <p:childTnLst>
                        <p:par>
                          <p:cTn id="330" fill="hold">
                            <p:stCondLst>
                              <p:cond delay="0"/>
                            </p:stCondLst>
                            <p:childTnLst>
                              <p:par>
                                <p:cTn id="331" presetID="1" presetClass="exit" presetSubtype="0" fill="hold" nodeType="clickEffect">
                                  <p:stCondLst>
                                    <p:cond delay="0"/>
                                  </p:stCondLst>
                                  <p:childTnLst>
                                    <p:set>
                                      <p:cBhvr>
                                        <p:cTn id="332" dur="1" fill="hold">
                                          <p:stCondLst>
                                            <p:cond delay="0"/>
                                          </p:stCondLst>
                                        </p:cTn>
                                        <p:tgtEl>
                                          <p:spTgt spid="92"/>
                                        </p:tgtEl>
                                        <p:attrNameLst>
                                          <p:attrName>style.visibility</p:attrName>
                                        </p:attrNameLst>
                                      </p:cBhvr>
                                      <p:to>
                                        <p:strVal val="hidden"/>
                                      </p:to>
                                    </p:set>
                                  </p:childTnLst>
                                </p:cTn>
                              </p:par>
                            </p:childTnLst>
                          </p:cTn>
                        </p:par>
                      </p:childTnLst>
                    </p:cTn>
                  </p:par>
                  <p:par>
                    <p:cTn id="333" fill="hold">
                      <p:stCondLst>
                        <p:cond delay="indefinite"/>
                      </p:stCondLst>
                      <p:childTnLst>
                        <p:par>
                          <p:cTn id="334" fill="hold">
                            <p:stCondLst>
                              <p:cond delay="0"/>
                            </p:stCondLst>
                            <p:childTnLst>
                              <p:par>
                                <p:cTn id="335" presetID="1" presetClass="entr" presetSubtype="0" fill="hold" nodeType="clickEffect">
                                  <p:stCondLst>
                                    <p:cond delay="0"/>
                                  </p:stCondLst>
                                  <p:childTnLst>
                                    <p:set>
                                      <p:cBhvr>
                                        <p:cTn id="336" dur="1" fill="hold">
                                          <p:stCondLst>
                                            <p:cond delay="0"/>
                                          </p:stCondLst>
                                        </p:cTn>
                                        <p:tgtEl>
                                          <p:spTgt spid="98"/>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presetID="1" presetClass="exit" presetSubtype="0" fill="hold" nodeType="clickEffect">
                                  <p:stCondLst>
                                    <p:cond delay="0"/>
                                  </p:stCondLst>
                                  <p:childTnLst>
                                    <p:set>
                                      <p:cBhvr>
                                        <p:cTn id="340" dur="1" fill="hold">
                                          <p:stCondLst>
                                            <p:cond delay="0"/>
                                          </p:stCondLst>
                                        </p:cTn>
                                        <p:tgtEl>
                                          <p:spTgt spid="98"/>
                                        </p:tgtEl>
                                        <p:attrNameLst>
                                          <p:attrName>style.visibility</p:attrName>
                                        </p:attrNameLst>
                                      </p:cBhvr>
                                      <p:to>
                                        <p:strVal val="hidden"/>
                                      </p:to>
                                    </p:se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nodeType="clickEffect">
                                  <p:stCondLst>
                                    <p:cond delay="0"/>
                                  </p:stCondLst>
                                  <p:childTnLst>
                                    <p:set>
                                      <p:cBhvr>
                                        <p:cTn id="344" dur="1" fill="hold">
                                          <p:stCondLst>
                                            <p:cond delay="0"/>
                                          </p:stCondLst>
                                        </p:cTn>
                                        <p:tgtEl>
                                          <p:spTgt spid="10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grpId="0" nodeType="clickEffect">
                                  <p:stCondLst>
                                    <p:cond delay="0"/>
                                  </p:stCondLst>
                                  <p:childTnLst>
                                    <p:set>
                                      <p:cBhvr>
                                        <p:cTn id="348" dur="1" fill="hold">
                                          <p:stCondLst>
                                            <p:cond delay="0"/>
                                          </p:stCondLst>
                                        </p:cTn>
                                        <p:tgtEl>
                                          <p:spTgt spid="101"/>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42" presetClass="path" presetSubtype="0" accel="50000" decel="50000" fill="hold" grpId="1" nodeType="clickEffect">
                                  <p:stCondLst>
                                    <p:cond delay="0"/>
                                  </p:stCondLst>
                                  <p:childTnLst>
                                    <p:animMotion origin="layout" path="M -3.125E-6 -2.22222E-6 L -0.32474 -0.08727 " pathEditMode="relative" rAng="0" ptsTypes="AA">
                                      <p:cBhvr>
                                        <p:cTn id="352" dur="2000" fill="hold"/>
                                        <p:tgtEl>
                                          <p:spTgt spid="101"/>
                                        </p:tgtEl>
                                        <p:attrNameLst>
                                          <p:attrName>ppt_x</p:attrName>
                                          <p:attrName>ppt_y</p:attrName>
                                        </p:attrNameLst>
                                      </p:cBhvr>
                                      <p:rCtr x="-16237" y="-4375"/>
                                    </p:animMotion>
                                  </p:childTnLst>
                                </p:cTn>
                              </p:par>
                              <p:par>
                                <p:cTn id="353" presetID="10" presetClass="exit" presetSubtype="0" fill="hold" grpId="2" nodeType="withEffect">
                                  <p:stCondLst>
                                    <p:cond delay="0"/>
                                  </p:stCondLst>
                                  <p:childTnLst>
                                    <p:animEffect transition="out" filter="fade">
                                      <p:cBhvr>
                                        <p:cTn id="354" dur="500"/>
                                        <p:tgtEl>
                                          <p:spTgt spid="94"/>
                                        </p:tgtEl>
                                      </p:cBhvr>
                                    </p:animEffect>
                                    <p:set>
                                      <p:cBhvr>
                                        <p:cTn id="355" dur="1" fill="hold">
                                          <p:stCondLst>
                                            <p:cond delay="499"/>
                                          </p:stCondLst>
                                        </p:cTn>
                                        <p:tgtEl>
                                          <p:spTgt spid="94"/>
                                        </p:tgtEl>
                                        <p:attrNameLst>
                                          <p:attrName>style.visibility</p:attrName>
                                        </p:attrNameLst>
                                      </p:cBhvr>
                                      <p:to>
                                        <p:strVal val="hidden"/>
                                      </p:to>
                                    </p:set>
                                  </p:childTnLst>
                                </p:cTn>
                              </p:par>
                              <p:par>
                                <p:cTn id="356" presetID="10" presetClass="exit" presetSubtype="0" fill="hold" nodeType="withEffect">
                                  <p:stCondLst>
                                    <p:cond delay="0"/>
                                  </p:stCondLst>
                                  <p:childTnLst>
                                    <p:animEffect transition="out" filter="fade">
                                      <p:cBhvr>
                                        <p:cTn id="357" dur="500"/>
                                        <p:tgtEl>
                                          <p:spTgt spid="95"/>
                                        </p:tgtEl>
                                      </p:cBhvr>
                                    </p:animEffect>
                                    <p:set>
                                      <p:cBhvr>
                                        <p:cTn id="358" dur="1" fill="hold">
                                          <p:stCondLst>
                                            <p:cond delay="499"/>
                                          </p:stCondLst>
                                        </p:cTn>
                                        <p:tgtEl>
                                          <p:spTgt spid="95"/>
                                        </p:tgtEl>
                                        <p:attrNameLst>
                                          <p:attrName>style.visibility</p:attrName>
                                        </p:attrNameLst>
                                      </p:cBhvr>
                                      <p:to>
                                        <p:strVal val="hidden"/>
                                      </p:to>
                                    </p:set>
                                  </p:childTnLst>
                                </p:cTn>
                              </p:par>
                            </p:childTnLst>
                          </p:cTn>
                        </p:par>
                      </p:childTnLst>
                    </p:cTn>
                  </p:par>
                  <p:par>
                    <p:cTn id="359" fill="hold">
                      <p:stCondLst>
                        <p:cond delay="indefinite"/>
                      </p:stCondLst>
                      <p:childTnLst>
                        <p:par>
                          <p:cTn id="360" fill="hold">
                            <p:stCondLst>
                              <p:cond delay="0"/>
                            </p:stCondLst>
                            <p:childTnLst>
                              <p:par>
                                <p:cTn id="361" presetID="1" presetClass="exit" presetSubtype="0" fill="hold" nodeType="clickEffect">
                                  <p:stCondLst>
                                    <p:cond delay="0"/>
                                  </p:stCondLst>
                                  <p:childTnLst>
                                    <p:set>
                                      <p:cBhvr>
                                        <p:cTn id="362" dur="1" fill="hold">
                                          <p:stCondLst>
                                            <p:cond delay="0"/>
                                          </p:stCondLst>
                                        </p:cTn>
                                        <p:tgtEl>
                                          <p:spTgt spid="100"/>
                                        </p:tgtEl>
                                        <p:attrNameLst>
                                          <p:attrName>style.visibility</p:attrName>
                                        </p:attrNameLst>
                                      </p:cBhvr>
                                      <p:to>
                                        <p:strVal val="hidden"/>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nodeType="clickEffect">
                                  <p:stCondLst>
                                    <p:cond delay="0"/>
                                  </p:stCondLst>
                                  <p:childTnLst>
                                    <p:set>
                                      <p:cBhvr>
                                        <p:cTn id="366" dur="1" fill="hold">
                                          <p:stCondLst>
                                            <p:cond delay="0"/>
                                          </p:stCondLst>
                                        </p:cTn>
                                        <p:tgtEl>
                                          <p:spTgt spid="102"/>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103"/>
                                        </p:tgtEl>
                                        <p:attrNameLst>
                                          <p:attrName>style.visibility</p:attrName>
                                        </p:attrNameLst>
                                      </p:cBhvr>
                                      <p:to>
                                        <p:strVal val="visible"/>
                                      </p:to>
                                    </p:set>
                                    <p:animEffect transition="in" filter="wipe(left)">
                                      <p:cBhvr>
                                        <p:cTn id="371" dur="500"/>
                                        <p:tgtEl>
                                          <p:spTgt spid="103"/>
                                        </p:tgtEl>
                                      </p:cBhvr>
                                    </p:animEffect>
                                  </p:childTnLst>
                                </p:cTn>
                              </p:par>
                            </p:childTnLst>
                          </p:cTn>
                        </p:par>
                      </p:childTnLst>
                    </p:cTn>
                  </p:par>
                  <p:par>
                    <p:cTn id="372" fill="hold">
                      <p:stCondLst>
                        <p:cond delay="indefinite"/>
                      </p:stCondLst>
                      <p:childTnLst>
                        <p:par>
                          <p:cTn id="373" fill="hold">
                            <p:stCondLst>
                              <p:cond delay="0"/>
                            </p:stCondLst>
                            <p:childTnLst>
                              <p:par>
                                <p:cTn id="374" presetID="1" presetClass="exit" presetSubtype="0" fill="hold" nodeType="clickEffect">
                                  <p:stCondLst>
                                    <p:cond delay="0"/>
                                  </p:stCondLst>
                                  <p:childTnLst>
                                    <p:set>
                                      <p:cBhvr>
                                        <p:cTn id="375" dur="1" fill="hold">
                                          <p:stCondLst>
                                            <p:cond delay="0"/>
                                          </p:stCondLst>
                                        </p:cTn>
                                        <p:tgtEl>
                                          <p:spTgt spid="102"/>
                                        </p:tgtEl>
                                        <p:attrNameLst>
                                          <p:attrName>style.visibility</p:attrName>
                                        </p:attrNameLst>
                                      </p:cBhvr>
                                      <p:to>
                                        <p:strVal val="hidden"/>
                                      </p:to>
                                    </p:set>
                                  </p:childTnLst>
                                </p:cTn>
                              </p:par>
                              <p:par>
                                <p:cTn id="376" presetID="10" presetClass="exit" presetSubtype="0" fill="hold" grpId="2" nodeType="withEffect">
                                  <p:stCondLst>
                                    <p:cond delay="0"/>
                                  </p:stCondLst>
                                  <p:childTnLst>
                                    <p:animEffect transition="out" filter="fade">
                                      <p:cBhvr>
                                        <p:cTn id="377" dur="500"/>
                                        <p:tgtEl>
                                          <p:spTgt spid="101"/>
                                        </p:tgtEl>
                                      </p:cBhvr>
                                    </p:animEffect>
                                    <p:set>
                                      <p:cBhvr>
                                        <p:cTn id="378" dur="1" fill="hold">
                                          <p:stCondLst>
                                            <p:cond delay="499"/>
                                          </p:stCondLst>
                                        </p:cTn>
                                        <p:tgtEl>
                                          <p:spTgt spid="101"/>
                                        </p:tgtEl>
                                        <p:attrNameLst>
                                          <p:attrName>style.visibility</p:attrName>
                                        </p:attrNameLst>
                                      </p:cBhvr>
                                      <p:to>
                                        <p:strVal val="hidden"/>
                                      </p:to>
                                    </p:set>
                                  </p:childTnLst>
                                </p:cTn>
                              </p:par>
                              <p:par>
                                <p:cTn id="379" presetID="10" presetClass="exit" presetSubtype="0" fill="hold" nodeType="withEffect">
                                  <p:stCondLst>
                                    <p:cond delay="0"/>
                                  </p:stCondLst>
                                  <p:childTnLst>
                                    <p:animEffect transition="out" filter="fade">
                                      <p:cBhvr>
                                        <p:cTn id="380" dur="500"/>
                                        <p:tgtEl>
                                          <p:spTgt spid="87"/>
                                        </p:tgtEl>
                                      </p:cBhvr>
                                    </p:animEffect>
                                    <p:set>
                                      <p:cBhvr>
                                        <p:cTn id="381" dur="1" fill="hold">
                                          <p:stCondLst>
                                            <p:cond delay="499"/>
                                          </p:stCondLst>
                                        </p:cTn>
                                        <p:tgtEl>
                                          <p:spTgt spid="87"/>
                                        </p:tgtEl>
                                        <p:attrNameLst>
                                          <p:attrName>style.visibility</p:attrName>
                                        </p:attrNameLst>
                                      </p:cBhvr>
                                      <p:to>
                                        <p:strVal val="hidden"/>
                                      </p:to>
                                    </p:set>
                                  </p:childTnLst>
                                </p:cTn>
                              </p:par>
                              <p:par>
                                <p:cTn id="382" presetID="10" presetClass="exit" presetSubtype="0" fill="hold" nodeType="withEffect">
                                  <p:stCondLst>
                                    <p:cond delay="0"/>
                                  </p:stCondLst>
                                  <p:childTnLst>
                                    <p:animEffect transition="out" filter="fade">
                                      <p:cBhvr>
                                        <p:cTn id="383" dur="500"/>
                                        <p:tgtEl>
                                          <p:spTgt spid="90"/>
                                        </p:tgtEl>
                                      </p:cBhvr>
                                    </p:animEffect>
                                    <p:set>
                                      <p:cBhvr>
                                        <p:cTn id="384" dur="1" fill="hold">
                                          <p:stCondLst>
                                            <p:cond delay="499"/>
                                          </p:stCondLst>
                                        </p:cTn>
                                        <p:tgtEl>
                                          <p:spTgt spid="90"/>
                                        </p:tgtEl>
                                        <p:attrNameLst>
                                          <p:attrName>style.visibility</p:attrName>
                                        </p:attrNameLst>
                                      </p:cBhvr>
                                      <p:to>
                                        <p:strVal val="hidden"/>
                                      </p:to>
                                    </p:set>
                                  </p:childTnLst>
                                </p:cTn>
                              </p:par>
                              <p:par>
                                <p:cTn id="385" presetID="10" presetClass="exit" presetSubtype="0" fill="hold" grpId="1" nodeType="withEffect">
                                  <p:stCondLst>
                                    <p:cond delay="0"/>
                                  </p:stCondLst>
                                  <p:childTnLst>
                                    <p:animEffect transition="out" filter="fade">
                                      <p:cBhvr>
                                        <p:cTn id="386" dur="500"/>
                                        <p:tgtEl>
                                          <p:spTgt spid="73"/>
                                        </p:tgtEl>
                                      </p:cBhvr>
                                    </p:animEffect>
                                    <p:set>
                                      <p:cBhvr>
                                        <p:cTn id="387" dur="1" fill="hold">
                                          <p:stCondLst>
                                            <p:cond delay="499"/>
                                          </p:stCondLst>
                                        </p:cTn>
                                        <p:tgtEl>
                                          <p:spTgt spid="73"/>
                                        </p:tgtEl>
                                        <p:attrNameLst>
                                          <p:attrName>style.visibility</p:attrName>
                                        </p:attrNameLst>
                                      </p:cBhvr>
                                      <p:to>
                                        <p:strVal val="hidden"/>
                                      </p:to>
                                    </p:set>
                                  </p:childTnLst>
                                </p:cTn>
                              </p:par>
                              <p:par>
                                <p:cTn id="388" presetID="10" presetClass="exit" presetSubtype="0" fill="hold" nodeType="withEffect">
                                  <p:stCondLst>
                                    <p:cond delay="0"/>
                                  </p:stCondLst>
                                  <p:childTnLst>
                                    <p:animEffect transition="out" filter="fade">
                                      <p:cBhvr>
                                        <p:cTn id="389" dur="500"/>
                                        <p:tgtEl>
                                          <p:spTgt spid="85"/>
                                        </p:tgtEl>
                                      </p:cBhvr>
                                    </p:animEffect>
                                    <p:set>
                                      <p:cBhvr>
                                        <p:cTn id="390" dur="1" fill="hold">
                                          <p:stCondLst>
                                            <p:cond delay="499"/>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3" grpId="0"/>
      <p:bldP spid="35" grpId="0" uiExpand="1" build="p" animBg="1"/>
      <p:bldP spid="41" grpId="0" animBg="1"/>
      <p:bldP spid="41" grpId="1" animBg="1"/>
      <p:bldP spid="41" grpId="2" animBg="1"/>
      <p:bldP spid="42" grpId="0" animBg="1"/>
      <p:bldP spid="42" grpId="1" animBg="1"/>
      <p:bldP spid="39" grpId="0" animBg="1"/>
      <p:bldP spid="39" grpId="1" animBg="1"/>
      <p:bldP spid="43" grpId="0" animBg="1"/>
      <p:bldP spid="43" grpId="1" animBg="1"/>
      <p:bldP spid="44" grpId="0" animBg="1"/>
      <p:bldP spid="44" grpId="1" animBg="1"/>
      <p:bldP spid="45" grpId="0" animBg="1"/>
      <p:bldP spid="45" grpId="1" animBg="1"/>
      <p:bldP spid="46" grpId="0" animBg="1"/>
      <p:bldP spid="46" grpId="1" animBg="1"/>
      <p:bldP spid="38" grpId="0" animBg="1"/>
      <p:bldP spid="38" grpId="1" animBg="1"/>
      <p:bldP spid="47" grpId="0" uiExpand="1" animBg="1"/>
      <p:bldP spid="47" grpId="1" animBg="1"/>
      <p:bldP spid="58" grpId="0"/>
      <p:bldP spid="58" grpId="1"/>
      <p:bldP spid="58" grpId="2"/>
      <p:bldP spid="62" grpId="0"/>
      <p:bldP spid="62" grpId="1"/>
      <p:bldP spid="62" grpId="2"/>
      <p:bldP spid="63" grpId="0"/>
      <p:bldP spid="73" grpId="0" animBg="1"/>
      <p:bldP spid="73" grpId="1" animBg="1"/>
      <p:bldP spid="66" grpId="0" animBg="1"/>
      <p:bldP spid="66" grpId="1" animBg="1"/>
      <p:bldP spid="66" grpId="2" animBg="1"/>
      <p:bldP spid="94" grpId="0"/>
      <p:bldP spid="94" grpId="1"/>
      <p:bldP spid="94" grpId="2"/>
      <p:bldP spid="101" grpId="0"/>
      <p:bldP spid="101" grpId="1"/>
      <p:bldP spid="101" grpId="2"/>
      <p:bldP spid="103" grpId="0"/>
      <p:bldP spid="110" grpId="0" animBg="1"/>
      <p:bldP spid="110" grpId="1" animBg="1"/>
      <p:bldP spid="111" grpId="0" animBg="1"/>
      <p:bldP spid="111" grpId="1" animBg="1"/>
      <p:bldP spid="112" grpId="0" animBg="1"/>
      <p:bldP spid="11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Functional Influences: Map, Filter and Reduce</a:t>
            </a:r>
          </a:p>
        </p:txBody>
      </p:sp>
      <p:sp>
        <p:nvSpPr>
          <p:cNvPr id="3" name="TextBox 2">
            <a:extLst>
              <a:ext uri="{FF2B5EF4-FFF2-40B4-BE49-F238E27FC236}">
                <a16:creationId xmlns:a16="http://schemas.microsoft.com/office/drawing/2014/main" id="{6F50D2BE-EADC-456B-BE44-1692A3AE6DB4}"/>
              </a:ext>
            </a:extLst>
          </p:cNvPr>
          <p:cNvSpPr txBox="1"/>
          <p:nvPr/>
        </p:nvSpPr>
        <p:spPr>
          <a:xfrm>
            <a:off x="1430970" y="1060736"/>
            <a:ext cx="9330074" cy="461665"/>
          </a:xfrm>
          <a:prstGeom prst="rect">
            <a:avLst/>
          </a:prstGeom>
          <a:noFill/>
        </p:spPr>
        <p:txBody>
          <a:bodyPr wrap="square" rtlCol="0">
            <a:spAutoFit/>
          </a:bodyPr>
          <a:lstStyle/>
          <a:p>
            <a:pPr algn="ctr"/>
            <a:r>
              <a:rPr lang="en-US" sz="2400" dirty="0"/>
              <a:t>Python has built-in </a:t>
            </a:r>
            <a:r>
              <a:rPr lang="en-US" sz="2400" dirty="0">
                <a:solidFill>
                  <a:srgbClr val="FF0000"/>
                </a:solidFill>
              </a:rPr>
              <a:t>map</a:t>
            </a:r>
            <a:r>
              <a:rPr lang="en-US" sz="2400" dirty="0"/>
              <a:t>, </a:t>
            </a:r>
            <a:r>
              <a:rPr lang="en-US" sz="2400" dirty="0">
                <a:solidFill>
                  <a:srgbClr val="FF0000"/>
                </a:solidFill>
              </a:rPr>
              <a:t>filter</a:t>
            </a:r>
            <a:r>
              <a:rPr lang="en-US" sz="2400" dirty="0"/>
              <a:t> and </a:t>
            </a:r>
            <a:r>
              <a:rPr lang="en-US" sz="2400" dirty="0">
                <a:solidFill>
                  <a:srgbClr val="FF0000"/>
                </a:solidFill>
              </a:rPr>
              <a:t>reduce</a:t>
            </a:r>
            <a:r>
              <a:rPr lang="en-US" sz="2400" dirty="0"/>
              <a:t> functions!</a:t>
            </a:r>
          </a:p>
        </p:txBody>
      </p:sp>
      <p:pic>
        <p:nvPicPr>
          <p:cNvPr id="5" name="Picture 4">
            <a:extLst>
              <a:ext uri="{FF2B5EF4-FFF2-40B4-BE49-F238E27FC236}">
                <a16:creationId xmlns:a16="http://schemas.microsoft.com/office/drawing/2014/main" id="{11FB9AD2-D109-4381-8AAD-0F610F409FFD}"/>
              </a:ext>
            </a:extLst>
          </p:cNvPr>
          <p:cNvPicPr>
            <a:picLocks noChangeAspect="1"/>
          </p:cNvPicPr>
          <p:nvPr/>
        </p:nvPicPr>
        <p:blipFill>
          <a:blip r:embed="rId3"/>
          <a:stretch>
            <a:fillRect/>
          </a:stretch>
        </p:blipFill>
        <p:spPr>
          <a:xfrm>
            <a:off x="3139415" y="1690386"/>
            <a:ext cx="5913170" cy="3326158"/>
          </a:xfrm>
          <a:prstGeom prst="rect">
            <a:avLst/>
          </a:prstGeom>
        </p:spPr>
      </p:pic>
      <p:sp>
        <p:nvSpPr>
          <p:cNvPr id="6" name="TextBox 5">
            <a:extLst>
              <a:ext uri="{FF2B5EF4-FFF2-40B4-BE49-F238E27FC236}">
                <a16:creationId xmlns:a16="http://schemas.microsoft.com/office/drawing/2014/main" id="{ADEE6179-EB11-4A32-8DE9-3B51655D3AED}"/>
              </a:ext>
            </a:extLst>
          </p:cNvPr>
          <p:cNvSpPr txBox="1"/>
          <p:nvPr/>
        </p:nvSpPr>
        <p:spPr>
          <a:xfrm>
            <a:off x="1393090" y="5335599"/>
            <a:ext cx="9330074" cy="461665"/>
          </a:xfrm>
          <a:prstGeom prst="rect">
            <a:avLst/>
          </a:prstGeom>
          <a:noFill/>
        </p:spPr>
        <p:txBody>
          <a:bodyPr wrap="square" rtlCol="0">
            <a:spAutoFit/>
          </a:bodyPr>
          <a:lstStyle/>
          <a:p>
            <a:pPr algn="ctr"/>
            <a:r>
              <a:rPr lang="en-US" sz="2400" dirty="0"/>
              <a:t>We won't cover them here, but they're very just what you'd expect.</a:t>
            </a:r>
          </a:p>
        </p:txBody>
      </p:sp>
    </p:spTree>
    <p:extLst>
      <p:ext uri="{BB962C8B-B14F-4D97-AF65-F5344CB8AC3E}">
        <p14:creationId xmlns:p14="http://schemas.microsoft.com/office/powerpoint/2010/main" val="3871946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391894" y="113744"/>
            <a:ext cx="11411205" cy="1107996"/>
          </a:xfrm>
          <a:prstGeom prst="rect">
            <a:avLst/>
          </a:prstGeom>
          <a:noFill/>
        </p:spPr>
        <p:txBody>
          <a:bodyPr wrap="square" rtlCol="0">
            <a:spAutoFit/>
          </a:bodyPr>
          <a:lstStyle/>
          <a:p>
            <a:pPr algn="ctr"/>
            <a:r>
              <a:rPr lang="en-US" sz="6600" dirty="0"/>
              <a:t>We're Done </a:t>
            </a:r>
            <a:r>
              <a:rPr lang="en-US" sz="6600"/>
              <a:t>Learning Python</a:t>
            </a:r>
            <a:endParaRPr lang="en-US" sz="6600" dirty="0"/>
          </a:p>
        </p:txBody>
      </p:sp>
      <p:sp>
        <p:nvSpPr>
          <p:cNvPr id="3" name="TextBox 2">
            <a:extLst>
              <a:ext uri="{FF2B5EF4-FFF2-40B4-BE49-F238E27FC236}">
                <a16:creationId xmlns:a16="http://schemas.microsoft.com/office/drawing/2014/main" id="{E850B9BD-9D97-41F1-BC9A-9701B32CB87D}"/>
              </a:ext>
            </a:extLst>
          </p:cNvPr>
          <p:cNvSpPr txBox="1"/>
          <p:nvPr/>
        </p:nvSpPr>
        <p:spPr>
          <a:xfrm>
            <a:off x="355930" y="1486300"/>
            <a:ext cx="11483132" cy="523220"/>
          </a:xfrm>
          <a:prstGeom prst="rect">
            <a:avLst/>
          </a:prstGeom>
          <a:noFill/>
        </p:spPr>
        <p:txBody>
          <a:bodyPr wrap="square" rtlCol="0">
            <a:spAutoFit/>
          </a:bodyPr>
          <a:lstStyle/>
          <a:p>
            <a:pPr algn="ctr"/>
            <a:r>
              <a:rPr lang="en-US" sz="2800" dirty="0"/>
              <a:t>Hopefully, you now have a flavor for Python and how simple it is!</a:t>
            </a:r>
          </a:p>
        </p:txBody>
      </p:sp>
      <p:sp>
        <p:nvSpPr>
          <p:cNvPr id="4" name="TextBox 3">
            <a:extLst>
              <a:ext uri="{FF2B5EF4-FFF2-40B4-BE49-F238E27FC236}">
                <a16:creationId xmlns:a16="http://schemas.microsoft.com/office/drawing/2014/main" id="{F6F3896C-1FF3-42B6-8A7F-C6F98CB2771C}"/>
              </a:ext>
            </a:extLst>
          </p:cNvPr>
          <p:cNvSpPr txBox="1"/>
          <p:nvPr/>
        </p:nvSpPr>
        <p:spPr>
          <a:xfrm>
            <a:off x="1295609" y="2274080"/>
            <a:ext cx="9959130" cy="954107"/>
          </a:xfrm>
          <a:prstGeom prst="rect">
            <a:avLst/>
          </a:prstGeom>
          <a:noFill/>
        </p:spPr>
        <p:txBody>
          <a:bodyPr wrap="square" rtlCol="0">
            <a:spAutoFit/>
          </a:bodyPr>
          <a:lstStyle/>
          <a:p>
            <a:pPr algn="ctr"/>
            <a:r>
              <a:rPr lang="en-US" sz="2800" dirty="0"/>
              <a:t>You now have the tools to write correct code in Python, using google and stack overflow for any topics we didn't cover.</a:t>
            </a:r>
          </a:p>
        </p:txBody>
      </p:sp>
      <p:pic>
        <p:nvPicPr>
          <p:cNvPr id="6" name="Picture 5">
            <a:extLst>
              <a:ext uri="{FF2B5EF4-FFF2-40B4-BE49-F238E27FC236}">
                <a16:creationId xmlns:a16="http://schemas.microsoft.com/office/drawing/2014/main" id="{75EA827D-8B12-4CE8-9987-0FD6E5FAAD87}"/>
              </a:ext>
            </a:extLst>
          </p:cNvPr>
          <p:cNvPicPr>
            <a:picLocks noChangeAspect="1"/>
          </p:cNvPicPr>
          <p:nvPr/>
        </p:nvPicPr>
        <p:blipFill>
          <a:blip r:embed="rId3"/>
          <a:stretch>
            <a:fillRect/>
          </a:stretch>
        </p:blipFill>
        <p:spPr>
          <a:xfrm>
            <a:off x="770677" y="3692842"/>
            <a:ext cx="2962275" cy="2962275"/>
          </a:xfrm>
          <a:prstGeom prst="rect">
            <a:avLst/>
          </a:prstGeom>
        </p:spPr>
      </p:pic>
      <p:sp>
        <p:nvSpPr>
          <p:cNvPr id="8" name="TextBox 7">
            <a:extLst>
              <a:ext uri="{FF2B5EF4-FFF2-40B4-BE49-F238E27FC236}">
                <a16:creationId xmlns:a16="http://schemas.microsoft.com/office/drawing/2014/main" id="{1042876F-9E8F-438D-9FB6-07F0DEA32CCC}"/>
              </a:ext>
            </a:extLst>
          </p:cNvPr>
          <p:cNvSpPr txBox="1"/>
          <p:nvPr/>
        </p:nvSpPr>
        <p:spPr>
          <a:xfrm>
            <a:off x="4053275" y="4669760"/>
            <a:ext cx="8283506" cy="400110"/>
          </a:xfrm>
          <a:prstGeom prst="rect">
            <a:avLst/>
          </a:prstGeom>
          <a:noFill/>
        </p:spPr>
        <p:txBody>
          <a:bodyPr wrap="square">
            <a:spAutoFit/>
          </a:bodyPr>
          <a:lstStyle/>
          <a:p>
            <a:r>
              <a:rPr lang="en-US" sz="2000" dirty="0"/>
              <a:t>https://ehmatthes.github.io/pcc_2e/cheat_sheets/cheat_sheets/</a:t>
            </a:r>
          </a:p>
        </p:txBody>
      </p:sp>
      <p:sp>
        <p:nvSpPr>
          <p:cNvPr id="9" name="TextBox 8">
            <a:extLst>
              <a:ext uri="{FF2B5EF4-FFF2-40B4-BE49-F238E27FC236}">
                <a16:creationId xmlns:a16="http://schemas.microsoft.com/office/drawing/2014/main" id="{6C063323-793D-4078-AFF2-3246E2B5C1AB}"/>
              </a:ext>
            </a:extLst>
          </p:cNvPr>
          <p:cNvSpPr txBox="1"/>
          <p:nvPr/>
        </p:nvSpPr>
        <p:spPr>
          <a:xfrm>
            <a:off x="2507190" y="4033116"/>
            <a:ext cx="9959130" cy="523220"/>
          </a:xfrm>
          <a:prstGeom prst="rect">
            <a:avLst/>
          </a:prstGeom>
          <a:noFill/>
        </p:spPr>
        <p:txBody>
          <a:bodyPr wrap="square" rtlCol="0">
            <a:spAutoFit/>
          </a:bodyPr>
          <a:lstStyle/>
          <a:p>
            <a:pPr algn="ctr"/>
            <a:r>
              <a:rPr lang="en-US" sz="2800" dirty="0"/>
              <a:t>Want a fancy Python cheat sheet?</a:t>
            </a:r>
          </a:p>
        </p:txBody>
      </p:sp>
    </p:spTree>
    <p:extLst>
      <p:ext uri="{BB962C8B-B14F-4D97-AF65-F5344CB8AC3E}">
        <p14:creationId xmlns:p14="http://schemas.microsoft.com/office/powerpoint/2010/main" val="107919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1107996"/>
          </a:xfrm>
          <a:prstGeom prst="rect">
            <a:avLst/>
          </a:prstGeom>
          <a:noFill/>
        </p:spPr>
        <p:txBody>
          <a:bodyPr wrap="square" rtlCol="0">
            <a:spAutoFit/>
          </a:bodyPr>
          <a:lstStyle/>
          <a:p>
            <a:pPr algn="ctr"/>
            <a:r>
              <a:rPr lang="en-US" sz="6600" dirty="0"/>
              <a:t>Appendix</a:t>
            </a:r>
          </a:p>
        </p:txBody>
      </p:sp>
    </p:spTree>
    <p:extLst>
      <p:ext uri="{BB962C8B-B14F-4D97-AF65-F5344CB8AC3E}">
        <p14:creationId xmlns:p14="http://schemas.microsoft.com/office/powerpoint/2010/main" val="3798323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a:t>
            </a:r>
          </a:p>
        </p:txBody>
      </p:sp>
      <p:pic>
        <p:nvPicPr>
          <p:cNvPr id="4" name="Picture 3">
            <a:extLst>
              <a:ext uri="{FF2B5EF4-FFF2-40B4-BE49-F238E27FC236}">
                <a16:creationId xmlns:a16="http://schemas.microsoft.com/office/drawing/2014/main" id="{5D22F2BB-38FF-4046-92E0-1B31E68442C4}"/>
              </a:ext>
            </a:extLst>
          </p:cNvPr>
          <p:cNvPicPr>
            <a:picLocks noChangeAspect="1"/>
          </p:cNvPicPr>
          <p:nvPr/>
        </p:nvPicPr>
        <p:blipFill>
          <a:blip r:embed="rId3"/>
          <a:stretch>
            <a:fillRect/>
          </a:stretch>
        </p:blipFill>
        <p:spPr>
          <a:xfrm>
            <a:off x="1905000" y="1569381"/>
            <a:ext cx="8382000" cy="4387454"/>
          </a:xfrm>
          <a:prstGeom prst="rect">
            <a:avLst/>
          </a:prstGeom>
        </p:spPr>
      </p:pic>
      <p:sp>
        <p:nvSpPr>
          <p:cNvPr id="5" name="Rectangle 4">
            <a:extLst>
              <a:ext uri="{FF2B5EF4-FFF2-40B4-BE49-F238E27FC236}">
                <a16:creationId xmlns:a16="http://schemas.microsoft.com/office/drawing/2014/main" id="{91B808CF-0B06-410F-A45A-63E7BBA50C3E}"/>
              </a:ext>
            </a:extLst>
          </p:cNvPr>
          <p:cNvSpPr/>
          <p:nvPr/>
        </p:nvSpPr>
        <p:spPr>
          <a:xfrm>
            <a:off x="5961185" y="1151792"/>
            <a:ext cx="4774223" cy="5310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03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0" presetClass="path" presetSubtype="0" accel="50000" decel="50000" fill="hold" grpId="1" nodeType="withEffect">
                                  <p:stCondLst>
                                    <p:cond delay="0"/>
                                  </p:stCondLst>
                                  <p:childTnLst>
                                    <p:animMotion origin="layout" path="M 0 0 L 0.1556 0 " pathEditMode="relative" ptsTypes="AA">
                                      <p:cBhvr>
                                        <p:cTn id="9" dur="2000" fill="hold"/>
                                        <p:tgtEl>
                                          <p:spTgt spid="5"/>
                                        </p:tgtEl>
                                        <p:attrNameLst>
                                          <p:attrName>ppt_x</p:attrName>
                                          <p:attrName>ppt_y</p:attrName>
                                        </p:attrNameLst>
                                      </p:cBhvr>
                                    </p:animMotion>
                                  </p:childTnLst>
                                </p:cTn>
                              </p:par>
                              <p:par>
                                <p:cTn id="10" presetID="0" presetClass="path" presetSubtype="0" accel="50000" decel="50000" fill="hold" nodeType="withEffect">
                                  <p:stCondLst>
                                    <p:cond delay="0"/>
                                  </p:stCondLst>
                                  <p:childTnLst>
                                    <p:animMotion origin="layout" path="M 0 0 L 0.1556 0 " pathEditMode="relative" ptsTypes="AA">
                                      <p:cBhvr>
                                        <p:cTn id="11"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4" name="TextBox 3">
            <a:extLst>
              <a:ext uri="{FF2B5EF4-FFF2-40B4-BE49-F238E27FC236}">
                <a16:creationId xmlns:a16="http://schemas.microsoft.com/office/drawing/2014/main" id="{0AE7086B-7D4A-4676-92F5-E3CBE0B6928C}"/>
              </a:ext>
            </a:extLst>
          </p:cNvPr>
          <p:cNvSpPr txBox="1"/>
          <p:nvPr/>
        </p:nvSpPr>
        <p:spPr>
          <a:xfrm>
            <a:off x="3272897" y="3303560"/>
            <a:ext cx="5646205" cy="3261854"/>
          </a:xfrm>
          <a:prstGeom prst="rect">
            <a:avLst/>
          </a:prstGeom>
          <a:solidFill>
            <a:srgbClr val="EDF1F9"/>
          </a:solidFill>
          <a:ln>
            <a:solidFill>
              <a:schemeClr val="tx1"/>
            </a:solidFill>
          </a:ln>
        </p:spPr>
        <p:txBody>
          <a:bodyPr wrap="square" rtlCol="0">
            <a:noAutofit/>
          </a:bodyPr>
          <a:lstStyle/>
          <a:p>
            <a:br>
              <a:rPr lang="en-US" sz="2000">
                <a:latin typeface="Consolas" panose="020B0609020204030204" pitchFamily="49" charset="0"/>
              </a:rPr>
            </a:br>
            <a:endParaRPr lang="en-US" sz="2000">
              <a:latin typeface="Consolas" panose="020B0609020204030204" pitchFamily="49" charset="0"/>
            </a:endParaRPr>
          </a:p>
          <a:p>
            <a:endParaRPr lang="en-US" sz="2000">
              <a:latin typeface="Consolas" panose="020B0609020204030204" pitchFamily="49" charset="0"/>
            </a:endParaRPr>
          </a:p>
          <a:p>
            <a:endParaRPr lang="en-US" sz="2000">
              <a:latin typeface="Consolas" panose="020B0609020204030204" pitchFamily="49" charset="0"/>
            </a:endParaRPr>
          </a:p>
          <a:p>
            <a:endParaRPr lang="en-US" sz="2000" dirty="0">
              <a:latin typeface="Consolas" panose="020B0609020204030204" pitchFamily="49" charset="0"/>
            </a:endParaRPr>
          </a:p>
        </p:txBody>
      </p:sp>
      <p:sp>
        <p:nvSpPr>
          <p:cNvPr id="5" name="TextBox 4">
            <a:extLst>
              <a:ext uri="{FF2B5EF4-FFF2-40B4-BE49-F238E27FC236}">
                <a16:creationId xmlns:a16="http://schemas.microsoft.com/office/drawing/2014/main" id="{1942E63F-A13D-4314-B194-5141C55C41FE}"/>
              </a:ext>
            </a:extLst>
          </p:cNvPr>
          <p:cNvSpPr txBox="1"/>
          <p:nvPr/>
        </p:nvSpPr>
        <p:spPr>
          <a:xfrm>
            <a:off x="3272896" y="3775903"/>
            <a:ext cx="7034249" cy="400110"/>
          </a:xfrm>
          <a:prstGeom prst="rect">
            <a:avLst/>
          </a:prstGeom>
          <a:noFill/>
        </p:spPr>
        <p:txBody>
          <a:bodyPr wrap="square">
            <a:spAutoFit/>
          </a:bodyPr>
          <a:lstStyle/>
          <a:p>
            <a:r>
              <a:rPr lang="en-US" sz="2000" dirty="0" err="1">
                <a:latin typeface="Consolas" panose="020B0609020204030204" pitchFamily="49" charset="0"/>
              </a:rPr>
              <a:t>file_object</a:t>
            </a:r>
            <a:r>
              <a:rPr lang="en-US" sz="2000" dirty="0">
                <a:latin typeface="Consolas" panose="020B0609020204030204" pitchFamily="49" charset="0"/>
              </a:rPr>
              <a:t> = open(filename)</a:t>
            </a:r>
          </a:p>
        </p:txBody>
      </p:sp>
      <p:sp>
        <p:nvSpPr>
          <p:cNvPr id="6" name="TextBox 5">
            <a:extLst>
              <a:ext uri="{FF2B5EF4-FFF2-40B4-BE49-F238E27FC236}">
                <a16:creationId xmlns:a16="http://schemas.microsoft.com/office/drawing/2014/main" id="{65BE1621-19D1-4CBF-9E3F-B66E72853B0B}"/>
              </a:ext>
            </a:extLst>
          </p:cNvPr>
          <p:cNvSpPr txBox="1"/>
          <p:nvPr/>
        </p:nvSpPr>
        <p:spPr>
          <a:xfrm>
            <a:off x="1430970" y="1030808"/>
            <a:ext cx="9330074" cy="461665"/>
          </a:xfrm>
          <a:prstGeom prst="rect">
            <a:avLst/>
          </a:prstGeom>
          <a:noFill/>
        </p:spPr>
        <p:txBody>
          <a:bodyPr wrap="square" rtlCol="0">
            <a:spAutoFit/>
          </a:bodyPr>
          <a:lstStyle/>
          <a:p>
            <a:pPr algn="ctr"/>
            <a:r>
              <a:rPr lang="en-US" sz="2400" dirty="0"/>
              <a:t>Let's first learn how to </a:t>
            </a:r>
            <a:r>
              <a:rPr lang="en-US" sz="2400" dirty="0">
                <a:solidFill>
                  <a:srgbClr val="009A46"/>
                </a:solidFill>
              </a:rPr>
              <a:t>read from </a:t>
            </a:r>
            <a:r>
              <a:rPr lang="en-US" sz="2400" dirty="0"/>
              <a:t>a text file on your hard drive.</a:t>
            </a:r>
          </a:p>
        </p:txBody>
      </p:sp>
      <p:sp>
        <p:nvSpPr>
          <p:cNvPr id="7" name="TextBox 6">
            <a:extLst>
              <a:ext uri="{FF2B5EF4-FFF2-40B4-BE49-F238E27FC236}">
                <a16:creationId xmlns:a16="http://schemas.microsoft.com/office/drawing/2014/main" id="{6A277365-D200-439F-B3F7-399ED87F29A5}"/>
              </a:ext>
            </a:extLst>
          </p:cNvPr>
          <p:cNvSpPr txBox="1"/>
          <p:nvPr/>
        </p:nvSpPr>
        <p:spPr>
          <a:xfrm>
            <a:off x="3272897" y="2636038"/>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Reading from Files</a:t>
            </a:r>
          </a:p>
        </p:txBody>
      </p:sp>
      <p:sp>
        <p:nvSpPr>
          <p:cNvPr id="8" name="TextBox 7">
            <a:extLst>
              <a:ext uri="{FF2B5EF4-FFF2-40B4-BE49-F238E27FC236}">
                <a16:creationId xmlns:a16="http://schemas.microsoft.com/office/drawing/2014/main" id="{FD8CBDAC-91D5-4052-A100-92C83EC2D7AC}"/>
              </a:ext>
            </a:extLst>
          </p:cNvPr>
          <p:cNvSpPr txBox="1"/>
          <p:nvPr/>
        </p:nvSpPr>
        <p:spPr>
          <a:xfrm>
            <a:off x="3272897" y="3369386"/>
            <a:ext cx="7034249" cy="400110"/>
          </a:xfrm>
          <a:prstGeom prst="rect">
            <a:avLst/>
          </a:prstGeom>
          <a:noFill/>
        </p:spPr>
        <p:txBody>
          <a:bodyPr wrap="square">
            <a:sp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p:txBody>
      </p:sp>
      <p:sp>
        <p:nvSpPr>
          <p:cNvPr id="9" name="TextBox 8">
            <a:extLst>
              <a:ext uri="{FF2B5EF4-FFF2-40B4-BE49-F238E27FC236}">
                <a16:creationId xmlns:a16="http://schemas.microsoft.com/office/drawing/2014/main" id="{30B332ED-9F44-46BE-84E2-9B1087989A3E}"/>
              </a:ext>
            </a:extLst>
          </p:cNvPr>
          <p:cNvSpPr txBox="1"/>
          <p:nvPr/>
        </p:nvSpPr>
        <p:spPr>
          <a:xfrm>
            <a:off x="3272896" y="4600201"/>
            <a:ext cx="7034249" cy="400110"/>
          </a:xfrm>
          <a:prstGeom prst="rect">
            <a:avLst/>
          </a:prstGeom>
          <a:noFill/>
        </p:spPr>
        <p:txBody>
          <a:bodyPr wrap="square">
            <a:spAutoFit/>
          </a:bodyPr>
          <a:lstStyle/>
          <a:p>
            <a:r>
              <a:rPr lang="en-US" sz="2000" dirty="0">
                <a:latin typeface="Consolas" panose="020B0609020204030204" pitchFamily="49" charset="0"/>
              </a:rPr>
              <a:t>for line in </a:t>
            </a:r>
            <a:r>
              <a:rPr lang="en-US" sz="2000" dirty="0" err="1">
                <a:latin typeface="Consolas" panose="020B0609020204030204" pitchFamily="49" charset="0"/>
              </a:rPr>
              <a:t>file_object</a:t>
            </a:r>
            <a:r>
              <a:rPr lang="en-US" sz="2000" dirty="0">
                <a:latin typeface="Consolas" panose="020B0609020204030204" pitchFamily="49" charset="0"/>
              </a:rPr>
              <a:t>:</a:t>
            </a:r>
          </a:p>
        </p:txBody>
      </p:sp>
      <p:sp>
        <p:nvSpPr>
          <p:cNvPr id="12" name="TextBox 11">
            <a:extLst>
              <a:ext uri="{FF2B5EF4-FFF2-40B4-BE49-F238E27FC236}">
                <a16:creationId xmlns:a16="http://schemas.microsoft.com/office/drawing/2014/main" id="{6EBB23C9-DB8E-40CC-88BA-68831779F91C}"/>
              </a:ext>
            </a:extLst>
          </p:cNvPr>
          <p:cNvSpPr txBox="1"/>
          <p:nvPr/>
        </p:nvSpPr>
        <p:spPr>
          <a:xfrm>
            <a:off x="3629538" y="4982640"/>
            <a:ext cx="7034249" cy="400110"/>
          </a:xfrm>
          <a:prstGeom prst="rect">
            <a:avLst/>
          </a:prstGeom>
          <a:noFill/>
        </p:spPr>
        <p:txBody>
          <a:bodyPr wrap="square">
            <a:spAutoFit/>
          </a:bodyPr>
          <a:lstStyle/>
          <a:p>
            <a:r>
              <a:rPr lang="en-US" sz="2000" dirty="0" err="1">
                <a:latin typeface="Consolas" panose="020B0609020204030204" pitchFamily="49" charset="0"/>
              </a:rPr>
              <a:t>file_contents.append</a:t>
            </a:r>
            <a:r>
              <a:rPr lang="en-US" sz="2000" dirty="0">
                <a:latin typeface="Consolas" panose="020B0609020204030204" pitchFamily="49" charset="0"/>
              </a:rPr>
              <a:t>(line)</a:t>
            </a:r>
          </a:p>
        </p:txBody>
      </p:sp>
      <p:sp>
        <p:nvSpPr>
          <p:cNvPr id="13" name="TextBox 12">
            <a:extLst>
              <a:ext uri="{FF2B5EF4-FFF2-40B4-BE49-F238E27FC236}">
                <a16:creationId xmlns:a16="http://schemas.microsoft.com/office/drawing/2014/main" id="{4418AB40-873B-4AE6-8225-24AEA0AB0275}"/>
              </a:ext>
            </a:extLst>
          </p:cNvPr>
          <p:cNvSpPr txBox="1"/>
          <p:nvPr/>
        </p:nvSpPr>
        <p:spPr>
          <a:xfrm>
            <a:off x="3272896" y="4196264"/>
            <a:ext cx="7034249" cy="400110"/>
          </a:xfrm>
          <a:prstGeom prst="rect">
            <a:avLst/>
          </a:prstGeom>
          <a:noFill/>
        </p:spPr>
        <p:txBody>
          <a:bodyPr wrap="square">
            <a:spAutoFit/>
          </a:bodyPr>
          <a:lstStyle/>
          <a:p>
            <a:r>
              <a:rPr lang="en-US" sz="2000" dirty="0" err="1">
                <a:latin typeface="Consolas" panose="020B0609020204030204" pitchFamily="49" charset="0"/>
              </a:rPr>
              <a:t>file_contents</a:t>
            </a:r>
            <a:r>
              <a:rPr lang="en-US" sz="2000" dirty="0">
                <a:latin typeface="Consolas" panose="020B0609020204030204" pitchFamily="49" charset="0"/>
              </a:rPr>
              <a:t> = []</a:t>
            </a:r>
          </a:p>
        </p:txBody>
      </p:sp>
      <p:sp>
        <p:nvSpPr>
          <p:cNvPr id="14" name="TextBox 13">
            <a:extLst>
              <a:ext uri="{FF2B5EF4-FFF2-40B4-BE49-F238E27FC236}">
                <a16:creationId xmlns:a16="http://schemas.microsoft.com/office/drawing/2014/main" id="{8BFF69DF-2A38-4389-A9E9-09B1BB39788F}"/>
              </a:ext>
            </a:extLst>
          </p:cNvPr>
          <p:cNvSpPr txBox="1"/>
          <p:nvPr/>
        </p:nvSpPr>
        <p:spPr>
          <a:xfrm>
            <a:off x="3272896" y="5380385"/>
            <a:ext cx="7034249" cy="400110"/>
          </a:xfrm>
          <a:prstGeom prst="rect">
            <a:avLst/>
          </a:prstGeom>
          <a:noFill/>
        </p:spPr>
        <p:txBody>
          <a:bodyPr wrap="square">
            <a:spAutoFit/>
          </a:bodyPr>
          <a:lstStyle/>
          <a:p>
            <a:r>
              <a:rPr lang="en-US" sz="2000" dirty="0" err="1">
                <a:latin typeface="Consolas" panose="020B0609020204030204" pitchFamily="49" charset="0"/>
              </a:rPr>
              <a:t>file_object.close</a:t>
            </a:r>
            <a:r>
              <a:rPr lang="en-US" sz="2000" dirty="0">
                <a:latin typeface="Consolas" panose="020B0609020204030204" pitchFamily="49" charset="0"/>
              </a:rPr>
              <a:t>()</a:t>
            </a:r>
          </a:p>
        </p:txBody>
      </p:sp>
      <p:sp>
        <p:nvSpPr>
          <p:cNvPr id="15" name="TextBox 14">
            <a:extLst>
              <a:ext uri="{FF2B5EF4-FFF2-40B4-BE49-F238E27FC236}">
                <a16:creationId xmlns:a16="http://schemas.microsoft.com/office/drawing/2014/main" id="{B50DC1D8-6344-4C0C-9DA5-FFC893EF9B16}"/>
              </a:ext>
            </a:extLst>
          </p:cNvPr>
          <p:cNvSpPr txBox="1"/>
          <p:nvPr/>
        </p:nvSpPr>
        <p:spPr>
          <a:xfrm>
            <a:off x="3272895" y="5931868"/>
            <a:ext cx="6527477" cy="400110"/>
          </a:xfrm>
          <a:prstGeom prst="rect">
            <a:avLst/>
          </a:prstGeom>
          <a:noFill/>
        </p:spPr>
        <p:txBody>
          <a:bodyPr wrap="square">
            <a:spAutoFit/>
          </a:bodyPr>
          <a:lstStyle/>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p:txBody>
      </p:sp>
      <p:sp>
        <p:nvSpPr>
          <p:cNvPr id="18" name="Speech Bubble: Rectangle with Corners Rounded 17">
            <a:extLst>
              <a:ext uri="{FF2B5EF4-FFF2-40B4-BE49-F238E27FC236}">
                <a16:creationId xmlns:a16="http://schemas.microsoft.com/office/drawing/2014/main" id="{6EDA2874-4EAC-41A0-A176-30B5A1857398}"/>
              </a:ext>
            </a:extLst>
          </p:cNvPr>
          <p:cNvSpPr/>
          <p:nvPr/>
        </p:nvSpPr>
        <p:spPr>
          <a:xfrm>
            <a:off x="8875524" y="3735654"/>
            <a:ext cx="3293716" cy="921219"/>
          </a:xfrm>
          <a:prstGeom prst="wedgeRoundRectCallout">
            <a:avLst>
              <a:gd name="adj1" fmla="val -98696"/>
              <a:gd name="adj2" fmla="val -244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process a file, first we must </a:t>
            </a:r>
            <a:r>
              <a:rPr lang="en-US" sz="2000" dirty="0">
                <a:solidFill>
                  <a:srgbClr val="FBE0CD"/>
                </a:solidFill>
                <a:latin typeface="Corbel" panose="020B0503020204020204" pitchFamily="34" charset="0"/>
              </a:rPr>
              <a:t>"open"</a:t>
            </a:r>
            <a:r>
              <a:rPr lang="en-US" sz="2000" dirty="0">
                <a:latin typeface="Corbel" panose="020B0503020204020204" pitchFamily="34" charset="0"/>
              </a:rPr>
              <a:t> it.</a:t>
            </a:r>
          </a:p>
        </p:txBody>
      </p:sp>
      <p:sp>
        <p:nvSpPr>
          <p:cNvPr id="19" name="Speech Bubble: Rectangle with Corners Rounded 18">
            <a:extLst>
              <a:ext uri="{FF2B5EF4-FFF2-40B4-BE49-F238E27FC236}">
                <a16:creationId xmlns:a16="http://schemas.microsoft.com/office/drawing/2014/main" id="{4D504159-3257-48A9-AD8E-9CE9C7763C09}"/>
              </a:ext>
            </a:extLst>
          </p:cNvPr>
          <p:cNvSpPr/>
          <p:nvPr/>
        </p:nvSpPr>
        <p:spPr>
          <a:xfrm>
            <a:off x="6087711" y="5160552"/>
            <a:ext cx="4668370" cy="1330796"/>
          </a:xfrm>
          <a:prstGeom prst="wedgeRoundRectCallout">
            <a:avLst>
              <a:gd name="adj1" fmla="val -84514"/>
              <a:gd name="adj2" fmla="val -1247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BE0CD"/>
                </a:solidFill>
                <a:latin typeface="Corbel" panose="020B0503020204020204" pitchFamily="34" charset="0"/>
              </a:rPr>
              <a:t>open() function </a:t>
            </a:r>
            <a:r>
              <a:rPr lang="en-US" sz="2000" dirty="0">
                <a:latin typeface="Corbel" panose="020B0503020204020204" pitchFamily="34" charset="0"/>
              </a:rPr>
              <a:t>returns a </a:t>
            </a:r>
            <a:r>
              <a:rPr lang="en-US" sz="2000" dirty="0">
                <a:solidFill>
                  <a:srgbClr val="FBE0CD"/>
                </a:solidFill>
                <a:latin typeface="Corbel" panose="020B0503020204020204" pitchFamily="34" charset="0"/>
              </a:rPr>
              <a:t>"file object" </a:t>
            </a:r>
            <a:r>
              <a:rPr lang="en-US" sz="2000" dirty="0">
                <a:latin typeface="Corbel" panose="020B0503020204020204" pitchFamily="34" charset="0"/>
              </a:rPr>
              <a:t>which is an </a:t>
            </a:r>
            <a:r>
              <a:rPr lang="en-US" sz="2000" dirty="0">
                <a:solidFill>
                  <a:srgbClr val="FBE0CD"/>
                </a:solidFill>
                <a:latin typeface="Corbel" panose="020B0503020204020204" pitchFamily="34" charset="0"/>
              </a:rPr>
              <a:t>ADT</a:t>
            </a:r>
            <a:r>
              <a:rPr lang="en-US" sz="2000" dirty="0">
                <a:latin typeface="Corbel" panose="020B0503020204020204" pitchFamily="34" charset="0"/>
              </a:rPr>
              <a:t> that lets us read the contents of the file.</a:t>
            </a:r>
          </a:p>
        </p:txBody>
      </p:sp>
      <p:sp>
        <p:nvSpPr>
          <p:cNvPr id="20" name="Speech Bubble: Rectangle with Corners Rounded 19">
            <a:extLst>
              <a:ext uri="{FF2B5EF4-FFF2-40B4-BE49-F238E27FC236}">
                <a16:creationId xmlns:a16="http://schemas.microsoft.com/office/drawing/2014/main" id="{0FECC29E-7617-4CA3-A32C-2DBCDE6AF6CF}"/>
              </a:ext>
            </a:extLst>
          </p:cNvPr>
          <p:cNvSpPr/>
          <p:nvPr/>
        </p:nvSpPr>
        <p:spPr>
          <a:xfrm>
            <a:off x="8047988" y="3723615"/>
            <a:ext cx="2708093" cy="921219"/>
          </a:xfrm>
          <a:prstGeom prst="wedgeRoundRectCallout">
            <a:avLst>
              <a:gd name="adj1" fmla="val -126157"/>
              <a:gd name="adj2" fmla="val 262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add each line of the file to a list.</a:t>
            </a:r>
          </a:p>
        </p:txBody>
      </p:sp>
      <p:sp>
        <p:nvSpPr>
          <p:cNvPr id="21" name="Speech Bubble: Rectangle with Corners Rounded 20">
            <a:extLst>
              <a:ext uri="{FF2B5EF4-FFF2-40B4-BE49-F238E27FC236}">
                <a16:creationId xmlns:a16="http://schemas.microsoft.com/office/drawing/2014/main" id="{737F2691-69F1-4CD5-8F88-15DB4183F1B9}"/>
              </a:ext>
            </a:extLst>
          </p:cNvPr>
          <p:cNvSpPr/>
          <p:nvPr/>
        </p:nvSpPr>
        <p:spPr>
          <a:xfrm>
            <a:off x="8219448" y="3968662"/>
            <a:ext cx="3536185" cy="1184594"/>
          </a:xfrm>
          <a:prstGeom prst="wedgeRoundRectCallout">
            <a:avLst>
              <a:gd name="adj1" fmla="val -92040"/>
              <a:gd name="adj2" fmla="val 220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a:t>
            </a:r>
            <a:r>
              <a:rPr lang="en-US" sz="2000" dirty="0">
                <a:solidFill>
                  <a:srgbClr val="FBE0CD"/>
                </a:solidFill>
                <a:latin typeface="Corbel" panose="020B0503020204020204" pitchFamily="34" charset="0"/>
              </a:rPr>
              <a:t>read lines </a:t>
            </a:r>
            <a:r>
              <a:rPr lang="en-US" sz="2000" dirty="0">
                <a:latin typeface="Corbel" panose="020B0503020204020204" pitchFamily="34" charset="0"/>
              </a:rPr>
              <a:t>from the file, simply enumerate the file object like you would a list!</a:t>
            </a:r>
          </a:p>
        </p:txBody>
      </p:sp>
      <p:sp>
        <p:nvSpPr>
          <p:cNvPr id="22" name="Speech Bubble: Rectangle with Corners Rounded 21">
            <a:extLst>
              <a:ext uri="{FF2B5EF4-FFF2-40B4-BE49-F238E27FC236}">
                <a16:creationId xmlns:a16="http://schemas.microsoft.com/office/drawing/2014/main" id="{60A28D9A-5DB4-4A6E-9D1B-8FD57A2C5E21}"/>
              </a:ext>
            </a:extLst>
          </p:cNvPr>
          <p:cNvSpPr/>
          <p:nvPr/>
        </p:nvSpPr>
        <p:spPr>
          <a:xfrm>
            <a:off x="4567943" y="5654320"/>
            <a:ext cx="3675123" cy="1071335"/>
          </a:xfrm>
          <a:prstGeom prst="wedgeRoundRectCallout">
            <a:avLst>
              <a:gd name="adj1" fmla="val -60753"/>
              <a:gd name="adj2" fmla="val -1154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loop iteration </a:t>
            </a:r>
            <a:r>
              <a:rPr lang="en-US" sz="2000" dirty="0">
                <a:solidFill>
                  <a:srgbClr val="FBE0CD"/>
                </a:solidFill>
                <a:latin typeface="Corbel" panose="020B0503020204020204" pitchFamily="34" charset="0"/>
              </a:rPr>
              <a:t>reads a single line</a:t>
            </a:r>
            <a:r>
              <a:rPr lang="en-US" sz="2000" dirty="0">
                <a:latin typeface="Corbel" panose="020B0503020204020204" pitchFamily="34" charset="0"/>
              </a:rPr>
              <a:t> of the file off the disk and </a:t>
            </a:r>
            <a:r>
              <a:rPr lang="en-US" sz="2000" dirty="0">
                <a:solidFill>
                  <a:srgbClr val="FBE0CD"/>
                </a:solidFill>
                <a:latin typeface="Corbel" panose="020B0503020204020204" pitchFamily="34" charset="0"/>
              </a:rPr>
              <a:t>points this variable at it</a:t>
            </a:r>
            <a:r>
              <a:rPr lang="en-US" sz="2000" dirty="0">
                <a:latin typeface="Corbel" panose="020B0503020204020204" pitchFamily="34" charset="0"/>
              </a:rPr>
              <a:t>.</a:t>
            </a:r>
          </a:p>
        </p:txBody>
      </p:sp>
      <p:sp>
        <p:nvSpPr>
          <p:cNvPr id="24" name="Speech Bubble: Rectangle with Corners Rounded 23">
            <a:extLst>
              <a:ext uri="{FF2B5EF4-FFF2-40B4-BE49-F238E27FC236}">
                <a16:creationId xmlns:a16="http://schemas.microsoft.com/office/drawing/2014/main" id="{37993303-0C92-4F5C-850D-6101B3DF7DC0}"/>
              </a:ext>
            </a:extLst>
          </p:cNvPr>
          <p:cNvSpPr/>
          <p:nvPr/>
        </p:nvSpPr>
        <p:spPr>
          <a:xfrm>
            <a:off x="7690903" y="5672921"/>
            <a:ext cx="2933128" cy="1071335"/>
          </a:xfrm>
          <a:prstGeom prst="wedgeRoundRectCallout">
            <a:avLst>
              <a:gd name="adj1" fmla="val -102602"/>
              <a:gd name="adj2" fmla="val -579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its important to </a:t>
            </a:r>
            <a:r>
              <a:rPr lang="en-US" sz="2000" dirty="0">
                <a:solidFill>
                  <a:srgbClr val="FBE0CD"/>
                </a:solidFill>
                <a:latin typeface="Corbel" panose="020B0503020204020204" pitchFamily="34" charset="0"/>
              </a:rPr>
              <a:t>close the file </a:t>
            </a:r>
            <a:r>
              <a:rPr lang="en-US" sz="2000" dirty="0">
                <a:latin typeface="Corbel" panose="020B0503020204020204" pitchFamily="34" charset="0"/>
              </a:rPr>
              <a:t>object once we're done with it!</a:t>
            </a:r>
          </a:p>
        </p:txBody>
      </p:sp>
      <p:sp>
        <p:nvSpPr>
          <p:cNvPr id="25" name="Rectangle 24">
            <a:extLst>
              <a:ext uri="{FF2B5EF4-FFF2-40B4-BE49-F238E27FC236}">
                <a16:creationId xmlns:a16="http://schemas.microsoft.com/office/drawing/2014/main" id="{469E40FF-FDA4-43B2-8901-D838A3E1A4FF}"/>
              </a:ext>
            </a:extLst>
          </p:cNvPr>
          <p:cNvSpPr/>
          <p:nvPr/>
        </p:nvSpPr>
        <p:spPr>
          <a:xfrm>
            <a:off x="128804" y="5271765"/>
            <a:ext cx="2798813"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6" name="Rectangle 25">
            <a:extLst>
              <a:ext uri="{FF2B5EF4-FFF2-40B4-BE49-F238E27FC236}">
                <a16:creationId xmlns:a16="http://schemas.microsoft.com/office/drawing/2014/main" id="{F8164149-7DBE-4A1A-BCBD-58B89470E829}"/>
              </a:ext>
            </a:extLst>
          </p:cNvPr>
          <p:cNvSpPr/>
          <p:nvPr/>
        </p:nvSpPr>
        <p:spPr>
          <a:xfrm>
            <a:off x="128376" y="5278237"/>
            <a:ext cx="279985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2D5FE75-5319-42B9-A2A9-E788F4701B03}"/>
              </a:ext>
            </a:extLst>
          </p:cNvPr>
          <p:cNvGrpSpPr/>
          <p:nvPr/>
        </p:nvGrpSpPr>
        <p:grpSpPr>
          <a:xfrm>
            <a:off x="63423" y="2514632"/>
            <a:ext cx="3128358" cy="2464520"/>
            <a:chOff x="6882555" y="241774"/>
            <a:chExt cx="3128358" cy="2464520"/>
          </a:xfrm>
        </p:grpSpPr>
        <p:sp>
          <p:nvSpPr>
            <p:cNvPr id="28" name="TextBox 27">
              <a:extLst>
                <a:ext uri="{FF2B5EF4-FFF2-40B4-BE49-F238E27FC236}">
                  <a16:creationId xmlns:a16="http://schemas.microsoft.com/office/drawing/2014/main" id="{D48C0577-6902-4569-8364-FCD5640ED722}"/>
                </a:ext>
              </a:extLst>
            </p:cNvPr>
            <p:cNvSpPr txBox="1"/>
            <p:nvPr/>
          </p:nvSpPr>
          <p:spPr>
            <a:xfrm>
              <a:off x="6882555" y="1136634"/>
              <a:ext cx="3128358" cy="1569660"/>
            </a:xfrm>
            <a:prstGeom prst="rect">
              <a:avLst/>
            </a:prstGeom>
            <a:noFill/>
          </p:spPr>
          <p:txBody>
            <a:bodyPr wrap="square">
              <a:spAutoFit/>
            </a:bodyPr>
            <a:lstStyle/>
            <a:p>
              <a:pPr algn="ctr"/>
              <a:r>
                <a:rPr lang="en-US" sz="2400" dirty="0"/>
                <a:t>Challenge: What types of things do you think a file object needs to keep track of?</a:t>
              </a:r>
            </a:p>
          </p:txBody>
        </p:sp>
        <p:pic>
          <p:nvPicPr>
            <p:cNvPr id="29" name="Picture 28" descr="Shape&#10;&#10;Description automatically generated with low confidence">
              <a:extLst>
                <a:ext uri="{FF2B5EF4-FFF2-40B4-BE49-F238E27FC236}">
                  <a16:creationId xmlns:a16="http://schemas.microsoft.com/office/drawing/2014/main" id="{0E056134-2885-4FD9-B625-F68E9D341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3266" y="241774"/>
              <a:ext cx="846739" cy="846739"/>
            </a:xfrm>
            <a:prstGeom prst="rect">
              <a:avLst/>
            </a:prstGeom>
            <a:ln>
              <a:noFill/>
            </a:ln>
            <a:effectLst>
              <a:outerShdw blurRad="292100" dist="139700" dir="2700000" algn="tl" rotWithShape="0">
                <a:srgbClr val="333333">
                  <a:alpha val="65000"/>
                </a:srgbClr>
              </a:outerShdw>
            </a:effectLst>
          </p:spPr>
        </p:pic>
      </p:grpSp>
      <p:sp>
        <p:nvSpPr>
          <p:cNvPr id="23" name="Speech Bubble: Rectangle with Corners Rounded 22">
            <a:extLst>
              <a:ext uri="{FF2B5EF4-FFF2-40B4-BE49-F238E27FC236}">
                <a16:creationId xmlns:a16="http://schemas.microsoft.com/office/drawing/2014/main" id="{48AE53F3-B0BD-4572-AA1A-FB5D7AF46B4C}"/>
              </a:ext>
            </a:extLst>
          </p:cNvPr>
          <p:cNvSpPr/>
          <p:nvPr/>
        </p:nvSpPr>
        <p:spPr>
          <a:xfrm>
            <a:off x="8446624" y="5304629"/>
            <a:ext cx="2573804" cy="1071335"/>
          </a:xfrm>
          <a:prstGeom prst="wedgeRoundRectCallout">
            <a:avLst>
              <a:gd name="adj1" fmla="val -94130"/>
              <a:gd name="adj2" fmla="val -477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add the line to our list.</a:t>
            </a:r>
          </a:p>
        </p:txBody>
      </p:sp>
    </p:spTree>
    <p:extLst>
      <p:ext uri="{BB962C8B-B14F-4D97-AF65-F5344CB8AC3E}">
        <p14:creationId xmlns:p14="http://schemas.microsoft.com/office/powerpoint/2010/main" val="125853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down)">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down)">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left)">
                                      <p:cBhvr>
                                        <p:cTn id="87" dur="500"/>
                                        <p:tgtEl>
                                          <p:spTgt spid="1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2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down)">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wipe(left)">
                                      <p:cBhvr>
                                        <p:cTn id="101" dur="500"/>
                                        <p:tgtEl>
                                          <p:spTgt spid="1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24"/>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wipe(left)">
                                      <p:cBhvr>
                                        <p:cTn id="110" dur="500"/>
                                        <p:tgtEl>
                                          <p:spTgt spid="15"/>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22" presetClass="entr" presetSubtype="8"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wipe(left)">
                                      <p:cBhvr>
                                        <p:cTn id="121" dur="59000"/>
                                        <p:tgtEl>
                                          <p:spTgt spid="26"/>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25"/>
                                        </p:tgtEl>
                                      </p:cBhvr>
                                    </p:animEffect>
                                    <p:set>
                                      <p:cBhvr>
                                        <p:cTn id="126" dur="1" fill="hold">
                                          <p:stCondLst>
                                            <p:cond delay="499"/>
                                          </p:stCondLst>
                                        </p:cTn>
                                        <p:tgtEl>
                                          <p:spTgt spid="25"/>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26"/>
                                        </p:tgtEl>
                                      </p:cBhvr>
                                    </p:animEffect>
                                    <p:set>
                                      <p:cBhvr>
                                        <p:cTn id="129"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p:bldP spid="12" grpId="0"/>
      <p:bldP spid="13" grpId="0"/>
      <p:bldP spid="14" grpId="0"/>
      <p:bldP spid="15"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23" grpId="0" animBg="1"/>
      <p:bldP spid="23"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4" name="TextBox 3">
            <a:extLst>
              <a:ext uri="{FF2B5EF4-FFF2-40B4-BE49-F238E27FC236}">
                <a16:creationId xmlns:a16="http://schemas.microsoft.com/office/drawing/2014/main" id="{0AE7086B-7D4A-4676-92F5-E3CBE0B6928C}"/>
              </a:ext>
            </a:extLst>
          </p:cNvPr>
          <p:cNvSpPr txBox="1"/>
          <p:nvPr/>
        </p:nvSpPr>
        <p:spPr>
          <a:xfrm>
            <a:off x="3272897" y="3303560"/>
            <a:ext cx="5646205" cy="3261854"/>
          </a:xfrm>
          <a:prstGeom prst="rect">
            <a:avLst/>
          </a:prstGeom>
          <a:solidFill>
            <a:srgbClr val="EDF1F9"/>
          </a:solidFill>
          <a:ln>
            <a:solidFill>
              <a:schemeClr val="tx1"/>
            </a:solidFill>
          </a:ln>
        </p:spPr>
        <p:txBody>
          <a:bodyPr wrap="square" rtlCol="0">
            <a:noAutofit/>
          </a:bodyPr>
          <a:lstStyle/>
          <a:p>
            <a:br>
              <a:rPr lang="en-US" sz="2000">
                <a:latin typeface="Consolas" panose="020B0609020204030204" pitchFamily="49" charset="0"/>
              </a:rPr>
            </a:br>
            <a:endParaRPr lang="en-US" sz="2000">
              <a:latin typeface="Consolas" panose="020B0609020204030204" pitchFamily="49" charset="0"/>
            </a:endParaRPr>
          </a:p>
          <a:p>
            <a:endParaRPr lang="en-US" sz="2000">
              <a:latin typeface="Consolas" panose="020B0609020204030204" pitchFamily="49" charset="0"/>
            </a:endParaRPr>
          </a:p>
          <a:p>
            <a:endParaRPr lang="en-US" sz="2000">
              <a:latin typeface="Consolas" panose="020B0609020204030204" pitchFamily="49" charset="0"/>
            </a:endParaRPr>
          </a:p>
          <a:p>
            <a:endParaRPr lang="en-US" sz="2000" dirty="0">
              <a:latin typeface="Consolas" panose="020B0609020204030204" pitchFamily="49" charset="0"/>
            </a:endParaRPr>
          </a:p>
        </p:txBody>
      </p:sp>
      <p:sp>
        <p:nvSpPr>
          <p:cNvPr id="5" name="TextBox 4">
            <a:extLst>
              <a:ext uri="{FF2B5EF4-FFF2-40B4-BE49-F238E27FC236}">
                <a16:creationId xmlns:a16="http://schemas.microsoft.com/office/drawing/2014/main" id="{1942E63F-A13D-4314-B194-5141C55C41FE}"/>
              </a:ext>
            </a:extLst>
          </p:cNvPr>
          <p:cNvSpPr txBox="1"/>
          <p:nvPr/>
        </p:nvSpPr>
        <p:spPr>
          <a:xfrm>
            <a:off x="3272896" y="3775903"/>
            <a:ext cx="7034249" cy="400110"/>
          </a:xfrm>
          <a:prstGeom prst="rect">
            <a:avLst/>
          </a:prstGeom>
          <a:noFill/>
        </p:spPr>
        <p:txBody>
          <a:bodyPr wrap="square">
            <a:spAutoFit/>
          </a:bodyPr>
          <a:lstStyle/>
          <a:p>
            <a:r>
              <a:rPr lang="en-US" sz="2000" dirty="0" err="1">
                <a:latin typeface="Consolas" panose="020B0609020204030204" pitchFamily="49" charset="0"/>
              </a:rPr>
              <a:t>file_object</a:t>
            </a:r>
            <a:r>
              <a:rPr lang="en-US" sz="2000" dirty="0">
                <a:latin typeface="Consolas" panose="020B0609020204030204" pitchFamily="49" charset="0"/>
              </a:rPr>
              <a:t> = open(filename)</a:t>
            </a:r>
          </a:p>
        </p:txBody>
      </p:sp>
      <p:sp>
        <p:nvSpPr>
          <p:cNvPr id="7" name="TextBox 6">
            <a:extLst>
              <a:ext uri="{FF2B5EF4-FFF2-40B4-BE49-F238E27FC236}">
                <a16:creationId xmlns:a16="http://schemas.microsoft.com/office/drawing/2014/main" id="{6A277365-D200-439F-B3F7-399ED87F29A5}"/>
              </a:ext>
            </a:extLst>
          </p:cNvPr>
          <p:cNvSpPr txBox="1"/>
          <p:nvPr/>
        </p:nvSpPr>
        <p:spPr>
          <a:xfrm>
            <a:off x="3272897" y="2636038"/>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Reading from Files</a:t>
            </a:r>
          </a:p>
        </p:txBody>
      </p:sp>
      <p:sp>
        <p:nvSpPr>
          <p:cNvPr id="8" name="TextBox 7">
            <a:extLst>
              <a:ext uri="{FF2B5EF4-FFF2-40B4-BE49-F238E27FC236}">
                <a16:creationId xmlns:a16="http://schemas.microsoft.com/office/drawing/2014/main" id="{FD8CBDAC-91D5-4052-A100-92C83EC2D7AC}"/>
              </a:ext>
            </a:extLst>
          </p:cNvPr>
          <p:cNvSpPr txBox="1"/>
          <p:nvPr/>
        </p:nvSpPr>
        <p:spPr>
          <a:xfrm>
            <a:off x="3272897" y="3369386"/>
            <a:ext cx="7034249" cy="400110"/>
          </a:xfrm>
          <a:prstGeom prst="rect">
            <a:avLst/>
          </a:prstGeom>
          <a:noFill/>
        </p:spPr>
        <p:txBody>
          <a:bodyPr wrap="square">
            <a:sp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p:txBody>
      </p:sp>
      <p:sp>
        <p:nvSpPr>
          <p:cNvPr id="9" name="TextBox 8">
            <a:extLst>
              <a:ext uri="{FF2B5EF4-FFF2-40B4-BE49-F238E27FC236}">
                <a16:creationId xmlns:a16="http://schemas.microsoft.com/office/drawing/2014/main" id="{30B332ED-9F44-46BE-84E2-9B1087989A3E}"/>
              </a:ext>
            </a:extLst>
          </p:cNvPr>
          <p:cNvSpPr txBox="1"/>
          <p:nvPr/>
        </p:nvSpPr>
        <p:spPr>
          <a:xfrm>
            <a:off x="3272896" y="4600201"/>
            <a:ext cx="7034249" cy="400110"/>
          </a:xfrm>
          <a:prstGeom prst="rect">
            <a:avLst/>
          </a:prstGeom>
          <a:noFill/>
        </p:spPr>
        <p:txBody>
          <a:bodyPr wrap="square">
            <a:spAutoFit/>
          </a:bodyPr>
          <a:lstStyle/>
          <a:p>
            <a:r>
              <a:rPr lang="en-US" sz="2000" dirty="0">
                <a:latin typeface="Consolas" panose="020B0609020204030204" pitchFamily="49" charset="0"/>
              </a:rPr>
              <a:t>for line in </a:t>
            </a:r>
            <a:r>
              <a:rPr lang="en-US" sz="2000" dirty="0" err="1">
                <a:latin typeface="Consolas" panose="020B0609020204030204" pitchFamily="49" charset="0"/>
              </a:rPr>
              <a:t>file_object</a:t>
            </a:r>
            <a:r>
              <a:rPr lang="en-US" sz="2000" dirty="0">
                <a:latin typeface="Consolas" panose="020B0609020204030204" pitchFamily="49" charset="0"/>
              </a:rPr>
              <a:t>:</a:t>
            </a:r>
          </a:p>
        </p:txBody>
      </p:sp>
      <p:sp>
        <p:nvSpPr>
          <p:cNvPr id="12" name="TextBox 11">
            <a:extLst>
              <a:ext uri="{FF2B5EF4-FFF2-40B4-BE49-F238E27FC236}">
                <a16:creationId xmlns:a16="http://schemas.microsoft.com/office/drawing/2014/main" id="{6EBB23C9-DB8E-40CC-88BA-68831779F91C}"/>
              </a:ext>
            </a:extLst>
          </p:cNvPr>
          <p:cNvSpPr txBox="1"/>
          <p:nvPr/>
        </p:nvSpPr>
        <p:spPr>
          <a:xfrm>
            <a:off x="3629538" y="4982640"/>
            <a:ext cx="7034249" cy="400110"/>
          </a:xfrm>
          <a:prstGeom prst="rect">
            <a:avLst/>
          </a:prstGeom>
          <a:noFill/>
        </p:spPr>
        <p:txBody>
          <a:bodyPr wrap="square">
            <a:spAutoFit/>
          </a:bodyPr>
          <a:lstStyle/>
          <a:p>
            <a:r>
              <a:rPr lang="en-US" sz="2000" dirty="0" err="1">
                <a:latin typeface="Consolas" panose="020B0609020204030204" pitchFamily="49" charset="0"/>
              </a:rPr>
              <a:t>file_contents.append</a:t>
            </a:r>
            <a:r>
              <a:rPr lang="en-US" sz="2000" dirty="0">
                <a:latin typeface="Consolas" panose="020B0609020204030204" pitchFamily="49" charset="0"/>
              </a:rPr>
              <a:t>(line)</a:t>
            </a:r>
          </a:p>
        </p:txBody>
      </p:sp>
      <p:sp>
        <p:nvSpPr>
          <p:cNvPr id="13" name="TextBox 12">
            <a:extLst>
              <a:ext uri="{FF2B5EF4-FFF2-40B4-BE49-F238E27FC236}">
                <a16:creationId xmlns:a16="http://schemas.microsoft.com/office/drawing/2014/main" id="{4418AB40-873B-4AE6-8225-24AEA0AB0275}"/>
              </a:ext>
            </a:extLst>
          </p:cNvPr>
          <p:cNvSpPr txBox="1"/>
          <p:nvPr/>
        </p:nvSpPr>
        <p:spPr>
          <a:xfrm>
            <a:off x="3272896" y="4196264"/>
            <a:ext cx="7034249" cy="400110"/>
          </a:xfrm>
          <a:prstGeom prst="rect">
            <a:avLst/>
          </a:prstGeom>
          <a:noFill/>
        </p:spPr>
        <p:txBody>
          <a:bodyPr wrap="square">
            <a:spAutoFit/>
          </a:bodyPr>
          <a:lstStyle/>
          <a:p>
            <a:r>
              <a:rPr lang="en-US" sz="2000" dirty="0" err="1">
                <a:latin typeface="Consolas" panose="020B0609020204030204" pitchFamily="49" charset="0"/>
              </a:rPr>
              <a:t>file_contents</a:t>
            </a:r>
            <a:r>
              <a:rPr lang="en-US" sz="2000" dirty="0">
                <a:latin typeface="Consolas" panose="020B0609020204030204" pitchFamily="49" charset="0"/>
              </a:rPr>
              <a:t> = []</a:t>
            </a:r>
          </a:p>
        </p:txBody>
      </p:sp>
      <p:sp>
        <p:nvSpPr>
          <p:cNvPr id="14" name="TextBox 13">
            <a:extLst>
              <a:ext uri="{FF2B5EF4-FFF2-40B4-BE49-F238E27FC236}">
                <a16:creationId xmlns:a16="http://schemas.microsoft.com/office/drawing/2014/main" id="{8BFF69DF-2A38-4389-A9E9-09B1BB39788F}"/>
              </a:ext>
            </a:extLst>
          </p:cNvPr>
          <p:cNvSpPr txBox="1"/>
          <p:nvPr/>
        </p:nvSpPr>
        <p:spPr>
          <a:xfrm>
            <a:off x="3272896" y="5380385"/>
            <a:ext cx="7034249" cy="400110"/>
          </a:xfrm>
          <a:prstGeom prst="rect">
            <a:avLst/>
          </a:prstGeom>
          <a:noFill/>
        </p:spPr>
        <p:txBody>
          <a:bodyPr wrap="square">
            <a:spAutoFit/>
          </a:bodyPr>
          <a:lstStyle/>
          <a:p>
            <a:r>
              <a:rPr lang="en-US" sz="2000" dirty="0" err="1">
                <a:latin typeface="Consolas" panose="020B0609020204030204" pitchFamily="49" charset="0"/>
              </a:rPr>
              <a:t>file_object.close</a:t>
            </a:r>
            <a:r>
              <a:rPr lang="en-US" sz="2000" dirty="0">
                <a:latin typeface="Consolas" panose="020B0609020204030204" pitchFamily="49" charset="0"/>
              </a:rPr>
              <a:t>()</a:t>
            </a:r>
          </a:p>
        </p:txBody>
      </p:sp>
      <p:sp>
        <p:nvSpPr>
          <p:cNvPr id="25" name="TextBox 24">
            <a:extLst>
              <a:ext uri="{FF2B5EF4-FFF2-40B4-BE49-F238E27FC236}">
                <a16:creationId xmlns:a16="http://schemas.microsoft.com/office/drawing/2014/main" id="{B60C3AB8-0EEB-486A-9F8C-08B5DAD4E1C8}"/>
              </a:ext>
            </a:extLst>
          </p:cNvPr>
          <p:cNvSpPr txBox="1"/>
          <p:nvPr/>
        </p:nvSpPr>
        <p:spPr>
          <a:xfrm>
            <a:off x="3272895" y="5931868"/>
            <a:ext cx="6527477" cy="400110"/>
          </a:xfrm>
          <a:prstGeom prst="rect">
            <a:avLst/>
          </a:prstGeom>
          <a:noFill/>
        </p:spPr>
        <p:txBody>
          <a:bodyPr wrap="square">
            <a:spAutoFit/>
          </a:bodyPr>
          <a:lstStyle/>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p:txBody>
      </p:sp>
      <p:sp>
        <p:nvSpPr>
          <p:cNvPr id="27" name="TextBox 26">
            <a:extLst>
              <a:ext uri="{FF2B5EF4-FFF2-40B4-BE49-F238E27FC236}">
                <a16:creationId xmlns:a16="http://schemas.microsoft.com/office/drawing/2014/main" id="{3BA67910-DB11-4A82-BE7A-274519AF7A63}"/>
              </a:ext>
            </a:extLst>
          </p:cNvPr>
          <p:cNvSpPr txBox="1"/>
          <p:nvPr/>
        </p:nvSpPr>
        <p:spPr>
          <a:xfrm>
            <a:off x="3272894" y="3312222"/>
            <a:ext cx="5646205" cy="3261854"/>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for line in </a:t>
            </a:r>
            <a:r>
              <a:rPr lang="en-US" sz="2000" dirty="0" err="1">
                <a:solidFill>
                  <a:srgbClr val="009A46"/>
                </a:solidFill>
                <a:latin typeface="Consolas" panose="020B0609020204030204" pitchFamily="49" charset="0"/>
              </a:rPr>
              <a:t>file_object</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p>
          <a:p>
            <a:r>
              <a:rPr lang="en-US" sz="2000" dirty="0">
                <a:latin typeface="Consolas" panose="020B0609020204030204" pitchFamily="49" charset="0"/>
              </a:rPr>
              <a:t>  # The "with" </a:t>
            </a:r>
            <a:r>
              <a:rPr lang="en-US" sz="2000" dirty="0" err="1">
                <a:latin typeface="Consolas" panose="020B0609020204030204" pitchFamily="49" charset="0"/>
              </a:rPr>
              <a:t>cmd</a:t>
            </a:r>
            <a:r>
              <a:rPr lang="en-US" sz="2000" dirty="0">
                <a:latin typeface="Consolas" panose="020B0609020204030204" pitchFamily="49" charset="0"/>
              </a:rPr>
              <a:t> auto-closes the file</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628A29AA-03A7-4B5E-B54A-4666E56C5C59}"/>
              </a:ext>
            </a:extLst>
          </p:cNvPr>
          <p:cNvSpPr/>
          <p:nvPr/>
        </p:nvSpPr>
        <p:spPr>
          <a:xfrm>
            <a:off x="8655815" y="1430918"/>
            <a:ext cx="3122055" cy="1184594"/>
          </a:xfrm>
          <a:prstGeom prst="wedgeRoundRectCallout">
            <a:avLst>
              <a:gd name="adj1" fmla="val -56625"/>
              <a:gd name="adj2" fmla="val 1118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see a more idiomatic way of reading files.</a:t>
            </a:r>
          </a:p>
        </p:txBody>
      </p:sp>
      <p:sp>
        <p:nvSpPr>
          <p:cNvPr id="28" name="Speech Bubble: Rectangle with Corners Rounded 27">
            <a:extLst>
              <a:ext uri="{FF2B5EF4-FFF2-40B4-BE49-F238E27FC236}">
                <a16:creationId xmlns:a16="http://schemas.microsoft.com/office/drawing/2014/main" id="{598D8FB3-45B3-446A-977B-401F653A1B64}"/>
              </a:ext>
            </a:extLst>
          </p:cNvPr>
          <p:cNvSpPr/>
          <p:nvPr/>
        </p:nvSpPr>
        <p:spPr>
          <a:xfrm>
            <a:off x="192022" y="2717333"/>
            <a:ext cx="2382213" cy="1058570"/>
          </a:xfrm>
          <a:prstGeom prst="wedgeRoundRectCallout">
            <a:avLst>
              <a:gd name="adj1" fmla="val 96766"/>
              <a:gd name="adj2" fmla="val 689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use the </a:t>
            </a:r>
            <a:r>
              <a:rPr lang="en-US" sz="2000" dirty="0">
                <a:solidFill>
                  <a:schemeClr val="accent2">
                    <a:lumMod val="20000"/>
                    <a:lumOff val="80000"/>
                  </a:schemeClr>
                </a:solidFill>
                <a:latin typeface="Corbel" panose="020B0503020204020204" pitchFamily="34" charset="0"/>
              </a:rPr>
              <a:t>with command </a:t>
            </a:r>
            <a:r>
              <a:rPr lang="en-US" sz="2000" dirty="0">
                <a:solidFill>
                  <a:schemeClr val="bg1"/>
                </a:solidFill>
                <a:latin typeface="Corbel" panose="020B0503020204020204" pitchFamily="34" charset="0"/>
              </a:rPr>
              <a:t>to open our file.</a:t>
            </a:r>
          </a:p>
        </p:txBody>
      </p:sp>
      <p:cxnSp>
        <p:nvCxnSpPr>
          <p:cNvPr id="10" name="Straight Arrow Connector 9">
            <a:extLst>
              <a:ext uri="{FF2B5EF4-FFF2-40B4-BE49-F238E27FC236}">
                <a16:creationId xmlns:a16="http://schemas.microsoft.com/office/drawing/2014/main" id="{1C6A4924-9157-4EC6-B5A8-E6F38C68D46A}"/>
              </a:ext>
            </a:extLst>
          </p:cNvPr>
          <p:cNvCxnSpPr>
            <a:cxnSpLocks/>
          </p:cNvCxnSpPr>
          <p:nvPr/>
        </p:nvCxnSpPr>
        <p:spPr>
          <a:xfrm>
            <a:off x="2916252" y="2329609"/>
            <a:ext cx="615195" cy="2126901"/>
          </a:xfrm>
          <a:prstGeom prst="straightConnector1">
            <a:avLst/>
          </a:prstGeom>
          <a:ln w="28575">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478C3A5F-3B37-483E-802C-EF477BB7EEFF}"/>
              </a:ext>
            </a:extLst>
          </p:cNvPr>
          <p:cNvCxnSpPr>
            <a:cxnSpLocks/>
          </p:cNvCxnSpPr>
          <p:nvPr/>
        </p:nvCxnSpPr>
        <p:spPr>
          <a:xfrm>
            <a:off x="2916252" y="2411333"/>
            <a:ext cx="632018" cy="2588050"/>
          </a:xfrm>
          <a:prstGeom prst="straightConnector1">
            <a:avLst/>
          </a:prstGeom>
          <a:ln w="285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4F1FE6A8-883A-44DD-BC04-A19D291443A8}"/>
              </a:ext>
            </a:extLst>
          </p:cNvPr>
          <p:cNvSpPr txBox="1"/>
          <p:nvPr/>
        </p:nvSpPr>
        <p:spPr>
          <a:xfrm>
            <a:off x="1430970" y="1030808"/>
            <a:ext cx="9330074" cy="461665"/>
          </a:xfrm>
          <a:prstGeom prst="rect">
            <a:avLst/>
          </a:prstGeom>
          <a:noFill/>
        </p:spPr>
        <p:txBody>
          <a:bodyPr wrap="square" rtlCol="0">
            <a:spAutoFit/>
          </a:bodyPr>
          <a:lstStyle/>
          <a:p>
            <a:pPr algn="ctr"/>
            <a:r>
              <a:rPr lang="en-US" sz="2400" dirty="0"/>
              <a:t>Let's first learn how to </a:t>
            </a:r>
            <a:r>
              <a:rPr lang="en-US" sz="2400" dirty="0">
                <a:solidFill>
                  <a:srgbClr val="009A46"/>
                </a:solidFill>
              </a:rPr>
              <a:t>read from </a:t>
            </a:r>
            <a:r>
              <a:rPr lang="en-US" sz="2400" dirty="0"/>
              <a:t>a text file on your hard drive.</a:t>
            </a:r>
          </a:p>
        </p:txBody>
      </p:sp>
      <p:sp>
        <p:nvSpPr>
          <p:cNvPr id="34" name="Speech Bubble: Rectangle with Corners Rounded 33">
            <a:extLst>
              <a:ext uri="{FF2B5EF4-FFF2-40B4-BE49-F238E27FC236}">
                <a16:creationId xmlns:a16="http://schemas.microsoft.com/office/drawing/2014/main" id="{8D2F11A5-46E1-484C-AA2F-31B63C7EE614}"/>
              </a:ext>
            </a:extLst>
          </p:cNvPr>
          <p:cNvSpPr/>
          <p:nvPr/>
        </p:nvSpPr>
        <p:spPr>
          <a:xfrm>
            <a:off x="254452" y="618568"/>
            <a:ext cx="5039828" cy="2301827"/>
          </a:xfrm>
          <a:prstGeom prst="wedgeRoundRectCallout">
            <a:avLst>
              <a:gd name="adj1" fmla="val 17561"/>
              <a:gd name="adj2" fmla="val 97219"/>
              <a:gd name="adj3" fmla="val 16667"/>
            </a:avLst>
          </a:prstGeom>
          <a:solidFill>
            <a:srgbClr val="3864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with command </a:t>
            </a:r>
            <a:r>
              <a:rPr lang="en-US" sz="2000" dirty="0">
                <a:latin typeface="Corbel" panose="020B0503020204020204" pitchFamily="34" charset="0"/>
              </a:rPr>
              <a:t>automatically does </a:t>
            </a:r>
            <a:r>
              <a:rPr lang="en-US" sz="2000" dirty="0">
                <a:solidFill>
                  <a:schemeClr val="accent2">
                    <a:lumMod val="40000"/>
                    <a:lumOff val="60000"/>
                  </a:schemeClr>
                </a:solidFill>
                <a:latin typeface="Corbel" panose="020B0503020204020204" pitchFamily="34" charset="0"/>
              </a:rPr>
              <a:t>this</a:t>
            </a:r>
            <a:r>
              <a:rPr lang="en-US" sz="2000" dirty="0">
                <a:latin typeface="Corbel" panose="020B0503020204020204" pitchFamily="34" charset="0"/>
              </a:rPr>
              <a:t>:</a:t>
            </a:r>
          </a:p>
          <a:p>
            <a:pPr algn="ctr"/>
            <a:endParaRPr lang="en-US" sz="2000" dirty="0">
              <a:latin typeface="Corbel" panose="020B0503020204020204" pitchFamily="34" charset="0"/>
            </a:endParaRPr>
          </a:p>
          <a:p>
            <a:r>
              <a:rPr lang="en-US" sz="2000" dirty="0" err="1">
                <a:solidFill>
                  <a:schemeClr val="accent2">
                    <a:lumMod val="40000"/>
                    <a:lumOff val="60000"/>
                  </a:schemeClr>
                </a:solidFill>
                <a:latin typeface="Corbel" panose="020B0503020204020204" pitchFamily="34" charset="0"/>
              </a:rPr>
              <a:t>file_object</a:t>
            </a:r>
            <a:r>
              <a:rPr lang="en-US" sz="2000" dirty="0">
                <a:solidFill>
                  <a:schemeClr val="accent2">
                    <a:lumMod val="40000"/>
                    <a:lumOff val="60000"/>
                  </a:schemeClr>
                </a:solidFill>
                <a:latin typeface="Corbel" panose="020B0503020204020204" pitchFamily="34" charset="0"/>
              </a:rPr>
              <a:t> = open(filename)</a:t>
            </a:r>
          </a:p>
          <a:p>
            <a:r>
              <a:rPr lang="en-US" sz="2000" dirty="0">
                <a:solidFill>
                  <a:schemeClr val="accent2">
                    <a:lumMod val="40000"/>
                    <a:lumOff val="60000"/>
                  </a:schemeClr>
                </a:solidFill>
                <a:latin typeface="Corbel" panose="020B0503020204020204" pitchFamily="34" charset="0"/>
              </a:rPr>
              <a:t>if </a:t>
            </a:r>
            <a:r>
              <a:rPr lang="en-US" sz="2000" dirty="0" err="1">
                <a:solidFill>
                  <a:schemeClr val="accent2">
                    <a:lumMod val="40000"/>
                    <a:lumOff val="60000"/>
                  </a:schemeClr>
                </a:solidFill>
                <a:latin typeface="Corbel" panose="020B0503020204020204" pitchFamily="34" charset="0"/>
              </a:rPr>
              <a:t>file_object.was_opened_successfully</a:t>
            </a:r>
            <a:r>
              <a:rPr lang="en-US" sz="2000" dirty="0">
                <a:solidFill>
                  <a:schemeClr val="accent2">
                    <a:lumMod val="40000"/>
                    <a:lumOff val="60000"/>
                  </a:schemeClr>
                </a:solidFill>
                <a:latin typeface="Corbel" panose="020B0503020204020204" pitchFamily="34" charset="0"/>
              </a:rPr>
              <a:t>():</a:t>
            </a:r>
          </a:p>
          <a:p>
            <a:r>
              <a:rPr lang="en-US" sz="2000" dirty="0">
                <a:solidFill>
                  <a:schemeClr val="accent6">
                    <a:lumMod val="20000"/>
                    <a:lumOff val="80000"/>
                  </a:schemeClr>
                </a:solidFill>
                <a:latin typeface="Corbel" panose="020B0503020204020204" pitchFamily="34" charset="0"/>
              </a:rPr>
              <a:t>   # do a bunch of processing</a:t>
            </a:r>
          </a:p>
          <a:p>
            <a:r>
              <a:rPr lang="en-US" sz="2000" dirty="0">
                <a:solidFill>
                  <a:srgbClr val="F7F3FB"/>
                </a:solidFill>
                <a:latin typeface="Corbel" panose="020B0503020204020204" pitchFamily="34" charset="0"/>
              </a:rPr>
              <a:t>   </a:t>
            </a:r>
            <a:r>
              <a:rPr lang="en-US" sz="2000" dirty="0" err="1">
                <a:solidFill>
                  <a:schemeClr val="accent2">
                    <a:lumMod val="40000"/>
                    <a:lumOff val="60000"/>
                  </a:schemeClr>
                </a:solidFill>
                <a:latin typeface="Corbel" panose="020B0503020204020204" pitchFamily="34" charset="0"/>
              </a:rPr>
              <a:t>file_object.close</a:t>
            </a:r>
            <a:r>
              <a:rPr lang="en-US" sz="2000" dirty="0">
                <a:solidFill>
                  <a:schemeClr val="accent2">
                    <a:lumMod val="40000"/>
                    <a:lumOff val="60000"/>
                  </a:schemeClr>
                </a:solidFill>
                <a:latin typeface="Corbel" panose="020B0503020204020204" pitchFamily="34" charset="0"/>
              </a:rPr>
              <a:t>()</a:t>
            </a:r>
          </a:p>
        </p:txBody>
      </p:sp>
      <p:cxnSp>
        <p:nvCxnSpPr>
          <p:cNvPr id="35" name="Straight Arrow Connector 34">
            <a:extLst>
              <a:ext uri="{FF2B5EF4-FFF2-40B4-BE49-F238E27FC236}">
                <a16:creationId xmlns:a16="http://schemas.microsoft.com/office/drawing/2014/main" id="{5F31E71A-48DD-4BDD-B1D4-0D7299FFF93E}"/>
              </a:ext>
            </a:extLst>
          </p:cNvPr>
          <p:cNvCxnSpPr>
            <a:cxnSpLocks/>
          </p:cNvCxnSpPr>
          <p:nvPr/>
        </p:nvCxnSpPr>
        <p:spPr>
          <a:xfrm>
            <a:off x="2916252" y="2402602"/>
            <a:ext cx="628124" cy="2320752"/>
          </a:xfrm>
          <a:prstGeom prst="straightConnector1">
            <a:avLst/>
          </a:prstGeom>
          <a:ln w="285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1040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4">
                                            <p:bg/>
                                          </p:spTgt>
                                        </p:tgtEl>
                                        <p:attrNameLst>
                                          <p:attrName>style.visibility</p:attrName>
                                        </p:attrNameLst>
                                      </p:cBhvr>
                                      <p:to>
                                        <p:strVal val="visible"/>
                                      </p:to>
                                    </p:set>
                                    <p:animEffect transition="in" filter="wipe(down)">
                                      <p:cBhvr>
                                        <p:cTn id="37" dur="500"/>
                                        <p:tgtEl>
                                          <p:spTgt spid="34">
                                            <p:bg/>
                                          </p:spTgt>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par>
                                <p:cTn id="58" presetID="22" presetClass="entr" presetSubtype="1"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up)">
                                      <p:cBhvr>
                                        <p:cTn id="60" dur="500"/>
                                        <p:tgtEl>
                                          <p:spTgt spid="35"/>
                                        </p:tgtEl>
                                      </p:cBhvr>
                                    </p:animEffect>
                                  </p:childTnLst>
                                </p:cTn>
                              </p:par>
                              <p:par>
                                <p:cTn id="61" presetID="22" presetClass="entr" presetSubtype="1"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up)">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34">
                                            <p:txEl>
                                              <p:pRg st="0" end="0"/>
                                            </p:txEl>
                                          </p:spTgt>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34">
                                            <p:txEl>
                                              <p:pRg st="2" end="2"/>
                                            </p:txEl>
                                          </p:spTgt>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34">
                                            <p:txEl>
                                              <p:pRg st="3" end="3"/>
                                            </p:txEl>
                                          </p:spTgt>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34">
                                            <p:txEl>
                                              <p:pRg st="4" end="4"/>
                                            </p:txEl>
                                          </p:spTgt>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4">
                                            <p:txEl>
                                              <p:pRg st="5" end="5"/>
                                            </p:txEl>
                                          </p:spTgt>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34">
                                            <p:bg/>
                                          </p:spTgt>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10"/>
                                        </p:tgtEl>
                                      </p:cBhvr>
                                    </p:animEffect>
                                    <p:set>
                                      <p:cBhvr>
                                        <p:cTn id="100" dur="1" fill="hold">
                                          <p:stCondLst>
                                            <p:cond delay="499"/>
                                          </p:stCondLst>
                                        </p:cTn>
                                        <p:tgtEl>
                                          <p:spTgt spid="10"/>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35"/>
                                        </p:tgtEl>
                                      </p:cBhvr>
                                    </p:animEffect>
                                    <p:set>
                                      <p:cBhvr>
                                        <p:cTn id="103" dur="1" fill="hold">
                                          <p:stCondLst>
                                            <p:cond delay="499"/>
                                          </p:stCondLst>
                                        </p:cTn>
                                        <p:tgtEl>
                                          <p:spTgt spid="35"/>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animBg="1"/>
      <p:bldP spid="26" grpId="0" animBg="1"/>
      <p:bldP spid="26" grpId="1" animBg="1"/>
      <p:bldP spid="28" grpId="0" animBg="1"/>
      <p:bldP spid="28" grpId="1" animBg="1"/>
      <p:bldP spid="34" grpId="0" uiExpand="1" build="p" animBg="1"/>
      <p:bldP spid="34" grpId="1" build="allAtOnce"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F2124C7-8F3F-4B7A-9E17-0B76247F1302}"/>
              </a:ext>
            </a:extLst>
          </p:cNvPr>
          <p:cNvSpPr txBox="1"/>
          <p:nvPr/>
        </p:nvSpPr>
        <p:spPr>
          <a:xfrm>
            <a:off x="3272894" y="3312222"/>
            <a:ext cx="5646205" cy="3261854"/>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for line in </a:t>
            </a:r>
            <a:r>
              <a:rPr lang="en-US" sz="2000" dirty="0" err="1">
                <a:solidFill>
                  <a:srgbClr val="009A46"/>
                </a:solidFill>
                <a:latin typeface="Consolas" panose="020B0609020204030204" pitchFamily="49" charset="0"/>
              </a:rPr>
              <a:t>file_object</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p>
          <a:p>
            <a:r>
              <a:rPr lang="en-US" sz="2000" dirty="0">
                <a:latin typeface="Consolas" panose="020B0609020204030204" pitchFamily="49" charset="0"/>
              </a:rPr>
              <a:t>  # The "with" </a:t>
            </a:r>
            <a:r>
              <a:rPr lang="en-US" sz="2000" dirty="0" err="1">
                <a:latin typeface="Consolas" panose="020B0609020204030204" pitchFamily="49" charset="0"/>
              </a:rPr>
              <a:t>cmd</a:t>
            </a:r>
            <a:r>
              <a:rPr lang="en-US" sz="2000" dirty="0">
                <a:latin typeface="Consolas" panose="020B0609020204030204" pitchFamily="49" charset="0"/>
              </a:rPr>
              <a:t> auto-closes the file</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7" name="TextBox 6">
            <a:extLst>
              <a:ext uri="{FF2B5EF4-FFF2-40B4-BE49-F238E27FC236}">
                <a16:creationId xmlns:a16="http://schemas.microsoft.com/office/drawing/2014/main" id="{6A277365-D200-439F-B3F7-399ED87F29A5}"/>
              </a:ext>
            </a:extLst>
          </p:cNvPr>
          <p:cNvSpPr txBox="1"/>
          <p:nvPr/>
        </p:nvSpPr>
        <p:spPr>
          <a:xfrm>
            <a:off x="3272897" y="2636038"/>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Reading from Files</a:t>
            </a:r>
          </a:p>
        </p:txBody>
      </p:sp>
      <p:sp>
        <p:nvSpPr>
          <p:cNvPr id="37" name="TextBox 36">
            <a:extLst>
              <a:ext uri="{FF2B5EF4-FFF2-40B4-BE49-F238E27FC236}">
                <a16:creationId xmlns:a16="http://schemas.microsoft.com/office/drawing/2014/main" id="{4F1FE6A8-883A-44DD-BC04-A19D291443A8}"/>
              </a:ext>
            </a:extLst>
          </p:cNvPr>
          <p:cNvSpPr txBox="1"/>
          <p:nvPr/>
        </p:nvSpPr>
        <p:spPr>
          <a:xfrm>
            <a:off x="1430970" y="1030808"/>
            <a:ext cx="9330074" cy="461665"/>
          </a:xfrm>
          <a:prstGeom prst="rect">
            <a:avLst/>
          </a:prstGeom>
          <a:noFill/>
        </p:spPr>
        <p:txBody>
          <a:bodyPr wrap="square" rtlCol="0">
            <a:spAutoFit/>
          </a:bodyPr>
          <a:lstStyle/>
          <a:p>
            <a:pPr algn="ctr"/>
            <a:r>
              <a:rPr lang="en-US" sz="2400" dirty="0"/>
              <a:t>Let's first learn how to </a:t>
            </a:r>
            <a:r>
              <a:rPr lang="en-US" sz="2400" dirty="0">
                <a:solidFill>
                  <a:srgbClr val="009A46"/>
                </a:solidFill>
              </a:rPr>
              <a:t>read from </a:t>
            </a:r>
            <a:r>
              <a:rPr lang="en-US" sz="2400" dirty="0"/>
              <a:t>a text file on your hard drive.</a:t>
            </a:r>
          </a:p>
        </p:txBody>
      </p:sp>
      <p:sp>
        <p:nvSpPr>
          <p:cNvPr id="21" name="TextBox 20">
            <a:extLst>
              <a:ext uri="{FF2B5EF4-FFF2-40B4-BE49-F238E27FC236}">
                <a16:creationId xmlns:a16="http://schemas.microsoft.com/office/drawing/2014/main" id="{1697113F-A27B-4C54-B5E6-D5CCDE951E32}"/>
              </a:ext>
            </a:extLst>
          </p:cNvPr>
          <p:cNvSpPr txBox="1"/>
          <p:nvPr/>
        </p:nvSpPr>
        <p:spPr>
          <a:xfrm>
            <a:off x="3272893" y="3253904"/>
            <a:ext cx="5646205" cy="3489688"/>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7030A0"/>
                </a:solidFill>
                <a:latin typeface="Consolas" panose="020B0609020204030204" pitchFamily="49" charset="0"/>
              </a:rPr>
              <a:t>try: </a:t>
            </a:r>
          </a:p>
          <a:p>
            <a:r>
              <a:rPr lang="en-US" sz="2000" dirty="0">
                <a:latin typeface="Consolas" panose="020B0609020204030204" pitchFamily="49" charset="0"/>
              </a:rPr>
              <a:t>  </a:t>
            </a:r>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for line in </a:t>
            </a:r>
            <a:r>
              <a:rPr lang="en-US" sz="2000" dirty="0" err="1">
                <a:solidFill>
                  <a:srgbClr val="009A46"/>
                </a:solidFill>
                <a:latin typeface="Consolas" panose="020B0609020204030204" pitchFamily="49" charset="0"/>
              </a:rPr>
              <a:t>file_object</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p>
          <a:p>
            <a:r>
              <a:rPr lang="en-US" sz="2000" dirty="0">
                <a:solidFill>
                  <a:srgbClr val="7030A0"/>
                </a:solidFill>
                <a:latin typeface="Consolas" panose="020B0609020204030204" pitchFamily="49" charset="0"/>
              </a:rPr>
              <a:t>except </a:t>
            </a:r>
            <a:r>
              <a:rPr lang="en-US" sz="2000" dirty="0" err="1">
                <a:solidFill>
                  <a:srgbClr val="7030A0"/>
                </a:solidFill>
                <a:latin typeface="Consolas" panose="020B0609020204030204" pitchFamily="49" charset="0"/>
              </a:rPr>
              <a:t>FileNotFoundError</a:t>
            </a:r>
            <a:r>
              <a:rPr lang="en-US" sz="2000" dirty="0">
                <a:solidFill>
                  <a:srgbClr val="7030A0"/>
                </a:solidFill>
                <a:latin typeface="Consolas" panose="020B0609020204030204" pitchFamily="49" charset="0"/>
              </a:rPr>
              <a:t>:</a:t>
            </a:r>
          </a:p>
          <a:p>
            <a:r>
              <a:rPr lang="en-US" sz="2000" dirty="0">
                <a:latin typeface="Consolas" panose="020B0609020204030204" pitchFamily="49" charset="0"/>
              </a:rPr>
              <a:t>  print('File not found!')</a:t>
            </a:r>
          </a:p>
          <a:p>
            <a:r>
              <a:rPr lang="en-US" sz="2000" dirty="0">
                <a:solidFill>
                  <a:srgbClr val="7030A0"/>
                </a:solidFill>
                <a:latin typeface="Consolas" panose="020B0609020204030204" pitchFamily="49" charset="0"/>
              </a:rPr>
              <a:t>except:</a:t>
            </a:r>
          </a:p>
          <a:p>
            <a:r>
              <a:rPr lang="en-US" sz="2000" dirty="0">
                <a:latin typeface="Consolas" panose="020B0609020204030204" pitchFamily="49" charset="0"/>
              </a:rPr>
              <a:t>  print('Some other error occurred!')</a:t>
            </a:r>
          </a:p>
          <a:p>
            <a:endParaRPr lang="en-US" sz="2000" dirty="0">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628A29AA-03A7-4B5E-B54A-4666E56C5C59}"/>
              </a:ext>
            </a:extLst>
          </p:cNvPr>
          <p:cNvSpPr/>
          <p:nvPr/>
        </p:nvSpPr>
        <p:spPr>
          <a:xfrm>
            <a:off x="8655815" y="1430918"/>
            <a:ext cx="3122055" cy="1184594"/>
          </a:xfrm>
          <a:prstGeom prst="wedgeRoundRectCallout">
            <a:avLst>
              <a:gd name="adj1" fmla="val -56625"/>
              <a:gd name="adj2" fmla="val 1118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now how do we check for </a:t>
            </a:r>
            <a:r>
              <a:rPr lang="en-US" sz="2000" dirty="0">
                <a:solidFill>
                  <a:srgbClr val="E6D5F3"/>
                </a:solidFill>
                <a:latin typeface="Corbel" panose="020B0503020204020204" pitchFamily="34" charset="0"/>
              </a:rPr>
              <a:t>errors</a:t>
            </a:r>
            <a:r>
              <a:rPr lang="en-US" sz="2000" dirty="0">
                <a:latin typeface="Corbel" panose="020B0503020204020204" pitchFamily="34" charset="0"/>
              </a:rPr>
              <a:t>?</a:t>
            </a:r>
          </a:p>
        </p:txBody>
      </p:sp>
      <p:sp>
        <p:nvSpPr>
          <p:cNvPr id="24" name="Speech Bubble: Rectangle with Corners Rounded 23">
            <a:extLst>
              <a:ext uri="{FF2B5EF4-FFF2-40B4-BE49-F238E27FC236}">
                <a16:creationId xmlns:a16="http://schemas.microsoft.com/office/drawing/2014/main" id="{2B88CFD5-A366-4899-9339-E0975D7DAD23}"/>
              </a:ext>
            </a:extLst>
          </p:cNvPr>
          <p:cNvSpPr/>
          <p:nvPr/>
        </p:nvSpPr>
        <p:spPr>
          <a:xfrm>
            <a:off x="836578" y="2883654"/>
            <a:ext cx="2217383" cy="1090692"/>
          </a:xfrm>
          <a:prstGeom prst="wedgeRoundRectCallout">
            <a:avLst>
              <a:gd name="adj1" fmla="val 74301"/>
              <a:gd name="adj2" fmla="val 857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 we try to open the file...</a:t>
            </a:r>
          </a:p>
        </p:txBody>
      </p:sp>
      <p:sp>
        <p:nvSpPr>
          <p:cNvPr id="29" name="Speech Bubble: Rectangle with Corners Rounded 28">
            <a:extLst>
              <a:ext uri="{FF2B5EF4-FFF2-40B4-BE49-F238E27FC236}">
                <a16:creationId xmlns:a16="http://schemas.microsoft.com/office/drawing/2014/main" id="{165DB5DE-4643-4BA1-993B-01CDB946C139}"/>
              </a:ext>
            </a:extLst>
          </p:cNvPr>
          <p:cNvSpPr/>
          <p:nvPr/>
        </p:nvSpPr>
        <p:spPr>
          <a:xfrm>
            <a:off x="107004" y="4453402"/>
            <a:ext cx="2859931" cy="1090692"/>
          </a:xfrm>
          <a:prstGeom prst="wedgeRoundRectCallout">
            <a:avLst>
              <a:gd name="adj1" fmla="val 72782"/>
              <a:gd name="adj2" fmla="val 830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file doesn't exist, execution immediately jumps here!</a:t>
            </a:r>
          </a:p>
        </p:txBody>
      </p:sp>
      <p:sp>
        <p:nvSpPr>
          <p:cNvPr id="30" name="Speech Bubble: Rectangle with Corners Rounded 29">
            <a:extLst>
              <a:ext uri="{FF2B5EF4-FFF2-40B4-BE49-F238E27FC236}">
                <a16:creationId xmlns:a16="http://schemas.microsoft.com/office/drawing/2014/main" id="{0E1D8C3D-5EAD-464F-9434-FA56B81D1F11}"/>
              </a:ext>
            </a:extLst>
          </p:cNvPr>
          <p:cNvSpPr/>
          <p:nvPr/>
        </p:nvSpPr>
        <p:spPr>
          <a:xfrm>
            <a:off x="8962943" y="4760775"/>
            <a:ext cx="3122054" cy="1332614"/>
          </a:xfrm>
          <a:prstGeom prst="wedgeRoundRectCallout">
            <a:avLst>
              <a:gd name="adj1" fmla="val -135381"/>
              <a:gd name="adj2" fmla="val 711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some other error occurs (e.g., the file is deleted while reading it), the code jumps here.</a:t>
            </a:r>
          </a:p>
        </p:txBody>
      </p:sp>
    </p:spTree>
    <p:extLst>
      <p:ext uri="{BB962C8B-B14F-4D97-AF65-F5344CB8AC3E}">
        <p14:creationId xmlns:p14="http://schemas.microsoft.com/office/powerpoint/2010/main" val="384717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animBg="1"/>
      <p:bldP spid="26" grpId="0" animBg="1"/>
      <p:bldP spid="26" grpId="1" animBg="1"/>
      <p:bldP spid="24" grpId="0" animBg="1"/>
      <p:bldP spid="24" grpId="1" animBg="1"/>
      <p:bldP spid="29" grpId="0" animBg="1"/>
      <p:bldP spid="29" grpId="1" animBg="1"/>
      <p:bldP spid="30" grpId="0" animBg="1"/>
      <p:bldP spid="30"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3E328FE2-41E3-479A-B1F4-DF5043A54BD8}"/>
              </a:ext>
            </a:extLst>
          </p:cNvPr>
          <p:cNvSpPr txBox="1"/>
          <p:nvPr/>
        </p:nvSpPr>
        <p:spPr>
          <a:xfrm>
            <a:off x="3272894" y="3312222"/>
            <a:ext cx="5646205" cy="3261854"/>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for line in </a:t>
            </a:r>
            <a:r>
              <a:rPr lang="en-US" sz="2000" dirty="0" err="1">
                <a:solidFill>
                  <a:srgbClr val="009A46"/>
                </a:solidFill>
                <a:latin typeface="Consolas" panose="020B0609020204030204" pitchFamily="49" charset="0"/>
              </a:rPr>
              <a:t>file_object</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p>
          <a:p>
            <a:r>
              <a:rPr lang="en-US" sz="2000" dirty="0">
                <a:latin typeface="Consolas" panose="020B0609020204030204" pitchFamily="49" charset="0"/>
              </a:rPr>
              <a:t>  # The "with" </a:t>
            </a:r>
            <a:r>
              <a:rPr lang="en-US" sz="2000" dirty="0" err="1">
                <a:latin typeface="Consolas" panose="020B0609020204030204" pitchFamily="49" charset="0"/>
              </a:rPr>
              <a:t>cmd</a:t>
            </a:r>
            <a:r>
              <a:rPr lang="en-US" sz="2000" dirty="0">
                <a:latin typeface="Consolas" panose="020B0609020204030204" pitchFamily="49" charset="0"/>
              </a:rPr>
              <a:t> auto-closes the file</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7" name="TextBox 6">
            <a:extLst>
              <a:ext uri="{FF2B5EF4-FFF2-40B4-BE49-F238E27FC236}">
                <a16:creationId xmlns:a16="http://schemas.microsoft.com/office/drawing/2014/main" id="{6A277365-D200-439F-B3F7-399ED87F29A5}"/>
              </a:ext>
            </a:extLst>
          </p:cNvPr>
          <p:cNvSpPr txBox="1"/>
          <p:nvPr/>
        </p:nvSpPr>
        <p:spPr>
          <a:xfrm>
            <a:off x="3272897" y="2636038"/>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Reading from Files</a:t>
            </a:r>
          </a:p>
        </p:txBody>
      </p:sp>
      <p:sp>
        <p:nvSpPr>
          <p:cNvPr id="27" name="TextBox 26">
            <a:extLst>
              <a:ext uri="{FF2B5EF4-FFF2-40B4-BE49-F238E27FC236}">
                <a16:creationId xmlns:a16="http://schemas.microsoft.com/office/drawing/2014/main" id="{3BA67910-DB11-4A82-BE7A-274519AF7A63}"/>
              </a:ext>
            </a:extLst>
          </p:cNvPr>
          <p:cNvSpPr txBox="1"/>
          <p:nvPr/>
        </p:nvSpPr>
        <p:spPr>
          <a:xfrm>
            <a:off x="3272894" y="3312222"/>
            <a:ext cx="5646205" cy="3261854"/>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while True:</a:t>
            </a:r>
          </a:p>
          <a:p>
            <a:r>
              <a:rPr lang="en-US" sz="2000" dirty="0">
                <a:solidFill>
                  <a:srgbClr val="009A46"/>
                </a:solidFill>
                <a:latin typeface="Consolas" panose="020B0609020204030204" pitchFamily="49" charset="0"/>
              </a:rPr>
              <a:t>    line = </a:t>
            </a:r>
            <a:r>
              <a:rPr lang="en-US" sz="2000" dirty="0" err="1">
                <a:solidFill>
                  <a:srgbClr val="009A46"/>
                </a:solidFill>
                <a:latin typeface="Consolas" panose="020B0609020204030204" pitchFamily="49" charset="0"/>
              </a:rPr>
              <a:t>file_object.readline</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if not line: </a:t>
            </a:r>
          </a:p>
          <a:p>
            <a:r>
              <a:rPr lang="en-US" sz="2000" dirty="0">
                <a:solidFill>
                  <a:srgbClr val="009A46"/>
                </a:solidFill>
                <a:latin typeface="Consolas" panose="020B0609020204030204" pitchFamily="49" charset="0"/>
              </a:rPr>
              <a:t>      break</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22" name="Speech Bubble: Rectangle with Corners Rounded 21">
            <a:extLst>
              <a:ext uri="{FF2B5EF4-FFF2-40B4-BE49-F238E27FC236}">
                <a16:creationId xmlns:a16="http://schemas.microsoft.com/office/drawing/2014/main" id="{CC8FCDFA-4F8D-4674-9F50-909C7B7BEA1B}"/>
              </a:ext>
            </a:extLst>
          </p:cNvPr>
          <p:cNvSpPr/>
          <p:nvPr/>
        </p:nvSpPr>
        <p:spPr>
          <a:xfrm>
            <a:off x="8500970" y="3520233"/>
            <a:ext cx="3536185" cy="1184594"/>
          </a:xfrm>
          <a:prstGeom prst="wedgeRoundRectCallout">
            <a:avLst>
              <a:gd name="adj1" fmla="val -102439"/>
              <a:gd name="adj2" fmla="val 68203"/>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also do things a bit more manually.</a:t>
            </a:r>
          </a:p>
        </p:txBody>
      </p:sp>
      <p:sp>
        <p:nvSpPr>
          <p:cNvPr id="24" name="Speech Bubble: Rectangle with Corners Rounded 23">
            <a:extLst>
              <a:ext uri="{FF2B5EF4-FFF2-40B4-BE49-F238E27FC236}">
                <a16:creationId xmlns:a16="http://schemas.microsoft.com/office/drawing/2014/main" id="{25AA486A-5515-48B4-B507-0531A7FDE94C}"/>
              </a:ext>
            </a:extLst>
          </p:cNvPr>
          <p:cNvSpPr/>
          <p:nvPr/>
        </p:nvSpPr>
        <p:spPr>
          <a:xfrm>
            <a:off x="8665548" y="4736469"/>
            <a:ext cx="3536185" cy="1184594"/>
          </a:xfrm>
          <a:prstGeom prst="wedgeRoundRectCallout">
            <a:avLst>
              <a:gd name="adj1" fmla="val -71803"/>
              <a:gd name="adj2" fmla="val -27447"/>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c0mmand reads a single line from the file, then advances to the next line.</a:t>
            </a:r>
          </a:p>
        </p:txBody>
      </p:sp>
      <p:sp>
        <p:nvSpPr>
          <p:cNvPr id="29" name="Speech Bubble: Rectangle with Corners Rounded 28">
            <a:extLst>
              <a:ext uri="{FF2B5EF4-FFF2-40B4-BE49-F238E27FC236}">
                <a16:creationId xmlns:a16="http://schemas.microsoft.com/office/drawing/2014/main" id="{C8A96C91-3FC6-4530-A572-4C37934AEAA3}"/>
              </a:ext>
            </a:extLst>
          </p:cNvPr>
          <p:cNvSpPr/>
          <p:nvPr/>
        </p:nvSpPr>
        <p:spPr>
          <a:xfrm>
            <a:off x="6897456" y="5314115"/>
            <a:ext cx="3536185" cy="1184594"/>
          </a:xfrm>
          <a:prstGeom prst="wedgeRoundRectCallout">
            <a:avLst>
              <a:gd name="adj1" fmla="val -85013"/>
              <a:gd name="adj2" fmla="val -47584"/>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we've reached the end of the file and try to </a:t>
            </a:r>
            <a:r>
              <a:rPr lang="en-US" sz="2000" dirty="0" err="1">
                <a:solidFill>
                  <a:srgbClr val="FBE0CD"/>
                </a:solidFill>
                <a:latin typeface="Corbel" panose="020B0503020204020204" pitchFamily="34" charset="0"/>
              </a:rPr>
              <a:t>readline</a:t>
            </a:r>
            <a:r>
              <a:rPr lang="en-US" sz="2000" dirty="0">
                <a:solidFill>
                  <a:srgbClr val="FBE0CD"/>
                </a:solidFill>
                <a:latin typeface="Corbel" panose="020B0503020204020204" pitchFamily="34" charset="0"/>
              </a:rPr>
              <a:t>()</a:t>
            </a:r>
            <a:r>
              <a:rPr lang="en-US" sz="2000" dirty="0">
                <a:latin typeface="Corbel" panose="020B0503020204020204" pitchFamily="34" charset="0"/>
              </a:rPr>
              <a:t>, it  returns an empty string.</a:t>
            </a:r>
          </a:p>
        </p:txBody>
      </p:sp>
      <p:sp>
        <p:nvSpPr>
          <p:cNvPr id="30" name="TextBox 29">
            <a:extLst>
              <a:ext uri="{FF2B5EF4-FFF2-40B4-BE49-F238E27FC236}">
                <a16:creationId xmlns:a16="http://schemas.microsoft.com/office/drawing/2014/main" id="{DE2E3A82-31F4-44B6-9007-022BA447F7FA}"/>
              </a:ext>
            </a:extLst>
          </p:cNvPr>
          <p:cNvSpPr txBox="1"/>
          <p:nvPr/>
        </p:nvSpPr>
        <p:spPr>
          <a:xfrm>
            <a:off x="1430970" y="1030808"/>
            <a:ext cx="9330074" cy="461665"/>
          </a:xfrm>
          <a:prstGeom prst="rect">
            <a:avLst/>
          </a:prstGeom>
          <a:noFill/>
        </p:spPr>
        <p:txBody>
          <a:bodyPr wrap="square" rtlCol="0">
            <a:spAutoFit/>
          </a:bodyPr>
          <a:lstStyle/>
          <a:p>
            <a:pPr algn="ctr"/>
            <a:r>
              <a:rPr lang="en-US" sz="2400" dirty="0"/>
              <a:t>Let's first learn how to </a:t>
            </a:r>
            <a:r>
              <a:rPr lang="en-US" sz="2400" dirty="0">
                <a:solidFill>
                  <a:srgbClr val="009A46"/>
                </a:solidFill>
              </a:rPr>
              <a:t>read from </a:t>
            </a:r>
            <a:r>
              <a:rPr lang="en-US" sz="2400" dirty="0"/>
              <a:t>a text file on your hard drive.</a:t>
            </a:r>
          </a:p>
        </p:txBody>
      </p:sp>
    </p:spTree>
    <p:extLst>
      <p:ext uri="{BB962C8B-B14F-4D97-AF65-F5344CB8AC3E}">
        <p14:creationId xmlns:p14="http://schemas.microsoft.com/office/powerpoint/2010/main" val="356600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animBg="1"/>
      <p:bldP spid="22" grpId="0" animBg="1"/>
      <p:bldP spid="22" grpId="1" animBg="1"/>
      <p:bldP spid="24" grpId="0" animBg="1"/>
      <p:bldP spid="24" grpId="1" animBg="1"/>
      <p:bldP spid="29" grpId="0" animBg="1"/>
      <p:bldP spid="29"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38661"/>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32" name="TextBox 31">
            <a:extLst>
              <a:ext uri="{FF2B5EF4-FFF2-40B4-BE49-F238E27FC236}">
                <a16:creationId xmlns:a16="http://schemas.microsoft.com/office/drawing/2014/main" id="{94443C0A-8AAE-42DD-83B6-374D6DA58AE9}"/>
              </a:ext>
            </a:extLst>
          </p:cNvPr>
          <p:cNvSpPr txBox="1"/>
          <p:nvPr/>
        </p:nvSpPr>
        <p:spPr>
          <a:xfrm>
            <a:off x="526357" y="822189"/>
            <a:ext cx="11139300" cy="707886"/>
          </a:xfrm>
          <a:prstGeom prst="rect">
            <a:avLst/>
          </a:prstGeom>
          <a:noFill/>
        </p:spPr>
        <p:txBody>
          <a:bodyPr wrap="square" rtlCol="0">
            <a:spAutoFit/>
          </a:bodyPr>
          <a:lstStyle/>
          <a:p>
            <a:pPr algn="ctr"/>
            <a:r>
              <a:rPr lang="en-US" sz="2000" dirty="0"/>
              <a:t>OK, now let's see how to </a:t>
            </a:r>
            <a:r>
              <a:rPr lang="en-US" sz="2000" dirty="0">
                <a:solidFill>
                  <a:srgbClr val="FF0000"/>
                </a:solidFill>
              </a:rPr>
              <a:t>write to</a:t>
            </a:r>
            <a:r>
              <a:rPr lang="en-US" sz="2000" dirty="0"/>
              <a:t> a text file on your hard drive. There are two different options:</a:t>
            </a:r>
            <a:endParaRPr lang="en-US" sz="2000" dirty="0">
              <a:solidFill>
                <a:srgbClr val="FF0000"/>
              </a:solidFill>
            </a:endParaRPr>
          </a:p>
          <a:p>
            <a:pPr algn="ctr"/>
            <a:endParaRPr lang="en-US" sz="2000" dirty="0"/>
          </a:p>
        </p:txBody>
      </p:sp>
      <p:sp>
        <p:nvSpPr>
          <p:cNvPr id="20" name="TextBox 19">
            <a:extLst>
              <a:ext uri="{FF2B5EF4-FFF2-40B4-BE49-F238E27FC236}">
                <a16:creationId xmlns:a16="http://schemas.microsoft.com/office/drawing/2014/main" id="{0ACF29CB-D6FE-449F-B15F-A6DF2AC2C571}"/>
              </a:ext>
            </a:extLst>
          </p:cNvPr>
          <p:cNvSpPr txBox="1"/>
          <p:nvPr/>
        </p:nvSpPr>
        <p:spPr>
          <a:xfrm>
            <a:off x="6217803" y="1377692"/>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Appending to a File</a:t>
            </a:r>
          </a:p>
        </p:txBody>
      </p:sp>
      <p:sp>
        <p:nvSpPr>
          <p:cNvPr id="21" name="TextBox 20">
            <a:extLst>
              <a:ext uri="{FF2B5EF4-FFF2-40B4-BE49-F238E27FC236}">
                <a16:creationId xmlns:a16="http://schemas.microsoft.com/office/drawing/2014/main" id="{B7CF0A0F-CB06-4816-8472-31537AF13733}"/>
              </a:ext>
            </a:extLst>
          </p:cNvPr>
          <p:cNvSpPr txBox="1"/>
          <p:nvPr/>
        </p:nvSpPr>
        <p:spPr>
          <a:xfrm>
            <a:off x="6217800" y="2053877"/>
            <a:ext cx="5646205" cy="2331653"/>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/out.txt'</a:t>
            </a:r>
          </a:p>
          <a:p>
            <a:endParaRPr lang="en-US" sz="2000" dirty="0">
              <a:latin typeface="Consolas" panose="020B0609020204030204" pitchFamily="49" charset="0"/>
            </a:endParaRPr>
          </a:p>
          <a:p>
            <a:r>
              <a:rPr lang="en-US" sz="2000" dirty="0">
                <a:latin typeface="Consolas" panose="020B0609020204030204" pitchFamily="49" charset="0"/>
              </a:rPr>
              <a:t>with open(filename, "</a:t>
            </a:r>
            <a:r>
              <a:rPr lang="en-US" sz="2000" dirty="0">
                <a:solidFill>
                  <a:srgbClr val="FF0000"/>
                </a:solidFill>
                <a:latin typeface="Consolas" panose="020B0609020204030204" pitchFamily="49" charset="0"/>
              </a:rPr>
              <a:t>a</a:t>
            </a:r>
            <a:r>
              <a:rPr lang="en-US" sz="2000" dirty="0">
                <a:latin typeface="Consolas" panose="020B0609020204030204" pitchFamily="49" charset="0"/>
              </a:rPr>
              <a:t>") as </a:t>
            </a:r>
            <a:r>
              <a:rPr lang="en-US" sz="2000" dirty="0" err="1">
                <a:latin typeface="Consolas" panose="020B0609020204030204" pitchFamily="49" charset="0"/>
              </a:rPr>
              <a:t>file_obj</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('This adds four\n')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('lines to the end\n')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('of the original\n')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('file\n')</a:t>
            </a:r>
            <a:endParaRPr lang="en-US" sz="2000" dirty="0">
              <a:latin typeface="Consolas" panose="020B0609020204030204" pitchFamily="49" charset="0"/>
            </a:endParaRPr>
          </a:p>
        </p:txBody>
      </p:sp>
      <p:sp>
        <p:nvSpPr>
          <p:cNvPr id="13" name="TextBox 12">
            <a:extLst>
              <a:ext uri="{FF2B5EF4-FFF2-40B4-BE49-F238E27FC236}">
                <a16:creationId xmlns:a16="http://schemas.microsoft.com/office/drawing/2014/main" id="{80877E3B-5FEC-4D6F-9FE9-50F80F01D22B}"/>
              </a:ext>
            </a:extLst>
          </p:cNvPr>
          <p:cNvSpPr txBox="1"/>
          <p:nvPr/>
        </p:nvSpPr>
        <p:spPr>
          <a:xfrm>
            <a:off x="254455" y="1377692"/>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Overwriting a File</a:t>
            </a:r>
          </a:p>
        </p:txBody>
      </p:sp>
      <p:sp>
        <p:nvSpPr>
          <p:cNvPr id="14" name="TextBox 13">
            <a:extLst>
              <a:ext uri="{FF2B5EF4-FFF2-40B4-BE49-F238E27FC236}">
                <a16:creationId xmlns:a16="http://schemas.microsoft.com/office/drawing/2014/main" id="{6F2A9A95-A208-4F24-AD78-3E453E51DD15}"/>
              </a:ext>
            </a:extLst>
          </p:cNvPr>
          <p:cNvSpPr txBox="1"/>
          <p:nvPr/>
        </p:nvSpPr>
        <p:spPr>
          <a:xfrm>
            <a:off x="254452" y="2053876"/>
            <a:ext cx="5646205" cy="2331653"/>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/out.txt'</a:t>
            </a:r>
          </a:p>
          <a:p>
            <a:endParaRPr lang="en-US" sz="2000" dirty="0">
              <a:latin typeface="Consolas" panose="020B0609020204030204" pitchFamily="49" charset="0"/>
            </a:endParaRPr>
          </a:p>
          <a:p>
            <a:r>
              <a:rPr lang="en-US" sz="2000" dirty="0">
                <a:latin typeface="Consolas" panose="020B0609020204030204" pitchFamily="49" charset="0"/>
              </a:rPr>
              <a:t>with open(filename, "</a:t>
            </a:r>
            <a:r>
              <a:rPr lang="en-US" sz="2000" dirty="0">
                <a:solidFill>
                  <a:srgbClr val="FF0000"/>
                </a:solidFill>
                <a:latin typeface="Consolas" panose="020B0609020204030204" pitchFamily="49" charset="0"/>
              </a:rPr>
              <a:t>w</a:t>
            </a:r>
            <a:r>
              <a:rPr lang="en-US" sz="2000" dirty="0">
                <a:latin typeface="Consolas" panose="020B0609020204030204" pitchFamily="49" charset="0"/>
              </a:rPr>
              <a:t>") as </a:t>
            </a:r>
            <a:r>
              <a:rPr lang="en-US" sz="2000" dirty="0" err="1">
                <a:latin typeface="Consolas" panose="020B0609020204030204" pitchFamily="49" charset="0"/>
              </a:rPr>
              <a:t>file_obj</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('This deletes\n')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('the original file\n')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('and replaces it\n')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('w/these 4 lines\n')</a:t>
            </a:r>
            <a:endParaRPr lang="en-US" sz="2000" dirty="0">
              <a:latin typeface="Consolas" panose="020B0609020204030204" pitchFamily="49" charset="0"/>
            </a:endParaRPr>
          </a:p>
        </p:txBody>
      </p:sp>
      <p:grpSp>
        <p:nvGrpSpPr>
          <p:cNvPr id="22" name="Group 21">
            <a:extLst>
              <a:ext uri="{FF2B5EF4-FFF2-40B4-BE49-F238E27FC236}">
                <a16:creationId xmlns:a16="http://schemas.microsoft.com/office/drawing/2014/main" id="{A4B6D77A-9ADF-43C9-814D-428F762EDE3D}"/>
              </a:ext>
            </a:extLst>
          </p:cNvPr>
          <p:cNvGrpSpPr/>
          <p:nvPr/>
        </p:nvGrpSpPr>
        <p:grpSpPr>
          <a:xfrm>
            <a:off x="1313358" y="4402727"/>
            <a:ext cx="3428999" cy="2264514"/>
            <a:chOff x="1451114" y="5464816"/>
            <a:chExt cx="3428999" cy="2264514"/>
          </a:xfrm>
        </p:grpSpPr>
        <p:sp>
          <p:nvSpPr>
            <p:cNvPr id="23" name="Rectangle 22">
              <a:extLst>
                <a:ext uri="{FF2B5EF4-FFF2-40B4-BE49-F238E27FC236}">
                  <a16:creationId xmlns:a16="http://schemas.microsoft.com/office/drawing/2014/main" id="{4F6AF647-F122-48E7-A236-C59084812D01}"/>
                </a:ext>
              </a:extLst>
            </p:cNvPr>
            <p:cNvSpPr/>
            <p:nvPr/>
          </p:nvSpPr>
          <p:spPr>
            <a:xfrm>
              <a:off x="1530626" y="5791243"/>
              <a:ext cx="3349487" cy="1938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9C1E0A2-9D61-4261-9102-B4DACD9B19A9}"/>
                </a:ext>
              </a:extLst>
            </p:cNvPr>
            <p:cNvSpPr txBox="1"/>
            <p:nvPr/>
          </p:nvSpPr>
          <p:spPr>
            <a:xfrm>
              <a:off x="1451114" y="5464816"/>
              <a:ext cx="3220278" cy="400110"/>
            </a:xfrm>
            <a:prstGeom prst="rect">
              <a:avLst/>
            </a:prstGeom>
            <a:noFill/>
          </p:spPr>
          <p:txBody>
            <a:bodyPr wrap="square">
              <a:spAutoFit/>
            </a:bodyPr>
            <a:lstStyle/>
            <a:p>
              <a:r>
                <a:rPr lang="en-US" sz="2000" dirty="0">
                  <a:latin typeface="Consolas" panose="020B0609020204030204" pitchFamily="49" charset="0"/>
                </a:rPr>
                <a:t>out.txt</a:t>
              </a:r>
            </a:p>
          </p:txBody>
        </p:sp>
      </p:grpSp>
      <p:sp>
        <p:nvSpPr>
          <p:cNvPr id="6" name="TextBox 5">
            <a:extLst>
              <a:ext uri="{FF2B5EF4-FFF2-40B4-BE49-F238E27FC236}">
                <a16:creationId xmlns:a16="http://schemas.microsoft.com/office/drawing/2014/main" id="{2E7C8F57-D6D3-455B-BD76-FE1EFD85D3B7}"/>
              </a:ext>
            </a:extLst>
          </p:cNvPr>
          <p:cNvSpPr txBox="1"/>
          <p:nvPr/>
        </p:nvSpPr>
        <p:spPr>
          <a:xfrm>
            <a:off x="1349917" y="4754517"/>
            <a:ext cx="3288080" cy="1015663"/>
          </a:xfrm>
          <a:prstGeom prst="rect">
            <a:avLst/>
          </a:prstGeom>
          <a:noFill/>
        </p:spPr>
        <p:txBody>
          <a:bodyPr wrap="none" rtlCol="0">
            <a:spAutoFit/>
          </a:bodyPr>
          <a:lstStyle/>
          <a:p>
            <a:r>
              <a:rPr lang="en-US" sz="2000" dirty="0">
                <a:latin typeface="Consolas" panose="020B0609020204030204" pitchFamily="49" charset="0"/>
              </a:rPr>
              <a:t>These are the original</a:t>
            </a:r>
          </a:p>
          <a:p>
            <a:r>
              <a:rPr lang="en-US" sz="2000" dirty="0">
                <a:latin typeface="Consolas" panose="020B0609020204030204" pitchFamily="49" charset="0"/>
              </a:rPr>
              <a:t>file contents.</a:t>
            </a:r>
          </a:p>
          <a:p>
            <a:endParaRPr lang="en-US" sz="2000"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CCF33C5B-E39E-49F6-A3E1-A8F995E725B1}"/>
              </a:ext>
            </a:extLst>
          </p:cNvPr>
          <p:cNvCxnSpPr>
            <a:cxnSpLocks/>
          </p:cNvCxnSpPr>
          <p:nvPr/>
        </p:nvCxnSpPr>
        <p:spPr>
          <a:xfrm>
            <a:off x="9939" y="28606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Speech Bubble: Rectangle with Corners Rounded 32">
            <a:extLst>
              <a:ext uri="{FF2B5EF4-FFF2-40B4-BE49-F238E27FC236}">
                <a16:creationId xmlns:a16="http://schemas.microsoft.com/office/drawing/2014/main" id="{78FCC8F3-34CA-4287-8A3D-49DF2FE1460E}"/>
              </a:ext>
            </a:extLst>
          </p:cNvPr>
          <p:cNvSpPr/>
          <p:nvPr/>
        </p:nvSpPr>
        <p:spPr>
          <a:xfrm>
            <a:off x="4674556" y="3623193"/>
            <a:ext cx="3536185" cy="1184594"/>
          </a:xfrm>
          <a:prstGeom prst="wedgeRoundRectCallout">
            <a:avLst>
              <a:gd name="adj1" fmla="val -88948"/>
              <a:gd name="adj2" fmla="val -101282"/>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20000"/>
                    <a:lumOff val="80000"/>
                  </a:schemeClr>
                </a:solidFill>
                <a:latin typeface="Corbel" panose="020B0503020204020204" pitchFamily="34" charset="0"/>
              </a:rPr>
              <a:t>"w"</a:t>
            </a:r>
            <a:r>
              <a:rPr lang="en-US" sz="2000" dirty="0">
                <a:latin typeface="Corbel" panose="020B0503020204020204" pitchFamily="34" charset="0"/>
              </a:rPr>
              <a:t> means we are opening the file for writing and will delete the original contents first.</a:t>
            </a:r>
          </a:p>
        </p:txBody>
      </p:sp>
      <p:cxnSp>
        <p:nvCxnSpPr>
          <p:cNvPr id="34" name="Straight Arrow Connector 33">
            <a:extLst>
              <a:ext uri="{FF2B5EF4-FFF2-40B4-BE49-F238E27FC236}">
                <a16:creationId xmlns:a16="http://schemas.microsoft.com/office/drawing/2014/main" id="{74DB8186-B06B-4C96-B2FB-92322F92B6B9}"/>
              </a:ext>
            </a:extLst>
          </p:cNvPr>
          <p:cNvCxnSpPr>
            <a:cxnSpLocks/>
          </p:cNvCxnSpPr>
          <p:nvPr/>
        </p:nvCxnSpPr>
        <p:spPr>
          <a:xfrm>
            <a:off x="322853" y="317150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AE60015-1174-405F-BC86-B0A79BC085C3}"/>
              </a:ext>
            </a:extLst>
          </p:cNvPr>
          <p:cNvSpPr txBox="1"/>
          <p:nvPr/>
        </p:nvSpPr>
        <p:spPr>
          <a:xfrm>
            <a:off x="1349917" y="4757689"/>
            <a:ext cx="1877437"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This deletes</a:t>
            </a:r>
          </a:p>
        </p:txBody>
      </p:sp>
      <p:sp>
        <p:nvSpPr>
          <p:cNvPr id="37" name="TextBox 36">
            <a:extLst>
              <a:ext uri="{FF2B5EF4-FFF2-40B4-BE49-F238E27FC236}">
                <a16:creationId xmlns:a16="http://schemas.microsoft.com/office/drawing/2014/main" id="{32BC4DBC-A80D-456F-89E0-28D512DB19B4}"/>
              </a:ext>
            </a:extLst>
          </p:cNvPr>
          <p:cNvSpPr txBox="1"/>
          <p:nvPr/>
        </p:nvSpPr>
        <p:spPr>
          <a:xfrm>
            <a:off x="1349917" y="5072886"/>
            <a:ext cx="2582758"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the original file</a:t>
            </a:r>
          </a:p>
        </p:txBody>
      </p:sp>
      <p:cxnSp>
        <p:nvCxnSpPr>
          <p:cNvPr id="38" name="Straight Arrow Connector 37">
            <a:extLst>
              <a:ext uri="{FF2B5EF4-FFF2-40B4-BE49-F238E27FC236}">
                <a16:creationId xmlns:a16="http://schemas.microsoft.com/office/drawing/2014/main" id="{A566D766-027C-46D7-BABF-F022A6BBF099}"/>
              </a:ext>
            </a:extLst>
          </p:cNvPr>
          <p:cNvCxnSpPr>
            <a:cxnSpLocks/>
          </p:cNvCxnSpPr>
          <p:nvPr/>
        </p:nvCxnSpPr>
        <p:spPr>
          <a:xfrm>
            <a:off x="338337" y="345881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37C8E4-7F2F-4FFC-B80C-98D47C8A2A88}"/>
              </a:ext>
            </a:extLst>
          </p:cNvPr>
          <p:cNvSpPr txBox="1"/>
          <p:nvPr/>
        </p:nvSpPr>
        <p:spPr>
          <a:xfrm>
            <a:off x="1349917" y="5388083"/>
            <a:ext cx="2441694"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and replaces it </a:t>
            </a:r>
          </a:p>
        </p:txBody>
      </p:sp>
      <p:cxnSp>
        <p:nvCxnSpPr>
          <p:cNvPr id="40" name="Straight Arrow Connector 39">
            <a:extLst>
              <a:ext uri="{FF2B5EF4-FFF2-40B4-BE49-F238E27FC236}">
                <a16:creationId xmlns:a16="http://schemas.microsoft.com/office/drawing/2014/main" id="{8D9EF03D-0589-4933-8E26-D2C7A1754188}"/>
              </a:ext>
            </a:extLst>
          </p:cNvPr>
          <p:cNvCxnSpPr>
            <a:cxnSpLocks/>
          </p:cNvCxnSpPr>
          <p:nvPr/>
        </p:nvCxnSpPr>
        <p:spPr>
          <a:xfrm>
            <a:off x="338337" y="375924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33A7BEE-E3DC-4C0B-AC5F-0CA9786C8ADF}"/>
              </a:ext>
            </a:extLst>
          </p:cNvPr>
          <p:cNvSpPr txBox="1"/>
          <p:nvPr/>
        </p:nvSpPr>
        <p:spPr>
          <a:xfrm>
            <a:off x="1349917" y="5703281"/>
            <a:ext cx="2300630"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w/these 4 lines</a:t>
            </a:r>
          </a:p>
        </p:txBody>
      </p:sp>
      <p:cxnSp>
        <p:nvCxnSpPr>
          <p:cNvPr id="43" name="Straight Arrow Connector 42">
            <a:extLst>
              <a:ext uri="{FF2B5EF4-FFF2-40B4-BE49-F238E27FC236}">
                <a16:creationId xmlns:a16="http://schemas.microsoft.com/office/drawing/2014/main" id="{CF26F480-17AE-436A-9D93-D37ED16DDE34}"/>
              </a:ext>
            </a:extLst>
          </p:cNvPr>
          <p:cNvCxnSpPr>
            <a:cxnSpLocks/>
          </p:cNvCxnSpPr>
          <p:nvPr/>
        </p:nvCxnSpPr>
        <p:spPr>
          <a:xfrm>
            <a:off x="367736" y="40709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Speech Bubble: Rectangle with Corners Rounded 43">
            <a:extLst>
              <a:ext uri="{FF2B5EF4-FFF2-40B4-BE49-F238E27FC236}">
                <a16:creationId xmlns:a16="http://schemas.microsoft.com/office/drawing/2014/main" id="{666AE2D1-1334-463A-A80A-B9711B63C547}"/>
              </a:ext>
            </a:extLst>
          </p:cNvPr>
          <p:cNvSpPr/>
          <p:nvPr/>
        </p:nvSpPr>
        <p:spPr>
          <a:xfrm>
            <a:off x="4952700" y="1646245"/>
            <a:ext cx="3536185" cy="1184594"/>
          </a:xfrm>
          <a:prstGeom prst="wedgeRoundRectCallout">
            <a:avLst>
              <a:gd name="adj1" fmla="val -102439"/>
              <a:gd name="adj2" fmla="val 68203"/>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These must be strings – other types aren't allowed.</a:t>
            </a:r>
          </a:p>
        </p:txBody>
      </p:sp>
      <p:cxnSp>
        <p:nvCxnSpPr>
          <p:cNvPr id="45" name="Straight Arrow Connector 44">
            <a:extLst>
              <a:ext uri="{FF2B5EF4-FFF2-40B4-BE49-F238E27FC236}">
                <a16:creationId xmlns:a16="http://schemas.microsoft.com/office/drawing/2014/main" id="{CC934465-E6DC-435C-BD8B-1E92995E1593}"/>
              </a:ext>
            </a:extLst>
          </p:cNvPr>
          <p:cNvCxnSpPr>
            <a:cxnSpLocks/>
          </p:cNvCxnSpPr>
          <p:nvPr/>
        </p:nvCxnSpPr>
        <p:spPr>
          <a:xfrm>
            <a:off x="5970104" y="28720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95404DF-6040-42C2-A65C-58ECCAB36D66}"/>
              </a:ext>
            </a:extLst>
          </p:cNvPr>
          <p:cNvGrpSpPr/>
          <p:nvPr/>
        </p:nvGrpSpPr>
        <p:grpSpPr>
          <a:xfrm>
            <a:off x="7466303" y="4426627"/>
            <a:ext cx="3428999" cy="2264514"/>
            <a:chOff x="1451114" y="5464816"/>
            <a:chExt cx="3428999" cy="2264514"/>
          </a:xfrm>
        </p:grpSpPr>
        <p:sp>
          <p:nvSpPr>
            <p:cNvPr id="47" name="Rectangle 46">
              <a:extLst>
                <a:ext uri="{FF2B5EF4-FFF2-40B4-BE49-F238E27FC236}">
                  <a16:creationId xmlns:a16="http://schemas.microsoft.com/office/drawing/2014/main" id="{54F2DC4A-6409-4ECD-BB11-DEC848CAA3E6}"/>
                </a:ext>
              </a:extLst>
            </p:cNvPr>
            <p:cNvSpPr/>
            <p:nvPr/>
          </p:nvSpPr>
          <p:spPr>
            <a:xfrm>
              <a:off x="1530626" y="5791243"/>
              <a:ext cx="3349487" cy="1938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5051C6F-4619-4954-A436-58340671DF98}"/>
                </a:ext>
              </a:extLst>
            </p:cNvPr>
            <p:cNvSpPr txBox="1"/>
            <p:nvPr/>
          </p:nvSpPr>
          <p:spPr>
            <a:xfrm>
              <a:off x="1451114" y="5464816"/>
              <a:ext cx="3220278" cy="400110"/>
            </a:xfrm>
            <a:prstGeom prst="rect">
              <a:avLst/>
            </a:prstGeom>
            <a:noFill/>
          </p:spPr>
          <p:txBody>
            <a:bodyPr wrap="square">
              <a:spAutoFit/>
            </a:bodyPr>
            <a:lstStyle/>
            <a:p>
              <a:r>
                <a:rPr lang="en-US" sz="2000" dirty="0">
                  <a:latin typeface="Consolas" panose="020B0609020204030204" pitchFamily="49" charset="0"/>
                </a:rPr>
                <a:t>out.txt</a:t>
              </a:r>
            </a:p>
          </p:txBody>
        </p:sp>
      </p:grpSp>
      <p:sp>
        <p:nvSpPr>
          <p:cNvPr id="49" name="TextBox 48">
            <a:extLst>
              <a:ext uri="{FF2B5EF4-FFF2-40B4-BE49-F238E27FC236}">
                <a16:creationId xmlns:a16="http://schemas.microsoft.com/office/drawing/2014/main" id="{9CBE1651-630C-4524-A3C1-05697544609E}"/>
              </a:ext>
            </a:extLst>
          </p:cNvPr>
          <p:cNvSpPr txBox="1"/>
          <p:nvPr/>
        </p:nvSpPr>
        <p:spPr>
          <a:xfrm>
            <a:off x="7562496" y="4778417"/>
            <a:ext cx="3288080" cy="1015663"/>
          </a:xfrm>
          <a:prstGeom prst="rect">
            <a:avLst/>
          </a:prstGeom>
          <a:noFill/>
        </p:spPr>
        <p:txBody>
          <a:bodyPr wrap="none" rtlCol="0">
            <a:spAutoFit/>
          </a:bodyPr>
          <a:lstStyle/>
          <a:p>
            <a:r>
              <a:rPr lang="en-US" sz="2000" dirty="0">
                <a:latin typeface="Consolas" panose="020B0609020204030204" pitchFamily="49" charset="0"/>
              </a:rPr>
              <a:t>These are the original</a:t>
            </a:r>
          </a:p>
          <a:p>
            <a:r>
              <a:rPr lang="en-US" sz="2000" dirty="0">
                <a:latin typeface="Consolas" panose="020B0609020204030204" pitchFamily="49" charset="0"/>
              </a:rPr>
              <a:t>file contents.</a:t>
            </a:r>
          </a:p>
          <a:p>
            <a:endParaRPr lang="en-US" sz="2000" dirty="0">
              <a:latin typeface="Consolas" panose="020B0609020204030204" pitchFamily="49" charset="0"/>
            </a:endParaRPr>
          </a:p>
        </p:txBody>
      </p:sp>
      <p:sp>
        <p:nvSpPr>
          <p:cNvPr id="50" name="Speech Bubble: Rectangle with Corners Rounded 49">
            <a:extLst>
              <a:ext uri="{FF2B5EF4-FFF2-40B4-BE49-F238E27FC236}">
                <a16:creationId xmlns:a16="http://schemas.microsoft.com/office/drawing/2014/main" id="{D1BC33F0-162F-4566-9171-F1702336BFAA}"/>
              </a:ext>
            </a:extLst>
          </p:cNvPr>
          <p:cNvSpPr/>
          <p:nvPr/>
        </p:nvSpPr>
        <p:spPr>
          <a:xfrm>
            <a:off x="3930118" y="179623"/>
            <a:ext cx="3536185" cy="1184594"/>
          </a:xfrm>
          <a:prstGeom prst="wedgeRoundRectCallout">
            <a:avLst>
              <a:gd name="adj1" fmla="val 103023"/>
              <a:gd name="adj2" fmla="val 168048"/>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20000"/>
                    <a:lumOff val="80000"/>
                  </a:schemeClr>
                </a:solidFill>
                <a:latin typeface="Corbel" panose="020B0503020204020204" pitchFamily="34" charset="0"/>
              </a:rPr>
              <a:t>"a" </a:t>
            </a:r>
            <a:r>
              <a:rPr lang="en-US" sz="2000" dirty="0">
                <a:latin typeface="Corbel" panose="020B0503020204020204" pitchFamily="34" charset="0"/>
              </a:rPr>
              <a:t>means we are appending data onto the end of the file, adding to its original contents.</a:t>
            </a:r>
          </a:p>
        </p:txBody>
      </p:sp>
      <p:cxnSp>
        <p:nvCxnSpPr>
          <p:cNvPr id="52" name="Straight Arrow Connector 51">
            <a:extLst>
              <a:ext uri="{FF2B5EF4-FFF2-40B4-BE49-F238E27FC236}">
                <a16:creationId xmlns:a16="http://schemas.microsoft.com/office/drawing/2014/main" id="{07D3F3B8-B91E-47FA-A9B9-A9DBA4C02289}"/>
              </a:ext>
            </a:extLst>
          </p:cNvPr>
          <p:cNvCxnSpPr>
            <a:cxnSpLocks/>
          </p:cNvCxnSpPr>
          <p:nvPr/>
        </p:nvCxnSpPr>
        <p:spPr>
          <a:xfrm>
            <a:off x="6267077" y="31668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5577336-F817-4744-8AB6-2618AE5C59A2}"/>
              </a:ext>
            </a:extLst>
          </p:cNvPr>
          <p:cNvSpPr txBox="1"/>
          <p:nvPr/>
        </p:nvSpPr>
        <p:spPr>
          <a:xfrm>
            <a:off x="7562496" y="5379222"/>
            <a:ext cx="2159566"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This adds four</a:t>
            </a:r>
          </a:p>
        </p:txBody>
      </p:sp>
      <p:sp>
        <p:nvSpPr>
          <p:cNvPr id="54" name="TextBox 53">
            <a:extLst>
              <a:ext uri="{FF2B5EF4-FFF2-40B4-BE49-F238E27FC236}">
                <a16:creationId xmlns:a16="http://schemas.microsoft.com/office/drawing/2014/main" id="{4E75E641-1BD0-4DCD-BBBC-FB6D884C4DD1}"/>
              </a:ext>
            </a:extLst>
          </p:cNvPr>
          <p:cNvSpPr txBox="1"/>
          <p:nvPr/>
        </p:nvSpPr>
        <p:spPr>
          <a:xfrm>
            <a:off x="7562496" y="5694419"/>
            <a:ext cx="2441694"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lines to the end</a:t>
            </a:r>
          </a:p>
        </p:txBody>
      </p:sp>
      <p:cxnSp>
        <p:nvCxnSpPr>
          <p:cNvPr id="55" name="Straight Arrow Connector 54">
            <a:extLst>
              <a:ext uri="{FF2B5EF4-FFF2-40B4-BE49-F238E27FC236}">
                <a16:creationId xmlns:a16="http://schemas.microsoft.com/office/drawing/2014/main" id="{D3886BB0-56C4-4A78-A673-97FF447626CB}"/>
              </a:ext>
            </a:extLst>
          </p:cNvPr>
          <p:cNvCxnSpPr>
            <a:cxnSpLocks/>
          </p:cNvCxnSpPr>
          <p:nvPr/>
        </p:nvCxnSpPr>
        <p:spPr>
          <a:xfrm>
            <a:off x="6282561" y="34839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967583C-C85E-48B6-B9CD-B40A7112C9E6}"/>
              </a:ext>
            </a:extLst>
          </p:cNvPr>
          <p:cNvSpPr txBox="1"/>
          <p:nvPr/>
        </p:nvSpPr>
        <p:spPr>
          <a:xfrm>
            <a:off x="7562496" y="6009616"/>
            <a:ext cx="2300630"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of the original</a:t>
            </a:r>
          </a:p>
        </p:txBody>
      </p:sp>
      <p:cxnSp>
        <p:nvCxnSpPr>
          <p:cNvPr id="57" name="Straight Arrow Connector 56">
            <a:extLst>
              <a:ext uri="{FF2B5EF4-FFF2-40B4-BE49-F238E27FC236}">
                <a16:creationId xmlns:a16="http://schemas.microsoft.com/office/drawing/2014/main" id="{2E49F2F3-0B56-4A38-B0FA-AE25000A71C2}"/>
              </a:ext>
            </a:extLst>
          </p:cNvPr>
          <p:cNvCxnSpPr>
            <a:cxnSpLocks/>
          </p:cNvCxnSpPr>
          <p:nvPr/>
        </p:nvCxnSpPr>
        <p:spPr>
          <a:xfrm>
            <a:off x="6282561" y="37744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027A983-23FC-49B6-8994-B43ACA36686C}"/>
              </a:ext>
            </a:extLst>
          </p:cNvPr>
          <p:cNvSpPr txBox="1"/>
          <p:nvPr/>
        </p:nvSpPr>
        <p:spPr>
          <a:xfrm>
            <a:off x="7562496" y="6324814"/>
            <a:ext cx="748923"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file</a:t>
            </a:r>
          </a:p>
        </p:txBody>
      </p:sp>
      <p:cxnSp>
        <p:nvCxnSpPr>
          <p:cNvPr id="59" name="Straight Arrow Connector 58">
            <a:extLst>
              <a:ext uri="{FF2B5EF4-FFF2-40B4-BE49-F238E27FC236}">
                <a16:creationId xmlns:a16="http://schemas.microsoft.com/office/drawing/2014/main" id="{9A80EF6D-928F-483C-BC51-895C398C398B}"/>
              </a:ext>
            </a:extLst>
          </p:cNvPr>
          <p:cNvCxnSpPr>
            <a:cxnSpLocks/>
          </p:cNvCxnSpPr>
          <p:nvPr/>
        </p:nvCxnSpPr>
        <p:spPr>
          <a:xfrm>
            <a:off x="6311960" y="41060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black rectangle with a black background&#10;&#10;Description automatically generated with low confidence">
            <a:extLst>
              <a:ext uri="{FF2B5EF4-FFF2-40B4-BE49-F238E27FC236}">
                <a16:creationId xmlns:a16="http://schemas.microsoft.com/office/drawing/2014/main" id="{4D71A9A4-3707-44C8-A113-FC6185DF6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4810391"/>
            <a:ext cx="295008" cy="295008"/>
          </a:xfrm>
          <a:prstGeom prst="rect">
            <a:avLst/>
          </a:prstGeom>
        </p:spPr>
      </p:pic>
      <p:sp>
        <p:nvSpPr>
          <p:cNvPr id="60" name="Speech Bubble: Rectangle with Corners Rounded 59">
            <a:extLst>
              <a:ext uri="{FF2B5EF4-FFF2-40B4-BE49-F238E27FC236}">
                <a16:creationId xmlns:a16="http://schemas.microsoft.com/office/drawing/2014/main" id="{28028A39-7084-42DD-9E31-044E4CDF5BBD}"/>
              </a:ext>
            </a:extLst>
          </p:cNvPr>
          <p:cNvSpPr/>
          <p:nvPr/>
        </p:nvSpPr>
        <p:spPr>
          <a:xfrm>
            <a:off x="4275643" y="5166719"/>
            <a:ext cx="3755174" cy="1210385"/>
          </a:xfrm>
          <a:prstGeom prst="wedgeRoundRectCallout">
            <a:avLst>
              <a:gd name="adj1" fmla="val -123095"/>
              <a:gd name="adj2" fmla="val -66096"/>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file object maintains </a:t>
            </a:r>
            <a:r>
              <a:rPr lang="en-US" sz="2000" dirty="0">
                <a:solidFill>
                  <a:schemeClr val="accent2">
                    <a:lumMod val="20000"/>
                    <a:lumOff val="80000"/>
                  </a:schemeClr>
                </a:solidFill>
                <a:latin typeface="Corbel" panose="020B0503020204020204" pitchFamily="34" charset="0"/>
              </a:rPr>
              <a:t>a "write cursor" </a:t>
            </a:r>
            <a:r>
              <a:rPr lang="en-US" sz="2000" dirty="0">
                <a:latin typeface="Corbel" panose="020B0503020204020204" pitchFamily="34" charset="0"/>
              </a:rPr>
              <a:t>which indicates where data is to be written.</a:t>
            </a:r>
          </a:p>
        </p:txBody>
      </p:sp>
      <p:pic>
        <p:nvPicPr>
          <p:cNvPr id="61" name="Picture 60" descr="A black rectangle with a black background&#10;&#10;Description automatically generated with low confidence">
            <a:extLst>
              <a:ext uri="{FF2B5EF4-FFF2-40B4-BE49-F238E27FC236}">
                <a16:creationId xmlns:a16="http://schemas.microsoft.com/office/drawing/2014/main" id="{693CE67C-8661-4DE2-8B22-926DE9201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5114439"/>
            <a:ext cx="295008" cy="295008"/>
          </a:xfrm>
          <a:prstGeom prst="rect">
            <a:avLst/>
          </a:prstGeom>
        </p:spPr>
      </p:pic>
      <p:pic>
        <p:nvPicPr>
          <p:cNvPr id="62" name="Picture 61" descr="A black rectangle with a black background&#10;&#10;Description automatically generated with low confidence">
            <a:extLst>
              <a:ext uri="{FF2B5EF4-FFF2-40B4-BE49-F238E27FC236}">
                <a16:creationId xmlns:a16="http://schemas.microsoft.com/office/drawing/2014/main" id="{BC36EEF2-D855-4A46-A7AF-EC29CD261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5418487"/>
            <a:ext cx="295008" cy="295008"/>
          </a:xfrm>
          <a:prstGeom prst="rect">
            <a:avLst/>
          </a:prstGeom>
        </p:spPr>
      </p:pic>
      <p:pic>
        <p:nvPicPr>
          <p:cNvPr id="63" name="Picture 62" descr="A black rectangle with a black background&#10;&#10;Description automatically generated with low confidence">
            <a:extLst>
              <a:ext uri="{FF2B5EF4-FFF2-40B4-BE49-F238E27FC236}">
                <a16:creationId xmlns:a16="http://schemas.microsoft.com/office/drawing/2014/main" id="{F6CBAD8A-A4CA-4B16-9B18-FA441E3C8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5722535"/>
            <a:ext cx="295008" cy="295008"/>
          </a:xfrm>
          <a:prstGeom prst="rect">
            <a:avLst/>
          </a:prstGeom>
        </p:spPr>
      </p:pic>
      <p:pic>
        <p:nvPicPr>
          <p:cNvPr id="64" name="Picture 63" descr="A black rectangle with a black background&#10;&#10;Description automatically generated with low confidence">
            <a:extLst>
              <a:ext uri="{FF2B5EF4-FFF2-40B4-BE49-F238E27FC236}">
                <a16:creationId xmlns:a16="http://schemas.microsoft.com/office/drawing/2014/main" id="{35F0F13F-22E8-4C8E-91A0-D112BC273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6026582"/>
            <a:ext cx="295008" cy="295008"/>
          </a:xfrm>
          <a:prstGeom prst="rect">
            <a:avLst/>
          </a:prstGeom>
        </p:spPr>
      </p:pic>
      <p:pic>
        <p:nvPicPr>
          <p:cNvPr id="65" name="Picture 64" descr="A black rectangle with a black background&#10;&#10;Description automatically generated with low confidence">
            <a:extLst>
              <a:ext uri="{FF2B5EF4-FFF2-40B4-BE49-F238E27FC236}">
                <a16:creationId xmlns:a16="http://schemas.microsoft.com/office/drawing/2014/main" id="{A1E32CBB-1EFE-4C7D-9A53-856588F2F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952" y="5438856"/>
            <a:ext cx="295008" cy="295008"/>
          </a:xfrm>
          <a:prstGeom prst="rect">
            <a:avLst/>
          </a:prstGeom>
        </p:spPr>
      </p:pic>
      <p:pic>
        <p:nvPicPr>
          <p:cNvPr id="66" name="Picture 65" descr="A black rectangle with a black background&#10;&#10;Description automatically generated with low confidence">
            <a:extLst>
              <a:ext uri="{FF2B5EF4-FFF2-40B4-BE49-F238E27FC236}">
                <a16:creationId xmlns:a16="http://schemas.microsoft.com/office/drawing/2014/main" id="{71F3DA57-5DE5-4143-9C91-695557009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952" y="5742904"/>
            <a:ext cx="295008" cy="295008"/>
          </a:xfrm>
          <a:prstGeom prst="rect">
            <a:avLst/>
          </a:prstGeom>
        </p:spPr>
      </p:pic>
      <p:pic>
        <p:nvPicPr>
          <p:cNvPr id="67" name="Picture 66" descr="A black rectangle with a black background&#10;&#10;Description automatically generated with low confidence">
            <a:extLst>
              <a:ext uri="{FF2B5EF4-FFF2-40B4-BE49-F238E27FC236}">
                <a16:creationId xmlns:a16="http://schemas.microsoft.com/office/drawing/2014/main" id="{45117153-873E-450C-B2CA-586BFB5D3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952" y="6046952"/>
            <a:ext cx="295008" cy="295008"/>
          </a:xfrm>
          <a:prstGeom prst="rect">
            <a:avLst/>
          </a:prstGeom>
        </p:spPr>
      </p:pic>
      <p:pic>
        <p:nvPicPr>
          <p:cNvPr id="68" name="Picture 67" descr="A black rectangle with a black background&#10;&#10;Description automatically generated with low confidence">
            <a:extLst>
              <a:ext uri="{FF2B5EF4-FFF2-40B4-BE49-F238E27FC236}">
                <a16:creationId xmlns:a16="http://schemas.microsoft.com/office/drawing/2014/main" id="{DAAF9870-A279-4A19-809A-78C6787ED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952" y="6351000"/>
            <a:ext cx="295008" cy="295008"/>
          </a:xfrm>
          <a:prstGeom prst="rect">
            <a:avLst/>
          </a:prstGeom>
        </p:spPr>
      </p:pic>
      <p:grpSp>
        <p:nvGrpSpPr>
          <p:cNvPr id="70" name="Group 69">
            <a:extLst>
              <a:ext uri="{FF2B5EF4-FFF2-40B4-BE49-F238E27FC236}">
                <a16:creationId xmlns:a16="http://schemas.microsoft.com/office/drawing/2014/main" id="{55F12B48-C251-43AD-8C11-C5A6369B2B37}"/>
              </a:ext>
            </a:extLst>
          </p:cNvPr>
          <p:cNvGrpSpPr/>
          <p:nvPr/>
        </p:nvGrpSpPr>
        <p:grpSpPr>
          <a:xfrm>
            <a:off x="7200541" y="4731275"/>
            <a:ext cx="4929289" cy="2077008"/>
            <a:chOff x="7212094" y="-7912"/>
            <a:chExt cx="4929289" cy="2077008"/>
          </a:xfrm>
        </p:grpSpPr>
        <p:grpSp>
          <p:nvGrpSpPr>
            <p:cNvPr id="71" name="Group 70">
              <a:extLst>
                <a:ext uri="{FF2B5EF4-FFF2-40B4-BE49-F238E27FC236}">
                  <a16:creationId xmlns:a16="http://schemas.microsoft.com/office/drawing/2014/main" id="{6990B46C-73FA-4E11-8CB7-EF7858E5A7C5}"/>
                </a:ext>
              </a:extLst>
            </p:cNvPr>
            <p:cNvGrpSpPr/>
            <p:nvPr/>
          </p:nvGrpSpPr>
          <p:grpSpPr>
            <a:xfrm>
              <a:off x="7212094" y="-7912"/>
              <a:ext cx="4924644" cy="2077008"/>
              <a:chOff x="7817274" y="4772008"/>
              <a:chExt cx="4924644" cy="2077008"/>
            </a:xfrm>
          </p:grpSpPr>
          <p:grpSp>
            <p:nvGrpSpPr>
              <p:cNvPr id="73" name="Group 72">
                <a:extLst>
                  <a:ext uri="{FF2B5EF4-FFF2-40B4-BE49-F238E27FC236}">
                    <a16:creationId xmlns:a16="http://schemas.microsoft.com/office/drawing/2014/main" id="{2EAD644F-49D6-4FFC-818E-B03410BF13BB}"/>
                  </a:ext>
                </a:extLst>
              </p:cNvPr>
              <p:cNvGrpSpPr/>
              <p:nvPr/>
            </p:nvGrpSpPr>
            <p:grpSpPr>
              <a:xfrm>
                <a:off x="7817274" y="4772008"/>
                <a:ext cx="4924644" cy="2077008"/>
                <a:chOff x="8055815" y="4394470"/>
                <a:chExt cx="4924644" cy="2077008"/>
              </a:xfrm>
            </p:grpSpPr>
            <p:sp>
              <p:nvSpPr>
                <p:cNvPr id="75" name="Rectangle: Rounded Corners 74">
                  <a:extLst>
                    <a:ext uri="{FF2B5EF4-FFF2-40B4-BE49-F238E27FC236}">
                      <a16:creationId xmlns:a16="http://schemas.microsoft.com/office/drawing/2014/main" id="{F4FC971F-B734-4B91-8296-C0F335E36371}"/>
                    </a:ext>
                  </a:extLst>
                </p:cNvPr>
                <p:cNvSpPr/>
                <p:nvPr/>
              </p:nvSpPr>
              <p:spPr>
                <a:xfrm>
                  <a:off x="8055815" y="4426226"/>
                  <a:ext cx="4924644"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TextBox 75">
                  <a:extLst>
                    <a:ext uri="{FF2B5EF4-FFF2-40B4-BE49-F238E27FC236}">
                      <a16:creationId xmlns:a16="http://schemas.microsoft.com/office/drawing/2014/main" id="{2731A01D-CE42-4A36-AD0E-808EF7BAF135}"/>
                    </a:ext>
                  </a:extLst>
                </p:cNvPr>
                <p:cNvSpPr txBox="1"/>
                <p:nvPr/>
              </p:nvSpPr>
              <p:spPr>
                <a:xfrm>
                  <a:off x="8163179" y="4394470"/>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74" name="Picture 45" descr="spinhead">
                <a:extLst>
                  <a:ext uri="{FF2B5EF4-FFF2-40B4-BE49-F238E27FC236}">
                    <a16:creationId xmlns:a16="http://schemas.microsoft.com/office/drawing/2014/main" id="{12E96710-EA23-4ECA-AED2-173FBFBF625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27648" y="515262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72" name="TextBox 71">
              <a:extLst>
                <a:ext uri="{FF2B5EF4-FFF2-40B4-BE49-F238E27FC236}">
                  <a16:creationId xmlns:a16="http://schemas.microsoft.com/office/drawing/2014/main" id="{DF342C18-F6D0-47D5-A883-26020D336BFB}"/>
                </a:ext>
              </a:extLst>
            </p:cNvPr>
            <p:cNvSpPr txBox="1"/>
            <p:nvPr/>
          </p:nvSpPr>
          <p:spPr>
            <a:xfrm>
              <a:off x="8165474" y="449591"/>
              <a:ext cx="3975909" cy="1538883"/>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a:t>
              </a:r>
              <a:r>
                <a:rPr lang="en-US" sz="2000" dirty="0">
                  <a:latin typeface="Comic Sans MS" panose="030F0702030302020204" pitchFamily="66" charset="0"/>
                </a:rPr>
                <a:t>What about </a:t>
              </a:r>
              <a:r>
                <a:rPr lang="en-US" sz="2000" dirty="0">
                  <a:solidFill>
                    <a:schemeClr val="tx1"/>
                  </a:solidFill>
                  <a:latin typeface="Comic Sans MS" panose="030F0702030302020204" pitchFamily="66" charset="0"/>
                </a:rPr>
                <a:t>reading and writing to binary files, Carey?</a:t>
              </a:r>
            </a:p>
            <a:p>
              <a:pPr algn="ctr"/>
              <a:endParaRPr lang="en-US" sz="1400" dirty="0">
                <a:latin typeface="Comic Sans MS" panose="030F0702030302020204" pitchFamily="66" charset="0"/>
              </a:endParaRPr>
            </a:p>
            <a:p>
              <a:pPr algn="ctr"/>
              <a:r>
                <a:rPr lang="en-US" sz="2000" dirty="0">
                  <a:latin typeface="Comic Sans MS" panose="030F0702030302020204" pitchFamily="66" charset="0"/>
                </a:rPr>
                <a:t>That's used for applications like databases and big data!'</a:t>
              </a:r>
              <a:endParaRPr lang="en-US" sz="2000" dirty="0">
                <a:solidFill>
                  <a:schemeClr val="tx1"/>
                </a:solidFill>
                <a:latin typeface="Comic Sans MS" panose="030F0702030302020204" pitchFamily="66" charset="0"/>
              </a:endParaRPr>
            </a:p>
          </p:txBody>
        </p:sp>
      </p:grpSp>
    </p:spTree>
    <p:extLst>
      <p:ext uri="{BB962C8B-B14F-4D97-AF65-F5344CB8AC3E}">
        <p14:creationId xmlns:p14="http://schemas.microsoft.com/office/powerpoint/2010/main" val="72518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4.58333E-6 -3.33333E-6 L 0.09856 0.27547 " pathEditMode="relative" rAng="0" ptsTypes="AA">
                                      <p:cBhvr>
                                        <p:cTn id="47" dur="2000" fill="hold"/>
                                        <p:tgtEl>
                                          <p:spTgt spid="33"/>
                                        </p:tgtEl>
                                        <p:attrNameLst>
                                          <p:attrName>ppt_x</p:attrName>
                                          <p:attrName>ppt_y</p:attrName>
                                        </p:attrNameLst>
                                      </p:cBhvr>
                                      <p:rCtr x="4922" y="13773"/>
                                    </p:animMotion>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500"/>
                                        <p:tgtEl>
                                          <p:spTgt spid="6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6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3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6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3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left)">
                                      <p:cBhvr>
                                        <p:cTn id="100" dur="500"/>
                                        <p:tgtEl>
                                          <p:spTgt spid="37"/>
                                        </p:tgtEl>
                                      </p:cBhvr>
                                    </p:animEffect>
                                  </p:childTnLst>
                                </p:cTn>
                              </p:par>
                              <p:par>
                                <p:cTn id="101" presetID="1" presetClass="exit" presetSubtype="0" fill="hold" nodeType="withEffect">
                                  <p:stCondLst>
                                    <p:cond delay="0"/>
                                  </p:stCondLst>
                                  <p:childTnLst>
                                    <p:set>
                                      <p:cBhvr>
                                        <p:cTn id="102" dur="1" fill="hold">
                                          <p:stCondLst>
                                            <p:cond delay="0"/>
                                          </p:stCondLst>
                                        </p:cTn>
                                        <p:tgtEl>
                                          <p:spTgt spid="61"/>
                                        </p:tgtEl>
                                        <p:attrNameLst>
                                          <p:attrName>style.visibility</p:attrName>
                                        </p:attrNameLst>
                                      </p:cBhvr>
                                      <p:to>
                                        <p:strVal val="hidden"/>
                                      </p:to>
                                    </p:set>
                                  </p:childTnLst>
                                </p:cTn>
                              </p:par>
                            </p:childTnLst>
                          </p:cTn>
                        </p:par>
                        <p:par>
                          <p:cTn id="103" fill="hold">
                            <p:stCondLst>
                              <p:cond delay="500"/>
                            </p:stCondLst>
                            <p:childTnLst>
                              <p:par>
                                <p:cTn id="104" presetID="1" presetClass="entr" presetSubtype="0" fill="hold" nodeType="afterEffect">
                                  <p:stCondLst>
                                    <p:cond delay="0"/>
                                  </p:stCondLst>
                                  <p:childTnLst>
                                    <p:set>
                                      <p:cBhvr>
                                        <p:cTn id="105" dur="1" fill="hold">
                                          <p:stCondLst>
                                            <p:cond delay="0"/>
                                          </p:stCondLst>
                                        </p:cTn>
                                        <p:tgtEl>
                                          <p:spTgt spid="6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38"/>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wipe(left)">
                                      <p:cBhvr>
                                        <p:cTn id="118" dur="500"/>
                                        <p:tgtEl>
                                          <p:spTgt spid="39"/>
                                        </p:tgtEl>
                                      </p:cBhvr>
                                    </p:animEffect>
                                  </p:childTnLst>
                                </p:cTn>
                              </p:par>
                              <p:par>
                                <p:cTn id="119" presetID="1" presetClass="exit" presetSubtype="0" fill="hold" nodeType="withEffect">
                                  <p:stCondLst>
                                    <p:cond delay="0"/>
                                  </p:stCondLst>
                                  <p:childTnLst>
                                    <p:set>
                                      <p:cBhvr>
                                        <p:cTn id="120" dur="1" fill="hold">
                                          <p:stCondLst>
                                            <p:cond delay="0"/>
                                          </p:stCondLst>
                                        </p:cTn>
                                        <p:tgtEl>
                                          <p:spTgt spid="62"/>
                                        </p:tgtEl>
                                        <p:attrNameLst>
                                          <p:attrName>style.visibility</p:attrName>
                                        </p:attrNameLst>
                                      </p:cBhvr>
                                      <p:to>
                                        <p:strVal val="hidden"/>
                                      </p:to>
                                    </p:set>
                                  </p:childTnLst>
                                </p:cTn>
                              </p:par>
                              <p:par>
                                <p:cTn id="121" presetID="1" presetClass="entr" presetSubtype="0" fill="hold" nodeType="withEffect">
                                  <p:stCondLst>
                                    <p:cond delay="0"/>
                                  </p:stCondLst>
                                  <p:childTnLst>
                                    <p:set>
                                      <p:cBhvr>
                                        <p:cTn id="122" dur="1" fill="hold">
                                          <p:stCondLst>
                                            <p:cond delay="0"/>
                                          </p:stCondLst>
                                        </p:cTn>
                                        <p:tgtEl>
                                          <p:spTgt spid="6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wipe(left)">
                                      <p:cBhvr>
                                        <p:cTn id="135" dur="500"/>
                                        <p:tgtEl>
                                          <p:spTgt spid="42"/>
                                        </p:tgtEl>
                                      </p:cBhvr>
                                    </p:animEffect>
                                  </p:childTnLst>
                                </p:cTn>
                              </p:par>
                              <p:par>
                                <p:cTn id="136" presetID="1" presetClass="exit" presetSubtype="0" fill="hold" nodeType="withEffect">
                                  <p:stCondLst>
                                    <p:cond delay="0"/>
                                  </p:stCondLst>
                                  <p:childTnLst>
                                    <p:set>
                                      <p:cBhvr>
                                        <p:cTn id="137" dur="1" fill="hold">
                                          <p:stCondLst>
                                            <p:cond delay="0"/>
                                          </p:stCondLst>
                                        </p:cTn>
                                        <p:tgtEl>
                                          <p:spTgt spid="63"/>
                                        </p:tgtEl>
                                        <p:attrNameLst>
                                          <p:attrName>style.visibility</p:attrName>
                                        </p:attrNameLst>
                                      </p:cBhvr>
                                      <p:to>
                                        <p:strVal val="hidden"/>
                                      </p:to>
                                    </p:set>
                                  </p:childTnLst>
                                </p:cTn>
                              </p:par>
                            </p:childTnLst>
                          </p:cTn>
                        </p:par>
                        <p:par>
                          <p:cTn id="138" fill="hold">
                            <p:stCondLst>
                              <p:cond delay="500"/>
                            </p:stCondLst>
                            <p:childTnLst>
                              <p:par>
                                <p:cTn id="139" presetID="1" presetClass="entr" presetSubtype="0" fill="hold" nodeType="afterEffect">
                                  <p:stCondLst>
                                    <p:cond delay="0"/>
                                  </p:stCondLst>
                                  <p:childTnLst>
                                    <p:set>
                                      <p:cBhvr>
                                        <p:cTn id="140" dur="1" fill="hold">
                                          <p:stCondLst>
                                            <p:cond delay="0"/>
                                          </p:stCondLst>
                                        </p:cTn>
                                        <p:tgtEl>
                                          <p:spTgt spid="6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nodeType="clickEffect">
                                  <p:stCondLst>
                                    <p:cond delay="0"/>
                                  </p:stCondLst>
                                  <p:childTnLst>
                                    <p:set>
                                      <p:cBhvr>
                                        <p:cTn id="144" dur="1" fill="hold">
                                          <p:stCondLst>
                                            <p:cond delay="0"/>
                                          </p:stCondLst>
                                        </p:cTn>
                                        <p:tgtEl>
                                          <p:spTgt spid="64"/>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nodeType="clickEffect">
                                  <p:stCondLst>
                                    <p:cond delay="0"/>
                                  </p:stCondLst>
                                  <p:childTnLst>
                                    <p:set>
                                      <p:cBhvr>
                                        <p:cTn id="148" dur="1" fill="hold">
                                          <p:stCondLst>
                                            <p:cond delay="0"/>
                                          </p:stCondLst>
                                        </p:cTn>
                                        <p:tgtEl>
                                          <p:spTgt spid="43"/>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44"/>
                                        </p:tgtEl>
                                        <p:attrNameLst>
                                          <p:attrName>style.visibility</p:attrName>
                                        </p:attrNameLst>
                                      </p:cBhvr>
                                      <p:to>
                                        <p:strVal val="visible"/>
                                      </p:to>
                                    </p:set>
                                    <p:animEffect transition="in" filter="wipe(down)">
                                      <p:cBhvr>
                                        <p:cTn id="153" dur="500"/>
                                        <p:tgtEl>
                                          <p:spTgt spid="44"/>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44"/>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20"/>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21">
                                            <p:bg/>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21">
                                            <p:txEl>
                                              <p:pRg st="3" end="3"/>
                                            </p:txEl>
                                          </p:spTgt>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21">
                                            <p:txEl>
                                              <p:pRg st="4" end="4"/>
                                            </p:txEl>
                                          </p:spTgt>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21">
                                            <p:txEl>
                                              <p:pRg st="5" end="5"/>
                                            </p:txEl>
                                          </p:spTgt>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46"/>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49"/>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nodeType="clickEffect">
                                  <p:stCondLst>
                                    <p:cond delay="0"/>
                                  </p:stCondLst>
                                  <p:childTnLst>
                                    <p:set>
                                      <p:cBhvr>
                                        <p:cTn id="193" dur="1" fill="hold">
                                          <p:stCondLst>
                                            <p:cond delay="0"/>
                                          </p:stCondLst>
                                        </p:cTn>
                                        <p:tgtEl>
                                          <p:spTgt spid="45"/>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50"/>
                                        </p:tgtEl>
                                        <p:attrNameLst>
                                          <p:attrName>style.visibility</p:attrName>
                                        </p:attrNameLst>
                                      </p:cBhvr>
                                      <p:to>
                                        <p:strVal val="visible"/>
                                      </p:to>
                                    </p:set>
                                    <p:animEffect transition="in" filter="wipe(down)">
                                      <p:cBhvr>
                                        <p:cTn id="198" dur="500"/>
                                        <p:tgtEl>
                                          <p:spTgt spid="50"/>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path" presetSubtype="0" accel="50000" decel="50000" fill="hold" grpId="2" nodeType="clickEffect">
                                  <p:stCondLst>
                                    <p:cond delay="0"/>
                                  </p:stCondLst>
                                  <p:childTnLst>
                                    <p:animMotion origin="layout" path="M 2.29167E-6 1.38778E-17 L -0.12904 0.41296 " pathEditMode="relative" rAng="0" ptsTypes="AA">
                                      <p:cBhvr>
                                        <p:cTn id="202" dur="2000" fill="hold"/>
                                        <p:tgtEl>
                                          <p:spTgt spid="50"/>
                                        </p:tgtEl>
                                        <p:attrNameLst>
                                          <p:attrName>ppt_x</p:attrName>
                                          <p:attrName>ppt_y</p:attrName>
                                        </p:attrNameLst>
                                      </p:cBhvr>
                                      <p:rCtr x="-6458" y="20648"/>
                                    </p:animMotion>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65"/>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nodeType="clickEffect">
                                  <p:stCondLst>
                                    <p:cond delay="0"/>
                                  </p:stCondLst>
                                  <p:childTnLst>
                                    <p:set>
                                      <p:cBhvr>
                                        <p:cTn id="214" dur="1" fill="hold">
                                          <p:stCondLst>
                                            <p:cond delay="0"/>
                                          </p:stCondLst>
                                        </p:cTn>
                                        <p:tgtEl>
                                          <p:spTgt spid="45"/>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53"/>
                                        </p:tgtEl>
                                        <p:attrNameLst>
                                          <p:attrName>style.visibility</p:attrName>
                                        </p:attrNameLst>
                                      </p:cBhvr>
                                      <p:to>
                                        <p:strVal val="visible"/>
                                      </p:to>
                                    </p:set>
                                    <p:animEffect transition="in" filter="wipe(left)">
                                      <p:cBhvr>
                                        <p:cTn id="223" dur="500"/>
                                        <p:tgtEl>
                                          <p:spTgt spid="53"/>
                                        </p:tgtEl>
                                      </p:cBhvr>
                                    </p:animEffect>
                                  </p:childTnLst>
                                </p:cTn>
                              </p:par>
                              <p:par>
                                <p:cTn id="224" presetID="1" presetClass="exit" presetSubtype="0" fill="hold" nodeType="withEffect">
                                  <p:stCondLst>
                                    <p:cond delay="0"/>
                                  </p:stCondLst>
                                  <p:childTnLst>
                                    <p:set>
                                      <p:cBhvr>
                                        <p:cTn id="225" dur="1" fill="hold">
                                          <p:stCondLst>
                                            <p:cond delay="0"/>
                                          </p:stCondLst>
                                        </p:cTn>
                                        <p:tgtEl>
                                          <p:spTgt spid="65"/>
                                        </p:tgtEl>
                                        <p:attrNameLst>
                                          <p:attrName>style.visibility</p:attrName>
                                        </p:attrNameLst>
                                      </p:cBhvr>
                                      <p:to>
                                        <p:strVal val="hidden"/>
                                      </p:to>
                                    </p:set>
                                  </p:childTnLst>
                                </p:cTn>
                              </p:par>
                            </p:childTnLst>
                          </p:cTn>
                        </p:par>
                        <p:par>
                          <p:cTn id="226" fill="hold">
                            <p:stCondLst>
                              <p:cond delay="500"/>
                            </p:stCondLst>
                            <p:childTnLst>
                              <p:par>
                                <p:cTn id="227" presetID="1" presetClass="entr" presetSubtype="0" fill="hold" nodeType="afterEffect">
                                  <p:stCondLst>
                                    <p:cond delay="0"/>
                                  </p:stCondLst>
                                  <p:childTnLst>
                                    <p:set>
                                      <p:cBhvr>
                                        <p:cTn id="228" dur="1" fill="hold">
                                          <p:stCondLst>
                                            <p:cond delay="0"/>
                                          </p:stCondLst>
                                        </p:cTn>
                                        <p:tgtEl>
                                          <p:spTgt spid="66"/>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nodeType="clickEffect">
                                  <p:stCondLst>
                                    <p:cond delay="0"/>
                                  </p:stCondLst>
                                  <p:childTnLst>
                                    <p:set>
                                      <p:cBhvr>
                                        <p:cTn id="232" dur="1" fill="hold">
                                          <p:stCondLst>
                                            <p:cond delay="0"/>
                                          </p:stCondLst>
                                        </p:cTn>
                                        <p:tgtEl>
                                          <p:spTgt spid="52"/>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nodeType="click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54"/>
                                        </p:tgtEl>
                                        <p:attrNameLst>
                                          <p:attrName>style.visibility</p:attrName>
                                        </p:attrNameLst>
                                      </p:cBhvr>
                                      <p:to>
                                        <p:strVal val="visible"/>
                                      </p:to>
                                    </p:set>
                                    <p:animEffect transition="in" filter="wipe(left)">
                                      <p:cBhvr>
                                        <p:cTn id="241" dur="500"/>
                                        <p:tgtEl>
                                          <p:spTgt spid="54"/>
                                        </p:tgtEl>
                                      </p:cBhvr>
                                    </p:animEffect>
                                  </p:childTnLst>
                                </p:cTn>
                              </p:par>
                              <p:par>
                                <p:cTn id="242" presetID="1" presetClass="exit" presetSubtype="0" fill="hold" nodeType="withEffect">
                                  <p:stCondLst>
                                    <p:cond delay="0"/>
                                  </p:stCondLst>
                                  <p:childTnLst>
                                    <p:set>
                                      <p:cBhvr>
                                        <p:cTn id="243" dur="1" fill="hold">
                                          <p:stCondLst>
                                            <p:cond delay="0"/>
                                          </p:stCondLst>
                                        </p:cTn>
                                        <p:tgtEl>
                                          <p:spTgt spid="66"/>
                                        </p:tgtEl>
                                        <p:attrNameLst>
                                          <p:attrName>style.visibility</p:attrName>
                                        </p:attrNameLst>
                                      </p:cBhvr>
                                      <p:to>
                                        <p:strVal val="hidden"/>
                                      </p:to>
                                    </p:set>
                                  </p:childTnLst>
                                </p:cTn>
                              </p:par>
                            </p:childTnLst>
                          </p:cTn>
                        </p:par>
                        <p:par>
                          <p:cTn id="244" fill="hold">
                            <p:stCondLst>
                              <p:cond delay="500"/>
                            </p:stCondLst>
                            <p:childTnLst>
                              <p:par>
                                <p:cTn id="245" presetID="1" presetClass="entr" presetSubtype="0" fill="hold" nodeType="afterEffect">
                                  <p:stCondLst>
                                    <p:cond delay="0"/>
                                  </p:stCondLst>
                                  <p:childTnLst>
                                    <p:set>
                                      <p:cBhvr>
                                        <p:cTn id="246" dur="1" fill="hold">
                                          <p:stCondLst>
                                            <p:cond delay="0"/>
                                          </p:stCondLst>
                                        </p:cTn>
                                        <p:tgtEl>
                                          <p:spTgt spid="67"/>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nodeType="clickEffect">
                                  <p:stCondLst>
                                    <p:cond delay="0"/>
                                  </p:stCondLst>
                                  <p:childTnLst>
                                    <p:set>
                                      <p:cBhvr>
                                        <p:cTn id="250" dur="1" fill="hold">
                                          <p:stCondLst>
                                            <p:cond delay="0"/>
                                          </p:stCondLst>
                                        </p:cTn>
                                        <p:tgtEl>
                                          <p:spTgt spid="55"/>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57"/>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56"/>
                                        </p:tgtEl>
                                        <p:attrNameLst>
                                          <p:attrName>style.visibility</p:attrName>
                                        </p:attrNameLst>
                                      </p:cBhvr>
                                      <p:to>
                                        <p:strVal val="visible"/>
                                      </p:to>
                                    </p:set>
                                    <p:animEffect transition="in" filter="wipe(left)">
                                      <p:cBhvr>
                                        <p:cTn id="259" dur="500"/>
                                        <p:tgtEl>
                                          <p:spTgt spid="56"/>
                                        </p:tgtEl>
                                      </p:cBhvr>
                                    </p:animEffect>
                                  </p:childTnLst>
                                </p:cTn>
                              </p:par>
                              <p:par>
                                <p:cTn id="260" presetID="1" presetClass="exit" presetSubtype="0" fill="hold" nodeType="withEffect">
                                  <p:stCondLst>
                                    <p:cond delay="0"/>
                                  </p:stCondLst>
                                  <p:childTnLst>
                                    <p:set>
                                      <p:cBhvr>
                                        <p:cTn id="261" dur="1" fill="hold">
                                          <p:stCondLst>
                                            <p:cond delay="0"/>
                                          </p:stCondLst>
                                        </p:cTn>
                                        <p:tgtEl>
                                          <p:spTgt spid="67"/>
                                        </p:tgtEl>
                                        <p:attrNameLst>
                                          <p:attrName>style.visibility</p:attrName>
                                        </p:attrNameLst>
                                      </p:cBhvr>
                                      <p:to>
                                        <p:strVal val="hidden"/>
                                      </p:to>
                                    </p:set>
                                  </p:childTnLst>
                                </p:cTn>
                              </p:par>
                              <p:par>
                                <p:cTn id="262" presetID="1" presetClass="entr" presetSubtype="0" fill="hold" nodeType="withEffect">
                                  <p:stCondLst>
                                    <p:cond delay="0"/>
                                  </p:stCondLst>
                                  <p:childTnLst>
                                    <p:set>
                                      <p:cBhvr>
                                        <p:cTn id="263" dur="1" fill="hold">
                                          <p:stCondLst>
                                            <p:cond delay="0"/>
                                          </p:stCondLst>
                                        </p:cTn>
                                        <p:tgtEl>
                                          <p:spTgt spid="68"/>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nodeType="clickEffect">
                                  <p:stCondLst>
                                    <p:cond delay="0"/>
                                  </p:stCondLst>
                                  <p:childTnLst>
                                    <p:set>
                                      <p:cBhvr>
                                        <p:cTn id="267" dur="1" fill="hold">
                                          <p:stCondLst>
                                            <p:cond delay="0"/>
                                          </p:stCondLst>
                                        </p:cTn>
                                        <p:tgtEl>
                                          <p:spTgt spid="57"/>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nodeType="clickEffect">
                                  <p:stCondLst>
                                    <p:cond delay="0"/>
                                  </p:stCondLst>
                                  <p:childTnLst>
                                    <p:set>
                                      <p:cBhvr>
                                        <p:cTn id="271" dur="1" fill="hold">
                                          <p:stCondLst>
                                            <p:cond delay="0"/>
                                          </p:stCondLst>
                                        </p:cTn>
                                        <p:tgtEl>
                                          <p:spTgt spid="59"/>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58"/>
                                        </p:tgtEl>
                                        <p:attrNameLst>
                                          <p:attrName>style.visibility</p:attrName>
                                        </p:attrNameLst>
                                      </p:cBhvr>
                                      <p:to>
                                        <p:strVal val="visible"/>
                                      </p:to>
                                    </p:set>
                                    <p:animEffect transition="in" filter="wipe(left)">
                                      <p:cBhvr>
                                        <p:cTn id="276" dur="500"/>
                                        <p:tgtEl>
                                          <p:spTgt spid="58"/>
                                        </p:tgtEl>
                                      </p:cBhvr>
                                    </p:animEffect>
                                  </p:childTnLst>
                                </p:cTn>
                              </p:par>
                              <p:par>
                                <p:cTn id="277" presetID="1" presetClass="exit" presetSubtype="0" fill="hold" nodeType="withEffect">
                                  <p:stCondLst>
                                    <p:cond delay="0"/>
                                  </p:stCondLst>
                                  <p:childTnLst>
                                    <p:set>
                                      <p:cBhvr>
                                        <p:cTn id="278" dur="1" fill="hold">
                                          <p:stCondLst>
                                            <p:cond delay="0"/>
                                          </p:stCondLst>
                                        </p:cTn>
                                        <p:tgtEl>
                                          <p:spTgt spid="68"/>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nodeType="clickEffect">
                                  <p:stCondLst>
                                    <p:cond delay="0"/>
                                  </p:stCondLst>
                                  <p:childTnLst>
                                    <p:set>
                                      <p:cBhvr>
                                        <p:cTn id="282" dur="1" fill="hold">
                                          <p:stCondLst>
                                            <p:cond delay="0"/>
                                          </p:stCondLst>
                                        </p:cTn>
                                        <p:tgtEl>
                                          <p:spTgt spid="59"/>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2" presetClass="entr" presetSubtype="2" fill="hold" nodeType="clickEffect">
                                  <p:stCondLst>
                                    <p:cond delay="0"/>
                                  </p:stCondLst>
                                  <p:childTnLst>
                                    <p:set>
                                      <p:cBhvr>
                                        <p:cTn id="286" dur="1" fill="hold">
                                          <p:stCondLst>
                                            <p:cond delay="0"/>
                                          </p:stCondLst>
                                        </p:cTn>
                                        <p:tgtEl>
                                          <p:spTgt spid="70"/>
                                        </p:tgtEl>
                                        <p:attrNameLst>
                                          <p:attrName>style.visibility</p:attrName>
                                        </p:attrNameLst>
                                      </p:cBhvr>
                                      <p:to>
                                        <p:strVal val="visible"/>
                                      </p:to>
                                    </p:set>
                                    <p:anim calcmode="lin" valueType="num">
                                      <p:cBhvr additive="base">
                                        <p:cTn id="287" dur="500" fill="hold"/>
                                        <p:tgtEl>
                                          <p:spTgt spid="70"/>
                                        </p:tgtEl>
                                        <p:attrNameLst>
                                          <p:attrName>ppt_x</p:attrName>
                                        </p:attrNameLst>
                                      </p:cBhvr>
                                      <p:tavLst>
                                        <p:tav tm="0">
                                          <p:val>
                                            <p:strVal val="1+#ppt_w/2"/>
                                          </p:val>
                                        </p:tav>
                                        <p:tav tm="100000">
                                          <p:val>
                                            <p:strVal val="#ppt_x"/>
                                          </p:val>
                                        </p:tav>
                                      </p:tavLst>
                                    </p:anim>
                                    <p:anim calcmode="lin" valueType="num">
                                      <p:cBhvr additive="base">
                                        <p:cTn id="288"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2" presetClass="exit" presetSubtype="2" fill="hold" nodeType="clickEffect">
                                  <p:stCondLst>
                                    <p:cond delay="0"/>
                                  </p:stCondLst>
                                  <p:childTnLst>
                                    <p:anim calcmode="lin" valueType="num">
                                      <p:cBhvr additive="base">
                                        <p:cTn id="292" dur="500"/>
                                        <p:tgtEl>
                                          <p:spTgt spid="70"/>
                                        </p:tgtEl>
                                        <p:attrNameLst>
                                          <p:attrName>ppt_x</p:attrName>
                                        </p:attrNameLst>
                                      </p:cBhvr>
                                      <p:tavLst>
                                        <p:tav tm="0">
                                          <p:val>
                                            <p:strVal val="ppt_x"/>
                                          </p:val>
                                        </p:tav>
                                        <p:tav tm="100000">
                                          <p:val>
                                            <p:strVal val="1+ppt_w/2"/>
                                          </p:val>
                                        </p:tav>
                                      </p:tavLst>
                                    </p:anim>
                                    <p:anim calcmode="lin" valueType="num">
                                      <p:cBhvr additive="base">
                                        <p:cTn id="293" dur="500"/>
                                        <p:tgtEl>
                                          <p:spTgt spid="70"/>
                                        </p:tgtEl>
                                        <p:attrNameLst>
                                          <p:attrName>ppt_y</p:attrName>
                                        </p:attrNameLst>
                                      </p:cBhvr>
                                      <p:tavLst>
                                        <p:tav tm="0">
                                          <p:val>
                                            <p:strVal val="ppt_y"/>
                                          </p:val>
                                        </p:tav>
                                        <p:tav tm="100000">
                                          <p:val>
                                            <p:strVal val="ppt_y"/>
                                          </p:val>
                                        </p:tav>
                                      </p:tavLst>
                                    </p:anim>
                                    <p:set>
                                      <p:cBhvr>
                                        <p:cTn id="294"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uiExpand="1" build="p" animBg="1"/>
      <p:bldP spid="13" grpId="0" animBg="1"/>
      <p:bldP spid="14" grpId="0" uiExpand="1" build="p" animBg="1"/>
      <p:bldP spid="6" grpId="0"/>
      <p:bldP spid="6" grpId="1"/>
      <p:bldP spid="33" grpId="0" animBg="1"/>
      <p:bldP spid="33" grpId="1" animBg="1"/>
      <p:bldP spid="33" grpId="2" animBg="1"/>
      <p:bldP spid="35" grpId="0"/>
      <p:bldP spid="37" grpId="0"/>
      <p:bldP spid="39" grpId="0"/>
      <p:bldP spid="42" grpId="0"/>
      <p:bldP spid="44" grpId="0" animBg="1"/>
      <p:bldP spid="44" grpId="1" animBg="1"/>
      <p:bldP spid="49" grpId="0"/>
      <p:bldP spid="50" grpId="0" animBg="1"/>
      <p:bldP spid="50" grpId="1" animBg="1"/>
      <p:bldP spid="50" grpId="2" animBg="1"/>
      <p:bldP spid="53" grpId="0"/>
      <p:bldP spid="54" grpId="0"/>
      <p:bldP spid="56" grpId="0"/>
      <p:bldP spid="58" grpId="0"/>
      <p:bldP spid="60" grpId="0" animBg="1"/>
      <p:bldP spid="60"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3773E4-BB69-4A13-B236-70C813F3B26F}"/>
              </a:ext>
            </a:extLst>
          </p:cNvPr>
          <p:cNvGrpSpPr/>
          <p:nvPr/>
        </p:nvGrpSpPr>
        <p:grpSpPr>
          <a:xfrm>
            <a:off x="2985355" y="2397139"/>
            <a:ext cx="6524405" cy="4119592"/>
            <a:chOff x="2443016" y="2404301"/>
            <a:chExt cx="7465182" cy="4119592"/>
          </a:xfrm>
        </p:grpSpPr>
        <p:grpSp>
          <p:nvGrpSpPr>
            <p:cNvPr id="60" name="Group 59">
              <a:extLst>
                <a:ext uri="{FF2B5EF4-FFF2-40B4-BE49-F238E27FC236}">
                  <a16:creationId xmlns:a16="http://schemas.microsoft.com/office/drawing/2014/main" id="{F4A7EBF6-722E-4386-A767-98D9EF79F7A3}"/>
                </a:ext>
              </a:extLst>
            </p:cNvPr>
            <p:cNvGrpSpPr/>
            <p:nvPr/>
          </p:nvGrpSpPr>
          <p:grpSpPr>
            <a:xfrm>
              <a:off x="2443016" y="2404301"/>
              <a:ext cx="7465182" cy="4119592"/>
              <a:chOff x="1799670" y="3880498"/>
              <a:chExt cx="4347101" cy="2877143"/>
            </a:xfrm>
          </p:grpSpPr>
          <p:grpSp>
            <p:nvGrpSpPr>
              <p:cNvPr id="61" name="Group 60">
                <a:extLst>
                  <a:ext uri="{FF2B5EF4-FFF2-40B4-BE49-F238E27FC236}">
                    <a16:creationId xmlns:a16="http://schemas.microsoft.com/office/drawing/2014/main" id="{726B7AB3-E6BB-4022-A829-ECDE1E81B5B5}"/>
                  </a:ext>
                </a:extLst>
              </p:cNvPr>
              <p:cNvGrpSpPr/>
              <p:nvPr/>
            </p:nvGrpSpPr>
            <p:grpSpPr>
              <a:xfrm>
                <a:off x="1799670" y="3880498"/>
                <a:ext cx="4347101" cy="2877143"/>
                <a:chOff x="3142982" y="1263460"/>
                <a:chExt cx="5994838" cy="4294379"/>
              </a:xfrm>
            </p:grpSpPr>
            <p:pic>
              <p:nvPicPr>
                <p:cNvPr id="63" name="Picture 62">
                  <a:extLst>
                    <a:ext uri="{FF2B5EF4-FFF2-40B4-BE49-F238E27FC236}">
                      <a16:creationId xmlns:a16="http://schemas.microsoft.com/office/drawing/2014/main" id="{3F1119FA-543B-41EC-A5DB-89BA03ED2E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42982" y="1263460"/>
                  <a:ext cx="5994838" cy="4294379"/>
                </a:xfrm>
                <a:prstGeom prst="rect">
                  <a:avLst/>
                </a:prstGeom>
              </p:spPr>
            </p:pic>
            <p:sp>
              <p:nvSpPr>
                <p:cNvPr id="64" name="Rectangle 63">
                  <a:extLst>
                    <a:ext uri="{FF2B5EF4-FFF2-40B4-BE49-F238E27FC236}">
                      <a16:creationId xmlns:a16="http://schemas.microsoft.com/office/drawing/2014/main" id="{4C5BEFE3-B3DF-4015-A155-B6DA11BCF8DE}"/>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2" name="TextBox 61">
                <a:extLst>
                  <a:ext uri="{FF2B5EF4-FFF2-40B4-BE49-F238E27FC236}">
                    <a16:creationId xmlns:a16="http://schemas.microsoft.com/office/drawing/2014/main" id="{3480082D-3D4C-44DB-A847-F9BF3A06989D}"/>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3" name="Rectangle 2">
              <a:extLst>
                <a:ext uri="{FF2B5EF4-FFF2-40B4-BE49-F238E27FC236}">
                  <a16:creationId xmlns:a16="http://schemas.microsoft.com/office/drawing/2014/main" id="{A6F0AEB6-E571-44BB-9E56-E130A33DF4C7}"/>
                </a:ext>
              </a:extLst>
            </p:cNvPr>
            <p:cNvSpPr/>
            <p:nvPr/>
          </p:nvSpPr>
          <p:spPr>
            <a:xfrm>
              <a:off x="5010881"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29F6EA1A-3549-4488-8093-A56E3C8AF83B}"/>
              </a:ext>
            </a:extLst>
          </p:cNvPr>
          <p:cNvSpPr txBox="1"/>
          <p:nvPr/>
        </p:nvSpPr>
        <p:spPr>
          <a:xfrm>
            <a:off x="5086664" y="7830496"/>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8" name="Title 1">
            <a:extLst>
              <a:ext uri="{FF2B5EF4-FFF2-40B4-BE49-F238E27FC236}">
                <a16:creationId xmlns:a16="http://schemas.microsoft.com/office/drawing/2014/main" id="{8C7B27D7-B4F7-4A1D-8910-924265587BCF}"/>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pPr algn="ctr"/>
            <a:r>
              <a:rPr lang="en-US" sz="4400" dirty="0"/>
              <a:t>The Python Shell</a:t>
            </a:r>
          </a:p>
        </p:txBody>
      </p:sp>
      <p:sp>
        <p:nvSpPr>
          <p:cNvPr id="2" name="TextBox 1">
            <a:extLst>
              <a:ext uri="{FF2B5EF4-FFF2-40B4-BE49-F238E27FC236}">
                <a16:creationId xmlns:a16="http://schemas.microsoft.com/office/drawing/2014/main" id="{55DDF8C1-6447-45C3-93E4-8D22E5C06762}"/>
              </a:ext>
            </a:extLst>
          </p:cNvPr>
          <p:cNvSpPr txBox="1"/>
          <p:nvPr/>
        </p:nvSpPr>
        <p:spPr>
          <a:xfrm>
            <a:off x="1167722" y="1003996"/>
            <a:ext cx="10307102" cy="461665"/>
          </a:xfrm>
          <a:prstGeom prst="rect">
            <a:avLst/>
          </a:prstGeom>
          <a:noFill/>
          <a:ln>
            <a:noFill/>
          </a:ln>
        </p:spPr>
        <p:txBody>
          <a:bodyPr wrap="square" rtlCol="0">
            <a:spAutoFit/>
          </a:bodyPr>
          <a:lstStyle/>
          <a:p>
            <a:pPr algn="ctr"/>
            <a:r>
              <a:rPr lang="en-US" sz="2400" dirty="0">
                <a:latin typeface="Corbel" panose="020B0503020204020204" pitchFamily="34" charset="0"/>
              </a:rPr>
              <a:t>The Python interpreter is officially called the </a:t>
            </a:r>
            <a:r>
              <a:rPr lang="en-US" sz="2400" dirty="0">
                <a:solidFill>
                  <a:srgbClr val="FF0000"/>
                </a:solidFill>
                <a:latin typeface="Corbel" panose="020B0503020204020204" pitchFamily="34" charset="0"/>
              </a:rPr>
              <a:t>Python Shell</a:t>
            </a:r>
            <a:r>
              <a:rPr lang="en-US" sz="2400" dirty="0">
                <a:latin typeface="Corbel" panose="020B0503020204020204" pitchFamily="34" charset="0"/>
              </a:rPr>
              <a:t>.</a:t>
            </a:r>
          </a:p>
        </p:txBody>
      </p:sp>
      <p:sp>
        <p:nvSpPr>
          <p:cNvPr id="65" name="TextBox 64">
            <a:extLst>
              <a:ext uri="{FF2B5EF4-FFF2-40B4-BE49-F238E27FC236}">
                <a16:creationId xmlns:a16="http://schemas.microsoft.com/office/drawing/2014/main" id="{15D77F23-E04D-49A5-AC07-6CB9CCE57CFF}"/>
              </a:ext>
            </a:extLst>
          </p:cNvPr>
          <p:cNvSpPr txBox="1"/>
          <p:nvPr/>
        </p:nvSpPr>
        <p:spPr>
          <a:xfrm>
            <a:off x="4472570" y="2632139"/>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66" name="TextBox 65">
            <a:extLst>
              <a:ext uri="{FF2B5EF4-FFF2-40B4-BE49-F238E27FC236}">
                <a16:creationId xmlns:a16="http://schemas.microsoft.com/office/drawing/2014/main" id="{24C11E07-BEFF-49B0-8ED8-5C60F4F49D1E}"/>
              </a:ext>
            </a:extLst>
          </p:cNvPr>
          <p:cNvSpPr txBox="1"/>
          <p:nvPr/>
        </p:nvSpPr>
        <p:spPr>
          <a:xfrm>
            <a:off x="3018497" y="2953803"/>
            <a:ext cx="6080956" cy="646331"/>
          </a:xfrm>
          <a:prstGeom prst="rect">
            <a:avLst/>
          </a:prstGeom>
          <a:noFill/>
          <a:ln>
            <a:noFill/>
          </a:ln>
        </p:spPr>
        <p:txBody>
          <a:bodyPr wrap="square">
            <a:spAutoFit/>
          </a:bodyPr>
          <a:lstStyle/>
          <a:p>
            <a:r>
              <a:rPr lang="en-US" dirty="0">
                <a:solidFill>
                  <a:schemeClr val="bg1"/>
                </a:solidFill>
                <a:latin typeface="Consolas" panose="020B0609020204030204" pitchFamily="49" charset="0"/>
              </a:rPr>
              <a:t>Python 3.9.6  </a:t>
            </a:r>
          </a:p>
          <a:p>
            <a:r>
              <a:rPr lang="en-US" dirty="0">
                <a:solidFill>
                  <a:schemeClr val="bg1"/>
                </a:solidFill>
                <a:latin typeface="Consolas" panose="020B0609020204030204" pitchFamily="49" charset="0"/>
              </a:rPr>
              <a:t>&lt;a bunch more boilerplate removed for clarity&gt;</a:t>
            </a:r>
          </a:p>
        </p:txBody>
      </p:sp>
      <p:sp>
        <p:nvSpPr>
          <p:cNvPr id="68" name="TextBox 67">
            <a:extLst>
              <a:ext uri="{FF2B5EF4-FFF2-40B4-BE49-F238E27FC236}">
                <a16:creationId xmlns:a16="http://schemas.microsoft.com/office/drawing/2014/main" id="{59B73C4C-197A-480A-9C89-3CA9D2605C69}"/>
              </a:ext>
            </a:extLst>
          </p:cNvPr>
          <p:cNvSpPr txBox="1"/>
          <p:nvPr/>
        </p:nvSpPr>
        <p:spPr>
          <a:xfrm>
            <a:off x="3018496" y="3555379"/>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70" name="TextBox 69">
            <a:extLst>
              <a:ext uri="{FF2B5EF4-FFF2-40B4-BE49-F238E27FC236}">
                <a16:creationId xmlns:a16="http://schemas.microsoft.com/office/drawing/2014/main" id="{6A2A9DCF-2D65-4B32-BC2D-CF8D742CB2DB}"/>
              </a:ext>
            </a:extLst>
          </p:cNvPr>
          <p:cNvSpPr txBox="1"/>
          <p:nvPr/>
        </p:nvSpPr>
        <p:spPr>
          <a:xfrm>
            <a:off x="3516168" y="3555379"/>
            <a:ext cx="3592403" cy="36933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def f(</a:t>
            </a:r>
            <a:r>
              <a:rPr lang="en-US" sz="1800" dirty="0" err="1">
                <a:solidFill>
                  <a:schemeClr val="accent1">
                    <a:lumMod val="20000"/>
                    <a:lumOff val="80000"/>
                  </a:schemeClr>
                </a:solidFill>
                <a:latin typeface="Consolas" panose="020B0609020204030204" pitchFamily="49" charset="0"/>
              </a:rPr>
              <a:t>x,y</a:t>
            </a:r>
            <a:r>
              <a:rPr lang="en-US" sz="1800" dirty="0">
                <a:solidFill>
                  <a:schemeClr val="accent1">
                    <a:lumMod val="20000"/>
                    <a:lumOff val="80000"/>
                  </a:schemeClr>
                </a:solidFill>
                <a:latin typeface="Consolas" panose="020B0609020204030204" pitchFamily="49" charset="0"/>
              </a:rPr>
              <a:t>):</a:t>
            </a:r>
          </a:p>
        </p:txBody>
      </p:sp>
      <p:sp>
        <p:nvSpPr>
          <p:cNvPr id="47" name="TextBox 46">
            <a:extLst>
              <a:ext uri="{FF2B5EF4-FFF2-40B4-BE49-F238E27FC236}">
                <a16:creationId xmlns:a16="http://schemas.microsoft.com/office/drawing/2014/main" id="{DFA796E4-B40B-4B7B-B014-30E258BDB911}"/>
              </a:ext>
            </a:extLst>
          </p:cNvPr>
          <p:cNvSpPr txBox="1"/>
          <p:nvPr/>
        </p:nvSpPr>
        <p:spPr>
          <a:xfrm>
            <a:off x="1162263" y="1580519"/>
            <a:ext cx="10307102" cy="461665"/>
          </a:xfrm>
          <a:prstGeom prst="rect">
            <a:avLst/>
          </a:prstGeom>
          <a:noFill/>
          <a:ln>
            <a:noFill/>
          </a:ln>
        </p:spPr>
        <p:txBody>
          <a:bodyPr wrap="square" rtlCol="0">
            <a:spAutoFit/>
          </a:bodyPr>
          <a:lstStyle/>
          <a:p>
            <a:pPr algn="ctr"/>
            <a:r>
              <a:rPr lang="en-US" sz="2400" dirty="0">
                <a:latin typeface="Corbel" panose="020B0503020204020204" pitchFamily="34" charset="0"/>
              </a:rPr>
              <a:t>It can be used interactively ...</a:t>
            </a:r>
          </a:p>
        </p:txBody>
      </p:sp>
      <p:sp>
        <p:nvSpPr>
          <p:cNvPr id="73" name="TextBox 72">
            <a:extLst>
              <a:ext uri="{FF2B5EF4-FFF2-40B4-BE49-F238E27FC236}">
                <a16:creationId xmlns:a16="http://schemas.microsoft.com/office/drawing/2014/main" id="{15C7DF91-DBA5-46A0-B220-242C4B4BE73E}"/>
              </a:ext>
            </a:extLst>
          </p:cNvPr>
          <p:cNvSpPr txBox="1"/>
          <p:nvPr/>
        </p:nvSpPr>
        <p:spPr>
          <a:xfrm>
            <a:off x="3018496" y="387827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sp>
        <p:nvSpPr>
          <p:cNvPr id="74" name="TextBox 73">
            <a:extLst>
              <a:ext uri="{FF2B5EF4-FFF2-40B4-BE49-F238E27FC236}">
                <a16:creationId xmlns:a16="http://schemas.microsoft.com/office/drawing/2014/main" id="{8C39C264-CCD2-48FA-9D83-BCC99708DEA5}"/>
              </a:ext>
            </a:extLst>
          </p:cNvPr>
          <p:cNvSpPr txBox="1"/>
          <p:nvPr/>
        </p:nvSpPr>
        <p:spPr>
          <a:xfrm>
            <a:off x="3533753" y="3860902"/>
            <a:ext cx="6670780" cy="369332"/>
          </a:xfrm>
          <a:prstGeom prst="rect">
            <a:avLst/>
          </a:prstGeom>
          <a:noFill/>
          <a:ln>
            <a:noFill/>
          </a:ln>
        </p:spPr>
        <p:txBody>
          <a:bodyPr wrap="square">
            <a:spAutoFit/>
          </a:bodyPr>
          <a:lstStyle/>
          <a:p>
            <a:r>
              <a:rPr lang="en-US" dirty="0">
                <a:solidFill>
                  <a:schemeClr val="bg1"/>
                </a:solidFill>
                <a:latin typeface="Consolas" panose="020B0609020204030204" pitchFamily="49" charset="0"/>
              </a:rPr>
              <a:t> </a:t>
            </a:r>
            <a:r>
              <a:rPr lang="en-US" dirty="0">
                <a:solidFill>
                  <a:srgbClr val="DAE3F3"/>
                </a:solidFill>
                <a:latin typeface="Consolas" panose="020B0609020204030204" pitchFamily="49" charset="0"/>
              </a:rPr>
              <a:t>print(f'{x} + {y} is {</a:t>
            </a:r>
            <a:r>
              <a:rPr lang="en-US" dirty="0" err="1">
                <a:solidFill>
                  <a:srgbClr val="DAE3F3"/>
                </a:solidFill>
                <a:latin typeface="Consolas" panose="020B0609020204030204" pitchFamily="49" charset="0"/>
              </a:rPr>
              <a:t>x+y</a:t>
            </a:r>
            <a:r>
              <a:rPr lang="en-US" dirty="0">
                <a:solidFill>
                  <a:srgbClr val="DAE3F3"/>
                </a:solidFill>
                <a:latin typeface="Consolas" panose="020B0609020204030204" pitchFamily="49" charset="0"/>
              </a:rPr>
              <a:t>}')</a:t>
            </a:r>
            <a:endParaRPr lang="en-US" sz="1800" dirty="0">
              <a:solidFill>
                <a:srgbClr val="DAE3F3"/>
              </a:solidFill>
              <a:latin typeface="Consolas" panose="020B0609020204030204" pitchFamily="49" charset="0"/>
            </a:endParaRPr>
          </a:p>
        </p:txBody>
      </p:sp>
      <p:sp>
        <p:nvSpPr>
          <p:cNvPr id="75" name="TextBox 74">
            <a:extLst>
              <a:ext uri="{FF2B5EF4-FFF2-40B4-BE49-F238E27FC236}">
                <a16:creationId xmlns:a16="http://schemas.microsoft.com/office/drawing/2014/main" id="{A807BD9A-03CB-433D-99B1-34615EA0BB42}"/>
              </a:ext>
            </a:extLst>
          </p:cNvPr>
          <p:cNvSpPr txBox="1"/>
          <p:nvPr/>
        </p:nvSpPr>
        <p:spPr>
          <a:xfrm>
            <a:off x="3018496" y="420117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sp>
        <p:nvSpPr>
          <p:cNvPr id="76" name="TextBox 75">
            <a:extLst>
              <a:ext uri="{FF2B5EF4-FFF2-40B4-BE49-F238E27FC236}">
                <a16:creationId xmlns:a16="http://schemas.microsoft.com/office/drawing/2014/main" id="{9BA710BA-35CB-4739-8005-2336DFA4A190}"/>
              </a:ext>
            </a:extLst>
          </p:cNvPr>
          <p:cNvSpPr txBox="1"/>
          <p:nvPr/>
        </p:nvSpPr>
        <p:spPr>
          <a:xfrm>
            <a:off x="3026192" y="452407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77" name="TextBox 76">
            <a:extLst>
              <a:ext uri="{FF2B5EF4-FFF2-40B4-BE49-F238E27FC236}">
                <a16:creationId xmlns:a16="http://schemas.microsoft.com/office/drawing/2014/main" id="{E40E01CE-147C-4E42-B370-0529B0733739}"/>
              </a:ext>
            </a:extLst>
          </p:cNvPr>
          <p:cNvSpPr txBox="1"/>
          <p:nvPr/>
        </p:nvSpPr>
        <p:spPr>
          <a:xfrm>
            <a:off x="3523864" y="4563457"/>
            <a:ext cx="3592403" cy="36933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f(10,20)</a:t>
            </a:r>
          </a:p>
        </p:txBody>
      </p:sp>
      <p:sp>
        <p:nvSpPr>
          <p:cNvPr id="78" name="TextBox 77">
            <a:extLst>
              <a:ext uri="{FF2B5EF4-FFF2-40B4-BE49-F238E27FC236}">
                <a16:creationId xmlns:a16="http://schemas.microsoft.com/office/drawing/2014/main" id="{26A6D052-6C2A-4D88-8790-51092A4A85DD}"/>
              </a:ext>
            </a:extLst>
          </p:cNvPr>
          <p:cNvSpPr txBox="1"/>
          <p:nvPr/>
        </p:nvSpPr>
        <p:spPr>
          <a:xfrm>
            <a:off x="3018495" y="4846975"/>
            <a:ext cx="2212342" cy="369332"/>
          </a:xfrm>
          <a:prstGeom prst="rect">
            <a:avLst/>
          </a:prstGeom>
          <a:noFill/>
          <a:ln>
            <a:noFill/>
          </a:ln>
        </p:spPr>
        <p:txBody>
          <a:bodyPr wrap="square">
            <a:spAutoFit/>
          </a:bodyPr>
          <a:lstStyle/>
          <a:p>
            <a:r>
              <a:rPr lang="en-US" sz="1800" dirty="0">
                <a:solidFill>
                  <a:schemeClr val="accent2">
                    <a:lumMod val="40000"/>
                    <a:lumOff val="60000"/>
                  </a:schemeClr>
                </a:solidFill>
                <a:latin typeface="Consolas" panose="020B0609020204030204" pitchFamily="49" charset="0"/>
              </a:rPr>
              <a:t>10 + 20 is 30</a:t>
            </a:r>
            <a:endParaRPr lang="en-US" dirty="0">
              <a:solidFill>
                <a:schemeClr val="accent2">
                  <a:lumMod val="40000"/>
                  <a:lumOff val="60000"/>
                </a:schemeClr>
              </a:solidFill>
              <a:latin typeface="Consolas" panose="020B0609020204030204" pitchFamily="49" charset="0"/>
            </a:endParaRPr>
          </a:p>
        </p:txBody>
      </p:sp>
      <p:sp>
        <p:nvSpPr>
          <p:cNvPr id="84" name="TextBox 83">
            <a:extLst>
              <a:ext uri="{FF2B5EF4-FFF2-40B4-BE49-F238E27FC236}">
                <a16:creationId xmlns:a16="http://schemas.microsoft.com/office/drawing/2014/main" id="{827EBCF3-591C-49D7-AB07-396701B2718D}"/>
              </a:ext>
            </a:extLst>
          </p:cNvPr>
          <p:cNvSpPr txBox="1"/>
          <p:nvPr/>
        </p:nvSpPr>
        <p:spPr>
          <a:xfrm>
            <a:off x="3018496" y="5169874"/>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85" name="TextBox 84">
            <a:extLst>
              <a:ext uri="{FF2B5EF4-FFF2-40B4-BE49-F238E27FC236}">
                <a16:creationId xmlns:a16="http://schemas.microsoft.com/office/drawing/2014/main" id="{685F77BB-7776-4785-BC74-FF41E02CBA48}"/>
              </a:ext>
            </a:extLst>
          </p:cNvPr>
          <p:cNvSpPr txBox="1"/>
          <p:nvPr/>
        </p:nvSpPr>
        <p:spPr>
          <a:xfrm>
            <a:off x="3516168" y="5167505"/>
            <a:ext cx="3592403" cy="36933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bar = 10</a:t>
            </a:r>
          </a:p>
        </p:txBody>
      </p:sp>
      <p:sp>
        <p:nvSpPr>
          <p:cNvPr id="87" name="Speech Bubble: Rectangle with Corners Rounded 86">
            <a:extLst>
              <a:ext uri="{FF2B5EF4-FFF2-40B4-BE49-F238E27FC236}">
                <a16:creationId xmlns:a16="http://schemas.microsoft.com/office/drawing/2014/main" id="{BD25A42D-B1CF-4F43-A02B-96AC15910C21}"/>
              </a:ext>
            </a:extLst>
          </p:cNvPr>
          <p:cNvSpPr/>
          <p:nvPr/>
        </p:nvSpPr>
        <p:spPr>
          <a:xfrm>
            <a:off x="790721" y="1192817"/>
            <a:ext cx="2114586" cy="1713461"/>
          </a:xfrm>
          <a:prstGeom prst="wedgeRoundRectCallout">
            <a:avLst>
              <a:gd name="adj1" fmla="val 66483"/>
              <a:gd name="adj2" fmla="val 1143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indicates that we're in the middle of a multi-line input</a:t>
            </a:r>
          </a:p>
        </p:txBody>
      </p:sp>
      <p:sp>
        <p:nvSpPr>
          <p:cNvPr id="88" name="Speech Bubble: Rectangle with Corners Rounded 87">
            <a:extLst>
              <a:ext uri="{FF2B5EF4-FFF2-40B4-BE49-F238E27FC236}">
                <a16:creationId xmlns:a16="http://schemas.microsoft.com/office/drawing/2014/main" id="{F36454FF-292E-4C1D-ABC8-D34F0F6B8BD1}"/>
              </a:ext>
            </a:extLst>
          </p:cNvPr>
          <p:cNvSpPr/>
          <p:nvPr/>
        </p:nvSpPr>
        <p:spPr>
          <a:xfrm>
            <a:off x="5894958" y="4228868"/>
            <a:ext cx="2612422" cy="785133"/>
          </a:xfrm>
          <a:prstGeom prst="wedgeRoundRectCallout">
            <a:avLst>
              <a:gd name="adj1" fmla="val -139751"/>
              <a:gd name="adj2" fmla="val -257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Hitting enter ends multi-line input.</a:t>
            </a:r>
          </a:p>
        </p:txBody>
      </p:sp>
      <p:sp>
        <p:nvSpPr>
          <p:cNvPr id="89" name="Speech Bubble: Rectangle with Corners Rounded 88">
            <a:extLst>
              <a:ext uri="{FF2B5EF4-FFF2-40B4-BE49-F238E27FC236}">
                <a16:creationId xmlns:a16="http://schemas.microsoft.com/office/drawing/2014/main" id="{FF831E6C-2042-4805-8AA8-27DBCA138CFC}"/>
              </a:ext>
            </a:extLst>
          </p:cNvPr>
          <p:cNvSpPr/>
          <p:nvPr/>
        </p:nvSpPr>
        <p:spPr>
          <a:xfrm>
            <a:off x="7261462" y="4588349"/>
            <a:ext cx="3011004" cy="785133"/>
          </a:xfrm>
          <a:prstGeom prst="wedgeRoundRectCallout">
            <a:avLst>
              <a:gd name="adj1" fmla="val -139751"/>
              <a:gd name="adj2" fmla="val -257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call functions interactively!</a:t>
            </a:r>
          </a:p>
        </p:txBody>
      </p:sp>
      <p:sp>
        <p:nvSpPr>
          <p:cNvPr id="92" name="TextBox 91">
            <a:extLst>
              <a:ext uri="{FF2B5EF4-FFF2-40B4-BE49-F238E27FC236}">
                <a16:creationId xmlns:a16="http://schemas.microsoft.com/office/drawing/2014/main" id="{6D320F0D-009D-4693-8480-AF6BEA8716D3}"/>
              </a:ext>
            </a:extLst>
          </p:cNvPr>
          <p:cNvSpPr txBox="1"/>
          <p:nvPr/>
        </p:nvSpPr>
        <p:spPr>
          <a:xfrm>
            <a:off x="3010285" y="5474703"/>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93" name="TextBox 92">
            <a:extLst>
              <a:ext uri="{FF2B5EF4-FFF2-40B4-BE49-F238E27FC236}">
                <a16:creationId xmlns:a16="http://schemas.microsoft.com/office/drawing/2014/main" id="{FF614798-5BE1-4BF1-A494-23590FB3DB86}"/>
              </a:ext>
            </a:extLst>
          </p:cNvPr>
          <p:cNvSpPr txBox="1"/>
          <p:nvPr/>
        </p:nvSpPr>
        <p:spPr>
          <a:xfrm>
            <a:off x="3507957" y="5472334"/>
            <a:ext cx="3592403" cy="36933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bar/3+5</a:t>
            </a:r>
          </a:p>
        </p:txBody>
      </p:sp>
      <p:sp>
        <p:nvSpPr>
          <p:cNvPr id="94" name="TextBox 93">
            <a:extLst>
              <a:ext uri="{FF2B5EF4-FFF2-40B4-BE49-F238E27FC236}">
                <a16:creationId xmlns:a16="http://schemas.microsoft.com/office/drawing/2014/main" id="{BC8E14C2-D954-4CF2-9C9F-C654D447C0E6}"/>
              </a:ext>
            </a:extLst>
          </p:cNvPr>
          <p:cNvSpPr txBox="1"/>
          <p:nvPr/>
        </p:nvSpPr>
        <p:spPr>
          <a:xfrm>
            <a:off x="3002588" y="5797602"/>
            <a:ext cx="5849392" cy="369332"/>
          </a:xfrm>
          <a:prstGeom prst="rect">
            <a:avLst/>
          </a:prstGeom>
          <a:noFill/>
          <a:ln>
            <a:noFill/>
          </a:ln>
        </p:spPr>
        <p:txBody>
          <a:bodyPr wrap="square">
            <a:spAutoFit/>
          </a:bodyPr>
          <a:lstStyle/>
          <a:p>
            <a:r>
              <a:rPr lang="en-US" dirty="0">
                <a:solidFill>
                  <a:schemeClr val="accent2">
                    <a:lumMod val="40000"/>
                    <a:lumOff val="60000"/>
                  </a:schemeClr>
                </a:solidFill>
                <a:latin typeface="Consolas" panose="020B0609020204030204" pitchFamily="49" charset="0"/>
              </a:rPr>
              <a:t>8.3333333333333334</a:t>
            </a:r>
          </a:p>
        </p:txBody>
      </p:sp>
      <p:sp>
        <p:nvSpPr>
          <p:cNvPr id="95" name="TextBox 94">
            <a:extLst>
              <a:ext uri="{FF2B5EF4-FFF2-40B4-BE49-F238E27FC236}">
                <a16:creationId xmlns:a16="http://schemas.microsoft.com/office/drawing/2014/main" id="{F29D6C8D-C196-4A3E-BA93-574D4A804AEB}"/>
              </a:ext>
            </a:extLst>
          </p:cNvPr>
          <p:cNvSpPr txBox="1"/>
          <p:nvPr/>
        </p:nvSpPr>
        <p:spPr>
          <a:xfrm>
            <a:off x="2978046" y="610188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96" name="TextBox 95">
            <a:extLst>
              <a:ext uri="{FF2B5EF4-FFF2-40B4-BE49-F238E27FC236}">
                <a16:creationId xmlns:a16="http://schemas.microsoft.com/office/drawing/2014/main" id="{5F94AAE8-AA11-4757-B974-5E37D04D74F3}"/>
              </a:ext>
            </a:extLst>
          </p:cNvPr>
          <p:cNvSpPr txBox="1"/>
          <p:nvPr/>
        </p:nvSpPr>
        <p:spPr>
          <a:xfrm>
            <a:off x="3434635" y="6090747"/>
            <a:ext cx="3592403" cy="369332"/>
          </a:xfrm>
          <a:prstGeom prst="rect">
            <a:avLst/>
          </a:prstGeom>
          <a:noFill/>
          <a:ln>
            <a:noFill/>
          </a:ln>
        </p:spPr>
        <p:txBody>
          <a:bodyPr wrap="square">
            <a:spAutoFit/>
          </a:bodyPr>
          <a:lstStyle/>
          <a:p>
            <a:r>
              <a:rPr lang="en-US" sz="1800" dirty="0">
                <a:solidFill>
                  <a:schemeClr val="accent1">
                    <a:lumMod val="20000"/>
                    <a:lumOff val="80000"/>
                  </a:schemeClr>
                </a:solidFill>
                <a:latin typeface="Consolas" panose="020B0609020204030204" pitchFamily="49" charset="0"/>
              </a:rPr>
              <a:t>^D</a:t>
            </a:r>
          </a:p>
        </p:txBody>
      </p:sp>
      <p:sp>
        <p:nvSpPr>
          <p:cNvPr id="97" name="Speech Bubble: Rectangle with Corners Rounded 96">
            <a:extLst>
              <a:ext uri="{FF2B5EF4-FFF2-40B4-BE49-F238E27FC236}">
                <a16:creationId xmlns:a16="http://schemas.microsoft.com/office/drawing/2014/main" id="{FC401FB0-AD6C-47FE-8754-5FC823F981F2}"/>
              </a:ext>
            </a:extLst>
          </p:cNvPr>
          <p:cNvSpPr/>
          <p:nvPr/>
        </p:nvSpPr>
        <p:spPr>
          <a:xfrm>
            <a:off x="6690359" y="6023544"/>
            <a:ext cx="3807069" cy="785133"/>
          </a:xfrm>
          <a:prstGeom prst="wedgeRoundRectCallout">
            <a:avLst>
              <a:gd name="adj1" fmla="val -126818"/>
              <a:gd name="adj2" fmla="val -167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exit the shell, hit Ctrl-D on a line by itself or type quit().</a:t>
            </a:r>
          </a:p>
        </p:txBody>
      </p:sp>
    </p:spTree>
    <p:extLst>
      <p:ext uri="{BB962C8B-B14F-4D97-AF65-F5344CB8AC3E}">
        <p14:creationId xmlns:p14="http://schemas.microsoft.com/office/powerpoint/2010/main" val="98704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1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6">
                                            <p:txEl>
                                              <p:pRg st="0" end="0"/>
                                            </p:txEl>
                                          </p:spTgt>
                                        </p:tgtEl>
                                        <p:attrNameLst>
                                          <p:attrName>style.visibility</p:attrName>
                                        </p:attrNameLst>
                                      </p:cBhvr>
                                      <p:to>
                                        <p:strVal val="visible"/>
                                      </p:to>
                                    </p:set>
                                    <p:animEffect transition="in" filter="wipe(left)">
                                      <p:cBhvr>
                                        <p:cTn id="24" dur="500"/>
                                        <p:tgtEl>
                                          <p:spTgt spid="6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6">
                                            <p:txEl>
                                              <p:pRg st="1" end="1"/>
                                            </p:txEl>
                                          </p:spTgt>
                                        </p:tgtEl>
                                        <p:attrNameLst>
                                          <p:attrName>style.visibility</p:attrName>
                                        </p:attrNameLst>
                                      </p:cBhvr>
                                      <p:to>
                                        <p:strVal val="visible"/>
                                      </p:to>
                                    </p:set>
                                    <p:animEffect transition="in" filter="wipe(left)">
                                      <p:cBhvr>
                                        <p:cTn id="29" dur="500"/>
                                        <p:tgtEl>
                                          <p:spTgt spid="6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8">
                                            <p:txEl>
                                              <p:pRg st="0" end="0"/>
                                            </p:txEl>
                                          </p:spTgt>
                                        </p:tgtEl>
                                        <p:attrNameLst>
                                          <p:attrName>style.visibility</p:attrName>
                                        </p:attrNameLst>
                                      </p:cBhvr>
                                      <p:to>
                                        <p:strVal val="visible"/>
                                      </p:to>
                                    </p:set>
                                    <p:animEffect transition="in" filter="wipe(left)">
                                      <p:cBhvr>
                                        <p:cTn id="34" dur="500"/>
                                        <p:tgtEl>
                                          <p:spTgt spid="68">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1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3">
                                            <p:txEl>
                                              <p:pRg st="0" end="0"/>
                                            </p:txEl>
                                          </p:spTgt>
                                        </p:tgtEl>
                                        <p:attrNameLst>
                                          <p:attrName>style.visibility</p:attrName>
                                        </p:attrNameLst>
                                      </p:cBhvr>
                                      <p:to>
                                        <p:strVal val="visible"/>
                                      </p:to>
                                    </p:set>
                                    <p:animEffect transition="in" filter="wipe(left)">
                                      <p:cBhvr>
                                        <p:cTn id="44" dur="500"/>
                                        <p:tgtEl>
                                          <p:spTgt spid="7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down)">
                                      <p:cBhvr>
                                        <p:cTn id="49" dur="500"/>
                                        <p:tgtEl>
                                          <p:spTgt spid="8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8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left)">
                                      <p:cBhvr>
                                        <p:cTn id="58" dur="1500"/>
                                        <p:tgtEl>
                                          <p:spTgt spid="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5">
                                            <p:txEl>
                                              <p:pRg st="0" end="0"/>
                                            </p:txEl>
                                          </p:spTgt>
                                        </p:tgtEl>
                                        <p:attrNameLst>
                                          <p:attrName>style.visibility</p:attrName>
                                        </p:attrNameLst>
                                      </p:cBhvr>
                                      <p:to>
                                        <p:strVal val="visible"/>
                                      </p:to>
                                    </p:set>
                                    <p:animEffect transition="in" filter="wipe(left)">
                                      <p:cBhvr>
                                        <p:cTn id="63" dur="500"/>
                                        <p:tgtEl>
                                          <p:spTgt spid="75">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wipe(down)">
                                      <p:cBhvr>
                                        <p:cTn id="68" dur="500"/>
                                        <p:tgtEl>
                                          <p:spTgt spid="88"/>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6">
                                            <p:txEl>
                                              <p:pRg st="0" end="0"/>
                                            </p:txEl>
                                          </p:spTgt>
                                        </p:tgtEl>
                                        <p:attrNameLst>
                                          <p:attrName>style.visibility</p:attrName>
                                        </p:attrNameLst>
                                      </p:cBhvr>
                                      <p:to>
                                        <p:strVal val="visible"/>
                                      </p:to>
                                    </p:set>
                                    <p:animEffect transition="in" filter="wipe(left)">
                                      <p:cBhvr>
                                        <p:cTn id="77" dur="500"/>
                                        <p:tgtEl>
                                          <p:spTgt spid="76">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wipe(down)">
                                      <p:cBhvr>
                                        <p:cTn id="82" dur="500"/>
                                        <p:tgtEl>
                                          <p:spTgt spid="8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left)">
                                      <p:cBhvr>
                                        <p:cTn id="87" dur="1500"/>
                                        <p:tgtEl>
                                          <p:spTgt spid="7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Effect transition="in" filter="wipe(left)">
                                      <p:cBhvr>
                                        <p:cTn id="92" dur="500"/>
                                        <p:tgtEl>
                                          <p:spTgt spid="78">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8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84">
                                            <p:txEl>
                                              <p:pRg st="0" end="0"/>
                                            </p:txEl>
                                          </p:spTgt>
                                        </p:tgtEl>
                                        <p:attrNameLst>
                                          <p:attrName>style.visibility</p:attrName>
                                        </p:attrNameLst>
                                      </p:cBhvr>
                                      <p:to>
                                        <p:strVal val="visible"/>
                                      </p:to>
                                    </p:set>
                                    <p:animEffect transition="in" filter="wipe(left)">
                                      <p:cBhvr>
                                        <p:cTn id="101" dur="500"/>
                                        <p:tgtEl>
                                          <p:spTgt spid="84">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85"/>
                                        </p:tgtEl>
                                        <p:attrNameLst>
                                          <p:attrName>style.visibility</p:attrName>
                                        </p:attrNameLst>
                                      </p:cBhvr>
                                      <p:to>
                                        <p:strVal val="visible"/>
                                      </p:to>
                                    </p:set>
                                    <p:animEffect transition="in" filter="wipe(left)">
                                      <p:cBhvr>
                                        <p:cTn id="106" dur="1500"/>
                                        <p:tgtEl>
                                          <p:spTgt spid="85"/>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92">
                                            <p:txEl>
                                              <p:pRg st="0" end="0"/>
                                            </p:txEl>
                                          </p:spTgt>
                                        </p:tgtEl>
                                        <p:attrNameLst>
                                          <p:attrName>style.visibility</p:attrName>
                                        </p:attrNameLst>
                                      </p:cBhvr>
                                      <p:to>
                                        <p:strVal val="visible"/>
                                      </p:to>
                                    </p:set>
                                    <p:animEffect transition="in" filter="wipe(left)">
                                      <p:cBhvr>
                                        <p:cTn id="111" dur="500"/>
                                        <p:tgtEl>
                                          <p:spTgt spid="92">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93"/>
                                        </p:tgtEl>
                                        <p:attrNameLst>
                                          <p:attrName>style.visibility</p:attrName>
                                        </p:attrNameLst>
                                      </p:cBhvr>
                                      <p:to>
                                        <p:strVal val="visible"/>
                                      </p:to>
                                    </p:set>
                                    <p:animEffect transition="in" filter="wipe(left)">
                                      <p:cBhvr>
                                        <p:cTn id="116" dur="1500"/>
                                        <p:tgtEl>
                                          <p:spTgt spid="9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94">
                                            <p:txEl>
                                              <p:pRg st="0" end="0"/>
                                            </p:txEl>
                                          </p:spTgt>
                                        </p:tgtEl>
                                        <p:attrNameLst>
                                          <p:attrName>style.visibility</p:attrName>
                                        </p:attrNameLst>
                                      </p:cBhvr>
                                      <p:to>
                                        <p:strVal val="visible"/>
                                      </p:to>
                                    </p:set>
                                    <p:animEffect transition="in" filter="wipe(left)">
                                      <p:cBhvr>
                                        <p:cTn id="121" dur="500"/>
                                        <p:tgtEl>
                                          <p:spTgt spid="94">
                                            <p:txEl>
                                              <p:pRg st="0" end="0"/>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95">
                                            <p:txEl>
                                              <p:pRg st="0" end="0"/>
                                            </p:txEl>
                                          </p:spTgt>
                                        </p:tgtEl>
                                        <p:attrNameLst>
                                          <p:attrName>style.visibility</p:attrName>
                                        </p:attrNameLst>
                                      </p:cBhvr>
                                      <p:to>
                                        <p:strVal val="visible"/>
                                      </p:to>
                                    </p:set>
                                    <p:animEffect transition="in" filter="wipe(left)">
                                      <p:cBhvr>
                                        <p:cTn id="126" dur="500"/>
                                        <p:tgtEl>
                                          <p:spTgt spid="95">
                                            <p:txEl>
                                              <p:pRg st="0" end="0"/>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97"/>
                                        </p:tgtEl>
                                        <p:attrNameLst>
                                          <p:attrName>style.visibility</p:attrName>
                                        </p:attrNameLst>
                                      </p:cBhvr>
                                      <p:to>
                                        <p:strVal val="visible"/>
                                      </p:to>
                                    </p:set>
                                    <p:animEffect transition="in" filter="wipe(down)">
                                      <p:cBhvr>
                                        <p:cTn id="131" dur="500"/>
                                        <p:tgtEl>
                                          <p:spTgt spid="97"/>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96"/>
                                        </p:tgtEl>
                                        <p:attrNameLst>
                                          <p:attrName>style.visibility</p:attrName>
                                        </p:attrNameLst>
                                      </p:cBhvr>
                                      <p:to>
                                        <p:strVal val="visible"/>
                                      </p:to>
                                    </p:set>
                                    <p:animEffect transition="in" filter="wipe(left)">
                                      <p:cBhvr>
                                        <p:cTn id="136" dur="1500"/>
                                        <p:tgtEl>
                                          <p:spTgt spid="96"/>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5" grpId="0"/>
      <p:bldP spid="66" grpId="0" uiExpand="1" build="p"/>
      <p:bldP spid="68" grpId="0" uiExpand="1" build="p"/>
      <p:bldP spid="70" grpId="0"/>
      <p:bldP spid="47" grpId="0"/>
      <p:bldP spid="73" grpId="0" uiExpand="1" build="p"/>
      <p:bldP spid="74" grpId="0"/>
      <p:bldP spid="75" grpId="0" uiExpand="1" build="p"/>
      <p:bldP spid="76" grpId="0" uiExpand="1" build="p"/>
      <p:bldP spid="77" grpId="0"/>
      <p:bldP spid="78" grpId="0" uiExpand="1" build="p"/>
      <p:bldP spid="84" grpId="0" uiExpand="1" build="p"/>
      <p:bldP spid="85" grpId="0"/>
      <p:bldP spid="87" grpId="0" animBg="1"/>
      <p:bldP spid="87" grpId="1" animBg="1"/>
      <p:bldP spid="88" grpId="0" animBg="1"/>
      <p:bldP spid="88" grpId="1" animBg="1"/>
      <p:bldP spid="89" grpId="0" animBg="1"/>
      <p:bldP spid="89" grpId="1" animBg="1"/>
      <p:bldP spid="92" grpId="0" uiExpand="1" build="p"/>
      <p:bldP spid="93" grpId="0"/>
      <p:bldP spid="94" grpId="0" uiExpand="1" build="p"/>
      <p:bldP spid="95" grpId="0" uiExpand="1" build="p"/>
      <p:bldP spid="96" grpId="0"/>
      <p:bldP spid="97" grpId="0" animBg="1"/>
      <p:bldP spid="97"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Processing JSON Config Files</a:t>
            </a:r>
          </a:p>
        </p:txBody>
      </p:sp>
      <p:sp>
        <p:nvSpPr>
          <p:cNvPr id="3" name="TextBox 2">
            <a:extLst>
              <a:ext uri="{FF2B5EF4-FFF2-40B4-BE49-F238E27FC236}">
                <a16:creationId xmlns:a16="http://schemas.microsoft.com/office/drawing/2014/main" id="{FC71DCC9-6B18-4BCF-B3C2-4D8D156289CD}"/>
              </a:ext>
            </a:extLst>
          </p:cNvPr>
          <p:cNvSpPr txBox="1"/>
          <p:nvPr/>
        </p:nvSpPr>
        <p:spPr>
          <a:xfrm>
            <a:off x="1430970" y="1030808"/>
            <a:ext cx="9330074" cy="400110"/>
          </a:xfrm>
          <a:prstGeom prst="rect">
            <a:avLst/>
          </a:prstGeom>
          <a:noFill/>
        </p:spPr>
        <p:txBody>
          <a:bodyPr wrap="square" rtlCol="0">
            <a:spAutoFit/>
          </a:bodyPr>
          <a:lstStyle/>
          <a:p>
            <a:pPr algn="ctr"/>
            <a:r>
              <a:rPr lang="en-US" sz="2000" dirty="0"/>
              <a:t>JSON is a </a:t>
            </a:r>
            <a:r>
              <a:rPr lang="en-US" sz="2000" i="1" dirty="0"/>
              <a:t>standardized </a:t>
            </a:r>
            <a:r>
              <a:rPr lang="en-US" sz="2000" dirty="0"/>
              <a:t>textual data format used to </a:t>
            </a:r>
            <a:r>
              <a:rPr lang="en-US" sz="2000" dirty="0">
                <a:solidFill>
                  <a:srgbClr val="FF0000"/>
                </a:solidFill>
              </a:rPr>
              <a:t>store</a:t>
            </a:r>
            <a:r>
              <a:rPr lang="en-US" sz="2000" dirty="0"/>
              <a:t> and </a:t>
            </a:r>
            <a:r>
              <a:rPr lang="en-US" sz="2000" dirty="0">
                <a:solidFill>
                  <a:srgbClr val="FF0000"/>
                </a:solidFill>
              </a:rPr>
              <a:t>transmit</a:t>
            </a:r>
            <a:r>
              <a:rPr lang="en-US" sz="2000" dirty="0"/>
              <a:t> </a:t>
            </a:r>
            <a:r>
              <a:rPr lang="en-US" sz="2000" dirty="0">
                <a:solidFill>
                  <a:srgbClr val="FF0000"/>
                </a:solidFill>
              </a:rPr>
              <a:t>information</a:t>
            </a:r>
            <a:r>
              <a:rPr lang="en-US" sz="2000" dirty="0"/>
              <a:t>.</a:t>
            </a:r>
          </a:p>
        </p:txBody>
      </p:sp>
      <p:sp>
        <p:nvSpPr>
          <p:cNvPr id="5" name="TextBox 4">
            <a:extLst>
              <a:ext uri="{FF2B5EF4-FFF2-40B4-BE49-F238E27FC236}">
                <a16:creationId xmlns:a16="http://schemas.microsoft.com/office/drawing/2014/main" id="{266C2508-8B0C-4A16-913A-3C4604314BA8}"/>
              </a:ext>
            </a:extLst>
          </p:cNvPr>
          <p:cNvSpPr txBox="1"/>
          <p:nvPr/>
        </p:nvSpPr>
        <p:spPr>
          <a:xfrm>
            <a:off x="1268910" y="1525150"/>
            <a:ext cx="9654194" cy="707886"/>
          </a:xfrm>
          <a:prstGeom prst="rect">
            <a:avLst/>
          </a:prstGeom>
          <a:noFill/>
        </p:spPr>
        <p:txBody>
          <a:bodyPr wrap="square" rtlCol="0">
            <a:spAutoFit/>
          </a:bodyPr>
          <a:lstStyle/>
          <a:p>
            <a:pPr algn="ctr"/>
            <a:r>
              <a:rPr lang="en-US" sz="2000" dirty="0"/>
              <a:t>Common uses include </a:t>
            </a:r>
            <a:r>
              <a:rPr lang="en-US" sz="2000" dirty="0">
                <a:solidFill>
                  <a:srgbClr val="FF0000"/>
                </a:solidFill>
              </a:rPr>
              <a:t>transmitting records </a:t>
            </a:r>
            <a:r>
              <a:rPr lang="en-US" sz="2000" dirty="0"/>
              <a:t>from a server to a web browser for rendering and </a:t>
            </a:r>
            <a:r>
              <a:rPr lang="en-US" sz="2000" dirty="0">
                <a:solidFill>
                  <a:srgbClr val="FF0000"/>
                </a:solidFill>
              </a:rPr>
              <a:t>storing configuration settings </a:t>
            </a:r>
            <a:r>
              <a:rPr lang="en-US" sz="2000" dirty="0"/>
              <a:t>for an application.</a:t>
            </a:r>
          </a:p>
        </p:txBody>
      </p:sp>
      <p:sp>
        <p:nvSpPr>
          <p:cNvPr id="6" name="TextBox 5">
            <a:extLst>
              <a:ext uri="{FF2B5EF4-FFF2-40B4-BE49-F238E27FC236}">
                <a16:creationId xmlns:a16="http://schemas.microsoft.com/office/drawing/2014/main" id="{1834D797-4D98-44CC-987D-5C1D56096D18}"/>
              </a:ext>
            </a:extLst>
          </p:cNvPr>
          <p:cNvSpPr txBox="1"/>
          <p:nvPr/>
        </p:nvSpPr>
        <p:spPr>
          <a:xfrm>
            <a:off x="139148" y="2564886"/>
            <a:ext cx="6877877" cy="2723394"/>
          </a:xfrm>
          <a:prstGeom prst="rect">
            <a:avLst/>
          </a:prstGeom>
          <a:solidFill>
            <a:schemeClr val="bg1">
              <a:lumMod val="95000"/>
            </a:schemeClr>
          </a:solidFill>
          <a:ln>
            <a:solidFill>
              <a:schemeClr val="tx1"/>
            </a:solidFill>
          </a:ln>
        </p:spPr>
        <p:txBody>
          <a:bodyPr wrap="square" rtlCol="0">
            <a:noAutofit/>
          </a:bodyPr>
          <a:lstStyle/>
          <a:p>
            <a:endParaRPr lang="en-US" sz="2000" dirty="0">
              <a:latin typeface="Consolas" panose="020B0609020204030204" pitchFamily="49" charset="0"/>
            </a:endParaRPr>
          </a:p>
        </p:txBody>
      </p:sp>
      <p:sp>
        <p:nvSpPr>
          <p:cNvPr id="7" name="TextBox 6">
            <a:extLst>
              <a:ext uri="{FF2B5EF4-FFF2-40B4-BE49-F238E27FC236}">
                <a16:creationId xmlns:a16="http://schemas.microsoft.com/office/drawing/2014/main" id="{FC88198D-88BD-4B95-81E3-4B331A6B837B}"/>
              </a:ext>
            </a:extLst>
          </p:cNvPr>
          <p:cNvSpPr txBox="1"/>
          <p:nvPr/>
        </p:nvSpPr>
        <p:spPr>
          <a:xfrm>
            <a:off x="6906039" y="2579007"/>
            <a:ext cx="5357192" cy="400110"/>
          </a:xfrm>
          <a:prstGeom prst="rect">
            <a:avLst/>
          </a:prstGeom>
          <a:noFill/>
        </p:spPr>
        <p:txBody>
          <a:bodyPr wrap="square" rtlCol="0">
            <a:spAutoFit/>
          </a:bodyPr>
          <a:lstStyle/>
          <a:p>
            <a:pPr algn="ctr"/>
            <a:r>
              <a:rPr lang="en-US" sz="2000" dirty="0"/>
              <a:t>Each JSON "object" is enclosed in </a:t>
            </a:r>
            <a:r>
              <a:rPr lang="en-US" sz="2000" dirty="0">
                <a:solidFill>
                  <a:srgbClr val="FF0000"/>
                </a:solidFill>
              </a:rPr>
              <a:t>{</a:t>
            </a:r>
            <a:r>
              <a:rPr lang="en-US" sz="2000" dirty="0"/>
              <a:t> bracers </a:t>
            </a:r>
            <a:r>
              <a:rPr lang="en-US" sz="2000" dirty="0">
                <a:solidFill>
                  <a:srgbClr val="FF0000"/>
                </a:solidFill>
              </a:rPr>
              <a:t>}</a:t>
            </a:r>
            <a:r>
              <a:rPr lang="en-US" sz="2000" dirty="0"/>
              <a:t>.</a:t>
            </a:r>
          </a:p>
        </p:txBody>
      </p:sp>
      <p:sp>
        <p:nvSpPr>
          <p:cNvPr id="8" name="TextBox 7">
            <a:extLst>
              <a:ext uri="{FF2B5EF4-FFF2-40B4-BE49-F238E27FC236}">
                <a16:creationId xmlns:a16="http://schemas.microsoft.com/office/drawing/2014/main" id="{D0D49BFF-5179-45C1-A207-1D994F21397D}"/>
              </a:ext>
            </a:extLst>
          </p:cNvPr>
          <p:cNvSpPr txBox="1"/>
          <p:nvPr/>
        </p:nvSpPr>
        <p:spPr>
          <a:xfrm>
            <a:off x="159028" y="2536789"/>
            <a:ext cx="6019925" cy="2862322"/>
          </a:xfrm>
          <a:prstGeom prst="rect">
            <a:avLst/>
          </a:prstGeom>
          <a:noFill/>
        </p:spPr>
        <p:txBody>
          <a:bodyPr wrap="square" rtlCol="0">
            <a:spAutoFit/>
          </a:bodyPr>
          <a:lstStyle/>
          <a:p>
            <a:r>
              <a:rPr lang="en-US" sz="2000" dirty="0">
                <a:solidFill>
                  <a:srgbClr val="FF0000"/>
                </a:solidFill>
                <a:latin typeface="Consolas" panose="020B0609020204030204" pitchFamily="49" charset="0"/>
              </a:rPr>
              <a:t>{</a:t>
            </a: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1600" dirty="0">
              <a:latin typeface="Consolas" panose="020B0609020204030204" pitchFamily="49" charset="0"/>
            </a:endParaRPr>
          </a:p>
          <a:p>
            <a:r>
              <a:rPr lang="en-US" sz="2000" dirty="0">
                <a:solidFill>
                  <a:srgbClr val="FF0000"/>
                </a:solidFill>
                <a:latin typeface="Consolas" panose="020B0609020204030204" pitchFamily="49" charset="0"/>
              </a:rPr>
              <a:t>}</a:t>
            </a:r>
          </a:p>
        </p:txBody>
      </p:sp>
      <p:sp>
        <p:nvSpPr>
          <p:cNvPr id="9" name="TextBox 8">
            <a:extLst>
              <a:ext uri="{FF2B5EF4-FFF2-40B4-BE49-F238E27FC236}">
                <a16:creationId xmlns:a16="http://schemas.microsoft.com/office/drawing/2014/main" id="{E244B68A-3365-495B-AD9A-501DBAC27826}"/>
              </a:ext>
            </a:extLst>
          </p:cNvPr>
          <p:cNvSpPr txBox="1"/>
          <p:nvPr/>
        </p:nvSpPr>
        <p:spPr>
          <a:xfrm>
            <a:off x="7245625" y="2997593"/>
            <a:ext cx="4678020" cy="707886"/>
          </a:xfrm>
          <a:prstGeom prst="rect">
            <a:avLst/>
          </a:prstGeom>
          <a:noFill/>
        </p:spPr>
        <p:txBody>
          <a:bodyPr wrap="square" rtlCol="0">
            <a:spAutoFit/>
          </a:bodyPr>
          <a:lstStyle/>
          <a:p>
            <a:pPr algn="ctr"/>
            <a:r>
              <a:rPr lang="en-US" sz="2000" dirty="0"/>
              <a:t>The object contains pairs of </a:t>
            </a:r>
            <a:r>
              <a:rPr lang="en-US" sz="2000" dirty="0">
                <a:solidFill>
                  <a:srgbClr val="00B0F0"/>
                </a:solidFill>
              </a:rPr>
              <a:t>key strings</a:t>
            </a:r>
            <a:r>
              <a:rPr lang="en-US" sz="2000" dirty="0"/>
              <a:t> and </a:t>
            </a:r>
            <a:r>
              <a:rPr lang="en-US" sz="2000" dirty="0">
                <a:solidFill>
                  <a:srgbClr val="009A46"/>
                </a:solidFill>
              </a:rPr>
              <a:t>v</a:t>
            </a:r>
            <a:r>
              <a:rPr lang="en-US" sz="2000" dirty="0">
                <a:solidFill>
                  <a:srgbClr val="0070C0"/>
                </a:solidFill>
              </a:rPr>
              <a:t>a</a:t>
            </a:r>
            <a:r>
              <a:rPr lang="en-US" sz="2000" dirty="0">
                <a:solidFill>
                  <a:schemeClr val="accent4">
                    <a:lumMod val="50000"/>
                  </a:schemeClr>
                </a:solidFill>
              </a:rPr>
              <a:t>l</a:t>
            </a:r>
            <a:r>
              <a:rPr lang="en-US" sz="2000" dirty="0">
                <a:solidFill>
                  <a:srgbClr val="7030A0"/>
                </a:solidFill>
              </a:rPr>
              <a:t>u</a:t>
            </a:r>
            <a:r>
              <a:rPr lang="en-US" sz="2000" dirty="0">
                <a:solidFill>
                  <a:srgbClr val="FF0000"/>
                </a:solidFill>
              </a:rPr>
              <a:t>e</a:t>
            </a:r>
            <a:r>
              <a:rPr lang="en-US" sz="2000" dirty="0">
                <a:solidFill>
                  <a:srgbClr val="C00000"/>
                </a:solidFill>
              </a:rPr>
              <a:t>s</a:t>
            </a:r>
            <a:r>
              <a:rPr lang="en-US" sz="2000" dirty="0"/>
              <a:t>:</a:t>
            </a:r>
          </a:p>
        </p:txBody>
      </p:sp>
      <p:sp>
        <p:nvSpPr>
          <p:cNvPr id="10" name="TextBox 9">
            <a:extLst>
              <a:ext uri="{FF2B5EF4-FFF2-40B4-BE49-F238E27FC236}">
                <a16:creationId xmlns:a16="http://schemas.microsoft.com/office/drawing/2014/main" id="{8E15AC81-2368-412C-9C7E-44E8ED8CA5C9}"/>
              </a:ext>
            </a:extLst>
          </p:cNvPr>
          <p:cNvSpPr txBox="1"/>
          <p:nvPr/>
        </p:nvSpPr>
        <p:spPr>
          <a:xfrm>
            <a:off x="466358" y="2864432"/>
            <a:ext cx="5374663" cy="400110"/>
          </a:xfrm>
          <a:prstGeom prst="rect">
            <a:avLst/>
          </a:prstGeom>
          <a:noFill/>
        </p:spPr>
        <p:txBody>
          <a:bodyPr wrap="square" rtlCol="0">
            <a:spAutoFit/>
          </a:bodyPr>
          <a:lstStyle/>
          <a:p>
            <a:r>
              <a:rPr lang="en-US" sz="2000" dirty="0">
                <a:solidFill>
                  <a:srgbClr val="00B0F0"/>
                </a:solidFill>
                <a:latin typeface="Consolas" panose="020B0609020204030204" pitchFamily="49" charset="0"/>
              </a:rPr>
              <a:t>"name"</a:t>
            </a:r>
            <a:r>
              <a:rPr lang="en-US" sz="2000" dirty="0">
                <a:latin typeface="Consolas" panose="020B0609020204030204" pitchFamily="49" charset="0"/>
              </a:rPr>
              <a:t>: </a:t>
            </a:r>
            <a:r>
              <a:rPr lang="en-US" sz="2000" dirty="0">
                <a:solidFill>
                  <a:srgbClr val="009A46"/>
                </a:solidFill>
                <a:latin typeface="Consolas" panose="020B0609020204030204" pitchFamily="49" charset="0"/>
              </a:rPr>
              <a:t>"Carey"</a:t>
            </a:r>
            <a:r>
              <a:rPr lang="en-US" sz="2000" dirty="0">
                <a:latin typeface="Consolas" panose="020B0609020204030204" pitchFamily="49" charset="0"/>
              </a:rPr>
              <a:t>,</a:t>
            </a:r>
          </a:p>
        </p:txBody>
      </p:sp>
      <p:sp>
        <p:nvSpPr>
          <p:cNvPr id="12" name="TextBox 11">
            <a:extLst>
              <a:ext uri="{FF2B5EF4-FFF2-40B4-BE49-F238E27FC236}">
                <a16:creationId xmlns:a16="http://schemas.microsoft.com/office/drawing/2014/main" id="{A9B18F5B-8346-4754-899F-B8A598BABEFE}"/>
              </a:ext>
            </a:extLst>
          </p:cNvPr>
          <p:cNvSpPr txBox="1"/>
          <p:nvPr/>
        </p:nvSpPr>
        <p:spPr>
          <a:xfrm>
            <a:off x="6906039" y="4142541"/>
            <a:ext cx="5357192" cy="400110"/>
          </a:xfrm>
          <a:prstGeom prst="rect">
            <a:avLst/>
          </a:prstGeom>
          <a:noFill/>
        </p:spPr>
        <p:txBody>
          <a:bodyPr wrap="square" rtlCol="0">
            <a:spAutoFit/>
          </a:bodyPr>
          <a:lstStyle/>
          <a:p>
            <a:pPr algn="ctr"/>
            <a:r>
              <a:rPr lang="en-US" sz="2000" dirty="0" err="1">
                <a:solidFill>
                  <a:srgbClr val="0070C0"/>
                </a:solidFill>
              </a:rPr>
              <a:t>ints</a:t>
            </a:r>
            <a:r>
              <a:rPr lang="en-US" sz="2000" dirty="0">
                <a:solidFill>
                  <a:srgbClr val="0070C0"/>
                </a:solidFill>
              </a:rPr>
              <a:t>/floats/</a:t>
            </a:r>
            <a:r>
              <a:rPr lang="en-US" sz="2000" dirty="0" err="1">
                <a:solidFill>
                  <a:srgbClr val="0070C0"/>
                </a:solidFill>
              </a:rPr>
              <a:t>booleans</a:t>
            </a:r>
            <a:endParaRPr lang="en-US" sz="2000" dirty="0">
              <a:solidFill>
                <a:srgbClr val="0070C0"/>
              </a:solidFill>
            </a:endParaRPr>
          </a:p>
        </p:txBody>
      </p:sp>
      <p:sp>
        <p:nvSpPr>
          <p:cNvPr id="13" name="TextBox 12">
            <a:extLst>
              <a:ext uri="{FF2B5EF4-FFF2-40B4-BE49-F238E27FC236}">
                <a16:creationId xmlns:a16="http://schemas.microsoft.com/office/drawing/2014/main" id="{6E7B9F95-152D-4590-9000-3E8AF3777D2F}"/>
              </a:ext>
            </a:extLst>
          </p:cNvPr>
          <p:cNvSpPr txBox="1"/>
          <p:nvPr/>
        </p:nvSpPr>
        <p:spPr>
          <a:xfrm>
            <a:off x="6906039" y="4561127"/>
            <a:ext cx="5357192" cy="400110"/>
          </a:xfrm>
          <a:prstGeom prst="rect">
            <a:avLst/>
          </a:prstGeom>
          <a:noFill/>
        </p:spPr>
        <p:txBody>
          <a:bodyPr wrap="square" rtlCol="0">
            <a:spAutoFit/>
          </a:bodyPr>
          <a:lstStyle/>
          <a:p>
            <a:pPr algn="ctr"/>
            <a:r>
              <a:rPr lang="en-US" sz="2000" dirty="0">
                <a:solidFill>
                  <a:schemeClr val="accent2">
                    <a:lumMod val="75000"/>
                  </a:schemeClr>
                </a:solidFill>
              </a:rPr>
              <a:t>Arrays of values</a:t>
            </a:r>
          </a:p>
        </p:txBody>
      </p:sp>
      <p:sp>
        <p:nvSpPr>
          <p:cNvPr id="14" name="TextBox 13">
            <a:extLst>
              <a:ext uri="{FF2B5EF4-FFF2-40B4-BE49-F238E27FC236}">
                <a16:creationId xmlns:a16="http://schemas.microsoft.com/office/drawing/2014/main" id="{17A168B8-E810-4909-AC57-AD635638150D}"/>
              </a:ext>
            </a:extLst>
          </p:cNvPr>
          <p:cNvSpPr txBox="1"/>
          <p:nvPr/>
        </p:nvSpPr>
        <p:spPr>
          <a:xfrm>
            <a:off x="466357" y="3232698"/>
            <a:ext cx="5374663" cy="400110"/>
          </a:xfrm>
          <a:prstGeom prst="rect">
            <a:avLst/>
          </a:prstGeom>
          <a:noFill/>
        </p:spPr>
        <p:txBody>
          <a:bodyPr wrap="square" rtlCol="0">
            <a:spAutoFit/>
          </a:bodyPr>
          <a:lstStyle/>
          <a:p>
            <a:r>
              <a:rPr lang="en-US" sz="2000" dirty="0">
                <a:solidFill>
                  <a:srgbClr val="00B0F0"/>
                </a:solidFill>
                <a:latin typeface="Consolas" panose="020B0609020204030204" pitchFamily="49" charset="0"/>
              </a:rPr>
              <a:t>"GPA"</a:t>
            </a:r>
            <a:r>
              <a:rPr lang="en-US" sz="2000" dirty="0">
                <a:latin typeface="Consolas" panose="020B0609020204030204" pitchFamily="49" charset="0"/>
              </a:rPr>
              <a:t>: </a:t>
            </a:r>
            <a:r>
              <a:rPr lang="en-US" sz="2000" dirty="0">
                <a:solidFill>
                  <a:srgbClr val="0070C0"/>
                </a:solidFill>
                <a:latin typeface="Consolas" panose="020B0609020204030204" pitchFamily="49" charset="0"/>
              </a:rPr>
              <a:t>3.62</a:t>
            </a:r>
            <a:r>
              <a:rPr lang="en-US" sz="2000" dirty="0">
                <a:latin typeface="Consolas" panose="020B0609020204030204" pitchFamily="49" charset="0"/>
              </a:rPr>
              <a:t>,</a:t>
            </a:r>
          </a:p>
        </p:txBody>
      </p:sp>
      <p:sp>
        <p:nvSpPr>
          <p:cNvPr id="15" name="TextBox 14">
            <a:extLst>
              <a:ext uri="{FF2B5EF4-FFF2-40B4-BE49-F238E27FC236}">
                <a16:creationId xmlns:a16="http://schemas.microsoft.com/office/drawing/2014/main" id="{EA256072-79AF-46AA-8E9D-59984486484B}"/>
              </a:ext>
            </a:extLst>
          </p:cNvPr>
          <p:cNvSpPr txBox="1"/>
          <p:nvPr/>
        </p:nvSpPr>
        <p:spPr>
          <a:xfrm>
            <a:off x="6906039" y="3723955"/>
            <a:ext cx="5357192" cy="400110"/>
          </a:xfrm>
          <a:prstGeom prst="rect">
            <a:avLst/>
          </a:prstGeom>
          <a:noFill/>
        </p:spPr>
        <p:txBody>
          <a:bodyPr wrap="square" rtlCol="0">
            <a:spAutoFit/>
          </a:bodyPr>
          <a:lstStyle/>
          <a:p>
            <a:pPr algn="ctr"/>
            <a:r>
              <a:rPr lang="en-US" sz="2000" dirty="0">
                <a:solidFill>
                  <a:srgbClr val="009A46"/>
                </a:solidFill>
              </a:rPr>
              <a:t>strings</a:t>
            </a:r>
          </a:p>
        </p:txBody>
      </p:sp>
      <p:sp>
        <p:nvSpPr>
          <p:cNvPr id="16" name="TextBox 15">
            <a:extLst>
              <a:ext uri="{FF2B5EF4-FFF2-40B4-BE49-F238E27FC236}">
                <a16:creationId xmlns:a16="http://schemas.microsoft.com/office/drawing/2014/main" id="{ED3CB141-7BF4-40B0-AE93-4C47DB060701}"/>
              </a:ext>
            </a:extLst>
          </p:cNvPr>
          <p:cNvSpPr txBox="1"/>
          <p:nvPr/>
        </p:nvSpPr>
        <p:spPr>
          <a:xfrm>
            <a:off x="6906039" y="4979713"/>
            <a:ext cx="5357192" cy="400110"/>
          </a:xfrm>
          <a:prstGeom prst="rect">
            <a:avLst/>
          </a:prstGeom>
          <a:noFill/>
        </p:spPr>
        <p:txBody>
          <a:bodyPr wrap="square" rtlCol="0">
            <a:spAutoFit/>
          </a:bodyPr>
          <a:lstStyle/>
          <a:p>
            <a:pPr algn="ctr"/>
            <a:r>
              <a:rPr lang="en-US" sz="2000" dirty="0">
                <a:solidFill>
                  <a:srgbClr val="7030A0"/>
                </a:solidFill>
              </a:rPr>
              <a:t>Nested objects</a:t>
            </a:r>
          </a:p>
        </p:txBody>
      </p:sp>
      <p:sp>
        <p:nvSpPr>
          <p:cNvPr id="17" name="TextBox 16">
            <a:extLst>
              <a:ext uri="{FF2B5EF4-FFF2-40B4-BE49-F238E27FC236}">
                <a16:creationId xmlns:a16="http://schemas.microsoft.com/office/drawing/2014/main" id="{041986D7-2D88-42BE-90D0-34BB72ADC5A0}"/>
              </a:ext>
            </a:extLst>
          </p:cNvPr>
          <p:cNvSpPr txBox="1"/>
          <p:nvPr/>
        </p:nvSpPr>
        <p:spPr>
          <a:xfrm>
            <a:off x="466357" y="3600964"/>
            <a:ext cx="6739513" cy="400110"/>
          </a:xfrm>
          <a:prstGeom prst="rect">
            <a:avLst/>
          </a:prstGeom>
          <a:noFill/>
        </p:spPr>
        <p:txBody>
          <a:bodyPr wrap="square" rtlCol="0">
            <a:spAutoFit/>
          </a:bodyPr>
          <a:lstStyle/>
          <a:p>
            <a:r>
              <a:rPr lang="en-US" sz="2000" dirty="0">
                <a:solidFill>
                  <a:srgbClr val="00B0F0"/>
                </a:solidFill>
                <a:latin typeface="Consolas" panose="020B0609020204030204" pitchFamily="49" charset="0"/>
              </a:rPr>
              <a:t>"classes"</a:t>
            </a:r>
            <a:r>
              <a:rPr lang="en-US" sz="2000" dirty="0">
                <a:latin typeface="Consolas" panose="020B0609020204030204" pitchFamily="49" charset="0"/>
              </a:rPr>
              <a:t>: </a:t>
            </a:r>
            <a:r>
              <a:rPr lang="en-US" sz="2000" dirty="0">
                <a:solidFill>
                  <a:schemeClr val="accent2">
                    <a:lumMod val="75000"/>
                  </a:schemeClr>
                </a:solidFill>
                <a:latin typeface="Consolas" panose="020B0609020204030204" pitchFamily="49" charset="0"/>
              </a:rPr>
              <a:t>[</a:t>
            </a:r>
            <a:r>
              <a:rPr lang="en-US" sz="2000" dirty="0">
                <a:solidFill>
                  <a:srgbClr val="009A46"/>
                </a:solidFill>
                <a:latin typeface="Consolas" panose="020B0609020204030204" pitchFamily="49" charset="0"/>
              </a:rPr>
              <a:t>"CS 131"</a:t>
            </a:r>
            <a:r>
              <a:rPr lang="en-US" sz="2000" dirty="0">
                <a:solidFill>
                  <a:schemeClr val="accent2">
                    <a:lumMod val="75000"/>
                  </a:schemeClr>
                </a:solidFill>
                <a:latin typeface="Consolas" panose="020B0609020204030204" pitchFamily="49" charset="0"/>
              </a:rPr>
              <a:t>, </a:t>
            </a:r>
            <a:r>
              <a:rPr lang="en-US" sz="2000" dirty="0">
                <a:solidFill>
                  <a:srgbClr val="009A46"/>
                </a:solidFill>
                <a:latin typeface="Consolas" panose="020B0609020204030204" pitchFamily="49" charset="0"/>
              </a:rPr>
              <a:t>"Math 33B"</a:t>
            </a:r>
            <a:r>
              <a:rPr lang="en-US" sz="2000" dirty="0">
                <a:solidFill>
                  <a:schemeClr val="accent2">
                    <a:lumMod val="75000"/>
                  </a:schemeClr>
                </a:solidFill>
                <a:latin typeface="Consolas" panose="020B0609020204030204" pitchFamily="49" charset="0"/>
              </a:rPr>
              <a:t>, </a:t>
            </a:r>
            <a:r>
              <a:rPr lang="en-US" sz="2000" dirty="0">
                <a:solidFill>
                  <a:srgbClr val="009A46"/>
                </a:solidFill>
                <a:latin typeface="Consolas" panose="020B0609020204030204" pitchFamily="49" charset="0"/>
              </a:rPr>
              <a:t>"CS 151B"</a:t>
            </a:r>
            <a:r>
              <a:rPr lang="en-US" sz="2000" dirty="0">
                <a:solidFill>
                  <a:schemeClr val="accent2">
                    <a:lumMod val="75000"/>
                  </a:schemeClr>
                </a:solidFill>
                <a:latin typeface="Consolas" panose="020B0609020204030204" pitchFamily="49" charset="0"/>
              </a:rPr>
              <a:t>]</a:t>
            </a:r>
          </a:p>
        </p:txBody>
      </p:sp>
      <p:sp>
        <p:nvSpPr>
          <p:cNvPr id="18" name="TextBox 17">
            <a:extLst>
              <a:ext uri="{FF2B5EF4-FFF2-40B4-BE49-F238E27FC236}">
                <a16:creationId xmlns:a16="http://schemas.microsoft.com/office/drawing/2014/main" id="{77C19E2D-22FC-46E3-998F-070A4C621576}"/>
              </a:ext>
            </a:extLst>
          </p:cNvPr>
          <p:cNvSpPr txBox="1"/>
          <p:nvPr/>
        </p:nvSpPr>
        <p:spPr>
          <a:xfrm>
            <a:off x="466356" y="3969229"/>
            <a:ext cx="7912331" cy="1015663"/>
          </a:xfrm>
          <a:prstGeom prst="rect">
            <a:avLst/>
          </a:prstGeom>
          <a:noFill/>
        </p:spPr>
        <p:txBody>
          <a:bodyPr wrap="square" rtlCol="0">
            <a:spAutoFit/>
          </a:bodyPr>
          <a:lstStyle/>
          <a:p>
            <a:r>
              <a:rPr lang="en-US" sz="2000" dirty="0">
                <a:solidFill>
                  <a:srgbClr val="00B0F0"/>
                </a:solidFill>
                <a:latin typeface="Consolas" panose="020B0609020204030204" pitchFamily="49" charset="0"/>
              </a:rPr>
              <a:t>"address"</a:t>
            </a:r>
            <a:r>
              <a:rPr lang="en-US" sz="2000" dirty="0">
                <a:latin typeface="Consolas" panose="020B0609020204030204" pitchFamily="49" charset="0"/>
              </a:rPr>
              <a:t>: </a:t>
            </a:r>
            <a:r>
              <a:rPr lang="en-US" sz="2000" dirty="0">
                <a:solidFill>
                  <a:srgbClr val="7030A0"/>
                </a:solidFill>
                <a:latin typeface="Consolas" panose="020B0609020204030204" pitchFamily="49" charset="0"/>
              </a:rPr>
              <a:t>{ </a:t>
            </a:r>
            <a:r>
              <a:rPr lang="en-US" sz="2000" dirty="0">
                <a:solidFill>
                  <a:srgbClr val="00B0F0"/>
                </a:solidFill>
                <a:latin typeface="Consolas" panose="020B0609020204030204" pitchFamily="49" charset="0"/>
              </a:rPr>
              <a:t>"street"</a:t>
            </a:r>
            <a:r>
              <a:rPr lang="en-US" sz="2000" dirty="0">
                <a:solidFill>
                  <a:srgbClr val="7030A0"/>
                </a:solidFill>
                <a:latin typeface="Consolas" panose="020B0609020204030204" pitchFamily="49" charset="0"/>
              </a:rPr>
              <a:t>: </a:t>
            </a:r>
            <a:r>
              <a:rPr lang="en-US" sz="2000" dirty="0">
                <a:solidFill>
                  <a:srgbClr val="009A46"/>
                </a:solidFill>
                <a:latin typeface="Consolas" panose="020B0609020204030204" pitchFamily="49" charset="0"/>
              </a:rPr>
              <a:t>"201 Del Monte"</a:t>
            </a:r>
            <a:r>
              <a:rPr lang="en-US" sz="2000" dirty="0">
                <a:solidFill>
                  <a:srgbClr val="7030A0"/>
                </a:solidFill>
                <a:latin typeface="Consolas" panose="020B0609020204030204" pitchFamily="49" charset="0"/>
              </a:rPr>
              <a:t>,</a:t>
            </a:r>
          </a:p>
          <a:p>
            <a:r>
              <a:rPr lang="en-US" sz="2000" dirty="0">
                <a:solidFill>
                  <a:srgbClr val="7030A0"/>
                </a:solidFill>
                <a:latin typeface="Consolas" panose="020B0609020204030204" pitchFamily="49" charset="0"/>
              </a:rPr>
              <a:t>            </a:t>
            </a:r>
            <a:r>
              <a:rPr lang="en-US" sz="2000" dirty="0">
                <a:solidFill>
                  <a:srgbClr val="00B0F0"/>
                </a:solidFill>
                <a:latin typeface="Consolas" panose="020B0609020204030204" pitchFamily="49" charset="0"/>
              </a:rPr>
              <a:t> "city"</a:t>
            </a:r>
            <a:r>
              <a:rPr lang="en-US" sz="2000" dirty="0">
                <a:solidFill>
                  <a:srgbClr val="7030A0"/>
                </a:solidFill>
                <a:latin typeface="Consolas" panose="020B0609020204030204" pitchFamily="49" charset="0"/>
              </a:rPr>
              <a:t>: </a:t>
            </a:r>
            <a:r>
              <a:rPr lang="en-US" sz="2000" dirty="0">
                <a:solidFill>
                  <a:srgbClr val="009A46"/>
                </a:solidFill>
                <a:latin typeface="Consolas" panose="020B0609020204030204" pitchFamily="49" charset="0"/>
              </a:rPr>
              <a:t>"Los Altos"</a:t>
            </a:r>
            <a:r>
              <a:rPr lang="en-US" sz="2000" dirty="0">
                <a:solidFill>
                  <a:srgbClr val="7030A0"/>
                </a:solidFill>
                <a:latin typeface="Consolas" panose="020B0609020204030204" pitchFamily="49" charset="0"/>
              </a:rPr>
              <a:t>,</a:t>
            </a:r>
          </a:p>
          <a:p>
            <a:r>
              <a:rPr lang="en-US" sz="2000" dirty="0">
                <a:solidFill>
                  <a:srgbClr val="7030A0"/>
                </a:solidFill>
                <a:latin typeface="Consolas" panose="020B0609020204030204" pitchFamily="49" charset="0"/>
              </a:rPr>
              <a:t>             </a:t>
            </a:r>
            <a:r>
              <a:rPr lang="en-US" sz="2000" dirty="0">
                <a:solidFill>
                  <a:srgbClr val="00B0F0"/>
                </a:solidFill>
                <a:latin typeface="Consolas" panose="020B0609020204030204" pitchFamily="49" charset="0"/>
              </a:rPr>
              <a:t>"state"</a:t>
            </a:r>
            <a:r>
              <a:rPr lang="en-US" sz="2000" dirty="0">
                <a:solidFill>
                  <a:srgbClr val="7030A0"/>
                </a:solidFill>
                <a:latin typeface="Consolas" panose="020B0609020204030204" pitchFamily="49" charset="0"/>
              </a:rPr>
              <a:t>: </a:t>
            </a:r>
            <a:r>
              <a:rPr lang="en-US" sz="2000" dirty="0">
                <a:solidFill>
                  <a:srgbClr val="009A46"/>
                </a:solidFill>
                <a:latin typeface="Consolas" panose="020B0609020204030204" pitchFamily="49" charset="0"/>
              </a:rPr>
              <a:t>"CA"</a:t>
            </a:r>
            <a:r>
              <a:rPr lang="en-US" sz="2000" dirty="0">
                <a:solidFill>
                  <a:srgbClr val="7030A0"/>
                </a:solidFill>
                <a:latin typeface="Consolas" panose="020B0609020204030204" pitchFamily="49" charset="0"/>
              </a:rPr>
              <a:t>, </a:t>
            </a:r>
            <a:r>
              <a:rPr lang="en-US" sz="2000" dirty="0">
                <a:solidFill>
                  <a:srgbClr val="00B0F0"/>
                </a:solidFill>
                <a:latin typeface="Consolas" panose="020B0609020204030204" pitchFamily="49" charset="0"/>
              </a:rPr>
              <a:t>"zip"</a:t>
            </a:r>
            <a:r>
              <a:rPr lang="en-US" sz="2000" dirty="0">
                <a:solidFill>
                  <a:srgbClr val="7030A0"/>
                </a:solidFill>
                <a:latin typeface="Consolas" panose="020B0609020204030204" pitchFamily="49" charset="0"/>
              </a:rPr>
              <a:t>: </a:t>
            </a:r>
            <a:r>
              <a:rPr lang="en-US" sz="2000" dirty="0">
                <a:solidFill>
                  <a:srgbClr val="0070C0"/>
                </a:solidFill>
                <a:latin typeface="Consolas" panose="020B0609020204030204" pitchFamily="49" charset="0"/>
              </a:rPr>
              <a:t>94022</a:t>
            </a:r>
            <a:r>
              <a:rPr lang="en-US" sz="2000" dirty="0">
                <a:solidFill>
                  <a:srgbClr val="7030A0"/>
                </a:solidFill>
                <a:latin typeface="Consolas" panose="020B0609020204030204" pitchFamily="49" charset="0"/>
              </a:rPr>
              <a:t> }</a:t>
            </a:r>
          </a:p>
        </p:txBody>
      </p:sp>
      <p:grpSp>
        <p:nvGrpSpPr>
          <p:cNvPr id="19" name="Group 18">
            <a:extLst>
              <a:ext uri="{FF2B5EF4-FFF2-40B4-BE49-F238E27FC236}">
                <a16:creationId xmlns:a16="http://schemas.microsoft.com/office/drawing/2014/main" id="{7414EFDC-F812-404B-9E9C-39CDD666D478}"/>
              </a:ext>
            </a:extLst>
          </p:cNvPr>
          <p:cNvGrpSpPr/>
          <p:nvPr/>
        </p:nvGrpSpPr>
        <p:grpSpPr>
          <a:xfrm>
            <a:off x="7182035" y="47021"/>
            <a:ext cx="4978587" cy="2395796"/>
            <a:chOff x="6692921" y="1867122"/>
            <a:chExt cx="4978587" cy="2395796"/>
          </a:xfrm>
        </p:grpSpPr>
        <p:grpSp>
          <p:nvGrpSpPr>
            <p:cNvPr id="20" name="Group 19">
              <a:extLst>
                <a:ext uri="{FF2B5EF4-FFF2-40B4-BE49-F238E27FC236}">
                  <a16:creationId xmlns:a16="http://schemas.microsoft.com/office/drawing/2014/main" id="{04D63F6D-16AC-4B6C-980F-05323A2DEEFB}"/>
                </a:ext>
              </a:extLst>
            </p:cNvPr>
            <p:cNvGrpSpPr/>
            <p:nvPr/>
          </p:nvGrpSpPr>
          <p:grpSpPr>
            <a:xfrm>
              <a:off x="6692921" y="1867122"/>
              <a:ext cx="4978587" cy="2395796"/>
              <a:chOff x="7763330" y="4803764"/>
              <a:chExt cx="4978587" cy="2395796"/>
            </a:xfrm>
          </p:grpSpPr>
          <p:grpSp>
            <p:nvGrpSpPr>
              <p:cNvPr id="22" name="Group 21">
                <a:extLst>
                  <a:ext uri="{FF2B5EF4-FFF2-40B4-BE49-F238E27FC236}">
                    <a16:creationId xmlns:a16="http://schemas.microsoft.com/office/drawing/2014/main" id="{10AAD15D-C6F0-4EA2-A0E4-4E7CBC27FDA5}"/>
                  </a:ext>
                </a:extLst>
              </p:cNvPr>
              <p:cNvGrpSpPr/>
              <p:nvPr/>
            </p:nvGrpSpPr>
            <p:grpSpPr>
              <a:xfrm>
                <a:off x="7763330" y="4803764"/>
                <a:ext cx="4978587" cy="2045252"/>
                <a:chOff x="8001871" y="4426226"/>
                <a:chExt cx="4978587" cy="2045252"/>
              </a:xfrm>
            </p:grpSpPr>
            <p:sp>
              <p:nvSpPr>
                <p:cNvPr id="24" name="Rectangle: Rounded Corners 23">
                  <a:extLst>
                    <a:ext uri="{FF2B5EF4-FFF2-40B4-BE49-F238E27FC236}">
                      <a16:creationId xmlns:a16="http://schemas.microsoft.com/office/drawing/2014/main" id="{2BEE8516-ED70-45CF-A487-CA89874164D8}"/>
                    </a:ext>
                  </a:extLst>
                </p:cNvPr>
                <p:cNvSpPr/>
                <p:nvPr/>
              </p:nvSpPr>
              <p:spPr>
                <a:xfrm>
                  <a:off x="8001871" y="4426226"/>
                  <a:ext cx="4978587"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BD4C24A7-9A39-4DC2-B23E-D885D8989233}"/>
                    </a:ext>
                  </a:extLst>
                </p:cNvPr>
                <p:cNvSpPr txBox="1"/>
                <p:nvPr/>
              </p:nvSpPr>
              <p:spPr>
                <a:xfrm>
                  <a:off x="8105230" y="4433290"/>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3" name="TextBox 22">
                <a:extLst>
                  <a:ext uri="{FF2B5EF4-FFF2-40B4-BE49-F238E27FC236}">
                    <a16:creationId xmlns:a16="http://schemas.microsoft.com/office/drawing/2014/main" id="{81503A83-6C54-4EE3-A0EE-F0E4F1CF2865}"/>
                  </a:ext>
                </a:extLst>
              </p:cNvPr>
              <p:cNvSpPr txBox="1"/>
              <p:nvPr/>
            </p:nvSpPr>
            <p:spPr>
              <a:xfrm>
                <a:off x="8420279" y="5260568"/>
                <a:ext cx="4174570" cy="1938992"/>
              </a:xfrm>
              <a:prstGeom prst="rect">
                <a:avLst/>
              </a:prstGeom>
              <a:noFill/>
            </p:spPr>
            <p:txBody>
              <a:bodyPr wrap="square" rtlCol="0">
                <a:spAutoFit/>
              </a:bodyPr>
              <a:lstStyle/>
              <a:p>
                <a:pPr algn="ctr"/>
                <a:r>
                  <a:rPr lang="en-US" sz="2000" dirty="0">
                    <a:latin typeface="Comic Sans MS" panose="030F0702030302020204" pitchFamily="66" charset="0"/>
                  </a:rPr>
                  <a:t>'Don't forget to tell them the meaning of the name, Carey!</a:t>
                </a:r>
              </a:p>
              <a:p>
                <a:pPr algn="ctr"/>
                <a:endParaRPr lang="en-US" sz="1600" dirty="0">
                  <a:latin typeface="Comic Sans MS" panose="030F0702030302020204" pitchFamily="66" charset="0"/>
                </a:endParaRPr>
              </a:p>
              <a:p>
                <a:pPr algn="ctr"/>
                <a:r>
                  <a:rPr lang="en-US" sz="2000" dirty="0">
                    <a:latin typeface="Comic Sans MS" panose="030F0702030302020204" pitchFamily="66" charset="0"/>
                  </a:rPr>
                  <a:t>JSON is an acronym for </a:t>
                </a:r>
                <a:br>
                  <a:rPr lang="en-US" sz="2000" dirty="0">
                    <a:latin typeface="Comic Sans MS" panose="030F0702030302020204" pitchFamily="66" charset="0"/>
                  </a:rPr>
                </a:br>
                <a:r>
                  <a:rPr lang="en-US" sz="2000" dirty="0">
                    <a:latin typeface="Comic Sans MS" panose="030F0702030302020204" pitchFamily="66" charset="0"/>
                  </a:rPr>
                  <a:t>JavaScript Object Notation.'</a:t>
                </a:r>
              </a:p>
              <a:p>
                <a:pPr algn="ctr"/>
                <a:endParaRPr lang="en-US" sz="2000" dirty="0">
                  <a:solidFill>
                    <a:schemeClr val="accent1">
                      <a:lumMod val="75000"/>
                    </a:schemeClr>
                  </a:solidFill>
                  <a:latin typeface="Comic Sans MS" panose="030F0702030302020204" pitchFamily="66" charset="0"/>
                </a:endParaRPr>
              </a:p>
            </p:txBody>
          </p:sp>
        </p:grpSp>
        <p:pic>
          <p:nvPicPr>
            <p:cNvPr id="21" name="Picture 20">
              <a:extLst>
                <a:ext uri="{FF2B5EF4-FFF2-40B4-BE49-F238E27FC236}">
                  <a16:creationId xmlns:a16="http://schemas.microsoft.com/office/drawing/2014/main" id="{E9146A17-0E7A-4140-9125-0B6B732716CD}"/>
                </a:ext>
              </a:extLst>
            </p:cNvPr>
            <p:cNvPicPr>
              <a:picLocks noChangeAspect="1"/>
            </p:cNvPicPr>
            <p:nvPr/>
          </p:nvPicPr>
          <p:blipFill rotWithShape="1">
            <a:blip r:embed="rId3"/>
            <a:srcRect l="23761" r="21167"/>
            <a:stretch/>
          </p:blipFill>
          <p:spPr>
            <a:xfrm>
              <a:off x="6887201" y="2306918"/>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7" name="TextBox 26">
            <a:extLst>
              <a:ext uri="{FF2B5EF4-FFF2-40B4-BE49-F238E27FC236}">
                <a16:creationId xmlns:a16="http://schemas.microsoft.com/office/drawing/2014/main" id="{CACA9DBB-FC88-41D4-80A2-BC1A6A98F595}"/>
              </a:ext>
            </a:extLst>
          </p:cNvPr>
          <p:cNvSpPr txBox="1"/>
          <p:nvPr/>
        </p:nvSpPr>
        <p:spPr>
          <a:xfrm>
            <a:off x="136323" y="5683140"/>
            <a:ext cx="7445192" cy="1936407"/>
          </a:xfrm>
          <a:prstGeom prst="rect">
            <a:avLst/>
          </a:prstGeom>
          <a:solidFill>
            <a:schemeClr val="bg1">
              <a:lumMod val="95000"/>
            </a:schemeClr>
          </a:solidFill>
          <a:ln>
            <a:solidFill>
              <a:schemeClr val="tx1"/>
            </a:solidFill>
          </a:ln>
        </p:spPr>
        <p:txBody>
          <a:bodyPr wrap="square" rtlCol="0">
            <a:noAutofit/>
          </a:bodyPr>
          <a:lstStyle/>
          <a:p>
            <a:r>
              <a:rPr lang="en-US" sz="2000" dirty="0">
                <a:solidFill>
                  <a:srgbClr val="FF0000"/>
                </a:solidFill>
                <a:latin typeface="Consolas" panose="020B0609020204030204" pitchFamily="49" charset="0"/>
              </a:rPr>
              <a:t>{</a:t>
            </a:r>
          </a:p>
          <a:p>
            <a:r>
              <a:rPr lang="en-US" sz="2000" dirty="0">
                <a:solidFill>
                  <a:srgbClr val="00B0F0"/>
                </a:solidFill>
                <a:latin typeface="Consolas" panose="020B0609020204030204" pitchFamily="49" charset="0"/>
              </a:rPr>
              <a:t>  "</a:t>
            </a:r>
            <a:r>
              <a:rPr lang="en-US" sz="2000" dirty="0" err="1">
                <a:solidFill>
                  <a:srgbClr val="00B0F0"/>
                </a:solidFill>
                <a:latin typeface="Consolas" panose="020B0609020204030204" pitchFamily="49" charset="0"/>
              </a:rPr>
              <a:t>data_directory</a:t>
            </a:r>
            <a:r>
              <a:rPr lang="en-US" sz="2000" dirty="0">
                <a:solidFill>
                  <a:srgbClr val="00B0F0"/>
                </a:solidFill>
                <a:latin typeface="Consolas" panose="020B0609020204030204" pitchFamily="49" charset="0"/>
              </a:rPr>
              <a:t>"</a:t>
            </a:r>
            <a:r>
              <a:rPr lang="en-US" sz="2000" dirty="0">
                <a:latin typeface="Consolas" panose="020B0609020204030204" pitchFamily="49" charset="0"/>
              </a:rPr>
              <a:t>: </a:t>
            </a:r>
            <a:r>
              <a:rPr lang="en-US" sz="2000" dirty="0">
                <a:solidFill>
                  <a:srgbClr val="009A46"/>
                </a:solidFill>
                <a:latin typeface="Consolas" panose="020B0609020204030204" pitchFamily="49" charset="0"/>
              </a:rPr>
              <a:t>"/Apps/League of Legends/data"</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a:t>
            </a:r>
            <a:r>
              <a:rPr lang="en-US" sz="2000" dirty="0" err="1">
                <a:solidFill>
                  <a:srgbClr val="00B0F0"/>
                </a:solidFill>
                <a:latin typeface="Consolas" panose="020B0609020204030204" pitchFamily="49" charset="0"/>
              </a:rPr>
              <a:t>license_expiration</a:t>
            </a:r>
            <a:r>
              <a:rPr lang="en-US" sz="2000" dirty="0">
                <a:solidFill>
                  <a:srgbClr val="00B0F0"/>
                </a:solidFill>
                <a:latin typeface="Consolas" panose="020B0609020204030204" pitchFamily="49" charset="0"/>
              </a:rPr>
              <a:t>"</a:t>
            </a:r>
            <a:r>
              <a:rPr lang="en-US" sz="2000" dirty="0">
                <a:latin typeface="Consolas" panose="020B0609020204030204" pitchFamily="49" charset="0"/>
              </a:rPr>
              <a:t>: </a:t>
            </a:r>
            <a:r>
              <a:rPr lang="en-US" sz="2000" dirty="0">
                <a:solidFill>
                  <a:srgbClr val="009A46"/>
                </a:solidFill>
                <a:latin typeface="Consolas" panose="020B0609020204030204" pitchFamily="49" charset="0"/>
              </a:rPr>
              <a:t>"12/31/2026"</a:t>
            </a:r>
            <a:r>
              <a:rPr lang="en-US" sz="2000" dirty="0">
                <a:latin typeface="Consolas" panose="020B0609020204030204" pitchFamily="49" charset="0"/>
              </a:rPr>
              <a:t>,</a:t>
            </a:r>
          </a:p>
          <a:p>
            <a:r>
              <a:rPr lang="en-US" sz="2000" dirty="0">
                <a:solidFill>
                  <a:srgbClr val="FF0000"/>
                </a:solidFill>
                <a:latin typeface="Consolas" panose="020B0609020204030204" pitchFamily="49" charset="0"/>
              </a:rPr>
              <a:t>  </a:t>
            </a:r>
            <a:r>
              <a:rPr lang="en-US" sz="2000" dirty="0">
                <a:solidFill>
                  <a:srgbClr val="00B0F0"/>
                </a:solidFill>
                <a:latin typeface="Consolas" panose="020B0609020204030204" pitchFamily="49" charset="0"/>
              </a:rPr>
              <a:t>"</a:t>
            </a:r>
            <a:r>
              <a:rPr lang="en-US" sz="2000" dirty="0" err="1">
                <a:solidFill>
                  <a:srgbClr val="00B0F0"/>
                </a:solidFill>
                <a:latin typeface="Consolas" panose="020B0609020204030204" pitchFamily="49" charset="0"/>
              </a:rPr>
              <a:t>registered_user</a:t>
            </a:r>
            <a:r>
              <a:rPr lang="en-US" sz="2000" dirty="0">
                <a:solidFill>
                  <a:srgbClr val="00B0F0"/>
                </a:solidFill>
                <a:latin typeface="Consolas" panose="020B0609020204030204" pitchFamily="49" charset="0"/>
              </a:rPr>
              <a:t>"</a:t>
            </a:r>
            <a:r>
              <a:rPr lang="en-US" sz="2000" dirty="0">
                <a:latin typeface="Consolas" panose="020B0609020204030204" pitchFamily="49" charset="0"/>
              </a:rPr>
              <a:t>: </a:t>
            </a:r>
            <a:r>
              <a:rPr lang="en-US" sz="2000" dirty="0">
                <a:solidFill>
                  <a:srgbClr val="009A46"/>
                </a:solidFill>
                <a:latin typeface="Consolas" panose="020B0609020204030204" pitchFamily="49" charset="0"/>
              </a:rPr>
              <a:t>"Carey Nachenberg"</a:t>
            </a:r>
            <a:r>
              <a:rPr lang="en-US" sz="2000" dirty="0">
                <a:latin typeface="Consolas" panose="020B0609020204030204" pitchFamily="49" charset="0"/>
              </a:rPr>
              <a:t>,</a:t>
            </a:r>
          </a:p>
          <a:p>
            <a:r>
              <a:rPr lang="en-US" sz="2000" dirty="0">
                <a:solidFill>
                  <a:srgbClr val="FF0000"/>
                </a:solidFill>
                <a:latin typeface="Consolas" panose="020B0609020204030204" pitchFamily="49" charset="0"/>
              </a:rPr>
              <a:t>  </a:t>
            </a:r>
            <a:r>
              <a:rPr lang="en-US" sz="2000" dirty="0">
                <a:solidFill>
                  <a:srgbClr val="00B0F0"/>
                </a:solidFill>
                <a:latin typeface="Consolas" panose="020B0609020204030204" pitchFamily="49" charset="0"/>
              </a:rPr>
              <a:t>"</a:t>
            </a:r>
            <a:r>
              <a:rPr lang="en-US" sz="2000" dirty="0" err="1">
                <a:solidFill>
                  <a:srgbClr val="00B0F0"/>
                </a:solidFill>
                <a:latin typeface="Consolas" panose="020B0609020204030204" pitchFamily="49" charset="0"/>
              </a:rPr>
              <a:t>app_version</a:t>
            </a:r>
            <a:r>
              <a:rPr lang="en-US" sz="2000" dirty="0">
                <a:solidFill>
                  <a:srgbClr val="00B0F0"/>
                </a:solidFill>
                <a:latin typeface="Consolas" panose="020B0609020204030204" pitchFamily="49" charset="0"/>
              </a:rPr>
              <a:t>"</a:t>
            </a:r>
            <a:r>
              <a:rPr lang="en-US" sz="2000" dirty="0">
                <a:latin typeface="Consolas" panose="020B0609020204030204" pitchFamily="49" charset="0"/>
              </a:rPr>
              <a:t>: </a:t>
            </a:r>
            <a:r>
              <a:rPr lang="en-US" sz="2000" dirty="0">
                <a:solidFill>
                  <a:srgbClr val="009A46"/>
                </a:solidFill>
                <a:latin typeface="Consolas" panose="020B0609020204030204" pitchFamily="49" charset="0"/>
              </a:rPr>
              <a:t>"12.15.1 beta"</a:t>
            </a:r>
            <a:r>
              <a:rPr lang="en-US" sz="2000" dirty="0">
                <a:latin typeface="Consolas" panose="020B0609020204030204" pitchFamily="49" charset="0"/>
              </a:rPr>
              <a:t>,</a:t>
            </a:r>
            <a:r>
              <a:rPr lang="en-US" sz="2000" dirty="0">
                <a:solidFill>
                  <a:srgbClr val="FF0000"/>
                </a:solidFill>
                <a:latin typeface="Consolas" panose="020B0609020204030204" pitchFamily="49" charset="0"/>
              </a:rPr>
              <a:t>  </a:t>
            </a:r>
          </a:p>
          <a:p>
            <a:r>
              <a:rPr lang="en-US" sz="2000" dirty="0">
                <a:solidFill>
                  <a:srgbClr val="FF0000"/>
                </a:solidFill>
                <a:latin typeface="Consolas" panose="020B0609020204030204" pitchFamily="49" charset="0"/>
              </a:rPr>
              <a:t>}</a:t>
            </a:r>
          </a:p>
        </p:txBody>
      </p:sp>
      <p:sp>
        <p:nvSpPr>
          <p:cNvPr id="4" name="TextBox 3">
            <a:extLst>
              <a:ext uri="{FF2B5EF4-FFF2-40B4-BE49-F238E27FC236}">
                <a16:creationId xmlns:a16="http://schemas.microsoft.com/office/drawing/2014/main" id="{9D4A3DA0-8787-4AAC-9E96-0BCDDB3D204D}"/>
              </a:ext>
            </a:extLst>
          </p:cNvPr>
          <p:cNvSpPr txBox="1"/>
          <p:nvPr/>
        </p:nvSpPr>
        <p:spPr>
          <a:xfrm>
            <a:off x="61771" y="2198977"/>
            <a:ext cx="1507144" cy="400110"/>
          </a:xfrm>
          <a:prstGeom prst="rect">
            <a:avLst/>
          </a:prstGeom>
          <a:noFill/>
        </p:spPr>
        <p:txBody>
          <a:bodyPr wrap="none" rtlCol="0">
            <a:spAutoFit/>
          </a:bodyPr>
          <a:lstStyle/>
          <a:p>
            <a:pPr algn="ctr"/>
            <a:r>
              <a:rPr lang="en-US" sz="2000" dirty="0" err="1"/>
              <a:t>student.json</a:t>
            </a:r>
            <a:endParaRPr lang="en-US" sz="2000" dirty="0"/>
          </a:p>
        </p:txBody>
      </p:sp>
      <p:sp>
        <p:nvSpPr>
          <p:cNvPr id="26" name="TextBox 25">
            <a:extLst>
              <a:ext uri="{FF2B5EF4-FFF2-40B4-BE49-F238E27FC236}">
                <a16:creationId xmlns:a16="http://schemas.microsoft.com/office/drawing/2014/main" id="{B15EF1EC-0188-47CC-94B9-FD7B21DCC1C0}"/>
              </a:ext>
            </a:extLst>
          </p:cNvPr>
          <p:cNvSpPr txBox="1"/>
          <p:nvPr/>
        </p:nvSpPr>
        <p:spPr>
          <a:xfrm>
            <a:off x="61771" y="5298547"/>
            <a:ext cx="1729961" cy="400110"/>
          </a:xfrm>
          <a:prstGeom prst="rect">
            <a:avLst/>
          </a:prstGeom>
          <a:noFill/>
        </p:spPr>
        <p:txBody>
          <a:bodyPr wrap="none" rtlCol="0">
            <a:spAutoFit/>
          </a:bodyPr>
          <a:lstStyle/>
          <a:p>
            <a:pPr algn="ctr"/>
            <a:r>
              <a:rPr lang="en-US" sz="2000" dirty="0" err="1"/>
              <a:t>lol_config.json</a:t>
            </a:r>
            <a:endParaRPr lang="en-US" sz="2000" dirty="0"/>
          </a:p>
        </p:txBody>
      </p:sp>
    </p:spTree>
    <p:extLst>
      <p:ext uri="{BB962C8B-B14F-4D97-AF65-F5344CB8AC3E}">
        <p14:creationId xmlns:p14="http://schemas.microsoft.com/office/powerpoint/2010/main" val="365728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1+#ppt_w/2"/>
                                          </p:val>
                                        </p:tav>
                                        <p:tav tm="100000">
                                          <p:val>
                                            <p:strVal val="#ppt_x"/>
                                          </p:val>
                                        </p:tav>
                                      </p:tavLst>
                                    </p:anim>
                                    <p:anim calcmode="lin" valueType="num">
                                      <p:cBhvr additive="base">
                                        <p:cTn id="6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2" fill="hold" nodeType="clickEffect">
                                  <p:stCondLst>
                                    <p:cond delay="0"/>
                                  </p:stCondLst>
                                  <p:childTnLst>
                                    <p:anim calcmode="lin" valueType="num">
                                      <p:cBhvr additive="base">
                                        <p:cTn id="70" dur="500"/>
                                        <p:tgtEl>
                                          <p:spTgt spid="19"/>
                                        </p:tgtEl>
                                        <p:attrNameLst>
                                          <p:attrName>ppt_x</p:attrName>
                                        </p:attrNameLst>
                                      </p:cBhvr>
                                      <p:tavLst>
                                        <p:tav tm="0">
                                          <p:val>
                                            <p:strVal val="ppt_x"/>
                                          </p:val>
                                        </p:tav>
                                        <p:tav tm="100000">
                                          <p:val>
                                            <p:strVal val="1+ppt_w/2"/>
                                          </p:val>
                                        </p:tav>
                                      </p:tavLst>
                                    </p:anim>
                                    <p:anim calcmode="lin" valueType="num">
                                      <p:cBhvr additive="base">
                                        <p:cTn id="71" dur="500"/>
                                        <p:tgtEl>
                                          <p:spTgt spid="19"/>
                                        </p:tgtEl>
                                        <p:attrNameLst>
                                          <p:attrName>ppt_y</p:attrName>
                                        </p:attrNameLst>
                                      </p:cBhvr>
                                      <p:tavLst>
                                        <p:tav tm="0">
                                          <p:val>
                                            <p:strVal val="ppt_y"/>
                                          </p:val>
                                        </p:tav>
                                        <p:tav tm="100000">
                                          <p:val>
                                            <p:strVal val="ppt_y"/>
                                          </p:val>
                                        </p:tav>
                                      </p:tavLst>
                                    </p:anim>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p:bldP spid="8" grpId="0"/>
      <p:bldP spid="9" grpId="0"/>
      <p:bldP spid="10" grpId="0"/>
      <p:bldP spid="12" grpId="0"/>
      <p:bldP spid="13" grpId="0"/>
      <p:bldP spid="14" grpId="0"/>
      <p:bldP spid="15" grpId="0"/>
      <p:bldP spid="16" grpId="0"/>
      <p:bldP spid="17" grpId="0"/>
      <p:bldP spid="18" grpId="0"/>
      <p:bldP spid="27" grpId="0" animBg="1"/>
      <p:bldP spid="4" grpId="0"/>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Processing JSON Config Files</a:t>
            </a:r>
          </a:p>
        </p:txBody>
      </p:sp>
      <p:sp>
        <p:nvSpPr>
          <p:cNvPr id="3" name="TextBox 2">
            <a:extLst>
              <a:ext uri="{FF2B5EF4-FFF2-40B4-BE49-F238E27FC236}">
                <a16:creationId xmlns:a16="http://schemas.microsoft.com/office/drawing/2014/main" id="{FC71DCC9-6B18-4BCF-B3C2-4D8D156289CD}"/>
              </a:ext>
            </a:extLst>
          </p:cNvPr>
          <p:cNvSpPr txBox="1"/>
          <p:nvPr/>
        </p:nvSpPr>
        <p:spPr>
          <a:xfrm>
            <a:off x="1430970" y="961235"/>
            <a:ext cx="9330074" cy="400110"/>
          </a:xfrm>
          <a:prstGeom prst="rect">
            <a:avLst/>
          </a:prstGeom>
          <a:noFill/>
        </p:spPr>
        <p:txBody>
          <a:bodyPr wrap="square" rtlCol="0">
            <a:spAutoFit/>
          </a:bodyPr>
          <a:lstStyle/>
          <a:p>
            <a:pPr algn="ctr"/>
            <a:r>
              <a:rPr lang="en-US" sz="2000" dirty="0"/>
              <a:t>Python provides </a:t>
            </a:r>
            <a:r>
              <a:rPr lang="en-US" sz="2000" dirty="0">
                <a:solidFill>
                  <a:srgbClr val="FF0000"/>
                </a:solidFill>
              </a:rPr>
              <a:t>built-in support </a:t>
            </a:r>
            <a:r>
              <a:rPr lang="en-US" sz="2000" dirty="0"/>
              <a:t>for </a:t>
            </a:r>
            <a:r>
              <a:rPr lang="en-US" sz="2000" dirty="0">
                <a:solidFill>
                  <a:srgbClr val="FF0000"/>
                </a:solidFill>
              </a:rPr>
              <a:t>writing to</a:t>
            </a:r>
            <a:r>
              <a:rPr lang="en-US" sz="2000" dirty="0"/>
              <a:t> and </a:t>
            </a:r>
            <a:r>
              <a:rPr lang="en-US" sz="2000" dirty="0">
                <a:solidFill>
                  <a:srgbClr val="FF0000"/>
                </a:solidFill>
              </a:rPr>
              <a:t>reading from </a:t>
            </a:r>
            <a:r>
              <a:rPr lang="en-US" sz="2000" dirty="0"/>
              <a:t>JSON files! </a:t>
            </a:r>
          </a:p>
        </p:txBody>
      </p:sp>
      <p:sp>
        <p:nvSpPr>
          <p:cNvPr id="26" name="TextBox 25">
            <a:extLst>
              <a:ext uri="{FF2B5EF4-FFF2-40B4-BE49-F238E27FC236}">
                <a16:creationId xmlns:a16="http://schemas.microsoft.com/office/drawing/2014/main" id="{E829F36B-7258-48FC-BA0E-99A1BB081EDA}"/>
              </a:ext>
            </a:extLst>
          </p:cNvPr>
          <p:cNvSpPr txBox="1"/>
          <p:nvPr/>
        </p:nvSpPr>
        <p:spPr>
          <a:xfrm>
            <a:off x="166481" y="2219941"/>
            <a:ext cx="5704233" cy="4524315"/>
          </a:xfrm>
          <a:prstGeom prst="rect">
            <a:avLst/>
          </a:prstGeom>
          <a:solidFill>
            <a:schemeClr val="accent1">
              <a:lumMod val="20000"/>
              <a:lumOff val="80000"/>
            </a:schemeClr>
          </a:solidFill>
          <a:ln>
            <a:solidFill>
              <a:schemeClr val="tx1"/>
            </a:solidFill>
          </a:ln>
        </p:spPr>
        <p:txBody>
          <a:bodyPr wrap="square">
            <a:spAutoFit/>
          </a:bodyPr>
          <a:lstStyle/>
          <a:p>
            <a:endParaRPr lang="en-US">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28" name="TextBox 27">
            <a:extLst>
              <a:ext uri="{FF2B5EF4-FFF2-40B4-BE49-F238E27FC236}">
                <a16:creationId xmlns:a16="http://schemas.microsoft.com/office/drawing/2014/main" id="{EE4888F1-C234-44E1-BD92-F0829668D6A9}"/>
              </a:ext>
            </a:extLst>
          </p:cNvPr>
          <p:cNvSpPr txBox="1"/>
          <p:nvPr/>
        </p:nvSpPr>
        <p:spPr>
          <a:xfrm>
            <a:off x="176141" y="1571064"/>
            <a:ext cx="5695196"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Creating/Serializing a JSON File</a:t>
            </a:r>
          </a:p>
        </p:txBody>
      </p:sp>
      <p:sp>
        <p:nvSpPr>
          <p:cNvPr id="33" name="TextBox 32">
            <a:extLst>
              <a:ext uri="{FF2B5EF4-FFF2-40B4-BE49-F238E27FC236}">
                <a16:creationId xmlns:a16="http://schemas.microsoft.com/office/drawing/2014/main" id="{DE8A9716-B86F-4A80-84E2-BFA925859FBC}"/>
              </a:ext>
            </a:extLst>
          </p:cNvPr>
          <p:cNvSpPr txBox="1"/>
          <p:nvPr/>
        </p:nvSpPr>
        <p:spPr>
          <a:xfrm>
            <a:off x="166481" y="2687871"/>
            <a:ext cx="5425502" cy="3139321"/>
          </a:xfrm>
          <a:prstGeom prst="rect">
            <a:avLst/>
          </a:prstGeom>
          <a:noFill/>
        </p:spPr>
        <p:txBody>
          <a:bodyPr wrap="square">
            <a:spAutoFit/>
          </a:bodyPr>
          <a:lstStyle/>
          <a:p>
            <a:r>
              <a:rPr lang="en-US" dirty="0" err="1">
                <a:latin typeface="Consolas" panose="020B0609020204030204" pitchFamily="49" charset="0"/>
              </a:rPr>
              <a:t>course_data</a:t>
            </a:r>
            <a:r>
              <a:rPr lang="en-US" dirty="0">
                <a:latin typeface="Consolas" panose="020B0609020204030204" pitchFamily="49" charset="0"/>
              </a:rPr>
              <a:t> = {</a:t>
            </a:r>
          </a:p>
          <a:p>
            <a:r>
              <a:rPr lang="en-US" dirty="0">
                <a:latin typeface="Consolas" panose="020B0609020204030204" pitchFamily="49" charset="0"/>
              </a:rPr>
              <a:t>    "courses":  </a:t>
            </a:r>
          </a:p>
          <a:p>
            <a:r>
              <a:rPr lang="en-US" dirty="0">
                <a:latin typeface="Consolas" panose="020B0609020204030204" pitchFamily="49" charset="0"/>
              </a:rPr>
              <a:t>    [ { "name": "CS31", "Units": 4,</a:t>
            </a:r>
          </a:p>
          <a:p>
            <a:r>
              <a:rPr lang="en-US" dirty="0">
                <a:latin typeface="Consolas" panose="020B0609020204030204" pitchFamily="49" charset="0"/>
              </a:rPr>
              <a:t>        "enrollment": "113/250"},</a:t>
            </a:r>
          </a:p>
          <a:p>
            <a:r>
              <a:rPr lang="en-US" dirty="0">
                <a:latin typeface="Consolas" panose="020B0609020204030204" pitchFamily="49" charset="0"/>
              </a:rPr>
              <a:t>      { "name": "CS32", "Units": 4,</a:t>
            </a:r>
          </a:p>
          <a:p>
            <a:r>
              <a:rPr lang="en-US" dirty="0">
                <a:latin typeface="Consolas" panose="020B0609020204030204" pitchFamily="49" charset="0"/>
              </a:rPr>
              <a:t>        "enrollment": "180/200"},</a:t>
            </a:r>
          </a:p>
          <a:p>
            <a:r>
              <a:rPr lang="en-US" dirty="0">
                <a:latin typeface="Consolas" panose="020B0609020204030204" pitchFamily="49" charset="0"/>
              </a:rPr>
              <a:t>      { "name": "CS131", "Units": 4,</a:t>
            </a:r>
          </a:p>
          <a:p>
            <a:r>
              <a:rPr lang="en-US" dirty="0">
                <a:latin typeface="Consolas" panose="020B0609020204030204" pitchFamily="49" charset="0"/>
              </a:rPr>
              <a:t>        "enrollment": "5/200"}  </a:t>
            </a:r>
          </a:p>
          <a:p>
            <a:r>
              <a:rPr lang="en-US" dirty="0">
                <a:latin typeface="Consolas" panose="020B0609020204030204" pitchFamily="49" charset="0"/>
              </a:rPr>
              <a:t>    ],</a:t>
            </a:r>
          </a:p>
          <a:p>
            <a:r>
              <a:rPr lang="en-US" dirty="0">
                <a:latin typeface="Consolas" panose="020B0609020204030204" pitchFamily="49" charset="0"/>
              </a:rPr>
              <a:t>    "quarter": "fall"</a:t>
            </a:r>
          </a:p>
          <a:p>
            <a:r>
              <a:rPr lang="en-US" dirty="0">
                <a:latin typeface="Consolas" panose="020B0609020204030204" pitchFamily="49" charset="0"/>
              </a:rPr>
              <a:t>}</a:t>
            </a:r>
          </a:p>
        </p:txBody>
      </p:sp>
      <p:sp>
        <p:nvSpPr>
          <p:cNvPr id="34" name="TextBox 33">
            <a:extLst>
              <a:ext uri="{FF2B5EF4-FFF2-40B4-BE49-F238E27FC236}">
                <a16:creationId xmlns:a16="http://schemas.microsoft.com/office/drawing/2014/main" id="{008542AF-8F8D-41D3-A89D-CC98270E3A42}"/>
              </a:ext>
            </a:extLst>
          </p:cNvPr>
          <p:cNvSpPr txBox="1"/>
          <p:nvPr/>
        </p:nvSpPr>
        <p:spPr>
          <a:xfrm>
            <a:off x="166202" y="2690139"/>
            <a:ext cx="5425502" cy="2862322"/>
          </a:xfrm>
          <a:prstGeom prst="rect">
            <a:avLst/>
          </a:prstGeom>
          <a:noFill/>
        </p:spPr>
        <p:txBody>
          <a:bodyPr wrap="square">
            <a:spAutoFit/>
          </a:bodyPr>
          <a:lstStyle/>
          <a:p>
            <a:r>
              <a:rPr lang="en-US" dirty="0" err="1">
                <a:latin typeface="Consolas" panose="020B0609020204030204" pitchFamily="49" charset="0"/>
              </a:rPr>
              <a:t>course_data</a:t>
            </a:r>
            <a:r>
              <a:rPr lang="en-US" dirty="0">
                <a:latin typeface="Consolas" panose="020B0609020204030204" pitchFamily="49" charset="0"/>
              </a:rPr>
              <a:t> = {}</a:t>
            </a:r>
          </a:p>
          <a:p>
            <a:r>
              <a:rPr lang="en-US" dirty="0" err="1">
                <a:latin typeface="Consolas" panose="020B0609020204030204" pitchFamily="49" charset="0"/>
              </a:rPr>
              <a:t>course_data</a:t>
            </a:r>
            <a:r>
              <a:rPr lang="en-US" dirty="0">
                <a:latin typeface="Consolas" panose="020B0609020204030204" pitchFamily="49" charset="0"/>
              </a:rPr>
              <a:t>["courses"] = []</a:t>
            </a:r>
          </a:p>
          <a:p>
            <a:r>
              <a:rPr lang="en-US" dirty="0" err="1">
                <a:latin typeface="Consolas" panose="020B0609020204030204" pitchFamily="49" charset="0"/>
              </a:rPr>
              <a:t>course_data</a:t>
            </a:r>
            <a:r>
              <a:rPr lang="en-US" dirty="0">
                <a:latin typeface="Consolas" panose="020B0609020204030204" pitchFamily="49" charset="0"/>
              </a:rPr>
              <a:t>["courses"].append(</a:t>
            </a:r>
          </a:p>
          <a:p>
            <a:r>
              <a:rPr lang="en-US" dirty="0">
                <a:latin typeface="Consolas" panose="020B0609020204030204" pitchFamily="49" charset="0"/>
              </a:rPr>
              <a:t>  {"name": "CS31", "Units": 4,</a:t>
            </a:r>
          </a:p>
          <a:p>
            <a:r>
              <a:rPr lang="en-US" dirty="0">
                <a:latin typeface="Consolas" panose="020B0609020204030204" pitchFamily="49" charset="0"/>
              </a:rPr>
              <a:t>   "enrollment": "113/250"})</a:t>
            </a:r>
          </a:p>
          <a:p>
            <a:r>
              <a:rPr lang="en-US" dirty="0" err="1">
                <a:latin typeface="Consolas" panose="020B0609020204030204" pitchFamily="49" charset="0"/>
              </a:rPr>
              <a:t>course_data</a:t>
            </a:r>
            <a:r>
              <a:rPr lang="en-US" dirty="0">
                <a:latin typeface="Consolas" panose="020B0609020204030204" pitchFamily="49" charset="0"/>
              </a:rPr>
              <a:t>["courses"].append(</a:t>
            </a:r>
          </a:p>
          <a:p>
            <a:r>
              <a:rPr lang="en-US" dirty="0">
                <a:latin typeface="Consolas" panose="020B0609020204030204" pitchFamily="49" charset="0"/>
              </a:rPr>
              <a:t>  {"name": "CS32", "Units": 4,</a:t>
            </a:r>
          </a:p>
          <a:p>
            <a:r>
              <a:rPr lang="en-US" dirty="0">
                <a:latin typeface="Consolas" panose="020B0609020204030204" pitchFamily="49" charset="0"/>
              </a:rPr>
              <a:t>   "enrollment": "180/200"})</a:t>
            </a:r>
            <a:br>
              <a:rPr lang="en-US" dirty="0">
                <a:latin typeface="Consolas" panose="020B0609020204030204" pitchFamily="49" charset="0"/>
              </a:rPr>
            </a:br>
            <a:r>
              <a:rPr lang="en-US" dirty="0">
                <a:latin typeface="Consolas" panose="020B0609020204030204" pitchFamily="49" charset="0"/>
              </a:rPr>
              <a:t>...</a:t>
            </a:r>
          </a:p>
          <a:p>
            <a:r>
              <a:rPr lang="en-US" dirty="0" err="1">
                <a:latin typeface="Consolas" panose="020B0609020204030204" pitchFamily="49" charset="0"/>
              </a:rPr>
              <a:t>course_data</a:t>
            </a:r>
            <a:r>
              <a:rPr lang="en-US" dirty="0">
                <a:latin typeface="Consolas" panose="020B0609020204030204" pitchFamily="49" charset="0"/>
              </a:rPr>
              <a:t>["quarter"] = "fall"</a:t>
            </a:r>
          </a:p>
        </p:txBody>
      </p:sp>
      <p:sp>
        <p:nvSpPr>
          <p:cNvPr id="36" name="TextBox 35">
            <a:extLst>
              <a:ext uri="{FF2B5EF4-FFF2-40B4-BE49-F238E27FC236}">
                <a16:creationId xmlns:a16="http://schemas.microsoft.com/office/drawing/2014/main" id="{032EEFE8-43D7-4854-B826-2C2AA9B74506}"/>
              </a:ext>
            </a:extLst>
          </p:cNvPr>
          <p:cNvSpPr txBox="1"/>
          <p:nvPr/>
        </p:nvSpPr>
        <p:spPr>
          <a:xfrm>
            <a:off x="166481" y="6095398"/>
            <a:ext cx="6226864" cy="646331"/>
          </a:xfrm>
          <a:prstGeom prst="rect">
            <a:avLst/>
          </a:prstGeom>
          <a:noFill/>
        </p:spPr>
        <p:txBody>
          <a:bodyPr wrap="square">
            <a:spAutoFit/>
          </a:bodyPr>
          <a:lstStyle/>
          <a:p>
            <a:r>
              <a:rPr lang="en-US" dirty="0">
                <a:latin typeface="Consolas" panose="020B0609020204030204" pitchFamily="49" charset="0"/>
              </a:rPr>
              <a:t>with open("</a:t>
            </a:r>
            <a:r>
              <a:rPr lang="en-US" dirty="0" err="1">
                <a:latin typeface="Consolas" panose="020B0609020204030204" pitchFamily="49" charset="0"/>
              </a:rPr>
              <a:t>courses.json</a:t>
            </a:r>
            <a:r>
              <a:rPr lang="en-US" dirty="0">
                <a:latin typeface="Consolas" panose="020B0609020204030204" pitchFamily="49" charset="0"/>
              </a:rPr>
              <a:t>", </a:t>
            </a:r>
            <a:r>
              <a:rPr lang="en-US" dirty="0">
                <a:solidFill>
                  <a:srgbClr val="FF0000"/>
                </a:solidFill>
                <a:latin typeface="Consolas" panose="020B0609020204030204" pitchFamily="49" charset="0"/>
              </a:rPr>
              <a:t>"w"</a:t>
            </a:r>
            <a:r>
              <a:rPr lang="en-US" dirty="0">
                <a:latin typeface="Consolas" panose="020B0609020204030204" pitchFamily="49" charset="0"/>
              </a:rPr>
              <a:t>) as </a:t>
            </a:r>
            <a:r>
              <a:rPr lang="en-US" dirty="0" err="1">
                <a:latin typeface="Consolas" panose="020B0609020204030204" pitchFamily="49" charset="0"/>
              </a:rPr>
              <a:t>file_obj</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009A46"/>
                </a:solidFill>
                <a:latin typeface="Consolas" panose="020B0609020204030204" pitchFamily="49" charset="0"/>
              </a:rPr>
              <a:t>json</a:t>
            </a:r>
            <a:r>
              <a:rPr lang="en-US" dirty="0" err="1">
                <a:latin typeface="Consolas" panose="020B0609020204030204" pitchFamily="49" charset="0"/>
              </a:rPr>
              <a:t>.</a:t>
            </a:r>
            <a:r>
              <a:rPr lang="en-US" dirty="0" err="1">
                <a:solidFill>
                  <a:srgbClr val="009A46"/>
                </a:solidFill>
                <a:latin typeface="Consolas" panose="020B0609020204030204" pitchFamily="49" charset="0"/>
              </a:rPr>
              <a:t>dump</a:t>
            </a:r>
            <a:r>
              <a:rPr lang="en-US" dirty="0">
                <a:latin typeface="Consolas" panose="020B0609020204030204" pitchFamily="49" charset="0"/>
              </a:rPr>
              <a:t>(</a:t>
            </a:r>
            <a:r>
              <a:rPr lang="en-US" dirty="0" err="1">
                <a:latin typeface="Consolas" panose="020B0609020204030204" pitchFamily="49" charset="0"/>
              </a:rPr>
              <a:t>course_data</a:t>
            </a:r>
            <a:r>
              <a:rPr lang="en-US" dirty="0">
                <a:latin typeface="Consolas" panose="020B0609020204030204" pitchFamily="49" charset="0"/>
              </a:rPr>
              <a:t>, </a:t>
            </a:r>
            <a:r>
              <a:rPr lang="en-US" dirty="0" err="1">
                <a:latin typeface="Consolas" panose="020B0609020204030204" pitchFamily="49" charset="0"/>
              </a:rPr>
              <a:t>file_obj</a:t>
            </a:r>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141B3034-901B-4629-BD59-11362271D054}"/>
              </a:ext>
            </a:extLst>
          </p:cNvPr>
          <p:cNvSpPr txBox="1"/>
          <p:nvPr/>
        </p:nvSpPr>
        <p:spPr>
          <a:xfrm>
            <a:off x="166481" y="2255711"/>
            <a:ext cx="6226864" cy="369332"/>
          </a:xfrm>
          <a:prstGeom prst="rect">
            <a:avLst/>
          </a:prstGeom>
          <a:noFill/>
        </p:spPr>
        <p:txBody>
          <a:bodyPr wrap="square">
            <a:spAutoFit/>
          </a:bodyPr>
          <a:lstStyle/>
          <a:p>
            <a:r>
              <a:rPr lang="en-US" dirty="0">
                <a:latin typeface="Consolas" panose="020B0609020204030204" pitchFamily="49" charset="0"/>
              </a:rPr>
              <a:t>import </a:t>
            </a:r>
            <a:r>
              <a:rPr lang="en-US" dirty="0">
                <a:solidFill>
                  <a:srgbClr val="0070C0"/>
                </a:solidFill>
                <a:latin typeface="Consolas" panose="020B0609020204030204" pitchFamily="49" charset="0"/>
              </a:rPr>
              <a:t>json</a:t>
            </a:r>
          </a:p>
        </p:txBody>
      </p:sp>
      <p:sp>
        <p:nvSpPr>
          <p:cNvPr id="39" name="Speech Bubble: Rectangle with Corners Rounded 38">
            <a:extLst>
              <a:ext uri="{FF2B5EF4-FFF2-40B4-BE49-F238E27FC236}">
                <a16:creationId xmlns:a16="http://schemas.microsoft.com/office/drawing/2014/main" id="{B78DAB78-9E41-4459-84F0-D8FA808259AF}"/>
              </a:ext>
            </a:extLst>
          </p:cNvPr>
          <p:cNvSpPr/>
          <p:nvPr/>
        </p:nvSpPr>
        <p:spPr>
          <a:xfrm>
            <a:off x="3512115" y="2154509"/>
            <a:ext cx="3015548" cy="1011899"/>
          </a:xfrm>
          <a:prstGeom prst="wedgeRoundRectCallout">
            <a:avLst>
              <a:gd name="adj1" fmla="val -111697"/>
              <a:gd name="adj2" fmla="val -20033"/>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we import Python's </a:t>
            </a:r>
            <a:r>
              <a:rPr lang="en-US" sz="2000" dirty="0">
                <a:solidFill>
                  <a:schemeClr val="accent2">
                    <a:lumMod val="20000"/>
                    <a:lumOff val="80000"/>
                  </a:schemeClr>
                </a:solidFill>
                <a:latin typeface="Corbel" panose="020B0503020204020204" pitchFamily="34" charset="0"/>
              </a:rPr>
              <a:t>json module</a:t>
            </a:r>
            <a:r>
              <a:rPr lang="en-US" sz="2000" dirty="0">
                <a:latin typeface="Corbel" panose="020B0503020204020204" pitchFamily="34" charset="0"/>
              </a:rPr>
              <a:t>.</a:t>
            </a:r>
          </a:p>
        </p:txBody>
      </p:sp>
      <p:sp>
        <p:nvSpPr>
          <p:cNvPr id="40" name="Speech Bubble: Rectangle with Corners Rounded 39">
            <a:extLst>
              <a:ext uri="{FF2B5EF4-FFF2-40B4-BE49-F238E27FC236}">
                <a16:creationId xmlns:a16="http://schemas.microsoft.com/office/drawing/2014/main" id="{7DF252E4-6D38-409F-A242-35F5EEF5B5F6}"/>
              </a:ext>
            </a:extLst>
          </p:cNvPr>
          <p:cNvSpPr/>
          <p:nvPr/>
        </p:nvSpPr>
        <p:spPr>
          <a:xfrm>
            <a:off x="3648061" y="2186897"/>
            <a:ext cx="2447939" cy="1011899"/>
          </a:xfrm>
          <a:prstGeom prst="wedgeRoundRectCallout">
            <a:avLst>
              <a:gd name="adj1" fmla="val -115872"/>
              <a:gd name="adj2" fmla="val 20239"/>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define a dictionary with our keys/values.</a:t>
            </a:r>
          </a:p>
        </p:txBody>
      </p:sp>
      <p:sp>
        <p:nvSpPr>
          <p:cNvPr id="42" name="Speech Bubble: Rectangle with Corners Rounded 41">
            <a:extLst>
              <a:ext uri="{FF2B5EF4-FFF2-40B4-BE49-F238E27FC236}">
                <a16:creationId xmlns:a16="http://schemas.microsoft.com/office/drawing/2014/main" id="{F8281D01-A249-49B7-B590-92C4711A3B4E}"/>
              </a:ext>
            </a:extLst>
          </p:cNvPr>
          <p:cNvSpPr/>
          <p:nvPr/>
        </p:nvSpPr>
        <p:spPr>
          <a:xfrm>
            <a:off x="5591704" y="3661380"/>
            <a:ext cx="3805727" cy="1011899"/>
          </a:xfrm>
          <a:prstGeom prst="wedgeRoundRectCallout">
            <a:avLst>
              <a:gd name="adj1" fmla="val -93348"/>
              <a:gd name="adj2" fmla="val -17086"/>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Of course, we can create the dictionary programmatically too!</a:t>
            </a:r>
          </a:p>
        </p:txBody>
      </p:sp>
      <p:sp>
        <p:nvSpPr>
          <p:cNvPr id="43" name="Speech Bubble: Rectangle with Corners Rounded 42">
            <a:extLst>
              <a:ext uri="{FF2B5EF4-FFF2-40B4-BE49-F238E27FC236}">
                <a16:creationId xmlns:a16="http://schemas.microsoft.com/office/drawing/2014/main" id="{4EBFFEAA-ED98-4DDD-9703-CC3277E7CC74}"/>
              </a:ext>
            </a:extLst>
          </p:cNvPr>
          <p:cNvSpPr/>
          <p:nvPr/>
        </p:nvSpPr>
        <p:spPr>
          <a:xfrm>
            <a:off x="7182035" y="5920195"/>
            <a:ext cx="4796778" cy="807808"/>
          </a:xfrm>
          <a:prstGeom prst="wedgeRoundRectCallout">
            <a:avLst>
              <a:gd name="adj1" fmla="val -102316"/>
              <a:gd name="adj2" fmla="val 34868"/>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use the </a:t>
            </a:r>
            <a:r>
              <a:rPr lang="en-US" sz="2000" dirty="0">
                <a:solidFill>
                  <a:schemeClr val="accent6">
                    <a:lumMod val="20000"/>
                    <a:lumOff val="80000"/>
                  </a:schemeClr>
                </a:solidFill>
                <a:latin typeface="Corbel" panose="020B0503020204020204" pitchFamily="34" charset="0"/>
              </a:rPr>
              <a:t>json module's dump() function </a:t>
            </a:r>
            <a:r>
              <a:rPr lang="en-US" sz="2000" dirty="0">
                <a:latin typeface="Corbel" panose="020B0503020204020204" pitchFamily="34" charset="0"/>
              </a:rPr>
              <a:t>to save our object in JSON format.</a:t>
            </a:r>
          </a:p>
        </p:txBody>
      </p:sp>
      <p:sp>
        <p:nvSpPr>
          <p:cNvPr id="41" name="Speech Bubble: Rectangle with Corners Rounded 40">
            <a:extLst>
              <a:ext uri="{FF2B5EF4-FFF2-40B4-BE49-F238E27FC236}">
                <a16:creationId xmlns:a16="http://schemas.microsoft.com/office/drawing/2014/main" id="{95E7EE04-51DC-486C-8873-DD6F8825C088}"/>
              </a:ext>
            </a:extLst>
          </p:cNvPr>
          <p:cNvSpPr/>
          <p:nvPr/>
        </p:nvSpPr>
        <p:spPr>
          <a:xfrm>
            <a:off x="5297276" y="5094697"/>
            <a:ext cx="4035567" cy="807807"/>
          </a:xfrm>
          <a:prstGeom prst="wedgeRoundRectCallout">
            <a:avLst>
              <a:gd name="adj1" fmla="val -89834"/>
              <a:gd name="adj2" fmla="val 84083"/>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open the file that we're saving the JSON to for writing...</a:t>
            </a:r>
          </a:p>
        </p:txBody>
      </p:sp>
      <p:grpSp>
        <p:nvGrpSpPr>
          <p:cNvPr id="46" name="Group 45">
            <a:extLst>
              <a:ext uri="{FF2B5EF4-FFF2-40B4-BE49-F238E27FC236}">
                <a16:creationId xmlns:a16="http://schemas.microsoft.com/office/drawing/2014/main" id="{F1F9E0A1-38B4-488C-9F8D-0FC7E17507DB}"/>
              </a:ext>
            </a:extLst>
          </p:cNvPr>
          <p:cNvGrpSpPr/>
          <p:nvPr/>
        </p:nvGrpSpPr>
        <p:grpSpPr>
          <a:xfrm>
            <a:off x="6222724" y="4897588"/>
            <a:ext cx="5644009" cy="1844148"/>
            <a:chOff x="6547991" y="5094844"/>
            <a:chExt cx="5644009" cy="1508658"/>
          </a:xfrm>
        </p:grpSpPr>
        <p:sp>
          <p:nvSpPr>
            <p:cNvPr id="44" name="TextBox 43">
              <a:extLst>
                <a:ext uri="{FF2B5EF4-FFF2-40B4-BE49-F238E27FC236}">
                  <a16:creationId xmlns:a16="http://schemas.microsoft.com/office/drawing/2014/main" id="{7B6EBB40-B373-4483-815A-1B77ED749F0F}"/>
                </a:ext>
              </a:extLst>
            </p:cNvPr>
            <p:cNvSpPr txBox="1"/>
            <p:nvPr/>
          </p:nvSpPr>
          <p:spPr>
            <a:xfrm>
              <a:off x="6600018" y="5394401"/>
              <a:ext cx="5591982" cy="1209101"/>
            </a:xfrm>
            <a:prstGeom prst="rect">
              <a:avLst/>
            </a:prstGeom>
            <a:solidFill>
              <a:schemeClr val="bg1">
                <a:lumMod val="95000"/>
              </a:schemeClr>
            </a:solidFill>
            <a:ln>
              <a:solidFill>
                <a:schemeClr val="tx1"/>
              </a:solidFill>
            </a:ln>
          </p:spPr>
          <p:txBody>
            <a:bodyPr wrap="square" rtlCol="0">
              <a:noAutofit/>
            </a:bodyPr>
            <a:lstStyle/>
            <a:p>
              <a:r>
                <a:rPr lang="en-US" dirty="0">
                  <a:latin typeface="Consolas" panose="020B0609020204030204" pitchFamily="49" charset="0"/>
                </a:rPr>
                <a:t>{"courses": [{"name": "CS31", "Units": 4, "enrollment": "113/250"}, {"name": "CS32", "Units": 4, "enrollment": "180/200"}, {"name": "CS131", "Units": 4, "enrollment": "5/200"}], "quarter": "fall"}</a:t>
              </a:r>
              <a:endParaRPr lang="en-US" sz="2000" dirty="0">
                <a:solidFill>
                  <a:srgbClr val="FF0000"/>
                </a:solidFill>
                <a:latin typeface="Consolas" panose="020B0609020204030204" pitchFamily="49" charset="0"/>
              </a:endParaRPr>
            </a:p>
          </p:txBody>
        </p:sp>
        <p:sp>
          <p:nvSpPr>
            <p:cNvPr id="45" name="TextBox 44">
              <a:extLst>
                <a:ext uri="{FF2B5EF4-FFF2-40B4-BE49-F238E27FC236}">
                  <a16:creationId xmlns:a16="http://schemas.microsoft.com/office/drawing/2014/main" id="{80A978DB-CAB4-4D07-9E51-D5954154B4D6}"/>
                </a:ext>
              </a:extLst>
            </p:cNvPr>
            <p:cNvSpPr txBox="1"/>
            <p:nvPr/>
          </p:nvSpPr>
          <p:spPr>
            <a:xfrm>
              <a:off x="6547991" y="5094844"/>
              <a:ext cx="1494320" cy="400110"/>
            </a:xfrm>
            <a:prstGeom prst="rect">
              <a:avLst/>
            </a:prstGeom>
            <a:noFill/>
          </p:spPr>
          <p:txBody>
            <a:bodyPr wrap="none" rtlCol="0">
              <a:spAutoFit/>
            </a:bodyPr>
            <a:lstStyle/>
            <a:p>
              <a:pPr algn="ctr"/>
              <a:r>
                <a:rPr lang="en-US" sz="2000" dirty="0" err="1"/>
                <a:t>courses.json</a:t>
              </a:r>
              <a:endParaRPr lang="en-US" sz="2000" dirty="0"/>
            </a:p>
          </p:txBody>
        </p:sp>
      </p:grpSp>
    </p:spTree>
    <p:extLst>
      <p:ext uri="{BB962C8B-B14F-4D97-AF65-F5344CB8AC3E}">
        <p14:creationId xmlns:p14="http://schemas.microsoft.com/office/powerpoint/2010/main" val="35532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Effect transition="in" filter="wipe(left)">
                                      <p:cBhvr>
                                        <p:cTn id="38" dur="500"/>
                                        <p:tgtEl>
                                          <p:spTgt spid="33">
                                            <p:txEl>
                                              <p:pRg st="0" end="0"/>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3">
                                            <p:txEl>
                                              <p:pRg st="10" end="10"/>
                                            </p:txEl>
                                          </p:spTgt>
                                        </p:tgtEl>
                                        <p:attrNameLst>
                                          <p:attrName>style.visibility</p:attrName>
                                        </p:attrNameLst>
                                      </p:cBhvr>
                                      <p:to>
                                        <p:strVal val="visible"/>
                                      </p:to>
                                    </p:set>
                                    <p:animEffect transition="in" filter="wipe(left)">
                                      <p:cBhvr>
                                        <p:cTn id="41" dur="500"/>
                                        <p:tgtEl>
                                          <p:spTgt spid="3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3">
                                            <p:txEl>
                                              <p:pRg st="1" end="1"/>
                                            </p:txEl>
                                          </p:spTgt>
                                        </p:tgtEl>
                                        <p:attrNameLst>
                                          <p:attrName>style.visibility</p:attrName>
                                        </p:attrNameLst>
                                      </p:cBhvr>
                                      <p:to>
                                        <p:strVal val="visible"/>
                                      </p:to>
                                    </p:set>
                                    <p:animEffect transition="in" filter="wipe(left)">
                                      <p:cBhvr>
                                        <p:cTn id="46" dur="500"/>
                                        <p:tgtEl>
                                          <p:spTgt spid="3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3">
                                            <p:txEl>
                                              <p:pRg st="2" end="2"/>
                                            </p:txEl>
                                          </p:spTgt>
                                        </p:tgtEl>
                                        <p:attrNameLst>
                                          <p:attrName>style.visibility</p:attrName>
                                        </p:attrNameLst>
                                      </p:cBhvr>
                                      <p:to>
                                        <p:strVal val="visible"/>
                                      </p:to>
                                    </p:set>
                                    <p:animEffect transition="in" filter="wipe(left)">
                                      <p:cBhvr>
                                        <p:cTn id="51" dur="500"/>
                                        <p:tgtEl>
                                          <p:spTgt spid="33">
                                            <p:txEl>
                                              <p:pRg st="2" end="2"/>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3">
                                            <p:txEl>
                                              <p:pRg st="3" end="3"/>
                                            </p:txEl>
                                          </p:spTgt>
                                        </p:tgtEl>
                                        <p:attrNameLst>
                                          <p:attrName>style.visibility</p:attrName>
                                        </p:attrNameLst>
                                      </p:cBhvr>
                                      <p:to>
                                        <p:strVal val="visible"/>
                                      </p:to>
                                    </p:set>
                                    <p:animEffect transition="in" filter="wipe(left)">
                                      <p:cBhvr>
                                        <p:cTn id="54" dur="500"/>
                                        <p:tgtEl>
                                          <p:spTgt spid="33">
                                            <p:txEl>
                                              <p:pRg st="3" end="3"/>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3">
                                            <p:txEl>
                                              <p:pRg st="8" end="8"/>
                                            </p:txEl>
                                          </p:spTgt>
                                        </p:tgtEl>
                                        <p:attrNameLst>
                                          <p:attrName>style.visibility</p:attrName>
                                        </p:attrNameLst>
                                      </p:cBhvr>
                                      <p:to>
                                        <p:strVal val="visible"/>
                                      </p:to>
                                    </p:set>
                                    <p:animEffect transition="in" filter="wipe(left)">
                                      <p:cBhvr>
                                        <p:cTn id="57" dur="500"/>
                                        <p:tgtEl>
                                          <p:spTgt spid="3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3">
                                            <p:txEl>
                                              <p:pRg st="4" end="4"/>
                                            </p:txEl>
                                          </p:spTgt>
                                        </p:tgtEl>
                                        <p:attrNameLst>
                                          <p:attrName>style.visibility</p:attrName>
                                        </p:attrNameLst>
                                      </p:cBhvr>
                                      <p:to>
                                        <p:strVal val="visible"/>
                                      </p:to>
                                    </p:set>
                                    <p:animEffect transition="in" filter="wipe(left)">
                                      <p:cBhvr>
                                        <p:cTn id="62" dur="500"/>
                                        <p:tgtEl>
                                          <p:spTgt spid="33">
                                            <p:txEl>
                                              <p:pRg st="4" end="4"/>
                                            </p:txEl>
                                          </p:spTgt>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3">
                                            <p:txEl>
                                              <p:pRg st="5" end="5"/>
                                            </p:txEl>
                                          </p:spTgt>
                                        </p:tgtEl>
                                        <p:attrNameLst>
                                          <p:attrName>style.visibility</p:attrName>
                                        </p:attrNameLst>
                                      </p:cBhvr>
                                      <p:to>
                                        <p:strVal val="visible"/>
                                      </p:to>
                                    </p:set>
                                    <p:animEffect transition="in" filter="wipe(left)">
                                      <p:cBhvr>
                                        <p:cTn id="65" dur="500"/>
                                        <p:tgtEl>
                                          <p:spTgt spid="33">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3">
                                            <p:txEl>
                                              <p:pRg st="6" end="6"/>
                                            </p:txEl>
                                          </p:spTgt>
                                        </p:tgtEl>
                                        <p:attrNameLst>
                                          <p:attrName>style.visibility</p:attrName>
                                        </p:attrNameLst>
                                      </p:cBhvr>
                                      <p:to>
                                        <p:strVal val="visible"/>
                                      </p:to>
                                    </p:set>
                                    <p:animEffect transition="in" filter="wipe(left)">
                                      <p:cBhvr>
                                        <p:cTn id="70" dur="500"/>
                                        <p:tgtEl>
                                          <p:spTgt spid="33">
                                            <p:txEl>
                                              <p:pRg st="6" end="6"/>
                                            </p:txEl>
                                          </p:spTgt>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3">
                                            <p:txEl>
                                              <p:pRg st="7" end="7"/>
                                            </p:txEl>
                                          </p:spTgt>
                                        </p:tgtEl>
                                        <p:attrNameLst>
                                          <p:attrName>style.visibility</p:attrName>
                                        </p:attrNameLst>
                                      </p:cBhvr>
                                      <p:to>
                                        <p:strVal val="visible"/>
                                      </p:to>
                                    </p:set>
                                    <p:animEffect transition="in" filter="wipe(left)">
                                      <p:cBhvr>
                                        <p:cTn id="73" dur="500"/>
                                        <p:tgtEl>
                                          <p:spTgt spid="33">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3">
                                            <p:txEl>
                                              <p:pRg st="9" end="9"/>
                                            </p:txEl>
                                          </p:spTgt>
                                        </p:tgtEl>
                                        <p:attrNameLst>
                                          <p:attrName>style.visibility</p:attrName>
                                        </p:attrNameLst>
                                      </p:cBhvr>
                                      <p:to>
                                        <p:strVal val="visible"/>
                                      </p:to>
                                    </p:set>
                                    <p:animEffect transition="in" filter="wipe(left)">
                                      <p:cBhvr>
                                        <p:cTn id="78" dur="500"/>
                                        <p:tgtEl>
                                          <p:spTgt spid="33">
                                            <p:txEl>
                                              <p:pRg st="9" end="9"/>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4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down)">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wipe(down)">
                                      <p:cBhvr>
                                        <p:cTn id="97" dur="500"/>
                                        <p:tgtEl>
                                          <p:spTgt spid="4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6">
                                            <p:txEl>
                                              <p:pRg st="1" end="1"/>
                                            </p:txEl>
                                          </p:spTgt>
                                        </p:tgtEl>
                                        <p:attrNameLst>
                                          <p:attrName>style.visibility</p:attrName>
                                        </p:attrNameLst>
                                      </p:cBhvr>
                                      <p:to>
                                        <p:strVal val="visible"/>
                                      </p:to>
                                    </p:set>
                                    <p:animEffect transition="in" filter="wipe(left)">
                                      <p:cBhvr>
                                        <p:cTn id="102" dur="500"/>
                                        <p:tgtEl>
                                          <p:spTgt spid="36">
                                            <p:txEl>
                                              <p:pRg st="1" end="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41"/>
                                        </p:tgtEl>
                                        <p:attrNameLst>
                                          <p:attrName>style.visibility</p:attrName>
                                        </p:attrNameLst>
                                      </p:cBhvr>
                                      <p:to>
                                        <p:strVal val="hidden"/>
                                      </p:to>
                                    </p:set>
                                  </p:childTnLst>
                                </p:cTn>
                              </p:par>
                              <p:par>
                                <p:cTn id="109" presetID="22" presetClass="entr" presetSubtype="1"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wipe(up)">
                                      <p:cBhvr>
                                        <p:cTn id="111" dur="500"/>
                                        <p:tgtEl>
                                          <p:spTgt spid="4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down)">
                                      <p:cBhvr>
                                        <p:cTn id="116" dur="500"/>
                                        <p:tgtEl>
                                          <p:spTgt spid="42"/>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33">
                                            <p:txEl>
                                              <p:pRg st="0" end="0"/>
                                            </p:txEl>
                                          </p:spTgt>
                                        </p:tgtEl>
                                      </p:cBhvr>
                                    </p:animEffect>
                                    <p:set>
                                      <p:cBhvr>
                                        <p:cTn id="121" dur="1" fill="hold">
                                          <p:stCondLst>
                                            <p:cond delay="499"/>
                                          </p:stCondLst>
                                        </p:cTn>
                                        <p:tgtEl>
                                          <p:spTgt spid="33">
                                            <p:txEl>
                                              <p:pRg st="0" end="0"/>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33">
                                            <p:txEl>
                                              <p:pRg st="1" end="1"/>
                                            </p:txEl>
                                          </p:spTgt>
                                        </p:tgtEl>
                                      </p:cBhvr>
                                    </p:animEffect>
                                    <p:set>
                                      <p:cBhvr>
                                        <p:cTn id="124" dur="1" fill="hold">
                                          <p:stCondLst>
                                            <p:cond delay="499"/>
                                          </p:stCondLst>
                                        </p:cTn>
                                        <p:tgtEl>
                                          <p:spTgt spid="33">
                                            <p:txEl>
                                              <p:pRg st="1" end="1"/>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33">
                                            <p:txEl>
                                              <p:pRg st="2" end="2"/>
                                            </p:txEl>
                                          </p:spTgt>
                                        </p:tgtEl>
                                      </p:cBhvr>
                                    </p:animEffect>
                                    <p:set>
                                      <p:cBhvr>
                                        <p:cTn id="127" dur="1" fill="hold">
                                          <p:stCondLst>
                                            <p:cond delay="499"/>
                                          </p:stCondLst>
                                        </p:cTn>
                                        <p:tgtEl>
                                          <p:spTgt spid="33">
                                            <p:txEl>
                                              <p:pRg st="2" end="2"/>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33">
                                            <p:txEl>
                                              <p:pRg st="3" end="3"/>
                                            </p:txEl>
                                          </p:spTgt>
                                        </p:tgtEl>
                                      </p:cBhvr>
                                    </p:animEffect>
                                    <p:set>
                                      <p:cBhvr>
                                        <p:cTn id="130" dur="1" fill="hold">
                                          <p:stCondLst>
                                            <p:cond delay="499"/>
                                          </p:stCondLst>
                                        </p:cTn>
                                        <p:tgtEl>
                                          <p:spTgt spid="33">
                                            <p:txEl>
                                              <p:pRg st="3" end="3"/>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33">
                                            <p:txEl>
                                              <p:pRg st="4" end="4"/>
                                            </p:txEl>
                                          </p:spTgt>
                                        </p:tgtEl>
                                      </p:cBhvr>
                                    </p:animEffect>
                                    <p:set>
                                      <p:cBhvr>
                                        <p:cTn id="133" dur="1" fill="hold">
                                          <p:stCondLst>
                                            <p:cond delay="499"/>
                                          </p:stCondLst>
                                        </p:cTn>
                                        <p:tgtEl>
                                          <p:spTgt spid="33">
                                            <p:txEl>
                                              <p:pRg st="4" end="4"/>
                                            </p:txEl>
                                          </p:spTgt>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33">
                                            <p:txEl>
                                              <p:pRg st="5" end="5"/>
                                            </p:txEl>
                                          </p:spTgt>
                                        </p:tgtEl>
                                      </p:cBhvr>
                                    </p:animEffect>
                                    <p:set>
                                      <p:cBhvr>
                                        <p:cTn id="136" dur="1" fill="hold">
                                          <p:stCondLst>
                                            <p:cond delay="499"/>
                                          </p:stCondLst>
                                        </p:cTn>
                                        <p:tgtEl>
                                          <p:spTgt spid="33">
                                            <p:txEl>
                                              <p:pRg st="5" end="5"/>
                                            </p:txEl>
                                          </p:spTgt>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33">
                                            <p:txEl>
                                              <p:pRg st="6" end="6"/>
                                            </p:txEl>
                                          </p:spTgt>
                                        </p:tgtEl>
                                      </p:cBhvr>
                                    </p:animEffect>
                                    <p:set>
                                      <p:cBhvr>
                                        <p:cTn id="139" dur="1" fill="hold">
                                          <p:stCondLst>
                                            <p:cond delay="499"/>
                                          </p:stCondLst>
                                        </p:cTn>
                                        <p:tgtEl>
                                          <p:spTgt spid="33">
                                            <p:txEl>
                                              <p:pRg st="6" end="6"/>
                                            </p:txEl>
                                          </p:spTgt>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33">
                                            <p:txEl>
                                              <p:pRg st="7" end="7"/>
                                            </p:txEl>
                                          </p:spTgt>
                                        </p:tgtEl>
                                      </p:cBhvr>
                                    </p:animEffect>
                                    <p:set>
                                      <p:cBhvr>
                                        <p:cTn id="142" dur="1" fill="hold">
                                          <p:stCondLst>
                                            <p:cond delay="499"/>
                                          </p:stCondLst>
                                        </p:cTn>
                                        <p:tgtEl>
                                          <p:spTgt spid="33">
                                            <p:txEl>
                                              <p:pRg st="7" end="7"/>
                                            </p:txEl>
                                          </p:spTgt>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33">
                                            <p:txEl>
                                              <p:pRg st="8" end="8"/>
                                            </p:txEl>
                                          </p:spTgt>
                                        </p:tgtEl>
                                      </p:cBhvr>
                                    </p:animEffect>
                                    <p:set>
                                      <p:cBhvr>
                                        <p:cTn id="145" dur="1" fill="hold">
                                          <p:stCondLst>
                                            <p:cond delay="499"/>
                                          </p:stCondLst>
                                        </p:cTn>
                                        <p:tgtEl>
                                          <p:spTgt spid="33">
                                            <p:txEl>
                                              <p:pRg st="8" end="8"/>
                                            </p:txEl>
                                          </p:spTgt>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33">
                                            <p:txEl>
                                              <p:pRg st="9" end="9"/>
                                            </p:txEl>
                                          </p:spTgt>
                                        </p:tgtEl>
                                      </p:cBhvr>
                                    </p:animEffect>
                                    <p:set>
                                      <p:cBhvr>
                                        <p:cTn id="148" dur="1" fill="hold">
                                          <p:stCondLst>
                                            <p:cond delay="499"/>
                                          </p:stCondLst>
                                        </p:cTn>
                                        <p:tgtEl>
                                          <p:spTgt spid="33">
                                            <p:txEl>
                                              <p:pRg st="9" end="9"/>
                                            </p:txEl>
                                          </p:spTgt>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3">
                                            <p:txEl>
                                              <p:pRg st="10" end="10"/>
                                            </p:txEl>
                                          </p:spTgt>
                                        </p:tgtEl>
                                      </p:cBhvr>
                                    </p:animEffect>
                                    <p:set>
                                      <p:cBhvr>
                                        <p:cTn id="151" dur="1" fill="hold">
                                          <p:stCondLst>
                                            <p:cond delay="499"/>
                                          </p:stCondLst>
                                        </p:cTn>
                                        <p:tgtEl>
                                          <p:spTgt spid="33">
                                            <p:txEl>
                                              <p:pRg st="10" end="10"/>
                                            </p:txEl>
                                          </p:spTgt>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animBg="1"/>
      <p:bldP spid="28" grpId="0" animBg="1"/>
      <p:bldP spid="33" grpId="0" uiExpand="1" build="p"/>
      <p:bldP spid="33" grpId="1" uiExpand="1" build="allAtOnce"/>
      <p:bldP spid="34" grpId="0"/>
      <p:bldP spid="36" grpId="0" uiExpand="1" build="p"/>
      <p:bldP spid="38" grpId="0"/>
      <p:bldP spid="39" grpId="0" animBg="1"/>
      <p:bldP spid="39" grpId="1" animBg="1"/>
      <p:bldP spid="40" grpId="0" animBg="1"/>
      <p:bldP spid="40" grpId="1" animBg="1"/>
      <p:bldP spid="42" grpId="0" animBg="1"/>
      <p:bldP spid="42" grpId="1" animBg="1"/>
      <p:bldP spid="43" grpId="0" animBg="1"/>
      <p:bldP spid="43" grpId="1" animBg="1"/>
      <p:bldP spid="41" grpId="0" animBg="1"/>
      <p:bldP spid="41"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Processing JSON Config Files</a:t>
            </a:r>
          </a:p>
        </p:txBody>
      </p:sp>
      <p:sp>
        <p:nvSpPr>
          <p:cNvPr id="31" name="TextBox 30">
            <a:extLst>
              <a:ext uri="{FF2B5EF4-FFF2-40B4-BE49-F238E27FC236}">
                <a16:creationId xmlns:a16="http://schemas.microsoft.com/office/drawing/2014/main" id="{E5F494B0-83AF-4BE9-8302-6D9D3EE9248E}"/>
              </a:ext>
            </a:extLst>
          </p:cNvPr>
          <p:cNvSpPr txBox="1"/>
          <p:nvPr/>
        </p:nvSpPr>
        <p:spPr>
          <a:xfrm>
            <a:off x="6222724" y="2224994"/>
            <a:ext cx="5704233" cy="4524315"/>
          </a:xfrm>
          <a:prstGeom prst="rect">
            <a:avLst/>
          </a:prstGeom>
          <a:solidFill>
            <a:schemeClr val="accent1">
              <a:lumMod val="20000"/>
              <a:lumOff val="80000"/>
            </a:schemeClr>
          </a:solidFill>
          <a:ln>
            <a:solidFill>
              <a:schemeClr val="tx1"/>
            </a:solidFill>
          </a:ln>
        </p:spPr>
        <p:txBody>
          <a:bodyPr wrap="square">
            <a:spAutoFit/>
          </a:bodyPr>
          <a:lstStyle/>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32" name="TextBox 31">
            <a:extLst>
              <a:ext uri="{FF2B5EF4-FFF2-40B4-BE49-F238E27FC236}">
                <a16:creationId xmlns:a16="http://schemas.microsoft.com/office/drawing/2014/main" id="{C2727C6D-2F75-4047-B4B6-DA36FDD89EC6}"/>
              </a:ext>
            </a:extLst>
          </p:cNvPr>
          <p:cNvSpPr txBox="1"/>
          <p:nvPr/>
        </p:nvSpPr>
        <p:spPr>
          <a:xfrm>
            <a:off x="6232384" y="1576117"/>
            <a:ext cx="5695196"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Loading/Deserializing a JSON File</a:t>
            </a:r>
          </a:p>
        </p:txBody>
      </p:sp>
      <p:grpSp>
        <p:nvGrpSpPr>
          <p:cNvPr id="5" name="Group 4">
            <a:extLst>
              <a:ext uri="{FF2B5EF4-FFF2-40B4-BE49-F238E27FC236}">
                <a16:creationId xmlns:a16="http://schemas.microsoft.com/office/drawing/2014/main" id="{FE95BBF0-350D-4B2A-8471-09D08703B0C7}"/>
              </a:ext>
            </a:extLst>
          </p:cNvPr>
          <p:cNvGrpSpPr/>
          <p:nvPr/>
        </p:nvGrpSpPr>
        <p:grpSpPr>
          <a:xfrm>
            <a:off x="166481" y="961235"/>
            <a:ext cx="10594563" cy="5783021"/>
            <a:chOff x="166481" y="961235"/>
            <a:chExt cx="10594563" cy="5783021"/>
          </a:xfrm>
        </p:grpSpPr>
        <p:sp>
          <p:nvSpPr>
            <p:cNvPr id="3" name="TextBox 2">
              <a:extLst>
                <a:ext uri="{FF2B5EF4-FFF2-40B4-BE49-F238E27FC236}">
                  <a16:creationId xmlns:a16="http://schemas.microsoft.com/office/drawing/2014/main" id="{FC71DCC9-6B18-4BCF-B3C2-4D8D156289CD}"/>
                </a:ext>
              </a:extLst>
            </p:cNvPr>
            <p:cNvSpPr txBox="1"/>
            <p:nvPr/>
          </p:nvSpPr>
          <p:spPr>
            <a:xfrm>
              <a:off x="1430970" y="961235"/>
              <a:ext cx="9330074" cy="400110"/>
            </a:xfrm>
            <a:prstGeom prst="rect">
              <a:avLst/>
            </a:prstGeom>
            <a:noFill/>
          </p:spPr>
          <p:txBody>
            <a:bodyPr wrap="square" rtlCol="0">
              <a:spAutoFit/>
            </a:bodyPr>
            <a:lstStyle/>
            <a:p>
              <a:pPr algn="ctr"/>
              <a:r>
                <a:rPr lang="en-US" sz="2000" dirty="0"/>
                <a:t>Python provides </a:t>
              </a:r>
              <a:r>
                <a:rPr lang="en-US" sz="2000" dirty="0">
                  <a:solidFill>
                    <a:srgbClr val="FF0000"/>
                  </a:solidFill>
                </a:rPr>
                <a:t>built-in support </a:t>
              </a:r>
              <a:r>
                <a:rPr lang="en-US" sz="2000" dirty="0"/>
                <a:t>for </a:t>
              </a:r>
              <a:r>
                <a:rPr lang="en-US" sz="2000" dirty="0">
                  <a:solidFill>
                    <a:srgbClr val="FF0000"/>
                  </a:solidFill>
                </a:rPr>
                <a:t>writing to</a:t>
              </a:r>
              <a:r>
                <a:rPr lang="en-US" sz="2000" dirty="0"/>
                <a:t> and </a:t>
              </a:r>
              <a:r>
                <a:rPr lang="en-US" sz="2000" dirty="0">
                  <a:solidFill>
                    <a:srgbClr val="FF0000"/>
                  </a:solidFill>
                </a:rPr>
                <a:t>reading from </a:t>
              </a:r>
              <a:r>
                <a:rPr lang="en-US" sz="2000" dirty="0"/>
                <a:t>JSON files! </a:t>
              </a:r>
            </a:p>
          </p:txBody>
        </p:sp>
        <p:sp>
          <p:nvSpPr>
            <p:cNvPr id="28" name="TextBox 27">
              <a:extLst>
                <a:ext uri="{FF2B5EF4-FFF2-40B4-BE49-F238E27FC236}">
                  <a16:creationId xmlns:a16="http://schemas.microsoft.com/office/drawing/2014/main" id="{EE4888F1-C234-44E1-BD92-F0829668D6A9}"/>
                </a:ext>
              </a:extLst>
            </p:cNvPr>
            <p:cNvSpPr txBox="1"/>
            <p:nvPr/>
          </p:nvSpPr>
          <p:spPr>
            <a:xfrm>
              <a:off x="176141" y="1571064"/>
              <a:ext cx="5695196"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Creating/Serializing a JSON File</a:t>
              </a:r>
            </a:p>
          </p:txBody>
        </p:sp>
        <p:grpSp>
          <p:nvGrpSpPr>
            <p:cNvPr id="4" name="Group 3">
              <a:extLst>
                <a:ext uri="{FF2B5EF4-FFF2-40B4-BE49-F238E27FC236}">
                  <a16:creationId xmlns:a16="http://schemas.microsoft.com/office/drawing/2014/main" id="{C6140845-B181-4C45-A996-19B8B87FFDC3}"/>
                </a:ext>
              </a:extLst>
            </p:cNvPr>
            <p:cNvGrpSpPr/>
            <p:nvPr/>
          </p:nvGrpSpPr>
          <p:grpSpPr>
            <a:xfrm>
              <a:off x="166481" y="2219941"/>
              <a:ext cx="6226864" cy="4524315"/>
              <a:chOff x="166481" y="2219941"/>
              <a:chExt cx="6226864" cy="4524315"/>
            </a:xfrm>
          </p:grpSpPr>
          <p:sp>
            <p:nvSpPr>
              <p:cNvPr id="26" name="TextBox 25">
                <a:extLst>
                  <a:ext uri="{FF2B5EF4-FFF2-40B4-BE49-F238E27FC236}">
                    <a16:creationId xmlns:a16="http://schemas.microsoft.com/office/drawing/2014/main" id="{E829F36B-7258-48FC-BA0E-99A1BB081EDA}"/>
                  </a:ext>
                </a:extLst>
              </p:cNvPr>
              <p:cNvSpPr txBox="1"/>
              <p:nvPr/>
            </p:nvSpPr>
            <p:spPr>
              <a:xfrm>
                <a:off x="166481" y="2219941"/>
                <a:ext cx="5704233" cy="4524315"/>
              </a:xfrm>
              <a:prstGeom prst="rect">
                <a:avLst/>
              </a:prstGeom>
              <a:solidFill>
                <a:schemeClr val="accent1">
                  <a:lumMod val="20000"/>
                  <a:lumOff val="80000"/>
                </a:schemeClr>
              </a:solidFill>
              <a:ln>
                <a:solidFill>
                  <a:schemeClr val="tx1"/>
                </a:solidFill>
              </a:ln>
            </p:spPr>
            <p:txBody>
              <a:bodyPr wrap="square">
                <a:spAutoFit/>
              </a:bodyPr>
              <a:lstStyle/>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36" name="TextBox 35">
                <a:extLst>
                  <a:ext uri="{FF2B5EF4-FFF2-40B4-BE49-F238E27FC236}">
                    <a16:creationId xmlns:a16="http://schemas.microsoft.com/office/drawing/2014/main" id="{032EEFE8-43D7-4854-B826-2C2AA9B74506}"/>
                  </a:ext>
                </a:extLst>
              </p:cNvPr>
              <p:cNvSpPr txBox="1"/>
              <p:nvPr/>
            </p:nvSpPr>
            <p:spPr>
              <a:xfrm>
                <a:off x="166481" y="6095398"/>
                <a:ext cx="6226864" cy="646331"/>
              </a:xfrm>
              <a:prstGeom prst="rect">
                <a:avLst/>
              </a:prstGeom>
              <a:noFill/>
            </p:spPr>
            <p:txBody>
              <a:bodyPr wrap="square">
                <a:spAutoFit/>
              </a:bodyPr>
              <a:lstStyle/>
              <a:p>
                <a:r>
                  <a:rPr lang="en-US" dirty="0">
                    <a:latin typeface="Consolas" panose="020B0609020204030204" pitchFamily="49" charset="0"/>
                  </a:rPr>
                  <a:t>with open("</a:t>
                </a:r>
                <a:r>
                  <a:rPr lang="en-US" dirty="0" err="1">
                    <a:latin typeface="Consolas" panose="020B0609020204030204" pitchFamily="49" charset="0"/>
                  </a:rPr>
                  <a:t>courses.json</a:t>
                </a:r>
                <a:r>
                  <a:rPr lang="en-US" dirty="0">
                    <a:latin typeface="Consolas" panose="020B0609020204030204" pitchFamily="49" charset="0"/>
                  </a:rPr>
                  <a:t>", </a:t>
                </a:r>
                <a:r>
                  <a:rPr lang="en-US" dirty="0">
                    <a:solidFill>
                      <a:srgbClr val="FF0000"/>
                    </a:solidFill>
                    <a:latin typeface="Consolas" panose="020B0609020204030204" pitchFamily="49" charset="0"/>
                  </a:rPr>
                  <a:t>"w"</a:t>
                </a:r>
                <a:r>
                  <a:rPr lang="en-US" dirty="0">
                    <a:latin typeface="Consolas" panose="020B0609020204030204" pitchFamily="49" charset="0"/>
                  </a:rPr>
                  <a:t>) as </a:t>
                </a:r>
                <a:r>
                  <a:rPr lang="en-US" dirty="0" err="1">
                    <a:latin typeface="Consolas" panose="020B0609020204030204" pitchFamily="49" charset="0"/>
                  </a:rPr>
                  <a:t>file_obj</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009A46"/>
                    </a:solidFill>
                    <a:latin typeface="Consolas" panose="020B0609020204030204" pitchFamily="49" charset="0"/>
                  </a:rPr>
                  <a:t>json</a:t>
                </a:r>
                <a:r>
                  <a:rPr lang="en-US" dirty="0" err="1">
                    <a:latin typeface="Consolas" panose="020B0609020204030204" pitchFamily="49" charset="0"/>
                  </a:rPr>
                  <a:t>.</a:t>
                </a:r>
                <a:r>
                  <a:rPr lang="en-US" dirty="0" err="1">
                    <a:solidFill>
                      <a:srgbClr val="009A46"/>
                    </a:solidFill>
                    <a:latin typeface="Consolas" panose="020B0609020204030204" pitchFamily="49" charset="0"/>
                  </a:rPr>
                  <a:t>dump</a:t>
                </a:r>
                <a:r>
                  <a:rPr lang="en-US" dirty="0">
                    <a:latin typeface="Consolas" panose="020B0609020204030204" pitchFamily="49" charset="0"/>
                  </a:rPr>
                  <a:t>(</a:t>
                </a:r>
                <a:r>
                  <a:rPr lang="en-US" dirty="0" err="1">
                    <a:latin typeface="Consolas" panose="020B0609020204030204" pitchFamily="49" charset="0"/>
                  </a:rPr>
                  <a:t>course_data</a:t>
                </a:r>
                <a:r>
                  <a:rPr lang="en-US" dirty="0">
                    <a:latin typeface="Consolas" panose="020B0609020204030204" pitchFamily="49" charset="0"/>
                  </a:rPr>
                  <a:t>, </a:t>
                </a:r>
                <a:r>
                  <a:rPr lang="en-US" dirty="0" err="1">
                    <a:latin typeface="Consolas" panose="020B0609020204030204" pitchFamily="49" charset="0"/>
                  </a:rPr>
                  <a:t>file_obj</a:t>
                </a:r>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141B3034-901B-4629-BD59-11362271D054}"/>
                  </a:ext>
                </a:extLst>
              </p:cNvPr>
              <p:cNvSpPr txBox="1"/>
              <p:nvPr/>
            </p:nvSpPr>
            <p:spPr>
              <a:xfrm>
                <a:off x="166481" y="2255711"/>
                <a:ext cx="6226864" cy="369332"/>
              </a:xfrm>
              <a:prstGeom prst="rect">
                <a:avLst/>
              </a:prstGeom>
              <a:noFill/>
            </p:spPr>
            <p:txBody>
              <a:bodyPr wrap="square">
                <a:spAutoFit/>
              </a:bodyPr>
              <a:lstStyle/>
              <a:p>
                <a:r>
                  <a:rPr lang="en-US" dirty="0">
                    <a:latin typeface="Consolas" panose="020B0609020204030204" pitchFamily="49" charset="0"/>
                  </a:rPr>
                  <a:t>import </a:t>
                </a:r>
                <a:r>
                  <a:rPr lang="en-US" dirty="0">
                    <a:solidFill>
                      <a:srgbClr val="0070C0"/>
                    </a:solidFill>
                    <a:latin typeface="Consolas" panose="020B0609020204030204" pitchFamily="49" charset="0"/>
                  </a:rPr>
                  <a:t>json</a:t>
                </a:r>
              </a:p>
            </p:txBody>
          </p:sp>
        </p:grpSp>
      </p:grpSp>
      <p:sp>
        <p:nvSpPr>
          <p:cNvPr id="29" name="TextBox 28">
            <a:extLst>
              <a:ext uri="{FF2B5EF4-FFF2-40B4-BE49-F238E27FC236}">
                <a16:creationId xmlns:a16="http://schemas.microsoft.com/office/drawing/2014/main" id="{575831D4-7937-438D-8464-C589122F3460}"/>
              </a:ext>
            </a:extLst>
          </p:cNvPr>
          <p:cNvSpPr txBox="1"/>
          <p:nvPr/>
        </p:nvSpPr>
        <p:spPr>
          <a:xfrm>
            <a:off x="6222724" y="2237472"/>
            <a:ext cx="5584963" cy="369332"/>
          </a:xfrm>
          <a:prstGeom prst="rect">
            <a:avLst/>
          </a:prstGeom>
          <a:noFill/>
        </p:spPr>
        <p:txBody>
          <a:bodyPr wrap="square">
            <a:spAutoFit/>
          </a:bodyPr>
          <a:lstStyle/>
          <a:p>
            <a:r>
              <a:rPr lang="en-US" dirty="0">
                <a:latin typeface="Consolas" panose="020B0609020204030204" pitchFamily="49" charset="0"/>
              </a:rPr>
              <a:t>import </a:t>
            </a:r>
            <a:r>
              <a:rPr lang="en-US" dirty="0">
                <a:solidFill>
                  <a:srgbClr val="0070C0"/>
                </a:solidFill>
                <a:latin typeface="Consolas" panose="020B0609020204030204" pitchFamily="49" charset="0"/>
              </a:rPr>
              <a:t>json</a:t>
            </a:r>
          </a:p>
        </p:txBody>
      </p:sp>
      <p:sp>
        <p:nvSpPr>
          <p:cNvPr id="35" name="TextBox 34">
            <a:extLst>
              <a:ext uri="{FF2B5EF4-FFF2-40B4-BE49-F238E27FC236}">
                <a16:creationId xmlns:a16="http://schemas.microsoft.com/office/drawing/2014/main" id="{CD3EBBCD-6D63-4E30-B7EC-033E7DDA9E2E}"/>
              </a:ext>
            </a:extLst>
          </p:cNvPr>
          <p:cNvSpPr txBox="1"/>
          <p:nvPr/>
        </p:nvSpPr>
        <p:spPr>
          <a:xfrm>
            <a:off x="6232384" y="2759375"/>
            <a:ext cx="6097656" cy="646331"/>
          </a:xfrm>
          <a:prstGeom prst="rect">
            <a:avLst/>
          </a:prstGeom>
          <a:noFill/>
        </p:spPr>
        <p:txBody>
          <a:bodyPr wrap="square">
            <a:spAutoFit/>
          </a:bodyPr>
          <a:lstStyle/>
          <a:p>
            <a:r>
              <a:rPr lang="en-US" dirty="0">
                <a:latin typeface="Consolas" panose="020B0609020204030204" pitchFamily="49" charset="0"/>
              </a:rPr>
              <a:t>with open("</a:t>
            </a:r>
            <a:r>
              <a:rPr lang="en-US" dirty="0" err="1">
                <a:latin typeface="Consolas" panose="020B0609020204030204" pitchFamily="49" charset="0"/>
              </a:rPr>
              <a:t>courses.json</a:t>
            </a:r>
            <a:r>
              <a:rPr lang="en-US" dirty="0">
                <a:latin typeface="Consolas" panose="020B0609020204030204" pitchFamily="49" charset="0"/>
              </a:rPr>
              <a:t>", </a:t>
            </a:r>
            <a:r>
              <a:rPr lang="en-US" dirty="0">
                <a:solidFill>
                  <a:srgbClr val="FF0000"/>
                </a:solidFill>
                <a:latin typeface="Consolas" panose="020B0609020204030204" pitchFamily="49" charset="0"/>
              </a:rPr>
              <a:t>"r"</a:t>
            </a:r>
            <a:r>
              <a:rPr lang="en-US" dirty="0">
                <a:latin typeface="Consolas" panose="020B0609020204030204" pitchFamily="49" charset="0"/>
              </a:rPr>
              <a:t>) as </a:t>
            </a:r>
            <a:r>
              <a:rPr lang="en-US" dirty="0" err="1">
                <a:latin typeface="Consolas" panose="020B0609020204030204" pitchFamily="49" charset="0"/>
              </a:rPr>
              <a:t>file_obj</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loaded_data</a:t>
            </a:r>
            <a:r>
              <a:rPr lang="en-US" dirty="0">
                <a:latin typeface="Consolas" panose="020B0609020204030204" pitchFamily="49" charset="0"/>
              </a:rPr>
              <a:t> = </a:t>
            </a:r>
            <a:r>
              <a:rPr lang="en-US" dirty="0" err="1">
                <a:solidFill>
                  <a:srgbClr val="009A46"/>
                </a:solidFill>
                <a:latin typeface="Consolas" panose="020B0609020204030204" pitchFamily="49" charset="0"/>
              </a:rPr>
              <a:t>json</a:t>
            </a:r>
            <a:r>
              <a:rPr lang="en-US" dirty="0" err="1">
                <a:latin typeface="Consolas" panose="020B0609020204030204" pitchFamily="49" charset="0"/>
              </a:rPr>
              <a:t>.</a:t>
            </a:r>
            <a:r>
              <a:rPr lang="en-US" dirty="0" err="1">
                <a:solidFill>
                  <a:srgbClr val="009A46"/>
                </a:solidFill>
                <a:latin typeface="Consolas" panose="020B0609020204030204" pitchFamily="49" charset="0"/>
              </a:rPr>
              <a:t>load</a:t>
            </a:r>
            <a:r>
              <a:rPr lang="en-US" dirty="0">
                <a:latin typeface="Consolas" panose="020B0609020204030204" pitchFamily="49" charset="0"/>
              </a:rPr>
              <a:t>(</a:t>
            </a:r>
            <a:r>
              <a:rPr lang="en-US" dirty="0" err="1">
                <a:latin typeface="Consolas" panose="020B0609020204030204" pitchFamily="49" charset="0"/>
              </a:rPr>
              <a:t>file_obj</a:t>
            </a:r>
            <a:r>
              <a:rPr lang="en-US" dirty="0">
                <a:latin typeface="Consolas" panose="020B0609020204030204" pitchFamily="49" charset="0"/>
              </a:rPr>
              <a:t>)</a:t>
            </a:r>
          </a:p>
        </p:txBody>
      </p:sp>
      <p:sp>
        <p:nvSpPr>
          <p:cNvPr id="37" name="TextBox 36">
            <a:extLst>
              <a:ext uri="{FF2B5EF4-FFF2-40B4-BE49-F238E27FC236}">
                <a16:creationId xmlns:a16="http://schemas.microsoft.com/office/drawing/2014/main" id="{7D88B1D6-40D4-4A05-8632-5AB88269ED55}"/>
              </a:ext>
            </a:extLst>
          </p:cNvPr>
          <p:cNvSpPr txBox="1"/>
          <p:nvPr/>
        </p:nvSpPr>
        <p:spPr>
          <a:xfrm>
            <a:off x="6232384" y="3574071"/>
            <a:ext cx="6167230" cy="1477328"/>
          </a:xfrm>
          <a:prstGeom prst="rect">
            <a:avLst/>
          </a:prstGeom>
          <a:noFill/>
        </p:spPr>
        <p:txBody>
          <a:bodyPr wrap="square">
            <a:spAutoFit/>
          </a:bodyPr>
          <a:lstStyle/>
          <a:p>
            <a:r>
              <a:rPr lang="en-US" dirty="0">
                <a:latin typeface="Consolas" panose="020B0609020204030204" pitchFamily="49" charset="0"/>
              </a:rPr>
              <a:t>print(</a:t>
            </a:r>
            <a:r>
              <a:rPr lang="en-US" dirty="0" err="1">
                <a:latin typeface="Consolas" panose="020B0609020204030204" pitchFamily="49" charset="0"/>
              </a:rPr>
              <a:t>loaded_data</a:t>
            </a:r>
            <a:r>
              <a:rPr lang="en-US" dirty="0">
                <a:latin typeface="Consolas" panose="020B0609020204030204" pitchFamily="49" charset="0"/>
              </a:rPr>
              <a:t>["quarter"])</a:t>
            </a:r>
          </a:p>
          <a:p>
            <a:r>
              <a:rPr lang="en-US" dirty="0">
                <a:latin typeface="Consolas" panose="020B0609020204030204" pitchFamily="49" charset="0"/>
              </a:rPr>
              <a:t>    # prints: fall</a:t>
            </a:r>
          </a:p>
          <a:p>
            <a:endParaRPr lang="en-US" dirty="0">
              <a:latin typeface="Consolas" panose="020B0609020204030204" pitchFamily="49" charset="0"/>
            </a:endParaRPr>
          </a:p>
          <a:p>
            <a:r>
              <a:rPr lang="en-US" dirty="0">
                <a:latin typeface="Consolas" panose="020B0609020204030204" pitchFamily="49" charset="0"/>
              </a:rPr>
              <a:t>print(</a:t>
            </a:r>
            <a:r>
              <a:rPr lang="en-US" dirty="0" err="1">
                <a:latin typeface="Consolas" panose="020B0609020204030204" pitchFamily="49" charset="0"/>
              </a:rPr>
              <a:t>loaded_data</a:t>
            </a:r>
            <a:r>
              <a:rPr lang="en-US" dirty="0">
                <a:latin typeface="Consolas" panose="020B0609020204030204" pitchFamily="49" charset="0"/>
              </a:rPr>
              <a:t>["courses"][1]["name"])</a:t>
            </a:r>
          </a:p>
          <a:p>
            <a:r>
              <a:rPr lang="en-US" dirty="0">
                <a:latin typeface="Consolas" panose="020B0609020204030204" pitchFamily="49" charset="0"/>
              </a:rPr>
              <a:t>    # prints: CS32</a:t>
            </a:r>
          </a:p>
        </p:txBody>
      </p:sp>
      <p:sp>
        <p:nvSpPr>
          <p:cNvPr id="47" name="Speech Bubble: Rectangle with Corners Rounded 46">
            <a:extLst>
              <a:ext uri="{FF2B5EF4-FFF2-40B4-BE49-F238E27FC236}">
                <a16:creationId xmlns:a16="http://schemas.microsoft.com/office/drawing/2014/main" id="{BB3D7C4C-8510-4EF2-9D3F-144E815FCE10}"/>
              </a:ext>
            </a:extLst>
          </p:cNvPr>
          <p:cNvSpPr/>
          <p:nvPr/>
        </p:nvSpPr>
        <p:spPr>
          <a:xfrm>
            <a:off x="6502443" y="5219764"/>
            <a:ext cx="3805727" cy="1011899"/>
          </a:xfrm>
          <a:prstGeom prst="wedgeRoundRectCallout">
            <a:avLst>
              <a:gd name="adj1" fmla="val -49995"/>
              <a:gd name="adj2" fmla="val -266571"/>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start by opening the desired JSON file for reading.</a:t>
            </a:r>
          </a:p>
        </p:txBody>
      </p:sp>
      <p:sp>
        <p:nvSpPr>
          <p:cNvPr id="48" name="Speech Bubble: Rectangle with Corners Rounded 47">
            <a:extLst>
              <a:ext uri="{FF2B5EF4-FFF2-40B4-BE49-F238E27FC236}">
                <a16:creationId xmlns:a16="http://schemas.microsoft.com/office/drawing/2014/main" id="{F8DB7E3E-3F41-450F-BFD1-153898D53D5D}"/>
              </a:ext>
            </a:extLst>
          </p:cNvPr>
          <p:cNvSpPr/>
          <p:nvPr/>
        </p:nvSpPr>
        <p:spPr>
          <a:xfrm>
            <a:off x="8207827" y="4121300"/>
            <a:ext cx="3805727" cy="1011899"/>
          </a:xfrm>
          <a:prstGeom prst="wedgeRoundRectCallout">
            <a:avLst>
              <a:gd name="adj1" fmla="val -31452"/>
              <a:gd name="adj2" fmla="val -128077"/>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use the json module's load function to load the JSON data from the file.</a:t>
            </a:r>
          </a:p>
        </p:txBody>
      </p:sp>
      <p:sp>
        <p:nvSpPr>
          <p:cNvPr id="49" name="Speech Bubble: Rectangle with Corners Rounded 48">
            <a:extLst>
              <a:ext uri="{FF2B5EF4-FFF2-40B4-BE49-F238E27FC236}">
                <a16:creationId xmlns:a16="http://schemas.microsoft.com/office/drawing/2014/main" id="{D1A5CC3F-B93D-4468-8107-693795DED5F4}"/>
              </a:ext>
            </a:extLst>
          </p:cNvPr>
          <p:cNvSpPr/>
          <p:nvPr/>
        </p:nvSpPr>
        <p:spPr>
          <a:xfrm>
            <a:off x="8015178" y="4761396"/>
            <a:ext cx="3805727" cy="1011899"/>
          </a:xfrm>
          <a:prstGeom prst="wedgeRoundRectCallout">
            <a:avLst>
              <a:gd name="adj1" fmla="val -48336"/>
              <a:gd name="adj2" fmla="val -115866"/>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data is loaded as a Python dictionary, which we can query!</a:t>
            </a:r>
          </a:p>
        </p:txBody>
      </p:sp>
      <p:sp>
        <p:nvSpPr>
          <p:cNvPr id="50" name="TextBox 49">
            <a:extLst>
              <a:ext uri="{FF2B5EF4-FFF2-40B4-BE49-F238E27FC236}">
                <a16:creationId xmlns:a16="http://schemas.microsoft.com/office/drawing/2014/main" id="{583A8E3D-5AC6-4735-AF0A-BC8AB879A1A0}"/>
              </a:ext>
            </a:extLst>
          </p:cNvPr>
          <p:cNvSpPr txBox="1"/>
          <p:nvPr/>
        </p:nvSpPr>
        <p:spPr>
          <a:xfrm>
            <a:off x="166481" y="2687871"/>
            <a:ext cx="5425502" cy="3139321"/>
          </a:xfrm>
          <a:prstGeom prst="rect">
            <a:avLst/>
          </a:prstGeom>
          <a:noFill/>
        </p:spPr>
        <p:txBody>
          <a:bodyPr wrap="square">
            <a:spAutoFit/>
          </a:bodyPr>
          <a:lstStyle/>
          <a:p>
            <a:r>
              <a:rPr lang="en-US" dirty="0" err="1">
                <a:latin typeface="Consolas" panose="020B0609020204030204" pitchFamily="49" charset="0"/>
              </a:rPr>
              <a:t>course_data</a:t>
            </a:r>
            <a:r>
              <a:rPr lang="en-US" dirty="0">
                <a:latin typeface="Consolas" panose="020B0609020204030204" pitchFamily="49" charset="0"/>
              </a:rPr>
              <a:t> = {</a:t>
            </a:r>
          </a:p>
          <a:p>
            <a:r>
              <a:rPr lang="en-US" dirty="0">
                <a:latin typeface="Consolas" panose="020B0609020204030204" pitchFamily="49" charset="0"/>
              </a:rPr>
              <a:t>    "courses":  </a:t>
            </a:r>
          </a:p>
          <a:p>
            <a:r>
              <a:rPr lang="en-US" dirty="0">
                <a:latin typeface="Consolas" panose="020B0609020204030204" pitchFamily="49" charset="0"/>
              </a:rPr>
              <a:t>    [ { "name": "CS31", "Units": 4,</a:t>
            </a:r>
          </a:p>
          <a:p>
            <a:r>
              <a:rPr lang="en-US" dirty="0">
                <a:latin typeface="Consolas" panose="020B0609020204030204" pitchFamily="49" charset="0"/>
              </a:rPr>
              <a:t>        "enrollment": "113/250"},</a:t>
            </a:r>
          </a:p>
          <a:p>
            <a:r>
              <a:rPr lang="en-US" dirty="0">
                <a:latin typeface="Consolas" panose="020B0609020204030204" pitchFamily="49" charset="0"/>
              </a:rPr>
              <a:t>      { "name": "CS32", "Units": 4,</a:t>
            </a:r>
          </a:p>
          <a:p>
            <a:r>
              <a:rPr lang="en-US" dirty="0">
                <a:latin typeface="Consolas" panose="020B0609020204030204" pitchFamily="49" charset="0"/>
              </a:rPr>
              <a:t>        "enrollment": "180/200"},</a:t>
            </a:r>
          </a:p>
          <a:p>
            <a:r>
              <a:rPr lang="en-US" dirty="0">
                <a:latin typeface="Consolas" panose="020B0609020204030204" pitchFamily="49" charset="0"/>
              </a:rPr>
              <a:t>      { "name": "CS131", "Units": 4,</a:t>
            </a:r>
          </a:p>
          <a:p>
            <a:r>
              <a:rPr lang="en-US" dirty="0">
                <a:latin typeface="Consolas" panose="020B0609020204030204" pitchFamily="49" charset="0"/>
              </a:rPr>
              <a:t>        "enrollment": "5/200"}  </a:t>
            </a:r>
          </a:p>
          <a:p>
            <a:r>
              <a:rPr lang="en-US" dirty="0">
                <a:latin typeface="Consolas" panose="020B0609020204030204" pitchFamily="49" charset="0"/>
              </a:rPr>
              <a:t>    ],</a:t>
            </a:r>
          </a:p>
          <a:p>
            <a:r>
              <a:rPr lang="en-US" dirty="0">
                <a:latin typeface="Consolas" panose="020B0609020204030204" pitchFamily="49" charset="0"/>
              </a:rPr>
              <a:t>    "quarter": "fall"</a:t>
            </a:r>
          </a:p>
          <a:p>
            <a:r>
              <a:rPr lang="en-US" dirty="0">
                <a:latin typeface="Consolas" panose="020B0609020204030204" pitchFamily="49" charset="0"/>
              </a:rPr>
              <a:t>}</a:t>
            </a:r>
          </a:p>
        </p:txBody>
      </p:sp>
    </p:spTree>
    <p:extLst>
      <p:ext uri="{BB962C8B-B14F-4D97-AF65-F5344CB8AC3E}">
        <p14:creationId xmlns:p14="http://schemas.microsoft.com/office/powerpoint/2010/main" val="29270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
                                            <p:txEl>
                                              <p:pRg st="0" end="0"/>
                                            </p:txEl>
                                          </p:spTgt>
                                        </p:tgtEl>
                                        <p:attrNameLst>
                                          <p:attrName>style.visibility</p:attrName>
                                        </p:attrNameLst>
                                      </p:cBhvr>
                                      <p:to>
                                        <p:strVal val="visible"/>
                                      </p:to>
                                    </p:set>
                                    <p:animEffect transition="in" filter="wipe(left)">
                                      <p:cBhvr>
                                        <p:cTn id="25" dur="500"/>
                                        <p:tgtEl>
                                          <p:spTgt spid="3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4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down)">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
                                            <p:txEl>
                                              <p:pRg st="1" end="1"/>
                                            </p:txEl>
                                          </p:spTgt>
                                        </p:tgtEl>
                                        <p:attrNameLst>
                                          <p:attrName>style.visibility</p:attrName>
                                        </p:attrNameLst>
                                      </p:cBhvr>
                                      <p:to>
                                        <p:strVal val="visible"/>
                                      </p:to>
                                    </p:set>
                                    <p:animEffect transition="in" filter="wipe(left)">
                                      <p:cBhvr>
                                        <p:cTn id="39" dur="500"/>
                                        <p:tgtEl>
                                          <p:spTgt spid="3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4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down)">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7">
                                            <p:txEl>
                                              <p:pRg st="0" end="0"/>
                                            </p:txEl>
                                          </p:spTgt>
                                        </p:tgtEl>
                                        <p:attrNameLst>
                                          <p:attrName>style.visibility</p:attrName>
                                        </p:attrNameLst>
                                      </p:cBhvr>
                                      <p:to>
                                        <p:strVal val="visible"/>
                                      </p:to>
                                    </p:set>
                                    <p:animEffect transition="in" filter="wipe(left)">
                                      <p:cBhvr>
                                        <p:cTn id="53" dur="500"/>
                                        <p:tgtEl>
                                          <p:spTgt spid="3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7">
                                            <p:txEl>
                                              <p:pRg st="1" end="1"/>
                                            </p:txEl>
                                          </p:spTgt>
                                        </p:tgtEl>
                                        <p:attrNameLst>
                                          <p:attrName>style.visibility</p:attrName>
                                        </p:attrNameLst>
                                      </p:cBhvr>
                                      <p:to>
                                        <p:strVal val="visible"/>
                                      </p:to>
                                    </p:set>
                                    <p:animEffect transition="in" filter="wipe(left)">
                                      <p:cBhvr>
                                        <p:cTn id="58" dur="500"/>
                                        <p:tgtEl>
                                          <p:spTgt spid="3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1.45833E-6 4.44444E-6 L -0.43229 0.175 " pathEditMode="relative" rAng="0" ptsTypes="AA">
                                      <p:cBhvr>
                                        <p:cTn id="62" dur="2000" fill="hold"/>
                                        <p:tgtEl>
                                          <p:spTgt spid="49"/>
                                        </p:tgtEl>
                                        <p:attrNameLst>
                                          <p:attrName>ppt_x</p:attrName>
                                          <p:attrName>ppt_y</p:attrName>
                                        </p:attrNameLst>
                                      </p:cBhvr>
                                      <p:rCtr x="-21615" y="8750"/>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7">
                                            <p:txEl>
                                              <p:pRg st="3" end="3"/>
                                            </p:txEl>
                                          </p:spTgt>
                                        </p:tgtEl>
                                        <p:attrNameLst>
                                          <p:attrName>style.visibility</p:attrName>
                                        </p:attrNameLst>
                                      </p:cBhvr>
                                      <p:to>
                                        <p:strVal val="visible"/>
                                      </p:to>
                                    </p:set>
                                    <p:animEffect transition="in" filter="wipe(left)">
                                      <p:cBhvr>
                                        <p:cTn id="71" dur="500"/>
                                        <p:tgtEl>
                                          <p:spTgt spid="37">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7">
                                            <p:txEl>
                                              <p:pRg st="4" end="4"/>
                                            </p:txEl>
                                          </p:spTgt>
                                        </p:tgtEl>
                                        <p:attrNameLst>
                                          <p:attrName>style.visibility</p:attrName>
                                        </p:attrNameLst>
                                      </p:cBhvr>
                                      <p:to>
                                        <p:strVal val="visible"/>
                                      </p:to>
                                    </p:set>
                                    <p:animEffect transition="in" filter="wipe(left)">
                                      <p:cBhvr>
                                        <p:cTn id="76"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29" grpId="0"/>
      <p:bldP spid="35" grpId="0" uiExpand="1" build="p"/>
      <p:bldP spid="37" grpId="0" uiExpand="1" build="p"/>
      <p:bldP spid="47" grpId="0" animBg="1"/>
      <p:bldP spid="47" grpId="1" animBg="1"/>
      <p:bldP spid="48" grpId="0" animBg="1"/>
      <p:bldP spid="48" grpId="1" animBg="1"/>
      <p:bldP spid="49" grpId="0" animBg="1"/>
      <p:bldP spid="49" grpId="1" animBg="1"/>
      <p:bldP spid="49"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Processing JSON Config Strings</a:t>
            </a:r>
          </a:p>
        </p:txBody>
      </p:sp>
      <p:grpSp>
        <p:nvGrpSpPr>
          <p:cNvPr id="5" name="Group 4">
            <a:extLst>
              <a:ext uri="{FF2B5EF4-FFF2-40B4-BE49-F238E27FC236}">
                <a16:creationId xmlns:a16="http://schemas.microsoft.com/office/drawing/2014/main" id="{FE95BBF0-350D-4B2A-8471-09D08703B0C7}"/>
              </a:ext>
            </a:extLst>
          </p:cNvPr>
          <p:cNvGrpSpPr/>
          <p:nvPr/>
        </p:nvGrpSpPr>
        <p:grpSpPr>
          <a:xfrm>
            <a:off x="2736751" y="1562218"/>
            <a:ext cx="6856921" cy="4893666"/>
            <a:chOff x="166481" y="1571064"/>
            <a:chExt cx="10086404" cy="4893666"/>
          </a:xfrm>
        </p:grpSpPr>
        <p:sp>
          <p:nvSpPr>
            <p:cNvPr id="28" name="TextBox 27">
              <a:extLst>
                <a:ext uri="{FF2B5EF4-FFF2-40B4-BE49-F238E27FC236}">
                  <a16:creationId xmlns:a16="http://schemas.microsoft.com/office/drawing/2014/main" id="{EE4888F1-C234-44E1-BD92-F0829668D6A9}"/>
                </a:ext>
              </a:extLst>
            </p:cNvPr>
            <p:cNvSpPr txBox="1"/>
            <p:nvPr/>
          </p:nvSpPr>
          <p:spPr>
            <a:xfrm>
              <a:off x="176141" y="1571064"/>
              <a:ext cx="10076744"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Processing a JSON String</a:t>
              </a:r>
            </a:p>
          </p:txBody>
        </p:sp>
        <p:grpSp>
          <p:nvGrpSpPr>
            <p:cNvPr id="4" name="Group 3">
              <a:extLst>
                <a:ext uri="{FF2B5EF4-FFF2-40B4-BE49-F238E27FC236}">
                  <a16:creationId xmlns:a16="http://schemas.microsoft.com/office/drawing/2014/main" id="{C6140845-B181-4C45-A996-19B8B87FFDC3}"/>
                </a:ext>
              </a:extLst>
            </p:cNvPr>
            <p:cNvGrpSpPr/>
            <p:nvPr/>
          </p:nvGrpSpPr>
          <p:grpSpPr>
            <a:xfrm>
              <a:off x="166481" y="2219941"/>
              <a:ext cx="10076745" cy="4244789"/>
              <a:chOff x="166481" y="2219941"/>
              <a:chExt cx="10076745" cy="4244789"/>
            </a:xfrm>
          </p:grpSpPr>
          <p:sp>
            <p:nvSpPr>
              <p:cNvPr id="26" name="TextBox 25">
                <a:extLst>
                  <a:ext uri="{FF2B5EF4-FFF2-40B4-BE49-F238E27FC236}">
                    <a16:creationId xmlns:a16="http://schemas.microsoft.com/office/drawing/2014/main" id="{E829F36B-7258-48FC-BA0E-99A1BB081EDA}"/>
                  </a:ext>
                </a:extLst>
              </p:cNvPr>
              <p:cNvSpPr txBox="1"/>
              <p:nvPr/>
            </p:nvSpPr>
            <p:spPr>
              <a:xfrm>
                <a:off x="166481" y="2219941"/>
                <a:ext cx="10076745" cy="2308324"/>
              </a:xfrm>
              <a:prstGeom prst="rect">
                <a:avLst/>
              </a:prstGeom>
              <a:solidFill>
                <a:schemeClr val="accent1">
                  <a:lumMod val="20000"/>
                  <a:lumOff val="80000"/>
                </a:schemeClr>
              </a:solidFill>
              <a:ln>
                <a:solidFill>
                  <a:schemeClr val="tx1"/>
                </a:solidFill>
              </a:ln>
            </p:spPr>
            <p:txBody>
              <a:bodyPr wrap="square">
                <a:spAutoFit/>
              </a:bodyPr>
              <a:lstStyle/>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36" name="TextBox 35">
                <a:extLst>
                  <a:ext uri="{FF2B5EF4-FFF2-40B4-BE49-F238E27FC236}">
                    <a16:creationId xmlns:a16="http://schemas.microsoft.com/office/drawing/2014/main" id="{032EEFE8-43D7-4854-B826-2C2AA9B74506}"/>
                  </a:ext>
                </a:extLst>
              </p:cNvPr>
              <p:cNvSpPr txBox="1"/>
              <p:nvPr/>
            </p:nvSpPr>
            <p:spPr>
              <a:xfrm>
                <a:off x="166481" y="6095398"/>
                <a:ext cx="6226864" cy="369332"/>
              </a:xfrm>
              <a:prstGeom prst="rect">
                <a:avLst/>
              </a:prstGeom>
              <a:noFill/>
            </p:spPr>
            <p:txBody>
              <a:bodyPr wrap="square">
                <a:spAutoFit/>
              </a:bodyPr>
              <a:lstStyle/>
              <a:p>
                <a:endParaRPr lang="en-US" dirty="0">
                  <a:latin typeface="Consolas" panose="020B0609020204030204" pitchFamily="49" charset="0"/>
                </a:endParaRPr>
              </a:p>
            </p:txBody>
          </p:sp>
        </p:grpSp>
      </p:grpSp>
      <p:sp>
        <p:nvSpPr>
          <p:cNvPr id="50" name="TextBox 49">
            <a:extLst>
              <a:ext uri="{FF2B5EF4-FFF2-40B4-BE49-F238E27FC236}">
                <a16:creationId xmlns:a16="http://schemas.microsoft.com/office/drawing/2014/main" id="{583A8E3D-5AC6-4735-AF0A-BC8AB879A1A0}"/>
              </a:ext>
            </a:extLst>
          </p:cNvPr>
          <p:cNvSpPr txBox="1"/>
          <p:nvPr/>
        </p:nvSpPr>
        <p:spPr>
          <a:xfrm>
            <a:off x="2735082" y="2223298"/>
            <a:ext cx="6955592" cy="2031325"/>
          </a:xfrm>
          <a:prstGeom prst="rect">
            <a:avLst/>
          </a:prstGeom>
          <a:noFill/>
        </p:spPr>
        <p:txBody>
          <a:bodyPr wrap="square">
            <a:spAutoFit/>
          </a:bodyPr>
          <a:lstStyle/>
          <a:p>
            <a:r>
              <a:rPr lang="en-US" dirty="0">
                <a:latin typeface="Consolas" panose="020B0609020204030204" pitchFamily="49" charset="0"/>
              </a:rPr>
              <a:t>import json</a:t>
            </a:r>
          </a:p>
          <a:p>
            <a:endParaRPr lang="en-US" dirty="0">
              <a:latin typeface="Consolas" panose="020B0609020204030204" pitchFamily="49" charset="0"/>
            </a:endParaRPr>
          </a:p>
          <a:p>
            <a:r>
              <a:rPr lang="en-US" dirty="0" err="1">
                <a:latin typeface="Consolas" panose="020B0609020204030204" pitchFamily="49" charset="0"/>
              </a:rPr>
              <a:t>json_str</a:t>
            </a:r>
            <a:r>
              <a:rPr lang="en-US" dirty="0">
                <a:latin typeface="Consolas" panose="020B0609020204030204" pitchFamily="49" charset="0"/>
              </a:rPr>
              <a:t> = </a:t>
            </a:r>
            <a:r>
              <a:rPr lang="en-US" dirty="0" err="1">
                <a:latin typeface="Consolas" panose="020B0609020204030204" pitchFamily="49" charset="0"/>
              </a:rPr>
              <a:t>get_json_weather_data</a:t>
            </a:r>
            <a:r>
              <a:rPr lang="en-US" dirty="0">
                <a:latin typeface="Consolas" panose="020B0609020204030204" pitchFamily="49" charset="0"/>
              </a:rPr>
              <a:t>('90024') </a:t>
            </a:r>
          </a:p>
          <a:p>
            <a:endParaRPr lang="en-US" dirty="0">
              <a:latin typeface="Consolas" panose="020B0609020204030204" pitchFamily="49" charset="0"/>
            </a:endParaRPr>
          </a:p>
          <a:p>
            <a:r>
              <a:rPr lang="en-US" dirty="0" err="1">
                <a:latin typeface="Consolas" panose="020B0609020204030204" pitchFamily="49" charset="0"/>
              </a:rPr>
              <a:t>dict</a:t>
            </a:r>
            <a:r>
              <a:rPr lang="en-US" dirty="0">
                <a:latin typeface="Consolas" panose="020B0609020204030204" pitchFamily="49" charset="0"/>
              </a:rPr>
              <a:t> = </a:t>
            </a:r>
            <a:r>
              <a:rPr lang="en-US" dirty="0" err="1">
                <a:latin typeface="Consolas" panose="020B0609020204030204" pitchFamily="49" charset="0"/>
              </a:rPr>
              <a:t>json.loads</a:t>
            </a:r>
            <a:r>
              <a:rPr lang="en-US" dirty="0">
                <a:latin typeface="Consolas" panose="020B0609020204030204" pitchFamily="49" charset="0"/>
              </a:rPr>
              <a:t>(</a:t>
            </a:r>
            <a:r>
              <a:rPr lang="en-US" dirty="0" err="1">
                <a:latin typeface="Consolas" panose="020B0609020204030204" pitchFamily="49" charset="0"/>
              </a:rPr>
              <a:t>json_str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print(</a:t>
            </a:r>
            <a:r>
              <a:rPr lang="en-US" dirty="0" err="1">
                <a:latin typeface="Consolas" panose="020B0609020204030204" pitchFamily="49" charset="0"/>
              </a:rPr>
              <a:t>f'The</a:t>
            </a:r>
            <a:r>
              <a:rPr lang="en-US" dirty="0">
                <a:latin typeface="Consolas" panose="020B0609020204030204" pitchFamily="49" charset="0"/>
              </a:rPr>
              <a:t> temperature is {</a:t>
            </a:r>
            <a:r>
              <a:rPr lang="en-US" dirty="0" err="1">
                <a:latin typeface="Consolas" panose="020B0609020204030204" pitchFamily="49" charset="0"/>
              </a:rPr>
              <a:t>dict</a:t>
            </a:r>
            <a:r>
              <a:rPr lang="en-US" dirty="0">
                <a:latin typeface="Consolas" panose="020B0609020204030204" pitchFamily="49" charset="0"/>
              </a:rPr>
              <a:t>["temp"]} degrees.')</a:t>
            </a:r>
          </a:p>
        </p:txBody>
      </p:sp>
      <p:sp>
        <p:nvSpPr>
          <p:cNvPr id="27" name="TextBox 26">
            <a:extLst>
              <a:ext uri="{FF2B5EF4-FFF2-40B4-BE49-F238E27FC236}">
                <a16:creationId xmlns:a16="http://schemas.microsoft.com/office/drawing/2014/main" id="{BD4EE171-20D9-48C9-84C1-4417D87AE44C}"/>
              </a:ext>
            </a:extLst>
          </p:cNvPr>
          <p:cNvSpPr txBox="1"/>
          <p:nvPr/>
        </p:nvSpPr>
        <p:spPr>
          <a:xfrm>
            <a:off x="1174306" y="971180"/>
            <a:ext cx="9843387" cy="400110"/>
          </a:xfrm>
          <a:prstGeom prst="rect">
            <a:avLst/>
          </a:prstGeom>
          <a:noFill/>
        </p:spPr>
        <p:txBody>
          <a:bodyPr wrap="square" rtlCol="0">
            <a:spAutoFit/>
          </a:bodyPr>
          <a:lstStyle/>
          <a:p>
            <a:pPr algn="ctr"/>
            <a:r>
              <a:rPr lang="en-US" sz="2000" dirty="0"/>
              <a:t>Sometimes we won't read JSON data out of a file, but from another source – like a website.</a:t>
            </a:r>
          </a:p>
        </p:txBody>
      </p:sp>
      <p:sp>
        <p:nvSpPr>
          <p:cNvPr id="30" name="Speech Bubble: Rectangle with Corners Rounded 29">
            <a:extLst>
              <a:ext uri="{FF2B5EF4-FFF2-40B4-BE49-F238E27FC236}">
                <a16:creationId xmlns:a16="http://schemas.microsoft.com/office/drawing/2014/main" id="{FC9453C6-99C2-4FB0-87C0-49EB397BB174}"/>
              </a:ext>
            </a:extLst>
          </p:cNvPr>
          <p:cNvSpPr/>
          <p:nvPr/>
        </p:nvSpPr>
        <p:spPr>
          <a:xfrm>
            <a:off x="7902673" y="4246833"/>
            <a:ext cx="4113180" cy="1011899"/>
          </a:xfrm>
          <a:prstGeom prst="wedgeRoundRectCallout">
            <a:avLst>
              <a:gd name="adj1" fmla="val -83204"/>
              <a:gd name="adj2" fmla="val -164607"/>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example, what if we connected to a website and downloaded weather data in JSON format.</a:t>
            </a:r>
          </a:p>
        </p:txBody>
      </p:sp>
      <p:sp>
        <p:nvSpPr>
          <p:cNvPr id="34" name="Speech Bubble: Rectangle with Corners Rounded 33">
            <a:extLst>
              <a:ext uri="{FF2B5EF4-FFF2-40B4-BE49-F238E27FC236}">
                <a16:creationId xmlns:a16="http://schemas.microsoft.com/office/drawing/2014/main" id="{BF159ACC-1531-4F8F-84CE-337923F26085}"/>
              </a:ext>
            </a:extLst>
          </p:cNvPr>
          <p:cNvSpPr/>
          <p:nvPr/>
        </p:nvSpPr>
        <p:spPr>
          <a:xfrm>
            <a:off x="2368133" y="4519419"/>
            <a:ext cx="4748228" cy="1302337"/>
          </a:xfrm>
          <a:prstGeom prst="wedgeRoundRectCallout">
            <a:avLst>
              <a:gd name="adj1" fmla="val -29604"/>
              <a:gd name="adj2" fmla="val -163355"/>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case, we'll just have a Python</a:t>
            </a:r>
            <a:br>
              <a:rPr lang="en-US" sz="2000" dirty="0">
                <a:latin typeface="Corbel" panose="020B0503020204020204" pitchFamily="34" charset="0"/>
              </a:rPr>
            </a:br>
            <a:r>
              <a:rPr lang="en-US" sz="2000" dirty="0">
                <a:latin typeface="Corbel" panose="020B0503020204020204" pitchFamily="34" charset="0"/>
              </a:rPr>
              <a:t>string containing JSON data, e.g.:</a:t>
            </a:r>
          </a:p>
          <a:p>
            <a:pPr algn="ctr"/>
            <a:endParaRPr lang="en-US" sz="1200" dirty="0">
              <a:latin typeface="Corbel" panose="020B0503020204020204" pitchFamily="34" charset="0"/>
            </a:endParaRPr>
          </a:p>
          <a:p>
            <a:pPr algn="ctr"/>
            <a:r>
              <a:rPr lang="en-US" sz="2000" dirty="0">
                <a:latin typeface="Consolas" panose="020B0609020204030204" pitchFamily="49" charset="0"/>
              </a:rPr>
              <a:t>'{"temp":78.91, "humidity":68}'</a:t>
            </a:r>
            <a:endParaRPr lang="en-US" sz="2000" dirty="0">
              <a:latin typeface="Corbel" panose="020B0503020204020204" pitchFamily="34" charset="0"/>
            </a:endParaRPr>
          </a:p>
        </p:txBody>
      </p:sp>
      <p:sp>
        <p:nvSpPr>
          <p:cNvPr id="33" name="Speech Bubble: Rectangle with Corners Rounded 32">
            <a:extLst>
              <a:ext uri="{FF2B5EF4-FFF2-40B4-BE49-F238E27FC236}">
                <a16:creationId xmlns:a16="http://schemas.microsoft.com/office/drawing/2014/main" id="{5F3BC446-B285-4D42-8F00-5E4BEDAB225A}"/>
              </a:ext>
            </a:extLst>
          </p:cNvPr>
          <p:cNvSpPr/>
          <p:nvPr/>
        </p:nvSpPr>
        <p:spPr>
          <a:xfrm>
            <a:off x="3687545" y="5106631"/>
            <a:ext cx="3749553" cy="1113069"/>
          </a:xfrm>
          <a:prstGeom prst="wedgeRoundRectCallout">
            <a:avLst>
              <a:gd name="adj1" fmla="val -26771"/>
              <a:gd name="adj2" fmla="val -186367"/>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use the </a:t>
            </a:r>
            <a:r>
              <a:rPr lang="en-US" sz="2000" dirty="0" err="1">
                <a:solidFill>
                  <a:schemeClr val="accent4">
                    <a:lumMod val="40000"/>
                    <a:lumOff val="60000"/>
                  </a:schemeClr>
                </a:solidFill>
                <a:latin typeface="Corbel" panose="020B0503020204020204" pitchFamily="34" charset="0"/>
              </a:rPr>
              <a:t>json.loads</a:t>
            </a:r>
            <a:r>
              <a:rPr lang="en-US" sz="2000" dirty="0">
                <a:solidFill>
                  <a:schemeClr val="accent4">
                    <a:lumMod val="40000"/>
                    <a:lumOff val="60000"/>
                  </a:schemeClr>
                </a:solidFill>
                <a:latin typeface="Corbel" panose="020B0503020204020204" pitchFamily="34" charset="0"/>
              </a:rPr>
              <a:t> </a:t>
            </a:r>
            <a:r>
              <a:rPr lang="en-US" sz="2000" dirty="0">
                <a:latin typeface="Corbel" panose="020B0503020204020204" pitchFamily="34" charset="0"/>
              </a:rPr>
              <a:t>(load string) function to convert the JSON string into a dictionary.</a:t>
            </a:r>
          </a:p>
        </p:txBody>
      </p:sp>
      <p:sp>
        <p:nvSpPr>
          <p:cNvPr id="39" name="Speech Bubble: Rectangle with Corners Rounded 38">
            <a:extLst>
              <a:ext uri="{FF2B5EF4-FFF2-40B4-BE49-F238E27FC236}">
                <a16:creationId xmlns:a16="http://schemas.microsoft.com/office/drawing/2014/main" id="{CEDE03FF-AF0D-4E1D-B56E-2A4D3188FDE2}"/>
              </a:ext>
            </a:extLst>
          </p:cNvPr>
          <p:cNvSpPr/>
          <p:nvPr/>
        </p:nvSpPr>
        <p:spPr>
          <a:xfrm>
            <a:off x="5941120" y="5631187"/>
            <a:ext cx="3749553" cy="1113069"/>
          </a:xfrm>
          <a:prstGeom prst="wedgeRoundRectCallout">
            <a:avLst>
              <a:gd name="adj1" fmla="val -32997"/>
              <a:gd name="adj2" fmla="val -181123"/>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can retrieve values from the dictionary as before.</a:t>
            </a:r>
          </a:p>
        </p:txBody>
      </p:sp>
    </p:spTree>
    <p:extLst>
      <p:ext uri="{BB962C8B-B14F-4D97-AF65-F5344CB8AC3E}">
        <p14:creationId xmlns:p14="http://schemas.microsoft.com/office/powerpoint/2010/main" val="16543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0">
                                            <p:txEl>
                                              <p:pRg st="0" end="0"/>
                                            </p:txEl>
                                          </p:spTgt>
                                        </p:tgtEl>
                                        <p:attrNameLst>
                                          <p:attrName>style.visibility</p:attrName>
                                        </p:attrNameLst>
                                      </p:cBhvr>
                                      <p:to>
                                        <p:strVal val="visible"/>
                                      </p:to>
                                    </p:set>
                                    <p:animEffect transition="in" filter="wipe(left)">
                                      <p:cBhvr>
                                        <p:cTn id="15" dur="500"/>
                                        <p:tgtEl>
                                          <p:spTgt spid="5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0">
                                            <p:txEl>
                                              <p:pRg st="2" end="2"/>
                                            </p:txEl>
                                          </p:spTgt>
                                        </p:tgtEl>
                                        <p:attrNameLst>
                                          <p:attrName>style.visibility</p:attrName>
                                        </p:attrNameLst>
                                      </p:cBhvr>
                                      <p:to>
                                        <p:strVal val="visible"/>
                                      </p:to>
                                    </p:set>
                                    <p:animEffect transition="in" filter="wipe(left)">
                                      <p:cBhvr>
                                        <p:cTn id="25" dur="500"/>
                                        <p:tgtEl>
                                          <p:spTgt spid="5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down)">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0">
                                            <p:txEl>
                                              <p:pRg st="4" end="4"/>
                                            </p:txEl>
                                          </p:spTgt>
                                        </p:tgtEl>
                                        <p:attrNameLst>
                                          <p:attrName>style.visibility</p:attrName>
                                        </p:attrNameLst>
                                      </p:cBhvr>
                                      <p:to>
                                        <p:strVal val="visible"/>
                                      </p:to>
                                    </p:set>
                                    <p:animEffect transition="in" filter="wipe(left)">
                                      <p:cBhvr>
                                        <p:cTn id="46" dur="500"/>
                                        <p:tgtEl>
                                          <p:spTgt spid="50">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0">
                                            <p:txEl>
                                              <p:pRg st="6" end="6"/>
                                            </p:txEl>
                                          </p:spTgt>
                                        </p:tgtEl>
                                        <p:attrNameLst>
                                          <p:attrName>style.visibility</p:attrName>
                                        </p:attrNameLst>
                                      </p:cBhvr>
                                      <p:to>
                                        <p:strVal val="visible"/>
                                      </p:to>
                                    </p:set>
                                    <p:animEffect transition="in" filter="wipe(left)">
                                      <p:cBhvr>
                                        <p:cTn id="60" dur="500"/>
                                        <p:tgtEl>
                                          <p:spTgt spid="50">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27" grpId="0"/>
      <p:bldP spid="30" grpId="0" animBg="1"/>
      <p:bldP spid="30" grpId="1" animBg="1"/>
      <p:bldP spid="34" grpId="0" animBg="1"/>
      <p:bldP spid="34" grpId="1" animBg="1"/>
      <p:bldP spid="33" grpId="0" animBg="1"/>
      <p:bldP spid="33" grpId="1" animBg="1"/>
      <p:bldP spid="39" grpId="0" animBg="1"/>
      <p:bldP spid="39"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0202DF50-175E-4515-8E97-790DD2E0E135}"/>
              </a:ext>
            </a:extLst>
          </p:cNvPr>
          <p:cNvSpPr txBox="1"/>
          <p:nvPr/>
        </p:nvSpPr>
        <p:spPr>
          <a:xfrm>
            <a:off x="-4415141" y="-1590103"/>
            <a:ext cx="5024336" cy="1938992"/>
          </a:xfrm>
          <a:prstGeom prst="rect">
            <a:avLst/>
          </a:prstGeom>
          <a:noFill/>
        </p:spPr>
        <p:txBody>
          <a:bodyPr wrap="square">
            <a:spAutoFit/>
          </a:bodyPr>
          <a:lstStyle/>
          <a:p>
            <a:r>
              <a:rPr lang="en-US" sz="1000" dirty="0"/>
              <a:t>&lt;!doctype html&gt;&lt;html </a:t>
            </a:r>
            <a:r>
              <a:rPr lang="en-US" sz="1000" dirty="0" err="1"/>
              <a:t>itemscope</a:t>
            </a:r>
            <a:r>
              <a:rPr lang="en-US" sz="1000" dirty="0"/>
              <a:t>="" </a:t>
            </a:r>
            <a:r>
              <a:rPr lang="en-US" sz="1000" dirty="0" err="1"/>
              <a:t>itemtype</a:t>
            </a:r>
            <a:r>
              <a:rPr lang="en-US" sz="1000" dirty="0"/>
              <a:t>="http://schema.org/</a:t>
            </a:r>
            <a:r>
              <a:rPr lang="en-US" sz="1000" dirty="0" err="1"/>
              <a:t>SearchResultsPage</a:t>
            </a:r>
            <a:r>
              <a:rPr lang="en-US" sz="1000" dirty="0"/>
              <a:t>" lang="</a:t>
            </a:r>
            <a:r>
              <a:rPr lang="en-US" sz="1000" dirty="0" err="1"/>
              <a:t>en</a:t>
            </a:r>
            <a:r>
              <a:rPr lang="en-US" sz="1000" dirty="0"/>
              <a:t>"&gt;&lt;head&gt;&lt;meta charset="UTF-8"&gt;&lt;meta content="dark" name="color-scheme"&gt;&lt;meta content="origin" name="referrer"&gt;&lt;meta content="/images/branding/</a:t>
            </a:r>
            <a:r>
              <a:rPr lang="en-US" sz="1000" dirty="0" err="1"/>
              <a:t>googleg</a:t>
            </a:r>
            <a:r>
              <a:rPr lang="en-US" sz="1000" dirty="0"/>
              <a:t>/1x/googleg_standard_color_128dp.png" itemprop="image"&gt;&lt;title&gt;silly </a:t>
            </a:r>
            <a:r>
              <a:rPr lang="en-US" sz="1000" dirty="0" err="1"/>
              <a:t>ucla</a:t>
            </a:r>
            <a:r>
              <a:rPr lang="en-US" sz="1000" dirty="0"/>
              <a:t> professors - Google Search&lt;/title&gt;&lt;script nonce="OwkzLyN1vbXz8zVbTyNVJQ"&gt;(function(){var b=window. </a:t>
            </a:r>
            <a:r>
              <a:rPr lang="en-US" sz="1000" dirty="0" err="1"/>
              <a:t>addEventListener</a:t>
            </a:r>
            <a:r>
              <a:rPr lang="en-US" sz="1000" dirty="0"/>
              <a:t> ;</a:t>
            </a:r>
            <a:r>
              <a:rPr lang="en-US" sz="1000" dirty="0" err="1"/>
              <a:t>window.addEventListener</a:t>
            </a:r>
            <a:r>
              <a:rPr lang="en-US" sz="1000" dirty="0"/>
              <a:t>=function(</a:t>
            </a:r>
            <a:r>
              <a:rPr lang="en-US" sz="1000" dirty="0" err="1"/>
              <a:t>a,c,d</a:t>
            </a:r>
            <a:r>
              <a:rPr lang="en-US" sz="1000" dirty="0"/>
              <a:t>) {"unload"!==a&amp;&amp;b(</a:t>
            </a:r>
            <a:r>
              <a:rPr lang="en-US" sz="1000" dirty="0" err="1"/>
              <a:t>a,c,d</a:t>
            </a:r>
            <a:r>
              <a:rPr lang="en-US" sz="1000" dirty="0"/>
              <a:t>)};}). call(this);(function(){</a:t>
            </a:r>
            <a:r>
              <a:rPr lang="en-US" sz="1000" dirty="0" err="1"/>
              <a:t>window.google</a:t>
            </a:r>
            <a:r>
              <a:rPr lang="en-US" sz="1000" dirty="0"/>
              <a:t>={kEI:'IRqhYp7HKIrDkPIPnMyp6A0',kEXPI:'31',u:'22bdd498',kBL:'vLTk'};google.sn='web';</a:t>
            </a:r>
            <a:r>
              <a:rPr lang="en-US" sz="1000" dirty="0" err="1"/>
              <a:t>google.kHL</a:t>
            </a:r>
            <a:r>
              <a:rPr lang="en-US" sz="1000" dirty="0"/>
              <a:t>='</a:t>
            </a:r>
            <a:r>
              <a:rPr lang="en-US" sz="1000" dirty="0" err="1"/>
              <a:t>en</a:t>
            </a:r>
            <a:r>
              <a:rPr lang="en-US" sz="1000" dirty="0"/>
              <a:t>';})();(function(){</a:t>
            </a:r>
          </a:p>
          <a:p>
            <a:r>
              <a:rPr lang="en-US" sz="1000" dirty="0"/>
              <a:t>var f=this||</a:t>
            </a:r>
            <a:r>
              <a:rPr lang="en-US" sz="1000" dirty="0" err="1"/>
              <a:t>self;var</a:t>
            </a:r>
            <a:r>
              <a:rPr lang="en-US" sz="1000" dirty="0"/>
              <a:t> </a:t>
            </a:r>
            <a:r>
              <a:rPr lang="en-US" sz="1000" dirty="0" err="1"/>
              <a:t>h,k</a:t>
            </a:r>
            <a:r>
              <a:rPr lang="en-US" sz="1000" dirty="0"/>
              <a:t>=[];function l(a){for(var </a:t>
            </a:r>
            <a:r>
              <a:rPr lang="en-US" sz="1000" dirty="0" err="1"/>
              <a:t>b;a</a:t>
            </a:r>
            <a:r>
              <a:rPr lang="en-US" sz="1000" dirty="0"/>
              <a:t>&amp;&amp;(!</a:t>
            </a:r>
            <a:r>
              <a:rPr lang="en-US" sz="1000" dirty="0" err="1"/>
              <a:t>a.getAttribute</a:t>
            </a:r>
            <a:r>
              <a:rPr lang="en-US" sz="1000" dirty="0"/>
              <a:t>|| !(b=</a:t>
            </a:r>
            <a:r>
              <a:rPr lang="en-US" sz="1000" dirty="0" err="1"/>
              <a:t>a.getAttribute</a:t>
            </a:r>
            <a:r>
              <a:rPr lang="en-US" sz="1000" dirty="0"/>
              <a:t>("</a:t>
            </a:r>
            <a:r>
              <a:rPr lang="en-US" sz="1000" dirty="0" err="1"/>
              <a:t>eid</a:t>
            </a:r>
            <a:r>
              <a:rPr lang="en-US" sz="1000" dirty="0"/>
              <a:t>")));)a=</a:t>
            </a:r>
            <a:r>
              <a:rPr lang="en-US" sz="1000" dirty="0" err="1"/>
              <a:t>a.parentNode;return</a:t>
            </a:r>
            <a:r>
              <a:rPr lang="en-US" sz="1000" dirty="0"/>
              <a:t> b||h}function m(a){for(var b=</a:t>
            </a:r>
            <a:r>
              <a:rPr lang="en-US" sz="1000" dirty="0" err="1"/>
              <a:t>null;a</a:t>
            </a:r>
            <a:r>
              <a:rPr lang="en-US" sz="1000" dirty="0"/>
              <a:t>&amp;&amp;(!</a:t>
            </a:r>
            <a:r>
              <a:rPr lang="en-US" sz="1000" dirty="0" err="1"/>
              <a:t>a.getAttribute</a:t>
            </a:r>
            <a:r>
              <a:rPr lang="en-US" sz="1000" dirty="0"/>
              <a:t>||!(b=</a:t>
            </a:r>
            <a:r>
              <a:rPr lang="en-US" sz="1000" dirty="0" err="1"/>
              <a:t>a.getAttribute</a:t>
            </a:r>
            <a:r>
              <a:rPr lang="en-US" sz="1000" dirty="0"/>
              <a:t>("</a:t>
            </a:r>
            <a:r>
              <a:rPr lang="en-US" sz="1000" dirty="0" err="1"/>
              <a:t>leid</a:t>
            </a:r>
            <a:r>
              <a:rPr lang="en-US" sz="1000" dirty="0"/>
              <a:t>")));)a=</a:t>
            </a:r>
            <a:r>
              <a:rPr lang="en-US" sz="1000" dirty="0" err="1"/>
              <a:t>a.parentNode;return</a:t>
            </a:r>
            <a:r>
              <a:rPr lang="en-US" sz="1000" dirty="0"/>
              <a:t> b}</a:t>
            </a:r>
          </a:p>
        </p:txBody>
      </p:sp>
      <p:sp>
        <p:nvSpPr>
          <p:cNvPr id="2" name="TextBox 1">
            <a:extLst>
              <a:ext uri="{FF2B5EF4-FFF2-40B4-BE49-F238E27FC236}">
                <a16:creationId xmlns:a16="http://schemas.microsoft.com/office/drawing/2014/main" id="{08284727-1A3A-4E9F-956C-57CC4F72B5AC}"/>
              </a:ext>
            </a:extLst>
          </p:cNvPr>
          <p:cNvSpPr txBox="1"/>
          <p:nvPr/>
        </p:nvSpPr>
        <p:spPr>
          <a:xfrm>
            <a:off x="1750977" y="113744"/>
            <a:ext cx="10383468" cy="707886"/>
          </a:xfrm>
          <a:prstGeom prst="rect">
            <a:avLst/>
          </a:prstGeom>
          <a:noFill/>
        </p:spPr>
        <p:txBody>
          <a:bodyPr wrap="square" rtlCol="0">
            <a:spAutoFit/>
          </a:bodyPr>
          <a:lstStyle/>
          <a:p>
            <a:pPr algn="ctr"/>
            <a:r>
              <a:rPr lang="en-US" sz="4000" dirty="0"/>
              <a:t>Practical Python: Connecting to Websites</a:t>
            </a:r>
          </a:p>
        </p:txBody>
      </p:sp>
      <p:pic>
        <p:nvPicPr>
          <p:cNvPr id="6" name="Picture 5">
            <a:extLst>
              <a:ext uri="{FF2B5EF4-FFF2-40B4-BE49-F238E27FC236}">
                <a16:creationId xmlns:a16="http://schemas.microsoft.com/office/drawing/2014/main" id="{9A1F0185-BEEB-4198-86EC-8BAD4EDB30F3}"/>
              </a:ext>
            </a:extLst>
          </p:cNvPr>
          <p:cNvPicPr>
            <a:picLocks noChangeAspect="1"/>
          </p:cNvPicPr>
          <p:nvPr/>
        </p:nvPicPr>
        <p:blipFill>
          <a:blip r:embed="rId3"/>
          <a:stretch>
            <a:fillRect/>
          </a:stretch>
        </p:blipFill>
        <p:spPr>
          <a:xfrm>
            <a:off x="5693823" y="2539897"/>
            <a:ext cx="6302408" cy="4204359"/>
          </a:xfrm>
          <a:prstGeom prst="rect">
            <a:avLst/>
          </a:prstGeom>
        </p:spPr>
      </p:pic>
      <p:sp>
        <p:nvSpPr>
          <p:cNvPr id="13" name="Rectangle 12">
            <a:extLst>
              <a:ext uri="{FF2B5EF4-FFF2-40B4-BE49-F238E27FC236}">
                <a16:creationId xmlns:a16="http://schemas.microsoft.com/office/drawing/2014/main" id="{FF97C10E-9067-4E05-B01B-45EC40874A79}"/>
              </a:ext>
            </a:extLst>
          </p:cNvPr>
          <p:cNvSpPr/>
          <p:nvPr/>
        </p:nvSpPr>
        <p:spPr>
          <a:xfrm>
            <a:off x="6753022" y="4785660"/>
            <a:ext cx="1439693" cy="204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E7BC4D8-5A3B-489D-A136-27A98D948FBE}"/>
              </a:ext>
            </a:extLst>
          </p:cNvPr>
          <p:cNvCxnSpPr/>
          <p:nvPr/>
        </p:nvCxnSpPr>
        <p:spPr>
          <a:xfrm flipH="1" flipV="1">
            <a:off x="11723857" y="6410801"/>
            <a:ext cx="184825" cy="2237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CE03707-D3C8-4789-ACDF-6B9CC0C7893F}"/>
              </a:ext>
            </a:extLst>
          </p:cNvPr>
          <p:cNvPicPr>
            <a:picLocks noChangeAspect="1"/>
          </p:cNvPicPr>
          <p:nvPr/>
        </p:nvPicPr>
        <p:blipFill>
          <a:blip r:embed="rId4"/>
          <a:stretch>
            <a:fillRect/>
          </a:stretch>
        </p:blipFill>
        <p:spPr>
          <a:xfrm>
            <a:off x="6889210" y="2539897"/>
            <a:ext cx="4000500" cy="447675"/>
          </a:xfrm>
          <a:prstGeom prst="rect">
            <a:avLst/>
          </a:prstGeom>
        </p:spPr>
      </p:pic>
      <p:sp>
        <p:nvSpPr>
          <p:cNvPr id="18" name="Rectangle 17">
            <a:extLst>
              <a:ext uri="{FF2B5EF4-FFF2-40B4-BE49-F238E27FC236}">
                <a16:creationId xmlns:a16="http://schemas.microsoft.com/office/drawing/2014/main" id="{A9C67E56-1254-4AC2-AEB1-24A05FD9551E}"/>
              </a:ext>
            </a:extLst>
          </p:cNvPr>
          <p:cNvSpPr/>
          <p:nvPr/>
        </p:nvSpPr>
        <p:spPr>
          <a:xfrm>
            <a:off x="8578580" y="2661284"/>
            <a:ext cx="1916349" cy="189194"/>
          </a:xfrm>
          <a:prstGeom prst="rect">
            <a:avLst/>
          </a:prstGeom>
          <a:solidFill>
            <a:srgbClr val="3334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3D87F5-3D5E-4A87-8698-C936850722E9}"/>
              </a:ext>
            </a:extLst>
          </p:cNvPr>
          <p:cNvSpPr txBox="1"/>
          <p:nvPr/>
        </p:nvSpPr>
        <p:spPr>
          <a:xfrm>
            <a:off x="5586920" y="2170565"/>
            <a:ext cx="6605080" cy="369332"/>
          </a:xfrm>
          <a:prstGeom prst="rect">
            <a:avLst/>
          </a:prstGeom>
          <a:noFill/>
        </p:spPr>
        <p:txBody>
          <a:bodyPr wrap="square">
            <a:spAutoFit/>
          </a:bodyPr>
          <a:lstStyle/>
          <a:p>
            <a:pPr algn="ctr"/>
            <a:r>
              <a:rPr lang="en-US" dirty="0">
                <a:solidFill>
                  <a:srgbClr val="FF0000"/>
                </a:solidFill>
              </a:rPr>
              <a:t>https://</a:t>
            </a:r>
            <a:r>
              <a:rPr lang="en-US" dirty="0">
                <a:solidFill>
                  <a:srgbClr val="0070C0"/>
                </a:solidFill>
              </a:rPr>
              <a:t>www.google.com</a:t>
            </a:r>
            <a:r>
              <a:rPr lang="en-US" dirty="0">
                <a:solidFill>
                  <a:schemeClr val="accent4">
                    <a:lumMod val="50000"/>
                  </a:schemeClr>
                </a:solidFill>
              </a:rPr>
              <a:t>/search</a:t>
            </a:r>
            <a:r>
              <a:rPr lang="en-US" dirty="0">
                <a:solidFill>
                  <a:srgbClr val="009A46"/>
                </a:solidFill>
              </a:rPr>
              <a:t>?q=silly+ucla+professors</a:t>
            </a:r>
          </a:p>
        </p:txBody>
      </p:sp>
      <p:pic>
        <p:nvPicPr>
          <p:cNvPr id="32" name="Picture 31">
            <a:extLst>
              <a:ext uri="{FF2B5EF4-FFF2-40B4-BE49-F238E27FC236}">
                <a16:creationId xmlns:a16="http://schemas.microsoft.com/office/drawing/2014/main" id="{33285333-C3D5-407B-9865-CEF3EE62525C}"/>
              </a:ext>
            </a:extLst>
          </p:cNvPr>
          <p:cNvPicPr>
            <a:picLocks noChangeAspect="1"/>
          </p:cNvPicPr>
          <p:nvPr/>
        </p:nvPicPr>
        <p:blipFill rotWithShape="1">
          <a:blip r:embed="rId5"/>
          <a:srcRect b="12276"/>
          <a:stretch/>
        </p:blipFill>
        <p:spPr>
          <a:xfrm>
            <a:off x="5693823" y="2987573"/>
            <a:ext cx="6302408" cy="3756684"/>
          </a:xfrm>
          <a:prstGeom prst="rect">
            <a:avLst/>
          </a:prstGeom>
        </p:spPr>
      </p:pic>
      <p:sp>
        <p:nvSpPr>
          <p:cNvPr id="33" name="TextBox 32">
            <a:extLst>
              <a:ext uri="{FF2B5EF4-FFF2-40B4-BE49-F238E27FC236}">
                <a16:creationId xmlns:a16="http://schemas.microsoft.com/office/drawing/2014/main" id="{B395B684-C7C1-435D-87B0-FE5CAB8D4E77}"/>
              </a:ext>
            </a:extLst>
          </p:cNvPr>
          <p:cNvSpPr txBox="1"/>
          <p:nvPr/>
        </p:nvSpPr>
        <p:spPr>
          <a:xfrm>
            <a:off x="467932" y="2884042"/>
            <a:ext cx="4794732" cy="1015663"/>
          </a:xfrm>
          <a:prstGeom prst="rect">
            <a:avLst/>
          </a:prstGeom>
          <a:noFill/>
        </p:spPr>
        <p:txBody>
          <a:bodyPr wrap="square" rtlCol="0">
            <a:spAutoFit/>
          </a:bodyPr>
          <a:lstStyle/>
          <a:p>
            <a:pPr algn="ctr"/>
            <a:r>
              <a:rPr lang="en-US" sz="2000" dirty="0"/>
              <a:t>In about 11 lines of Python code, you can make a program that connects to a URL and downloads the webpage!</a:t>
            </a:r>
          </a:p>
        </p:txBody>
      </p:sp>
      <p:sp>
        <p:nvSpPr>
          <p:cNvPr id="34" name="TextBox 33">
            <a:extLst>
              <a:ext uri="{FF2B5EF4-FFF2-40B4-BE49-F238E27FC236}">
                <a16:creationId xmlns:a16="http://schemas.microsoft.com/office/drawing/2014/main" id="{A9C88C98-9B22-47F9-A515-CB6A8BFC117E}"/>
              </a:ext>
            </a:extLst>
          </p:cNvPr>
          <p:cNvSpPr txBox="1"/>
          <p:nvPr/>
        </p:nvSpPr>
        <p:spPr>
          <a:xfrm>
            <a:off x="369492" y="4358083"/>
            <a:ext cx="4794732" cy="707886"/>
          </a:xfrm>
          <a:prstGeom prst="rect">
            <a:avLst/>
          </a:prstGeom>
          <a:noFill/>
        </p:spPr>
        <p:txBody>
          <a:bodyPr wrap="square" rtlCol="0">
            <a:spAutoFit/>
          </a:bodyPr>
          <a:lstStyle/>
          <a:p>
            <a:pPr algn="ctr"/>
            <a:r>
              <a:rPr lang="en-US" sz="2000" dirty="0"/>
              <a:t>Let's start by seeing what a web request looks like in a browser...</a:t>
            </a:r>
          </a:p>
        </p:txBody>
      </p:sp>
      <p:sp>
        <p:nvSpPr>
          <p:cNvPr id="36" name="Speech Bubble: Rectangle with Corners Rounded 35">
            <a:extLst>
              <a:ext uri="{FF2B5EF4-FFF2-40B4-BE49-F238E27FC236}">
                <a16:creationId xmlns:a16="http://schemas.microsoft.com/office/drawing/2014/main" id="{337EE9B7-BA78-4FCF-BB5E-1FCEC6B5FFC0}"/>
              </a:ext>
            </a:extLst>
          </p:cNvPr>
          <p:cNvSpPr/>
          <p:nvPr/>
        </p:nvSpPr>
        <p:spPr>
          <a:xfrm>
            <a:off x="4225450" y="727928"/>
            <a:ext cx="4113180" cy="1011899"/>
          </a:xfrm>
          <a:prstGeom prst="wedgeRoundRectCallout">
            <a:avLst>
              <a:gd name="adj1" fmla="val 67446"/>
              <a:gd name="adj2" fmla="val 98797"/>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URL consists of a </a:t>
            </a:r>
            <a:r>
              <a:rPr lang="en-US" sz="2000" dirty="0">
                <a:solidFill>
                  <a:srgbClr val="FFC4C1"/>
                </a:solidFill>
                <a:latin typeface="Corbel" panose="020B0503020204020204" pitchFamily="34" charset="0"/>
              </a:rPr>
              <a:t>scheme</a:t>
            </a:r>
            <a:r>
              <a:rPr lang="en-US" sz="2000" dirty="0">
                <a:latin typeface="Corbel" panose="020B0503020204020204" pitchFamily="34" charset="0"/>
              </a:rPr>
              <a:t>, a </a:t>
            </a:r>
            <a:r>
              <a:rPr lang="en-US" sz="2000" dirty="0">
                <a:solidFill>
                  <a:schemeClr val="accent5">
                    <a:lumMod val="40000"/>
                    <a:lumOff val="60000"/>
                  </a:schemeClr>
                </a:solidFill>
                <a:latin typeface="Corbel" panose="020B0503020204020204" pitchFamily="34" charset="0"/>
              </a:rPr>
              <a:t>domain</a:t>
            </a:r>
            <a:r>
              <a:rPr lang="en-US" sz="2000" dirty="0">
                <a:latin typeface="Corbel" panose="020B0503020204020204" pitchFamily="34" charset="0"/>
              </a:rPr>
              <a:t>, a </a:t>
            </a:r>
            <a:r>
              <a:rPr lang="en-US" sz="2000" dirty="0">
                <a:solidFill>
                  <a:schemeClr val="accent4">
                    <a:lumMod val="40000"/>
                    <a:lumOff val="60000"/>
                  </a:schemeClr>
                </a:solidFill>
                <a:latin typeface="Corbel" panose="020B0503020204020204" pitchFamily="34" charset="0"/>
              </a:rPr>
              <a:t>path</a:t>
            </a:r>
            <a:r>
              <a:rPr lang="en-US" sz="2000" dirty="0">
                <a:latin typeface="Corbel" panose="020B0503020204020204" pitchFamily="34" charset="0"/>
              </a:rPr>
              <a:t>, and a </a:t>
            </a:r>
            <a:r>
              <a:rPr lang="en-US" sz="2000" dirty="0">
                <a:solidFill>
                  <a:schemeClr val="accent6">
                    <a:lumMod val="40000"/>
                    <a:lumOff val="60000"/>
                  </a:schemeClr>
                </a:solidFill>
                <a:latin typeface="Corbel" panose="020B0503020204020204" pitchFamily="34" charset="0"/>
              </a:rPr>
              <a:t>query string</a:t>
            </a:r>
            <a:r>
              <a:rPr lang="en-US" sz="2000" dirty="0">
                <a:latin typeface="Corbel" panose="020B0503020204020204" pitchFamily="34" charset="0"/>
              </a:rPr>
              <a:t>.</a:t>
            </a:r>
          </a:p>
        </p:txBody>
      </p:sp>
      <p:sp>
        <p:nvSpPr>
          <p:cNvPr id="37" name="Speech Bubble: Rectangle with Corners Rounded 36">
            <a:extLst>
              <a:ext uri="{FF2B5EF4-FFF2-40B4-BE49-F238E27FC236}">
                <a16:creationId xmlns:a16="http://schemas.microsoft.com/office/drawing/2014/main" id="{D20F3F49-9244-4995-97D8-780AA25D0859}"/>
              </a:ext>
            </a:extLst>
          </p:cNvPr>
          <p:cNvSpPr/>
          <p:nvPr/>
        </p:nvSpPr>
        <p:spPr>
          <a:xfrm>
            <a:off x="1258161" y="1751835"/>
            <a:ext cx="4113180" cy="1011899"/>
          </a:xfrm>
          <a:prstGeom prst="wedgeRoundRectCallout">
            <a:avLst>
              <a:gd name="adj1" fmla="val -71616"/>
              <a:gd name="adj2" fmla="val -136729"/>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Typically the response will be an HTML page, but it's often JSON too!</a:t>
            </a:r>
          </a:p>
        </p:txBody>
      </p:sp>
      <p:sp>
        <p:nvSpPr>
          <p:cNvPr id="38" name="TextBox 37">
            <a:extLst>
              <a:ext uri="{FF2B5EF4-FFF2-40B4-BE49-F238E27FC236}">
                <a16:creationId xmlns:a16="http://schemas.microsoft.com/office/drawing/2014/main" id="{29F80013-1033-42E7-A3D5-761D3C212725}"/>
              </a:ext>
            </a:extLst>
          </p:cNvPr>
          <p:cNvSpPr txBox="1"/>
          <p:nvPr/>
        </p:nvSpPr>
        <p:spPr>
          <a:xfrm>
            <a:off x="467932" y="5422186"/>
            <a:ext cx="4794732" cy="400110"/>
          </a:xfrm>
          <a:prstGeom prst="rect">
            <a:avLst/>
          </a:prstGeom>
          <a:noFill/>
        </p:spPr>
        <p:txBody>
          <a:bodyPr wrap="square" rtlCol="0">
            <a:spAutoFit/>
          </a:bodyPr>
          <a:lstStyle/>
          <a:p>
            <a:pPr algn="ctr"/>
            <a:r>
              <a:rPr lang="en-US" sz="2000" dirty="0"/>
              <a:t>OK, now let's see it in Python!</a:t>
            </a:r>
          </a:p>
        </p:txBody>
      </p:sp>
      <p:pic>
        <p:nvPicPr>
          <p:cNvPr id="22" name="Picture 21">
            <a:extLst>
              <a:ext uri="{FF2B5EF4-FFF2-40B4-BE49-F238E27FC236}">
                <a16:creationId xmlns:a16="http://schemas.microsoft.com/office/drawing/2014/main" id="{921FD2EA-FACE-453D-8FF0-96B074D15BC3}"/>
              </a:ext>
            </a:extLst>
          </p:cNvPr>
          <p:cNvPicPr>
            <a:picLocks noChangeAspect="1"/>
          </p:cNvPicPr>
          <p:nvPr/>
        </p:nvPicPr>
        <p:blipFill>
          <a:blip r:embed="rId6"/>
          <a:stretch>
            <a:fillRect/>
          </a:stretch>
        </p:blipFill>
        <p:spPr>
          <a:xfrm>
            <a:off x="6014" y="8237"/>
            <a:ext cx="1736725" cy="11578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4280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4.07407E-6 L -0.40807 -0.22037 " pathEditMode="relative" rAng="0" ptsTypes="AA">
                                      <p:cBhvr>
                                        <p:cTn id="30" dur="2000" fill="hold"/>
                                        <p:tgtEl>
                                          <p:spTgt spid="8"/>
                                        </p:tgtEl>
                                        <p:attrNameLst>
                                          <p:attrName>ppt_x</p:attrName>
                                          <p:attrName>ppt_y</p:attrName>
                                        </p:attrNameLst>
                                      </p:cBhvr>
                                      <p:rCtr x="-20404" y="-11019"/>
                                    </p:animMotion>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nodeType="clickEffect">
                                  <p:stCondLst>
                                    <p:cond delay="0"/>
                                  </p:stCondLst>
                                  <p:childTnLst>
                                    <p:animEffect transition="out" filter="fade">
                                      <p:cBhvr>
                                        <p:cTn id="34" dur="500" tmFilter="0, 0; .2, .5; .8, .5; 1, 0"/>
                                        <p:tgtEl>
                                          <p:spTgt spid="8"/>
                                        </p:tgtEl>
                                      </p:cBhvr>
                                    </p:animEffect>
                                    <p:animScale>
                                      <p:cBhvr>
                                        <p:cTn id="35" dur="250" autoRev="1" fill="hold"/>
                                        <p:tgtEl>
                                          <p:spTgt spid="8"/>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2" presetClass="exit" presetSubtype="8" fill="hold" grpId="1" nodeType="clickEffect">
                                  <p:stCondLst>
                                    <p:cond delay="0"/>
                                  </p:stCondLst>
                                  <p:childTnLst>
                                    <p:animEffect transition="out" filter="wipe(left)">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3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path" presetSubtype="0" fill="hold" grpId="1" nodeType="clickEffect">
                                  <p:stCondLst>
                                    <p:cond delay="0"/>
                                  </p:stCondLst>
                                  <p:childTnLst>
                                    <p:animMotion origin="layout" path="M 3.54167E-6 2.96296E-6 L -0.6573 -0.26019 " pathEditMode="relative" rAng="0" ptsTypes="AA">
                                      <p:cBhvr>
                                        <p:cTn id="61" dur="4000" fill="hold"/>
                                        <p:tgtEl>
                                          <p:spTgt spid="26"/>
                                        </p:tgtEl>
                                        <p:attrNameLst>
                                          <p:attrName>ppt_x</p:attrName>
                                          <p:attrName>ppt_y</p:attrName>
                                        </p:attrNameLst>
                                      </p:cBhvr>
                                      <p:rCtr x="-32865" y="-13009"/>
                                    </p:animMotion>
                                  </p:childTnLst>
                                </p:cTn>
                              </p:par>
                              <p:par>
                                <p:cTn id="62" presetID="6" presetClass="emph" presetSubtype="0" fill="hold" grpId="2" nodeType="withEffect">
                                  <p:stCondLst>
                                    <p:cond delay="0"/>
                                  </p:stCondLst>
                                  <p:childTnLst>
                                    <p:animScale>
                                      <p:cBhvr>
                                        <p:cTn id="63" dur="4000" fill="hold"/>
                                        <p:tgtEl>
                                          <p:spTgt spid="26"/>
                                        </p:tgtEl>
                                      </p:cBhvr>
                                      <p:by x="30000" y="30000"/>
                                    </p:animScale>
                                  </p:childTnLst>
                                </p:cTn>
                              </p:par>
                              <p:par>
                                <p:cTn id="64" presetID="6" presetClass="emph" presetSubtype="0" fill="hold" grpId="2" nodeType="withEffect">
                                  <p:stCondLst>
                                    <p:cond delay="0"/>
                                  </p:stCondLst>
                                  <p:childTnLst>
                                    <p:animScale>
                                      <p:cBhvr>
                                        <p:cTn id="65" dur="100" fill="hold"/>
                                        <p:tgtEl>
                                          <p:spTgt spid="28"/>
                                        </p:tgtEl>
                                      </p:cBhvr>
                                      <p:by x="30000" y="30000"/>
                                    </p:animScale>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down)">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fill="hold" grpId="0" nodeType="clickEffect">
                                  <p:stCondLst>
                                    <p:cond delay="0"/>
                                  </p:stCondLst>
                                  <p:childTnLst>
                                    <p:animMotion origin="layout" path="M -4.16667E-7 -7.40741E-7 L 0.88607 0.70463 " pathEditMode="relative" rAng="0" ptsTypes="AA">
                                      <p:cBhvr>
                                        <p:cTn id="78" dur="6000" fill="hold"/>
                                        <p:tgtEl>
                                          <p:spTgt spid="28"/>
                                        </p:tgtEl>
                                        <p:attrNameLst>
                                          <p:attrName>ppt_x</p:attrName>
                                          <p:attrName>ppt_y</p:attrName>
                                        </p:attrNameLst>
                                      </p:cBhvr>
                                      <p:rCtr x="44297" y="35231"/>
                                    </p:animMotion>
                                  </p:childTnLst>
                                </p:cTn>
                              </p:par>
                              <p:par>
                                <p:cTn id="79" presetID="6" presetClass="emph" presetSubtype="0" fill="hold" grpId="1" nodeType="withEffect">
                                  <p:stCondLst>
                                    <p:cond delay="0"/>
                                  </p:stCondLst>
                                  <p:childTnLst>
                                    <p:animScale>
                                      <p:cBhvr>
                                        <p:cTn id="80" dur="6000" fill="hold"/>
                                        <p:tgtEl>
                                          <p:spTgt spid="28"/>
                                        </p:tgtEl>
                                      </p:cBhvr>
                                      <p:by x="333000" y="333000"/>
                                    </p:animScale>
                                  </p:childTnLst>
                                </p:cTn>
                              </p:par>
                            </p:childTnLst>
                          </p:cTn>
                        </p:par>
                        <p:par>
                          <p:cTn id="81" fill="hold">
                            <p:stCondLst>
                              <p:cond delay="6000"/>
                            </p:stCondLst>
                            <p:childTnLst>
                              <p:par>
                                <p:cTn id="82" presetID="22" presetClass="entr" presetSubtype="1"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8" grpId="2"/>
      <p:bldP spid="13" grpId="0" animBg="1"/>
      <p:bldP spid="13" grpId="1" animBg="1"/>
      <p:bldP spid="18" grpId="0" animBg="1"/>
      <p:bldP spid="18" grpId="1" animBg="1"/>
      <p:bldP spid="26" grpId="0"/>
      <p:bldP spid="26" grpId="1"/>
      <p:bldP spid="26" grpId="2"/>
      <p:bldP spid="33" grpId="0"/>
      <p:bldP spid="34" grpId="0"/>
      <p:bldP spid="36" grpId="0" animBg="1"/>
      <p:bldP spid="36" grpId="1" animBg="1"/>
      <p:bldP spid="37" grpId="0" animBg="1"/>
      <p:bldP spid="37" grpId="1" animBg="1"/>
      <p:bldP spid="3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1468876" y="113744"/>
            <a:ext cx="11411205" cy="707886"/>
          </a:xfrm>
          <a:prstGeom prst="rect">
            <a:avLst/>
          </a:prstGeom>
          <a:noFill/>
        </p:spPr>
        <p:txBody>
          <a:bodyPr wrap="square" rtlCol="0">
            <a:spAutoFit/>
          </a:bodyPr>
          <a:lstStyle/>
          <a:p>
            <a:pPr algn="ctr"/>
            <a:r>
              <a:rPr lang="en-US" sz="4000" dirty="0"/>
              <a:t>Practical Python: Connecting to Websites</a:t>
            </a:r>
          </a:p>
        </p:txBody>
      </p:sp>
      <p:sp>
        <p:nvSpPr>
          <p:cNvPr id="21" name="TextBox 20">
            <a:extLst>
              <a:ext uri="{FF2B5EF4-FFF2-40B4-BE49-F238E27FC236}">
                <a16:creationId xmlns:a16="http://schemas.microsoft.com/office/drawing/2014/main" id="{50059EF5-3434-4E51-8167-7C7F40EEC6AA}"/>
              </a:ext>
            </a:extLst>
          </p:cNvPr>
          <p:cNvSpPr txBox="1"/>
          <p:nvPr/>
        </p:nvSpPr>
        <p:spPr>
          <a:xfrm>
            <a:off x="136185" y="1713904"/>
            <a:ext cx="6001965" cy="3970318"/>
          </a:xfrm>
          <a:prstGeom prst="rect">
            <a:avLst/>
          </a:prstGeom>
          <a:solidFill>
            <a:schemeClr val="accent5">
              <a:lumMod val="20000"/>
              <a:lumOff val="80000"/>
            </a:schemeClr>
          </a:solidFill>
          <a:ln>
            <a:solidFill>
              <a:schemeClr val="tx1"/>
            </a:solidFill>
          </a:ln>
        </p:spPr>
        <p:txBody>
          <a:bodyPr wrap="square">
            <a:spAutoFit/>
          </a:bodyPr>
          <a:lstStyle/>
          <a:p>
            <a:r>
              <a:rPr lang="en-US" dirty="0">
                <a:latin typeface="Consolas" panose="020B0609020204030204" pitchFamily="49" charset="0"/>
              </a:rPr>
              <a:t>import </a:t>
            </a:r>
            <a:r>
              <a:rPr lang="en-US" dirty="0" err="1">
                <a:latin typeface="Consolas" panose="020B0609020204030204" pitchFamily="49" charset="0"/>
              </a:rPr>
              <a:t>urllib.request</a:t>
            </a:r>
            <a:endParaRPr lang="en-US" dirty="0">
              <a:latin typeface="Consolas" panose="020B0609020204030204" pitchFamily="49" charset="0"/>
            </a:endParaRPr>
          </a:p>
          <a:p>
            <a:r>
              <a:rPr lang="en-US" dirty="0">
                <a:latin typeface="Consolas" panose="020B0609020204030204" pitchFamily="49" charset="0"/>
              </a:rPr>
              <a:t>import </a:t>
            </a:r>
            <a:r>
              <a:rPr lang="en-US" dirty="0" err="1">
                <a:latin typeface="Consolas" panose="020B0609020204030204" pitchFamily="49" charset="0"/>
              </a:rPr>
              <a:t>urllib.parse</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get_web_data</a:t>
            </a:r>
            <a:r>
              <a:rPr lang="en-US" dirty="0">
                <a:latin typeface="Consolas" panose="020B0609020204030204" pitchFamily="49" charset="0"/>
              </a:rPr>
              <a:t>(</a:t>
            </a:r>
            <a:r>
              <a:rPr lang="en-US" dirty="0" err="1">
                <a:latin typeface="Consolas" panose="020B0609020204030204" pitchFamily="49" charset="0"/>
              </a:rPr>
              <a:t>base_url</a:t>
            </a:r>
            <a:r>
              <a:rPr lang="en-US" dirty="0">
                <a:latin typeface="Consolas" panose="020B0609020204030204" pitchFamily="49" charset="0"/>
              </a:rPr>
              <a:t>, params = None):</a:t>
            </a:r>
          </a:p>
          <a:p>
            <a:r>
              <a:rPr lang="en-US" dirty="0">
                <a:latin typeface="Consolas" panose="020B0609020204030204" pitchFamily="49" charset="0"/>
              </a:rPr>
              <a:t>  if params is None:</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r>
              <a:rPr lang="en-US" dirty="0" err="1">
                <a:latin typeface="Consolas" panose="020B0609020204030204" pitchFamily="49" charset="0"/>
              </a:rPr>
              <a:t>base_url</a:t>
            </a:r>
            <a:endParaRPr lang="en-US" dirty="0">
              <a:latin typeface="Consolas" panose="020B0609020204030204" pitchFamily="49" charset="0"/>
            </a:endParaRPr>
          </a:p>
          <a:p>
            <a:r>
              <a:rPr lang="en-US" dirty="0">
                <a:latin typeface="Consolas" panose="020B0609020204030204" pitchFamily="49" charset="0"/>
              </a:rPr>
              <a:t>  else:</a:t>
            </a:r>
          </a:p>
          <a:p>
            <a:r>
              <a:rPr lang="en-US" dirty="0">
                <a:latin typeface="Consolas" panose="020B0609020204030204" pitchFamily="49" charset="0"/>
              </a:rPr>
              <a:t>    </a:t>
            </a:r>
            <a:r>
              <a:rPr lang="en-US" dirty="0" err="1">
                <a:latin typeface="Consolas" panose="020B0609020204030204" pitchFamily="49" charset="0"/>
              </a:rPr>
              <a:t>param_str</a:t>
            </a:r>
            <a:r>
              <a:rPr lang="en-US" dirty="0">
                <a:latin typeface="Consolas" panose="020B0609020204030204" pitchFamily="49" charset="0"/>
              </a:rPr>
              <a:t> = </a:t>
            </a:r>
            <a:r>
              <a:rPr lang="en-US" dirty="0" err="1">
                <a:latin typeface="Consolas" panose="020B0609020204030204" pitchFamily="49" charset="0"/>
              </a:rPr>
              <a:t>urllib.parse.urlencode</a:t>
            </a:r>
            <a:r>
              <a:rPr lang="en-US" dirty="0">
                <a:latin typeface="Consolas" panose="020B0609020204030204" pitchFamily="49" charset="0"/>
              </a:rPr>
              <a:t>(params)</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r>
              <a:rPr lang="en-US" dirty="0" err="1">
                <a:latin typeface="Consolas" panose="020B0609020204030204" pitchFamily="49" charset="0"/>
              </a:rPr>
              <a:t>base_url</a:t>
            </a:r>
            <a:r>
              <a:rPr lang="en-US" dirty="0">
                <a:latin typeface="Consolas" panose="020B0609020204030204" pitchFamily="49" charset="0"/>
              </a:rPr>
              <a:t> + '?' + </a:t>
            </a:r>
            <a:r>
              <a:rPr lang="en-US" dirty="0" err="1">
                <a:latin typeface="Consolas" panose="020B0609020204030204" pitchFamily="49" charset="0"/>
              </a:rPr>
              <a:t>param_str</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req = </a:t>
            </a:r>
            <a:r>
              <a:rPr lang="en-US" dirty="0" err="1">
                <a:latin typeface="Consolas" panose="020B0609020204030204" pitchFamily="49" charset="0"/>
              </a:rPr>
              <a:t>urllib.request.Request</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r>
              <a:rPr lang="en-US" dirty="0">
                <a:latin typeface="Consolas" panose="020B0609020204030204" pitchFamily="49" charset="0"/>
              </a:rPr>
              <a:t>  with</a:t>
            </a:r>
            <a:r>
              <a:rPr lang="en-US" sz="1400" dirty="0">
                <a:latin typeface="Consolas" panose="020B0609020204030204" pitchFamily="49" charset="0"/>
              </a:rPr>
              <a:t> </a:t>
            </a:r>
            <a:r>
              <a:rPr lang="en-US" dirty="0" err="1">
                <a:latin typeface="Consolas" panose="020B0609020204030204" pitchFamily="49" charset="0"/>
              </a:rPr>
              <a:t>urllib.request.urlopen</a:t>
            </a:r>
            <a:r>
              <a:rPr lang="en-US" dirty="0">
                <a:latin typeface="Consolas" panose="020B0609020204030204" pitchFamily="49" charset="0"/>
              </a:rPr>
              <a:t>(req)</a:t>
            </a:r>
            <a:r>
              <a:rPr lang="en-US" sz="1400" dirty="0">
                <a:latin typeface="Consolas" panose="020B0609020204030204" pitchFamily="49" charset="0"/>
              </a:rPr>
              <a:t> </a:t>
            </a:r>
            <a:r>
              <a:rPr lang="en-US" dirty="0">
                <a:latin typeface="Consolas" panose="020B0609020204030204" pitchFamily="49" charset="0"/>
              </a:rPr>
              <a:t>as</a:t>
            </a:r>
            <a:r>
              <a:rPr lang="en-US" sz="1400" dirty="0">
                <a:latin typeface="Consolas" panose="020B0609020204030204" pitchFamily="49" charset="0"/>
              </a:rPr>
              <a:t> </a:t>
            </a:r>
            <a:r>
              <a:rPr lang="en-US" dirty="0">
                <a:latin typeface="Consolas" panose="020B0609020204030204" pitchFamily="49" charset="0"/>
              </a:rPr>
              <a:t>response:</a:t>
            </a:r>
          </a:p>
          <a:p>
            <a:r>
              <a:rPr lang="en-US" dirty="0">
                <a:latin typeface="Consolas" panose="020B0609020204030204" pitchFamily="49" charset="0"/>
              </a:rPr>
              <a:t>    </a:t>
            </a:r>
            <a:r>
              <a:rPr lang="en-US" dirty="0" err="1">
                <a:latin typeface="Consolas" panose="020B0609020204030204" pitchFamily="49" charset="0"/>
              </a:rPr>
              <a:t>web_page</a:t>
            </a:r>
            <a:r>
              <a:rPr lang="en-US" dirty="0">
                <a:latin typeface="Consolas" panose="020B0609020204030204" pitchFamily="49" charset="0"/>
              </a:rPr>
              <a:t> = </a:t>
            </a:r>
            <a:r>
              <a:rPr lang="en-US" dirty="0" err="1">
                <a:latin typeface="Consolas" panose="020B0609020204030204" pitchFamily="49" charset="0"/>
              </a:rPr>
              <a:t>response.read</a:t>
            </a:r>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web_page</a:t>
            </a:r>
            <a:endParaRPr lang="en-US" dirty="0">
              <a:latin typeface="Consolas" panose="020B0609020204030204" pitchFamily="49" charset="0"/>
            </a:endParaRPr>
          </a:p>
        </p:txBody>
      </p:sp>
      <p:sp>
        <p:nvSpPr>
          <p:cNvPr id="23" name="Speech Bubble: Rectangle with Corners Rounded 22">
            <a:extLst>
              <a:ext uri="{FF2B5EF4-FFF2-40B4-BE49-F238E27FC236}">
                <a16:creationId xmlns:a16="http://schemas.microsoft.com/office/drawing/2014/main" id="{CF75E88D-E7E4-48E9-A2EC-2B7EEF4CF49A}"/>
              </a:ext>
            </a:extLst>
          </p:cNvPr>
          <p:cNvSpPr/>
          <p:nvPr/>
        </p:nvSpPr>
        <p:spPr>
          <a:xfrm>
            <a:off x="4826054" y="1192557"/>
            <a:ext cx="4502767" cy="1173324"/>
          </a:xfrm>
          <a:prstGeom prst="wedgeRoundRectCallout">
            <a:avLst>
              <a:gd name="adj1" fmla="val -105257"/>
              <a:gd name="adj2" fmla="val 2865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start by importing </a:t>
            </a:r>
            <a:r>
              <a:rPr lang="en-US" sz="2000" dirty="0" err="1">
                <a:solidFill>
                  <a:schemeClr val="accent4">
                    <a:lumMod val="40000"/>
                    <a:lumOff val="60000"/>
                  </a:schemeClr>
                </a:solidFill>
                <a:latin typeface="Corbel" panose="020B0503020204020204" pitchFamily="34" charset="0"/>
              </a:rPr>
              <a:t>urllib.request</a:t>
            </a:r>
            <a:r>
              <a:rPr lang="en-US" sz="2000" dirty="0">
                <a:solidFill>
                  <a:schemeClr val="accent4">
                    <a:lumMod val="40000"/>
                    <a:lumOff val="60000"/>
                  </a:schemeClr>
                </a:solidFill>
                <a:latin typeface="Corbel" panose="020B0503020204020204" pitchFamily="34" charset="0"/>
              </a:rPr>
              <a:t> </a:t>
            </a:r>
            <a:r>
              <a:rPr lang="en-US" sz="2000" dirty="0">
                <a:latin typeface="Corbel" panose="020B0503020204020204" pitchFamily="34" charset="0"/>
              </a:rPr>
              <a:t>and </a:t>
            </a:r>
            <a:r>
              <a:rPr lang="en-US" sz="2000" dirty="0" err="1">
                <a:solidFill>
                  <a:schemeClr val="accent4">
                    <a:lumMod val="40000"/>
                    <a:lumOff val="60000"/>
                  </a:schemeClr>
                </a:solidFill>
                <a:latin typeface="Corbel" panose="020B0503020204020204" pitchFamily="34" charset="0"/>
              </a:rPr>
              <a:t>urllib.parse</a:t>
            </a:r>
            <a:r>
              <a:rPr lang="en-US" sz="2000" dirty="0">
                <a:latin typeface="Corbel" panose="020B0503020204020204" pitchFamily="34" charset="0"/>
              </a:rPr>
              <a:t>, python modules that enable us to construct a web request. </a:t>
            </a:r>
          </a:p>
        </p:txBody>
      </p:sp>
      <p:sp>
        <p:nvSpPr>
          <p:cNvPr id="5" name="TextBox 4">
            <a:extLst>
              <a:ext uri="{FF2B5EF4-FFF2-40B4-BE49-F238E27FC236}">
                <a16:creationId xmlns:a16="http://schemas.microsoft.com/office/drawing/2014/main" id="{28C9E93D-2CF4-467C-AAE3-0A93283B8299}"/>
              </a:ext>
            </a:extLst>
          </p:cNvPr>
          <p:cNvSpPr txBox="1"/>
          <p:nvPr/>
        </p:nvSpPr>
        <p:spPr>
          <a:xfrm>
            <a:off x="113122" y="1342978"/>
            <a:ext cx="960519" cy="400110"/>
          </a:xfrm>
          <a:prstGeom prst="rect">
            <a:avLst/>
          </a:prstGeom>
          <a:noFill/>
        </p:spPr>
        <p:txBody>
          <a:bodyPr wrap="none" rtlCol="0">
            <a:spAutoFit/>
          </a:bodyPr>
          <a:lstStyle/>
          <a:p>
            <a:pPr algn="ctr"/>
            <a:r>
              <a:rPr lang="en-US" sz="2000" dirty="0"/>
              <a:t>web.py</a:t>
            </a:r>
          </a:p>
        </p:txBody>
      </p:sp>
      <p:sp>
        <p:nvSpPr>
          <p:cNvPr id="24" name="Speech Bubble: Rectangle with Corners Rounded 23">
            <a:extLst>
              <a:ext uri="{FF2B5EF4-FFF2-40B4-BE49-F238E27FC236}">
                <a16:creationId xmlns:a16="http://schemas.microsoft.com/office/drawing/2014/main" id="{9150FD6E-9CA5-4E20-9484-4B3254BF3CE9}"/>
              </a:ext>
            </a:extLst>
          </p:cNvPr>
          <p:cNvSpPr/>
          <p:nvPr/>
        </p:nvSpPr>
        <p:spPr>
          <a:xfrm>
            <a:off x="6213867" y="2580370"/>
            <a:ext cx="4502767" cy="1173324"/>
          </a:xfrm>
          <a:prstGeom prst="wedgeRoundRectCallout">
            <a:avLst>
              <a:gd name="adj1" fmla="val -77604"/>
              <a:gd name="adj2" fmla="val -2689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Next let's define a function that can retrieve a webpage or JSON payload.</a:t>
            </a:r>
          </a:p>
        </p:txBody>
      </p:sp>
      <p:sp>
        <p:nvSpPr>
          <p:cNvPr id="25" name="Speech Bubble: Rectangle with Corners Rounded 24">
            <a:extLst>
              <a:ext uri="{FF2B5EF4-FFF2-40B4-BE49-F238E27FC236}">
                <a16:creationId xmlns:a16="http://schemas.microsoft.com/office/drawing/2014/main" id="{4988E59E-7C84-43F4-92BA-87DFA8CD8C16}"/>
              </a:ext>
            </a:extLst>
          </p:cNvPr>
          <p:cNvSpPr/>
          <p:nvPr/>
        </p:nvSpPr>
        <p:spPr>
          <a:xfrm>
            <a:off x="555040" y="24481"/>
            <a:ext cx="4502767" cy="1209247"/>
          </a:xfrm>
          <a:prstGeom prst="wedgeRoundRectCallout">
            <a:avLst>
              <a:gd name="adj1" fmla="val -1559"/>
              <a:gd name="adj2" fmla="val 17042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base_url</a:t>
            </a:r>
            <a:r>
              <a:rPr lang="en-US" sz="2000" dirty="0">
                <a:latin typeface="Corbel" panose="020B0503020204020204" pitchFamily="34" charset="0"/>
              </a:rPr>
              <a:t> includes the </a:t>
            </a:r>
            <a:r>
              <a:rPr lang="en-US" sz="2000" dirty="0">
                <a:solidFill>
                  <a:srgbClr val="FFC4C1"/>
                </a:solidFill>
                <a:latin typeface="Corbel" panose="020B0503020204020204" pitchFamily="34" charset="0"/>
              </a:rPr>
              <a:t>scheme</a:t>
            </a:r>
            <a:r>
              <a:rPr lang="en-US" sz="2000" dirty="0">
                <a:latin typeface="Corbel" panose="020B0503020204020204" pitchFamily="34" charset="0"/>
              </a:rPr>
              <a:t>, </a:t>
            </a:r>
            <a:r>
              <a:rPr lang="en-US" sz="2000" dirty="0">
                <a:solidFill>
                  <a:schemeClr val="accent5">
                    <a:lumMod val="40000"/>
                    <a:lumOff val="60000"/>
                  </a:schemeClr>
                </a:solidFill>
                <a:latin typeface="Corbel" panose="020B0503020204020204" pitchFamily="34" charset="0"/>
              </a:rPr>
              <a:t>domain</a:t>
            </a:r>
            <a:r>
              <a:rPr lang="en-US" sz="2000" dirty="0">
                <a:latin typeface="Corbel" panose="020B0503020204020204" pitchFamily="34" charset="0"/>
              </a:rPr>
              <a:t> and </a:t>
            </a:r>
            <a:r>
              <a:rPr lang="en-US" sz="2000" dirty="0">
                <a:solidFill>
                  <a:schemeClr val="accent4">
                    <a:lumMod val="40000"/>
                    <a:lumOff val="60000"/>
                  </a:schemeClr>
                </a:solidFill>
                <a:latin typeface="Corbel" panose="020B0503020204020204" pitchFamily="34" charset="0"/>
              </a:rPr>
              <a:t>path</a:t>
            </a:r>
            <a:r>
              <a:rPr lang="en-US" sz="2000" dirty="0">
                <a:latin typeface="Corbel" panose="020B0503020204020204" pitchFamily="34" charset="0"/>
              </a:rPr>
              <a:t>, e.g.:</a:t>
            </a:r>
          </a:p>
          <a:p>
            <a:pPr algn="ctr"/>
            <a:endParaRPr lang="en-US" sz="1050" dirty="0">
              <a:latin typeface="Corbel" panose="020B0503020204020204" pitchFamily="34" charset="0"/>
            </a:endParaRPr>
          </a:p>
          <a:p>
            <a:pPr algn="ctr"/>
            <a:r>
              <a:rPr lang="en-US" sz="2000" dirty="0">
                <a:solidFill>
                  <a:srgbClr val="FFC4C1"/>
                </a:solidFill>
                <a:latin typeface="Corbel" panose="020B0503020204020204" pitchFamily="34" charset="0"/>
              </a:rPr>
              <a:t>https://</a:t>
            </a:r>
            <a:r>
              <a:rPr lang="en-US" sz="2000" dirty="0">
                <a:solidFill>
                  <a:schemeClr val="accent5">
                    <a:lumMod val="40000"/>
                    <a:lumOff val="60000"/>
                  </a:schemeClr>
                </a:solidFill>
                <a:latin typeface="Corbel" panose="020B0503020204020204" pitchFamily="34" charset="0"/>
              </a:rPr>
              <a:t>www.website.com</a:t>
            </a:r>
            <a:r>
              <a:rPr lang="en-US" sz="2000" dirty="0">
                <a:solidFill>
                  <a:schemeClr val="accent4">
                    <a:lumMod val="40000"/>
                    <a:lumOff val="60000"/>
                  </a:schemeClr>
                </a:solidFill>
                <a:latin typeface="Corbel" panose="020B0503020204020204" pitchFamily="34" charset="0"/>
              </a:rPr>
              <a:t>/login</a:t>
            </a:r>
          </a:p>
        </p:txBody>
      </p:sp>
      <p:sp>
        <p:nvSpPr>
          <p:cNvPr id="27" name="Speech Bubble: Rectangle with Corners Rounded 26">
            <a:extLst>
              <a:ext uri="{FF2B5EF4-FFF2-40B4-BE49-F238E27FC236}">
                <a16:creationId xmlns:a16="http://schemas.microsoft.com/office/drawing/2014/main" id="{9F2F10E0-2B58-4005-9357-E3B389E512C5}"/>
              </a:ext>
            </a:extLst>
          </p:cNvPr>
          <p:cNvSpPr/>
          <p:nvPr/>
        </p:nvSpPr>
        <p:spPr>
          <a:xfrm>
            <a:off x="4107100" y="66988"/>
            <a:ext cx="5002364" cy="1838529"/>
          </a:xfrm>
          <a:prstGeom prst="wedgeRoundRectCallout">
            <a:avLst>
              <a:gd name="adj1" fmla="val -57080"/>
              <a:gd name="adj2" fmla="val 89493"/>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params is a Python dictionary containing key-value pairs for each </a:t>
            </a:r>
            <a:r>
              <a:rPr lang="en-US" sz="2000" dirty="0">
                <a:solidFill>
                  <a:schemeClr val="accent6">
                    <a:lumMod val="40000"/>
                    <a:lumOff val="60000"/>
                  </a:schemeClr>
                </a:solidFill>
                <a:latin typeface="Corbel" panose="020B0503020204020204" pitchFamily="34" charset="0"/>
              </a:rPr>
              <a:t>parameter</a:t>
            </a:r>
            <a:r>
              <a:rPr lang="en-US" sz="2000" dirty="0">
                <a:latin typeface="Corbel" panose="020B0503020204020204" pitchFamily="34" charset="0"/>
              </a:rPr>
              <a:t>, e.g.:</a:t>
            </a:r>
          </a:p>
          <a:p>
            <a:pPr algn="ctr"/>
            <a:endParaRPr lang="en-US" sz="1400" dirty="0">
              <a:latin typeface="Corbel" panose="020B0503020204020204" pitchFamily="34" charset="0"/>
            </a:endParaRPr>
          </a:p>
          <a:p>
            <a:pPr algn="ctr"/>
            <a:r>
              <a:rPr lang="en-US" sz="2000" dirty="0">
                <a:solidFill>
                  <a:schemeClr val="accent6">
                    <a:lumMod val="40000"/>
                    <a:lumOff val="60000"/>
                  </a:schemeClr>
                </a:solidFill>
                <a:latin typeface="Corbel" panose="020B0503020204020204" pitchFamily="34" charset="0"/>
              </a:rPr>
              <a:t>username </a:t>
            </a:r>
            <a:r>
              <a:rPr lang="en-US" sz="2000" dirty="0">
                <a:solidFill>
                  <a:schemeClr val="accent6">
                    <a:lumMod val="40000"/>
                    <a:lumOff val="60000"/>
                  </a:schemeClr>
                </a:solidFill>
                <a:latin typeface="Corbel" panose="020B0503020204020204" pitchFamily="34" charset="0"/>
                <a:sym typeface="Wingdings" panose="05000000000000000000" pitchFamily="2" charset="2"/>
              </a:rPr>
              <a:t> </a:t>
            </a:r>
            <a:r>
              <a:rPr lang="en-US" sz="2000" dirty="0" err="1">
                <a:solidFill>
                  <a:schemeClr val="accent6">
                    <a:lumMod val="40000"/>
                    <a:lumOff val="60000"/>
                  </a:schemeClr>
                </a:solidFill>
                <a:latin typeface="Corbel" panose="020B0503020204020204" pitchFamily="34" charset="0"/>
                <a:sym typeface="Wingdings" panose="05000000000000000000" pitchFamily="2" charset="2"/>
              </a:rPr>
              <a:t>kippy</a:t>
            </a:r>
            <a:endParaRPr lang="en-US" sz="2000" dirty="0">
              <a:solidFill>
                <a:schemeClr val="bg1"/>
              </a:solidFill>
              <a:latin typeface="Corbel" panose="020B0503020204020204" pitchFamily="34" charset="0"/>
              <a:sym typeface="Wingdings" panose="05000000000000000000" pitchFamily="2" charset="2"/>
            </a:endParaRPr>
          </a:p>
          <a:p>
            <a:pPr algn="ctr"/>
            <a:r>
              <a:rPr lang="en-US" sz="2000" dirty="0">
                <a:solidFill>
                  <a:schemeClr val="accent6">
                    <a:lumMod val="40000"/>
                    <a:lumOff val="60000"/>
                  </a:schemeClr>
                </a:solidFill>
                <a:latin typeface="Corbel" panose="020B0503020204020204" pitchFamily="34" charset="0"/>
                <a:sym typeface="Wingdings" panose="05000000000000000000" pitchFamily="2" charset="2"/>
              </a:rPr>
              <a:t>password  fuzzie!123</a:t>
            </a:r>
            <a:endParaRPr lang="en-US" sz="2000" dirty="0">
              <a:solidFill>
                <a:schemeClr val="accent6">
                  <a:lumMod val="40000"/>
                  <a:lumOff val="60000"/>
                </a:schemeClr>
              </a:solidFill>
              <a:latin typeface="Corbel" panose="020B0503020204020204" pitchFamily="34" charset="0"/>
            </a:endParaRPr>
          </a:p>
        </p:txBody>
      </p:sp>
      <p:sp>
        <p:nvSpPr>
          <p:cNvPr id="29" name="Speech Bubble: Rectangle with Corners Rounded 28">
            <a:extLst>
              <a:ext uri="{FF2B5EF4-FFF2-40B4-BE49-F238E27FC236}">
                <a16:creationId xmlns:a16="http://schemas.microsoft.com/office/drawing/2014/main" id="{7E594FAC-7579-4D82-B374-FDB1BAD91687}"/>
              </a:ext>
            </a:extLst>
          </p:cNvPr>
          <p:cNvSpPr/>
          <p:nvPr/>
        </p:nvSpPr>
        <p:spPr>
          <a:xfrm>
            <a:off x="3449591" y="2887228"/>
            <a:ext cx="4502767" cy="1173324"/>
          </a:xfrm>
          <a:prstGeom prst="wedgeRoundRectCallout">
            <a:avLst>
              <a:gd name="adj1" fmla="val -77604"/>
              <a:gd name="adj2" fmla="val -2689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there are no parameters, then we will just send the </a:t>
            </a:r>
            <a:r>
              <a:rPr lang="en-US" sz="2000" dirty="0" err="1">
                <a:latin typeface="Corbel" panose="020B0503020204020204" pitchFamily="34" charset="0"/>
              </a:rPr>
              <a:t>base_url</a:t>
            </a:r>
            <a:r>
              <a:rPr lang="en-US" sz="2000" dirty="0">
                <a:latin typeface="Corbel" panose="020B0503020204020204" pitchFamily="34" charset="0"/>
              </a:rPr>
              <a:t> to the website.</a:t>
            </a:r>
          </a:p>
        </p:txBody>
      </p:sp>
      <p:sp>
        <p:nvSpPr>
          <p:cNvPr id="30" name="Speech Bubble: Rectangle with Corners Rounded 29">
            <a:extLst>
              <a:ext uri="{FF2B5EF4-FFF2-40B4-BE49-F238E27FC236}">
                <a16:creationId xmlns:a16="http://schemas.microsoft.com/office/drawing/2014/main" id="{78C0EB64-6531-467F-B1F7-BE36ED3CBF33}"/>
              </a:ext>
            </a:extLst>
          </p:cNvPr>
          <p:cNvSpPr/>
          <p:nvPr/>
        </p:nvSpPr>
        <p:spPr>
          <a:xfrm>
            <a:off x="6760205" y="1825286"/>
            <a:ext cx="4502767" cy="1731686"/>
          </a:xfrm>
          <a:prstGeom prst="wedgeRoundRectCallout">
            <a:avLst>
              <a:gd name="adj1" fmla="val -106337"/>
              <a:gd name="adj2" fmla="val 60176"/>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there are parameters, we'll convert our dictionary into the proper encoding required by websites, e.g.:</a:t>
            </a:r>
          </a:p>
          <a:p>
            <a:pPr algn="ctr"/>
            <a:endParaRPr lang="en-US" sz="1200" dirty="0">
              <a:latin typeface="Corbel" panose="020B0503020204020204" pitchFamily="34" charset="0"/>
            </a:endParaRPr>
          </a:p>
          <a:p>
            <a:pPr algn="ctr"/>
            <a:r>
              <a:rPr lang="en-US" sz="2000" dirty="0">
                <a:solidFill>
                  <a:schemeClr val="accent6">
                    <a:lumMod val="40000"/>
                    <a:lumOff val="60000"/>
                  </a:schemeClr>
                </a:solidFill>
                <a:latin typeface="Corbel" panose="020B0503020204020204" pitchFamily="34" charset="0"/>
              </a:rPr>
              <a:t>username=</a:t>
            </a:r>
            <a:r>
              <a:rPr lang="en-US" sz="2000" dirty="0" err="1">
                <a:solidFill>
                  <a:schemeClr val="accent6">
                    <a:lumMod val="40000"/>
                    <a:lumOff val="60000"/>
                  </a:schemeClr>
                </a:solidFill>
                <a:latin typeface="Corbel" panose="020B0503020204020204" pitchFamily="34" charset="0"/>
              </a:rPr>
              <a:t>kippy&amp;password</a:t>
            </a:r>
            <a:r>
              <a:rPr lang="en-US" sz="2000" dirty="0">
                <a:solidFill>
                  <a:schemeClr val="accent6">
                    <a:lumMod val="40000"/>
                    <a:lumOff val="60000"/>
                  </a:schemeClr>
                </a:solidFill>
                <a:latin typeface="Corbel" panose="020B0503020204020204" pitchFamily="34" charset="0"/>
              </a:rPr>
              <a:t>=fuzzie!123</a:t>
            </a:r>
          </a:p>
        </p:txBody>
      </p:sp>
      <p:sp>
        <p:nvSpPr>
          <p:cNvPr id="39" name="Speech Bubble: Rectangle with Corners Rounded 38">
            <a:extLst>
              <a:ext uri="{FF2B5EF4-FFF2-40B4-BE49-F238E27FC236}">
                <a16:creationId xmlns:a16="http://schemas.microsoft.com/office/drawing/2014/main" id="{1949A170-2B68-4D1D-96DB-083ED40B107E}"/>
              </a:ext>
            </a:extLst>
          </p:cNvPr>
          <p:cNvSpPr/>
          <p:nvPr/>
        </p:nvSpPr>
        <p:spPr>
          <a:xfrm>
            <a:off x="6700336" y="4439623"/>
            <a:ext cx="3508442" cy="1290785"/>
          </a:xfrm>
          <a:prstGeom prst="wedgeRoundRectCallout">
            <a:avLst>
              <a:gd name="adj1" fmla="val -110544"/>
              <a:gd name="adj2" fmla="val -36280"/>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create a special "Request object" from our URL string.</a:t>
            </a:r>
            <a:endParaRPr lang="en-US" sz="2000" dirty="0">
              <a:solidFill>
                <a:schemeClr val="accent6">
                  <a:lumMod val="40000"/>
                  <a:lumOff val="60000"/>
                </a:schemeClr>
              </a:solidFill>
              <a:latin typeface="Corbel" panose="020B0503020204020204" pitchFamily="34" charset="0"/>
            </a:endParaRPr>
          </a:p>
        </p:txBody>
      </p:sp>
      <p:sp>
        <p:nvSpPr>
          <p:cNvPr id="40" name="Speech Bubble: Rectangle with Corners Rounded 39">
            <a:extLst>
              <a:ext uri="{FF2B5EF4-FFF2-40B4-BE49-F238E27FC236}">
                <a16:creationId xmlns:a16="http://schemas.microsoft.com/office/drawing/2014/main" id="{ED068B19-ADCC-4A00-A9DD-AA6AA9A507BC}"/>
              </a:ext>
            </a:extLst>
          </p:cNvPr>
          <p:cNvSpPr/>
          <p:nvPr/>
        </p:nvSpPr>
        <p:spPr>
          <a:xfrm>
            <a:off x="4826054" y="5181781"/>
            <a:ext cx="4288759" cy="1242148"/>
          </a:xfrm>
          <a:prstGeom prst="wedgeRoundRectCallout">
            <a:avLst>
              <a:gd name="adj1" fmla="val -87428"/>
              <a:gd name="adj2" fmla="val -6416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we use the Request object to open a connection to the server identified by the URL.</a:t>
            </a:r>
            <a:endParaRPr lang="en-US" sz="2000" dirty="0">
              <a:solidFill>
                <a:schemeClr val="accent6">
                  <a:lumMod val="40000"/>
                  <a:lumOff val="60000"/>
                </a:schemeClr>
              </a:solidFill>
              <a:latin typeface="Corbel" panose="020B0503020204020204" pitchFamily="34" charset="0"/>
            </a:endParaRPr>
          </a:p>
        </p:txBody>
      </p:sp>
      <p:sp>
        <p:nvSpPr>
          <p:cNvPr id="41" name="Speech Bubble: Rectangle with Corners Rounded 40">
            <a:extLst>
              <a:ext uri="{FF2B5EF4-FFF2-40B4-BE49-F238E27FC236}">
                <a16:creationId xmlns:a16="http://schemas.microsoft.com/office/drawing/2014/main" id="{58E4A5CC-57F8-4262-9BD8-1C54A28D3B1D}"/>
              </a:ext>
            </a:extLst>
          </p:cNvPr>
          <p:cNvSpPr/>
          <p:nvPr/>
        </p:nvSpPr>
        <p:spPr>
          <a:xfrm>
            <a:off x="5271619" y="5324725"/>
            <a:ext cx="3611635" cy="1242148"/>
          </a:xfrm>
          <a:prstGeom prst="wedgeRoundRectCallout">
            <a:avLst>
              <a:gd name="adj1" fmla="val -99974"/>
              <a:gd name="adj2" fmla="val -50850"/>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read the data sent by the website and return it!</a:t>
            </a:r>
            <a:endParaRPr lang="en-US" sz="2000" dirty="0">
              <a:solidFill>
                <a:schemeClr val="accent6">
                  <a:lumMod val="40000"/>
                  <a:lumOff val="60000"/>
                </a:schemeClr>
              </a:solidFill>
              <a:latin typeface="Corbel" panose="020B0503020204020204" pitchFamily="34" charset="0"/>
            </a:endParaRPr>
          </a:p>
        </p:txBody>
      </p:sp>
      <p:sp>
        <p:nvSpPr>
          <p:cNvPr id="31" name="Speech Bubble: Rectangle with Corners Rounded 30">
            <a:extLst>
              <a:ext uri="{FF2B5EF4-FFF2-40B4-BE49-F238E27FC236}">
                <a16:creationId xmlns:a16="http://schemas.microsoft.com/office/drawing/2014/main" id="{C5E2CA67-F5A4-4BCA-9424-55234211B60E}"/>
              </a:ext>
            </a:extLst>
          </p:cNvPr>
          <p:cNvSpPr/>
          <p:nvPr/>
        </p:nvSpPr>
        <p:spPr>
          <a:xfrm>
            <a:off x="3624056" y="4748064"/>
            <a:ext cx="8218859" cy="1173324"/>
          </a:xfrm>
          <a:prstGeom prst="wedgeRoundRectCallout">
            <a:avLst>
              <a:gd name="adj1" fmla="val -68875"/>
              <a:gd name="adj2" fmla="val -95242"/>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then create the full URL from the base URL and the parameters, e.g.:</a:t>
            </a:r>
          </a:p>
          <a:p>
            <a:pPr algn="ctr"/>
            <a:endParaRPr lang="en-US" sz="1100" dirty="0">
              <a:latin typeface="Corbel" panose="020B0503020204020204" pitchFamily="34" charset="0"/>
            </a:endParaRPr>
          </a:p>
          <a:p>
            <a:pPr algn="ctr"/>
            <a:r>
              <a:rPr lang="en-US" sz="2000" dirty="0">
                <a:solidFill>
                  <a:srgbClr val="FFC4C1"/>
                </a:solidFill>
                <a:latin typeface="Corbel" panose="020B0503020204020204" pitchFamily="34" charset="0"/>
              </a:rPr>
              <a:t>https://</a:t>
            </a:r>
            <a:r>
              <a:rPr lang="en-US" sz="2000" dirty="0">
                <a:solidFill>
                  <a:schemeClr val="accent5">
                    <a:lumMod val="40000"/>
                    <a:lumOff val="60000"/>
                  </a:schemeClr>
                </a:solidFill>
                <a:latin typeface="Corbel" panose="020B0503020204020204" pitchFamily="34" charset="0"/>
              </a:rPr>
              <a:t>www.website.com</a:t>
            </a:r>
            <a:r>
              <a:rPr lang="en-US" sz="2000" dirty="0">
                <a:solidFill>
                  <a:schemeClr val="accent4">
                    <a:lumMod val="40000"/>
                    <a:lumOff val="60000"/>
                  </a:schemeClr>
                </a:solidFill>
                <a:latin typeface="Corbel" panose="020B0503020204020204" pitchFamily="34" charset="0"/>
              </a:rPr>
              <a:t>/login</a:t>
            </a:r>
            <a:r>
              <a:rPr lang="en-US" sz="2000" dirty="0">
                <a:solidFill>
                  <a:schemeClr val="accent6">
                    <a:lumMod val="40000"/>
                    <a:lumOff val="60000"/>
                  </a:schemeClr>
                </a:solidFill>
                <a:latin typeface="Corbel" panose="020B0503020204020204" pitchFamily="34" charset="0"/>
              </a:rPr>
              <a:t>?username=kippy&amp;password=fuzzie!123</a:t>
            </a:r>
          </a:p>
        </p:txBody>
      </p:sp>
    </p:spTree>
    <p:extLst>
      <p:ext uri="{BB962C8B-B14F-4D97-AF65-F5344CB8AC3E}">
        <p14:creationId xmlns:p14="http://schemas.microsoft.com/office/powerpoint/2010/main" val="126130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wipe(left)">
                                      <p:cBhvr>
                                        <p:cTn id="18" dur="500"/>
                                        <p:tgtEl>
                                          <p:spTgt spid="2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animEffect transition="in" filter="wipe(left)">
                                      <p:cBhvr>
                                        <p:cTn id="23" dur="500"/>
                                        <p:tgtEl>
                                          <p:spTgt spid="2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xEl>
                                              <p:pRg st="3" end="3"/>
                                            </p:txEl>
                                          </p:spTgt>
                                        </p:tgtEl>
                                        <p:attrNameLst>
                                          <p:attrName>style.visibility</p:attrName>
                                        </p:attrNameLst>
                                      </p:cBhvr>
                                      <p:to>
                                        <p:strVal val="visible"/>
                                      </p:to>
                                    </p:set>
                                    <p:animEffect transition="in" filter="wipe(left)">
                                      <p:cBhvr>
                                        <p:cTn id="37" dur="500"/>
                                        <p:tgtEl>
                                          <p:spTgt spid="2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1">
                                            <p:txEl>
                                              <p:pRg st="4" end="4"/>
                                            </p:txEl>
                                          </p:spTgt>
                                        </p:tgtEl>
                                        <p:attrNameLst>
                                          <p:attrName>style.visibility</p:attrName>
                                        </p:attrNameLst>
                                      </p:cBhvr>
                                      <p:to>
                                        <p:strVal val="visible"/>
                                      </p:to>
                                    </p:set>
                                    <p:animEffect transition="in" filter="wipe(left)">
                                      <p:cBhvr>
                                        <p:cTn id="69" dur="500"/>
                                        <p:tgtEl>
                                          <p:spTgt spid="21">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1">
                                            <p:txEl>
                                              <p:pRg st="5" end="5"/>
                                            </p:txEl>
                                          </p:spTgt>
                                        </p:tgtEl>
                                        <p:attrNameLst>
                                          <p:attrName>style.visibility</p:attrName>
                                        </p:attrNameLst>
                                      </p:cBhvr>
                                      <p:to>
                                        <p:strVal val="visible"/>
                                      </p:to>
                                    </p:set>
                                    <p:animEffect transition="in" filter="wipe(left)">
                                      <p:cBhvr>
                                        <p:cTn id="74" dur="500"/>
                                        <p:tgtEl>
                                          <p:spTgt spid="21">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down)">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1">
                                            <p:txEl>
                                              <p:pRg st="6" end="6"/>
                                            </p:txEl>
                                          </p:spTgt>
                                        </p:tgtEl>
                                        <p:attrNameLst>
                                          <p:attrName>style.visibility</p:attrName>
                                        </p:attrNameLst>
                                      </p:cBhvr>
                                      <p:to>
                                        <p:strVal val="visible"/>
                                      </p:to>
                                    </p:set>
                                    <p:animEffect transition="in" filter="wipe(left)">
                                      <p:cBhvr>
                                        <p:cTn id="88" dur="500"/>
                                        <p:tgtEl>
                                          <p:spTgt spid="21">
                                            <p:txEl>
                                              <p:pRg st="6" end="6"/>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1">
                                            <p:txEl>
                                              <p:pRg st="7" end="7"/>
                                            </p:txEl>
                                          </p:spTgt>
                                        </p:tgtEl>
                                        <p:attrNameLst>
                                          <p:attrName>style.visibility</p:attrName>
                                        </p:attrNameLst>
                                      </p:cBhvr>
                                      <p:to>
                                        <p:strVal val="visible"/>
                                      </p:to>
                                    </p:set>
                                    <p:animEffect transition="in" filter="wipe(left)">
                                      <p:cBhvr>
                                        <p:cTn id="93" dur="500"/>
                                        <p:tgtEl>
                                          <p:spTgt spid="21">
                                            <p:txEl>
                                              <p:pRg st="7" end="7"/>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1">
                                            <p:txEl>
                                              <p:pRg st="8" end="8"/>
                                            </p:txEl>
                                          </p:spTgt>
                                        </p:tgtEl>
                                        <p:attrNameLst>
                                          <p:attrName>style.visibility</p:attrName>
                                        </p:attrNameLst>
                                      </p:cBhvr>
                                      <p:to>
                                        <p:strVal val="visible"/>
                                      </p:to>
                                    </p:set>
                                    <p:animEffect transition="in" filter="wipe(left)">
                                      <p:cBhvr>
                                        <p:cTn id="103" dur="500"/>
                                        <p:tgtEl>
                                          <p:spTgt spid="21">
                                            <p:txEl>
                                              <p:pRg st="8" end="8"/>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31"/>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30"/>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down)">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1">
                                            <p:txEl>
                                              <p:pRg st="10" end="10"/>
                                            </p:txEl>
                                          </p:spTgt>
                                        </p:tgtEl>
                                        <p:attrNameLst>
                                          <p:attrName>style.visibility</p:attrName>
                                        </p:attrNameLst>
                                      </p:cBhvr>
                                      <p:to>
                                        <p:strVal val="visible"/>
                                      </p:to>
                                    </p:set>
                                    <p:animEffect transition="in" filter="wipe(left)">
                                      <p:cBhvr>
                                        <p:cTn id="119" dur="500"/>
                                        <p:tgtEl>
                                          <p:spTgt spid="21">
                                            <p:txEl>
                                              <p:pRg st="10" end="1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39"/>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wipe(down)">
                                      <p:cBhvr>
                                        <p:cTn id="128" dur="500"/>
                                        <p:tgtEl>
                                          <p:spTgt spid="4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1">
                                            <p:txEl>
                                              <p:pRg st="11" end="11"/>
                                            </p:txEl>
                                          </p:spTgt>
                                        </p:tgtEl>
                                        <p:attrNameLst>
                                          <p:attrName>style.visibility</p:attrName>
                                        </p:attrNameLst>
                                      </p:cBhvr>
                                      <p:to>
                                        <p:strVal val="visible"/>
                                      </p:to>
                                    </p:set>
                                    <p:animEffect transition="in" filter="wipe(left)">
                                      <p:cBhvr>
                                        <p:cTn id="133" dur="500"/>
                                        <p:tgtEl>
                                          <p:spTgt spid="21">
                                            <p:txEl>
                                              <p:pRg st="11" end="11"/>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40"/>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41"/>
                                        </p:tgtEl>
                                        <p:attrNameLst>
                                          <p:attrName>style.visibility</p:attrName>
                                        </p:attrNameLst>
                                      </p:cBhvr>
                                      <p:to>
                                        <p:strVal val="visible"/>
                                      </p:to>
                                    </p:set>
                                    <p:animEffect transition="in" filter="wipe(down)">
                                      <p:cBhvr>
                                        <p:cTn id="142" dur="500"/>
                                        <p:tgtEl>
                                          <p:spTgt spid="41"/>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21">
                                            <p:txEl>
                                              <p:pRg st="12" end="12"/>
                                            </p:txEl>
                                          </p:spTgt>
                                        </p:tgtEl>
                                        <p:attrNameLst>
                                          <p:attrName>style.visibility</p:attrName>
                                        </p:attrNameLst>
                                      </p:cBhvr>
                                      <p:to>
                                        <p:strVal val="visible"/>
                                      </p:to>
                                    </p:set>
                                    <p:animEffect transition="in" filter="wipe(left)">
                                      <p:cBhvr>
                                        <p:cTn id="147" dur="500"/>
                                        <p:tgtEl>
                                          <p:spTgt spid="21">
                                            <p:txEl>
                                              <p:pRg st="12" end="12"/>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21">
                                            <p:txEl>
                                              <p:pRg st="13" end="13"/>
                                            </p:txEl>
                                          </p:spTgt>
                                        </p:tgtEl>
                                        <p:attrNameLst>
                                          <p:attrName>style.visibility</p:attrName>
                                        </p:attrNameLst>
                                      </p:cBhvr>
                                      <p:to>
                                        <p:strVal val="visible"/>
                                      </p:to>
                                    </p:set>
                                    <p:animEffect transition="in" filter="wipe(left)">
                                      <p:cBhvr>
                                        <p:cTn id="152" dur="500"/>
                                        <p:tgtEl>
                                          <p:spTgt spid="21">
                                            <p:txEl>
                                              <p:pRg st="13" end="13"/>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P spid="23" grpId="0" animBg="1"/>
      <p:bldP spid="23" grpId="1" animBg="1"/>
      <p:bldP spid="5" grpId="0"/>
      <p:bldP spid="24" grpId="0" animBg="1"/>
      <p:bldP spid="24" grpId="1" animBg="1"/>
      <p:bldP spid="25" grpId="0" animBg="1"/>
      <p:bldP spid="25" grpId="1" animBg="1"/>
      <p:bldP spid="27" grpId="0" animBg="1"/>
      <p:bldP spid="27" grpId="1" animBg="1"/>
      <p:bldP spid="29" grpId="0" animBg="1"/>
      <p:bldP spid="29" grpId="1" animBg="1"/>
      <p:bldP spid="30" grpId="0" animBg="1"/>
      <p:bldP spid="30" grpId="1" animBg="1"/>
      <p:bldP spid="39" grpId="0" animBg="1"/>
      <p:bldP spid="39" grpId="1" animBg="1"/>
      <p:bldP spid="40" grpId="0" animBg="1"/>
      <p:bldP spid="40" grpId="1" animBg="1"/>
      <p:bldP spid="41" grpId="0" animBg="1"/>
      <p:bldP spid="41" grpId="1" animBg="1"/>
      <p:bldP spid="31" grpId="0" animBg="1"/>
      <p:bldP spid="31"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D8339E2-517F-49E9-81F3-C68C67A1EA52}"/>
              </a:ext>
            </a:extLst>
          </p:cNvPr>
          <p:cNvGrpSpPr/>
          <p:nvPr/>
        </p:nvGrpSpPr>
        <p:grpSpPr>
          <a:xfrm>
            <a:off x="113122" y="1342978"/>
            <a:ext cx="6025028" cy="4341244"/>
            <a:chOff x="113122" y="1342978"/>
            <a:chExt cx="6025028" cy="4341244"/>
          </a:xfrm>
        </p:grpSpPr>
        <p:sp>
          <p:nvSpPr>
            <p:cNvPr id="43" name="TextBox 42">
              <a:extLst>
                <a:ext uri="{FF2B5EF4-FFF2-40B4-BE49-F238E27FC236}">
                  <a16:creationId xmlns:a16="http://schemas.microsoft.com/office/drawing/2014/main" id="{D3258DD0-66FA-4ACE-AF1C-D98447ED8F22}"/>
                </a:ext>
              </a:extLst>
            </p:cNvPr>
            <p:cNvSpPr txBox="1"/>
            <p:nvPr/>
          </p:nvSpPr>
          <p:spPr>
            <a:xfrm>
              <a:off x="136185" y="1713904"/>
              <a:ext cx="6001965" cy="3970318"/>
            </a:xfrm>
            <a:prstGeom prst="rect">
              <a:avLst/>
            </a:prstGeom>
            <a:solidFill>
              <a:schemeClr val="accent5">
                <a:lumMod val="20000"/>
                <a:lumOff val="80000"/>
              </a:schemeClr>
            </a:solidFill>
            <a:ln>
              <a:solidFill>
                <a:schemeClr val="tx1"/>
              </a:solidFill>
            </a:ln>
          </p:spPr>
          <p:txBody>
            <a:bodyPr wrap="square">
              <a:spAutoFit/>
            </a:bodyPr>
            <a:lstStyle/>
            <a:p>
              <a:r>
                <a:rPr lang="en-US" dirty="0">
                  <a:latin typeface="Consolas" panose="020B0609020204030204" pitchFamily="49" charset="0"/>
                </a:rPr>
                <a:t>import </a:t>
              </a:r>
              <a:r>
                <a:rPr lang="en-US" dirty="0" err="1">
                  <a:latin typeface="Consolas" panose="020B0609020204030204" pitchFamily="49" charset="0"/>
                </a:rPr>
                <a:t>urllib.request</a:t>
              </a:r>
              <a:endParaRPr lang="en-US" dirty="0">
                <a:latin typeface="Consolas" panose="020B0609020204030204" pitchFamily="49" charset="0"/>
              </a:endParaRPr>
            </a:p>
            <a:p>
              <a:r>
                <a:rPr lang="en-US" dirty="0">
                  <a:latin typeface="Consolas" panose="020B0609020204030204" pitchFamily="49" charset="0"/>
                </a:rPr>
                <a:t>import </a:t>
              </a:r>
              <a:r>
                <a:rPr lang="en-US" dirty="0" err="1">
                  <a:latin typeface="Consolas" panose="020B0609020204030204" pitchFamily="49" charset="0"/>
                </a:rPr>
                <a:t>urllib.parse</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get_web_data</a:t>
              </a:r>
              <a:r>
                <a:rPr lang="en-US" dirty="0">
                  <a:latin typeface="Consolas" panose="020B0609020204030204" pitchFamily="49" charset="0"/>
                </a:rPr>
                <a:t>(</a:t>
              </a:r>
              <a:r>
                <a:rPr lang="en-US" dirty="0" err="1">
                  <a:latin typeface="Consolas" panose="020B0609020204030204" pitchFamily="49" charset="0"/>
                </a:rPr>
                <a:t>base_url</a:t>
              </a:r>
              <a:r>
                <a:rPr lang="en-US" dirty="0">
                  <a:latin typeface="Consolas" panose="020B0609020204030204" pitchFamily="49" charset="0"/>
                </a:rPr>
                <a:t>, params = None):</a:t>
              </a:r>
            </a:p>
            <a:p>
              <a:r>
                <a:rPr lang="en-US" dirty="0">
                  <a:latin typeface="Consolas" panose="020B0609020204030204" pitchFamily="49" charset="0"/>
                </a:rPr>
                <a:t>  if params is None:</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r>
                <a:rPr lang="en-US" dirty="0" err="1">
                  <a:latin typeface="Consolas" panose="020B0609020204030204" pitchFamily="49" charset="0"/>
                </a:rPr>
                <a:t>base_url</a:t>
              </a:r>
              <a:endParaRPr lang="en-US" dirty="0">
                <a:latin typeface="Consolas" panose="020B0609020204030204" pitchFamily="49" charset="0"/>
              </a:endParaRPr>
            </a:p>
            <a:p>
              <a:r>
                <a:rPr lang="en-US" dirty="0">
                  <a:latin typeface="Consolas" panose="020B0609020204030204" pitchFamily="49" charset="0"/>
                </a:rPr>
                <a:t>  else:</a:t>
              </a:r>
            </a:p>
            <a:p>
              <a:r>
                <a:rPr lang="en-US" dirty="0">
                  <a:latin typeface="Consolas" panose="020B0609020204030204" pitchFamily="49" charset="0"/>
                </a:rPr>
                <a:t>    </a:t>
              </a:r>
              <a:r>
                <a:rPr lang="en-US" dirty="0" err="1">
                  <a:latin typeface="Consolas" panose="020B0609020204030204" pitchFamily="49" charset="0"/>
                </a:rPr>
                <a:t>param_str</a:t>
              </a:r>
              <a:r>
                <a:rPr lang="en-US" dirty="0">
                  <a:latin typeface="Consolas" panose="020B0609020204030204" pitchFamily="49" charset="0"/>
                </a:rPr>
                <a:t> = </a:t>
              </a:r>
              <a:r>
                <a:rPr lang="en-US" dirty="0" err="1">
                  <a:latin typeface="Consolas" panose="020B0609020204030204" pitchFamily="49" charset="0"/>
                </a:rPr>
                <a:t>urllib.parse.urlencode</a:t>
              </a:r>
              <a:r>
                <a:rPr lang="en-US" dirty="0">
                  <a:latin typeface="Consolas" panose="020B0609020204030204" pitchFamily="49" charset="0"/>
                </a:rPr>
                <a:t>(params)</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r>
                <a:rPr lang="en-US" dirty="0" err="1">
                  <a:latin typeface="Consolas" panose="020B0609020204030204" pitchFamily="49" charset="0"/>
                </a:rPr>
                <a:t>base_url</a:t>
              </a:r>
              <a:r>
                <a:rPr lang="en-US" dirty="0">
                  <a:latin typeface="Consolas" panose="020B0609020204030204" pitchFamily="49" charset="0"/>
                </a:rPr>
                <a:t> + '?' + </a:t>
              </a:r>
              <a:r>
                <a:rPr lang="en-US" dirty="0" err="1">
                  <a:latin typeface="Consolas" panose="020B0609020204030204" pitchFamily="49" charset="0"/>
                </a:rPr>
                <a:t>param_str</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req = </a:t>
              </a:r>
              <a:r>
                <a:rPr lang="en-US" dirty="0" err="1">
                  <a:latin typeface="Consolas" panose="020B0609020204030204" pitchFamily="49" charset="0"/>
                </a:rPr>
                <a:t>urllib.request.Request</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r>
                <a:rPr lang="en-US" dirty="0">
                  <a:latin typeface="Consolas" panose="020B0609020204030204" pitchFamily="49" charset="0"/>
                </a:rPr>
                <a:t>  with</a:t>
              </a:r>
              <a:r>
                <a:rPr lang="en-US" sz="1400" dirty="0">
                  <a:latin typeface="Consolas" panose="020B0609020204030204" pitchFamily="49" charset="0"/>
                </a:rPr>
                <a:t> </a:t>
              </a:r>
              <a:r>
                <a:rPr lang="en-US" dirty="0" err="1">
                  <a:latin typeface="Consolas" panose="020B0609020204030204" pitchFamily="49" charset="0"/>
                </a:rPr>
                <a:t>urllib.request.urlopen</a:t>
              </a:r>
              <a:r>
                <a:rPr lang="en-US" dirty="0">
                  <a:latin typeface="Consolas" panose="020B0609020204030204" pitchFamily="49" charset="0"/>
                </a:rPr>
                <a:t>(req)</a:t>
              </a:r>
              <a:r>
                <a:rPr lang="en-US" sz="1400" dirty="0">
                  <a:latin typeface="Consolas" panose="020B0609020204030204" pitchFamily="49" charset="0"/>
                </a:rPr>
                <a:t> </a:t>
              </a:r>
              <a:r>
                <a:rPr lang="en-US" dirty="0">
                  <a:latin typeface="Consolas" panose="020B0609020204030204" pitchFamily="49" charset="0"/>
                </a:rPr>
                <a:t>as</a:t>
              </a:r>
              <a:r>
                <a:rPr lang="en-US" sz="1400" dirty="0">
                  <a:latin typeface="Consolas" panose="020B0609020204030204" pitchFamily="49" charset="0"/>
                </a:rPr>
                <a:t> </a:t>
              </a:r>
              <a:r>
                <a:rPr lang="en-US" dirty="0">
                  <a:latin typeface="Consolas" panose="020B0609020204030204" pitchFamily="49" charset="0"/>
                </a:rPr>
                <a:t>response:</a:t>
              </a:r>
            </a:p>
            <a:p>
              <a:r>
                <a:rPr lang="en-US" dirty="0">
                  <a:latin typeface="Consolas" panose="020B0609020204030204" pitchFamily="49" charset="0"/>
                </a:rPr>
                <a:t>    </a:t>
              </a:r>
              <a:r>
                <a:rPr lang="en-US" dirty="0" err="1">
                  <a:latin typeface="Consolas" panose="020B0609020204030204" pitchFamily="49" charset="0"/>
                </a:rPr>
                <a:t>web_page</a:t>
              </a:r>
              <a:r>
                <a:rPr lang="en-US" dirty="0">
                  <a:latin typeface="Consolas" panose="020B0609020204030204" pitchFamily="49" charset="0"/>
                </a:rPr>
                <a:t> = </a:t>
              </a:r>
              <a:r>
                <a:rPr lang="en-US" dirty="0" err="1">
                  <a:latin typeface="Consolas" panose="020B0609020204030204" pitchFamily="49" charset="0"/>
                </a:rPr>
                <a:t>response.read</a:t>
              </a:r>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web_page</a:t>
              </a:r>
              <a:endParaRPr lang="en-US" dirty="0">
                <a:latin typeface="Consolas" panose="020B0609020204030204" pitchFamily="49" charset="0"/>
              </a:endParaRPr>
            </a:p>
          </p:txBody>
        </p:sp>
        <p:sp>
          <p:nvSpPr>
            <p:cNvPr id="44" name="TextBox 43">
              <a:extLst>
                <a:ext uri="{FF2B5EF4-FFF2-40B4-BE49-F238E27FC236}">
                  <a16:creationId xmlns:a16="http://schemas.microsoft.com/office/drawing/2014/main" id="{E53D7332-CD8B-4E69-834F-DC763855730D}"/>
                </a:ext>
              </a:extLst>
            </p:cNvPr>
            <p:cNvSpPr txBox="1"/>
            <p:nvPr/>
          </p:nvSpPr>
          <p:spPr>
            <a:xfrm>
              <a:off x="113122" y="1342978"/>
              <a:ext cx="960519" cy="400110"/>
            </a:xfrm>
            <a:prstGeom prst="rect">
              <a:avLst/>
            </a:prstGeom>
            <a:noFill/>
          </p:spPr>
          <p:txBody>
            <a:bodyPr wrap="none" rtlCol="0">
              <a:spAutoFit/>
            </a:bodyPr>
            <a:lstStyle/>
            <a:p>
              <a:pPr algn="ctr"/>
              <a:r>
                <a:rPr lang="en-US" sz="2000" dirty="0"/>
                <a:t>web.py</a:t>
              </a:r>
            </a:p>
          </p:txBody>
        </p:sp>
      </p:grpSp>
      <p:sp>
        <p:nvSpPr>
          <p:cNvPr id="26" name="TextBox 25">
            <a:extLst>
              <a:ext uri="{FF2B5EF4-FFF2-40B4-BE49-F238E27FC236}">
                <a16:creationId xmlns:a16="http://schemas.microsoft.com/office/drawing/2014/main" id="{9A84ECF4-355D-4823-9BDF-DBCD850E971D}"/>
              </a:ext>
            </a:extLst>
          </p:cNvPr>
          <p:cNvSpPr txBox="1"/>
          <p:nvPr/>
        </p:nvSpPr>
        <p:spPr>
          <a:xfrm>
            <a:off x="1373459" y="811650"/>
            <a:ext cx="4048239" cy="5909310"/>
          </a:xfrm>
          <a:prstGeom prst="rect">
            <a:avLst/>
          </a:prstGeom>
          <a:solidFill>
            <a:schemeClr val="accent3">
              <a:lumMod val="20000"/>
              <a:lumOff val="80000"/>
            </a:schemeClr>
          </a:solidFill>
          <a:ln>
            <a:solidFill>
              <a:schemeClr val="tx1"/>
            </a:solidFill>
          </a:ln>
        </p:spPr>
        <p:txBody>
          <a:bodyPr wrap="square">
            <a:spAutoFit/>
          </a:bodyPr>
          <a:lstStyle/>
          <a:p>
            <a:r>
              <a:rPr lang="en-US" dirty="0"/>
              <a:t>{</a:t>
            </a:r>
          </a:p>
          <a:p>
            <a:r>
              <a:rPr lang="en-US" dirty="0"/>
              <a:t>   ...</a:t>
            </a:r>
          </a:p>
          <a:p>
            <a:r>
              <a:rPr lang="en-US" dirty="0"/>
              <a:t>    "main": </a:t>
            </a:r>
          </a:p>
          <a:p>
            <a:r>
              <a:rPr lang="en-US" dirty="0"/>
              <a:t>   {</a:t>
            </a:r>
          </a:p>
          <a:p>
            <a:r>
              <a:rPr lang="en-US" dirty="0"/>
              <a:t>        "</a:t>
            </a:r>
            <a:r>
              <a:rPr lang="en-US" dirty="0" err="1"/>
              <a:t>feels_like</a:t>
            </a:r>
            <a:r>
              <a:rPr lang="en-US" dirty="0"/>
              <a:t>": 78.91,</a:t>
            </a:r>
          </a:p>
          <a:p>
            <a:r>
              <a:rPr lang="en-US" dirty="0"/>
              <a:t>        "humidity": 68,</a:t>
            </a:r>
          </a:p>
          <a:p>
            <a:r>
              <a:rPr lang="en-US" dirty="0"/>
              <a:t>        "pressure": 1002,</a:t>
            </a:r>
          </a:p>
          <a:p>
            <a:r>
              <a:rPr lang="en-US" dirty="0"/>
              <a:t>        "temp": 78.91,</a:t>
            </a:r>
          </a:p>
          <a:p>
            <a:r>
              <a:rPr lang="en-US" dirty="0"/>
              <a:t>        "</a:t>
            </a:r>
            <a:r>
              <a:rPr lang="en-US" dirty="0" err="1"/>
              <a:t>temp_max</a:t>
            </a:r>
            <a:r>
              <a:rPr lang="en-US" dirty="0"/>
              <a:t>": 103.44,</a:t>
            </a:r>
          </a:p>
          <a:p>
            <a:r>
              <a:rPr lang="en-US" dirty="0"/>
              <a:t>        "</a:t>
            </a:r>
            <a:r>
              <a:rPr lang="en-US" dirty="0" err="1"/>
              <a:t>temp_min</a:t>
            </a:r>
            <a:r>
              <a:rPr lang="en-US" dirty="0"/>
              <a:t>": 62.83</a:t>
            </a:r>
          </a:p>
          <a:p>
            <a:r>
              <a:rPr lang="en-US" dirty="0"/>
              <a:t>    },</a:t>
            </a:r>
          </a:p>
          <a:p>
            <a:r>
              <a:rPr lang="en-US" dirty="0"/>
              <a:t>    "name": "Westwood, Los Angeles",</a:t>
            </a:r>
          </a:p>
          <a:p>
            <a:r>
              <a:rPr lang="en-US" dirty="0"/>
              <a:t>    ...</a:t>
            </a:r>
          </a:p>
          <a:p>
            <a:r>
              <a:rPr lang="en-US" dirty="0"/>
              <a:t>    "weather": [{</a:t>
            </a:r>
          </a:p>
          <a:p>
            <a:r>
              <a:rPr lang="en-US" dirty="0"/>
              <a:t>            "description": "overcast clouds",</a:t>
            </a:r>
          </a:p>
          <a:p>
            <a:r>
              <a:rPr lang="en-US" dirty="0"/>
              <a:t>            "icon": "04d",</a:t>
            </a:r>
          </a:p>
          <a:p>
            <a:r>
              <a:rPr lang="en-US" dirty="0"/>
              <a:t>            "id": 804,</a:t>
            </a:r>
          </a:p>
          <a:p>
            <a:r>
              <a:rPr lang="en-US" dirty="0"/>
              <a:t>            "main": "Clouds"</a:t>
            </a:r>
          </a:p>
          <a:p>
            <a:r>
              <a:rPr lang="en-US" dirty="0"/>
              <a:t>        } ],</a:t>
            </a:r>
          </a:p>
          <a:p>
            <a:r>
              <a:rPr lang="en-US" dirty="0"/>
              <a:t>    ...</a:t>
            </a:r>
          </a:p>
          <a:p>
            <a:r>
              <a:rPr lang="en-US" dirty="0"/>
              <a:t>}</a:t>
            </a:r>
          </a:p>
        </p:txBody>
      </p:sp>
      <p:sp>
        <p:nvSpPr>
          <p:cNvPr id="2" name="TextBox 1">
            <a:extLst>
              <a:ext uri="{FF2B5EF4-FFF2-40B4-BE49-F238E27FC236}">
                <a16:creationId xmlns:a16="http://schemas.microsoft.com/office/drawing/2014/main" id="{08284727-1A3A-4E9F-956C-57CC4F72B5AC}"/>
              </a:ext>
            </a:extLst>
          </p:cNvPr>
          <p:cNvSpPr txBox="1"/>
          <p:nvPr/>
        </p:nvSpPr>
        <p:spPr>
          <a:xfrm>
            <a:off x="1468876" y="113744"/>
            <a:ext cx="11411205" cy="707886"/>
          </a:xfrm>
          <a:prstGeom prst="rect">
            <a:avLst/>
          </a:prstGeom>
          <a:noFill/>
        </p:spPr>
        <p:txBody>
          <a:bodyPr wrap="square" rtlCol="0">
            <a:spAutoFit/>
          </a:bodyPr>
          <a:lstStyle/>
          <a:p>
            <a:pPr algn="ctr"/>
            <a:r>
              <a:rPr lang="en-US" sz="4000" dirty="0"/>
              <a:t>Practical Python: Connecting to Websites</a:t>
            </a:r>
          </a:p>
        </p:txBody>
      </p:sp>
      <p:sp>
        <p:nvSpPr>
          <p:cNvPr id="15" name="TextBox 14">
            <a:extLst>
              <a:ext uri="{FF2B5EF4-FFF2-40B4-BE49-F238E27FC236}">
                <a16:creationId xmlns:a16="http://schemas.microsoft.com/office/drawing/2014/main" id="{03C28AD2-2979-4EC9-B61A-24AA21C63109}"/>
              </a:ext>
            </a:extLst>
          </p:cNvPr>
          <p:cNvSpPr txBox="1"/>
          <p:nvPr/>
        </p:nvSpPr>
        <p:spPr>
          <a:xfrm>
            <a:off x="6409817" y="802288"/>
            <a:ext cx="5482144" cy="830997"/>
          </a:xfrm>
          <a:prstGeom prst="rect">
            <a:avLst/>
          </a:prstGeom>
          <a:noFill/>
        </p:spPr>
        <p:txBody>
          <a:bodyPr wrap="square" rtlCol="0">
            <a:spAutoFit/>
          </a:bodyPr>
          <a:lstStyle/>
          <a:p>
            <a:pPr algn="ctr"/>
            <a:r>
              <a:rPr lang="en-US" sz="2400" dirty="0"/>
              <a:t>OK, let's use our program to retrieve the weather in Westwood in JSON format!</a:t>
            </a:r>
          </a:p>
        </p:txBody>
      </p:sp>
      <p:sp>
        <p:nvSpPr>
          <p:cNvPr id="28" name="TextBox 27">
            <a:extLst>
              <a:ext uri="{FF2B5EF4-FFF2-40B4-BE49-F238E27FC236}">
                <a16:creationId xmlns:a16="http://schemas.microsoft.com/office/drawing/2014/main" id="{73084052-6838-477D-BBDE-24CD1CD1B071}"/>
              </a:ext>
            </a:extLst>
          </p:cNvPr>
          <p:cNvSpPr txBox="1"/>
          <p:nvPr/>
        </p:nvSpPr>
        <p:spPr>
          <a:xfrm>
            <a:off x="6183552" y="1713905"/>
            <a:ext cx="5985752" cy="3970318"/>
          </a:xfrm>
          <a:prstGeom prst="rect">
            <a:avLst/>
          </a:prstGeom>
          <a:solidFill>
            <a:schemeClr val="accent5">
              <a:lumMod val="20000"/>
              <a:lumOff val="80000"/>
            </a:schemeClr>
          </a:solidFill>
          <a:ln>
            <a:solidFill>
              <a:schemeClr val="tx1"/>
            </a:solidFill>
          </a:ln>
        </p:spPr>
        <p:txBody>
          <a:bodyPr wrap="square">
            <a:noAutofit/>
          </a:bodyPr>
          <a:lstStyle/>
          <a:p>
            <a:r>
              <a:rPr lang="en-US" dirty="0">
                <a:latin typeface="Consolas" panose="020B0609020204030204" pitchFamily="49" charset="0"/>
              </a:rPr>
              <a:t>import web</a:t>
            </a:r>
          </a:p>
          <a:p>
            <a:r>
              <a:rPr lang="en-US" dirty="0">
                <a:latin typeface="Consolas" panose="020B0609020204030204" pitchFamily="49" charset="0"/>
              </a:rPr>
              <a:t>import json</a:t>
            </a:r>
          </a:p>
          <a:p>
            <a:endParaRPr lang="en-US" dirty="0">
              <a:latin typeface="Consolas" panose="020B0609020204030204" pitchFamily="49" charset="0"/>
            </a:endParaRPr>
          </a:p>
          <a:p>
            <a:r>
              <a:rPr lang="en-US" sz="1500" dirty="0" err="1">
                <a:latin typeface="Consolas" panose="020B0609020204030204" pitchFamily="49" charset="0"/>
              </a:rPr>
              <a:t>url</a:t>
            </a:r>
            <a:r>
              <a:rPr lang="en-US" sz="1500" dirty="0">
                <a:latin typeface="Consolas" panose="020B0609020204030204" pitchFamily="49" charset="0"/>
              </a:rPr>
              <a:t> = 'https://api.openweathermap.org/data/2.5/weather'</a:t>
            </a:r>
          </a:p>
          <a:p>
            <a:r>
              <a:rPr lang="en-US" dirty="0">
                <a:latin typeface="Consolas" panose="020B0609020204030204" pitchFamily="49" charset="0"/>
              </a:rPr>
              <a:t>params = {'</a:t>
            </a:r>
            <a:r>
              <a:rPr lang="en-US" dirty="0" err="1">
                <a:latin typeface="Consolas" panose="020B0609020204030204" pitchFamily="49" charset="0"/>
              </a:rPr>
              <a:t>lat</a:t>
            </a:r>
            <a:r>
              <a:rPr lang="en-US" dirty="0">
                <a:latin typeface="Consolas" panose="020B0609020204030204" pitchFamily="49" charset="0"/>
              </a:rPr>
              <a:t>' : '34.070020723033025',</a:t>
            </a:r>
          </a:p>
          <a:p>
            <a:r>
              <a:rPr lang="en-US" dirty="0">
                <a:latin typeface="Consolas" panose="020B0609020204030204" pitchFamily="49" charset="0"/>
              </a:rPr>
              <a:t>          '</a:t>
            </a:r>
            <a:r>
              <a:rPr lang="en-US" dirty="0" err="1">
                <a:latin typeface="Consolas" panose="020B0609020204030204" pitchFamily="49" charset="0"/>
              </a:rPr>
              <a:t>lon</a:t>
            </a:r>
            <a:r>
              <a:rPr lang="en-US" dirty="0">
                <a:latin typeface="Consolas" panose="020B0609020204030204" pitchFamily="49" charset="0"/>
              </a:rPr>
              <a:t>' : '-118.44518231567399',</a:t>
            </a:r>
          </a:p>
          <a:p>
            <a:r>
              <a:rPr lang="en-US" dirty="0">
                <a:latin typeface="Consolas" panose="020B0609020204030204" pitchFamily="49" charset="0"/>
              </a:rPr>
              <a:t>          'units' : 'imperial',</a:t>
            </a:r>
          </a:p>
          <a:p>
            <a:r>
              <a:rPr lang="en-US" dirty="0">
                <a:latin typeface="Consolas" panose="020B0609020204030204" pitchFamily="49" charset="0"/>
              </a:rPr>
              <a:t>          '</a:t>
            </a:r>
            <a:r>
              <a:rPr lang="en-US" dirty="0" err="1">
                <a:latin typeface="Consolas" panose="020B0609020204030204" pitchFamily="49" charset="0"/>
              </a:rPr>
              <a:t>appid</a:t>
            </a:r>
            <a:r>
              <a:rPr lang="en-US" dirty="0">
                <a:latin typeface="Consolas" panose="020B0609020204030204" pitchFamily="49" charset="0"/>
              </a:rPr>
              <a:t>' : 'b36f461....86eb0dc50'}</a:t>
            </a:r>
          </a:p>
          <a:p>
            <a:endParaRPr lang="en-US" dirty="0">
              <a:latin typeface="Consolas" panose="020B0609020204030204" pitchFamily="49" charset="0"/>
            </a:endParaRPr>
          </a:p>
          <a:p>
            <a:r>
              <a:rPr lang="en-US" dirty="0" err="1">
                <a:latin typeface="Consolas" panose="020B0609020204030204" pitchFamily="49" charset="0"/>
              </a:rPr>
              <a:t>json_result</a:t>
            </a:r>
            <a:r>
              <a:rPr lang="en-US" dirty="0">
                <a:latin typeface="Consolas" panose="020B0609020204030204" pitchFamily="49" charset="0"/>
              </a:rPr>
              <a:t> = </a:t>
            </a:r>
            <a:r>
              <a:rPr lang="en-US" dirty="0" err="1">
                <a:latin typeface="Consolas" panose="020B0609020204030204" pitchFamily="49" charset="0"/>
              </a:rPr>
              <a:t>web.get_web_data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params)</a:t>
            </a:r>
          </a:p>
          <a:p>
            <a:r>
              <a:rPr lang="en-US" dirty="0" err="1">
                <a:latin typeface="Consolas" panose="020B0609020204030204" pitchFamily="49" charset="0"/>
              </a:rPr>
              <a:t>dict</a:t>
            </a:r>
            <a:r>
              <a:rPr lang="en-US" dirty="0">
                <a:latin typeface="Consolas" panose="020B0609020204030204" pitchFamily="49" charset="0"/>
              </a:rPr>
              <a:t> = </a:t>
            </a:r>
            <a:r>
              <a:rPr lang="en-US" dirty="0" err="1">
                <a:latin typeface="Consolas" panose="020B0609020204030204" pitchFamily="49" charset="0"/>
              </a:rPr>
              <a:t>json.loads</a:t>
            </a:r>
            <a:r>
              <a:rPr lang="en-US" dirty="0">
                <a:latin typeface="Consolas" panose="020B0609020204030204" pitchFamily="49" charset="0"/>
              </a:rPr>
              <a:t>(</a:t>
            </a:r>
            <a:r>
              <a:rPr lang="en-US" dirty="0" err="1">
                <a:latin typeface="Consolas" panose="020B0609020204030204" pitchFamily="49" charset="0"/>
              </a:rPr>
              <a:t>json_result</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temperature = </a:t>
            </a:r>
            <a:r>
              <a:rPr lang="en-US" dirty="0" err="1">
                <a:latin typeface="Consolas" panose="020B0609020204030204" pitchFamily="49" charset="0"/>
              </a:rPr>
              <a:t>dict</a:t>
            </a:r>
            <a:r>
              <a:rPr lang="en-US" dirty="0">
                <a:latin typeface="Consolas" panose="020B0609020204030204" pitchFamily="49" charset="0"/>
              </a:rPr>
              <a:t>['main']['temp']</a:t>
            </a:r>
          </a:p>
          <a:p>
            <a:r>
              <a:rPr lang="en-US" dirty="0">
                <a:latin typeface="Consolas" panose="020B0609020204030204" pitchFamily="49" charset="0"/>
              </a:rPr>
              <a:t>print(</a:t>
            </a:r>
            <a:r>
              <a:rPr lang="en-US" dirty="0" err="1">
                <a:latin typeface="Consolas" panose="020B0609020204030204" pitchFamily="49" charset="0"/>
              </a:rPr>
              <a:t>f'The</a:t>
            </a:r>
            <a:r>
              <a:rPr lang="en-US" dirty="0">
                <a:latin typeface="Consolas" panose="020B0609020204030204" pitchFamily="49" charset="0"/>
              </a:rPr>
              <a:t> temp at UCLA is {temperature}')</a:t>
            </a:r>
          </a:p>
        </p:txBody>
      </p:sp>
      <p:sp>
        <p:nvSpPr>
          <p:cNvPr id="25" name="Speech Bubble: Rectangle with Corners Rounded 24">
            <a:extLst>
              <a:ext uri="{FF2B5EF4-FFF2-40B4-BE49-F238E27FC236}">
                <a16:creationId xmlns:a16="http://schemas.microsoft.com/office/drawing/2014/main" id="{4988E59E-7C84-43F4-92BA-87DFA8CD8C16}"/>
              </a:ext>
            </a:extLst>
          </p:cNvPr>
          <p:cNvSpPr/>
          <p:nvPr/>
        </p:nvSpPr>
        <p:spPr>
          <a:xfrm>
            <a:off x="8813342" y="967291"/>
            <a:ext cx="3330063" cy="894945"/>
          </a:xfrm>
          <a:prstGeom prst="wedgeRoundRectCallout">
            <a:avLst>
              <a:gd name="adj1" fmla="val -87779"/>
              <a:gd name="adj2" fmla="val 5629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we'll import the web module we just created.</a:t>
            </a:r>
            <a:endParaRPr lang="en-US" sz="2000" dirty="0">
              <a:solidFill>
                <a:schemeClr val="accent4">
                  <a:lumMod val="40000"/>
                  <a:lumOff val="60000"/>
                </a:schemeClr>
              </a:solidFill>
              <a:latin typeface="Corbel" panose="020B0503020204020204" pitchFamily="34" charset="0"/>
            </a:endParaRPr>
          </a:p>
        </p:txBody>
      </p:sp>
      <p:sp>
        <p:nvSpPr>
          <p:cNvPr id="33" name="Speech Bubble: Rectangle with Corners Rounded 32">
            <a:extLst>
              <a:ext uri="{FF2B5EF4-FFF2-40B4-BE49-F238E27FC236}">
                <a16:creationId xmlns:a16="http://schemas.microsoft.com/office/drawing/2014/main" id="{3A53A194-77B0-4BD3-B1A5-E760F2049665}"/>
              </a:ext>
            </a:extLst>
          </p:cNvPr>
          <p:cNvSpPr/>
          <p:nvPr/>
        </p:nvSpPr>
        <p:spPr>
          <a:xfrm>
            <a:off x="8112871" y="2768867"/>
            <a:ext cx="4056433" cy="1145639"/>
          </a:xfrm>
          <a:prstGeom prst="wedgeRoundRectCallout">
            <a:avLst>
              <a:gd name="adj1" fmla="val -71241"/>
              <a:gd name="adj2" fmla="val -94514"/>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our website returns weather data in JSON, let's import Python's JSON module too.</a:t>
            </a:r>
            <a:endParaRPr lang="en-US" sz="2000" dirty="0">
              <a:solidFill>
                <a:schemeClr val="accent4">
                  <a:lumMod val="40000"/>
                  <a:lumOff val="60000"/>
                </a:schemeClr>
              </a:solidFill>
              <a:latin typeface="Corbel" panose="020B0503020204020204" pitchFamily="34" charset="0"/>
            </a:endParaRPr>
          </a:p>
        </p:txBody>
      </p:sp>
      <p:sp>
        <p:nvSpPr>
          <p:cNvPr id="34" name="Speech Bubble: Rectangle with Corners Rounded 33">
            <a:extLst>
              <a:ext uri="{FF2B5EF4-FFF2-40B4-BE49-F238E27FC236}">
                <a16:creationId xmlns:a16="http://schemas.microsoft.com/office/drawing/2014/main" id="{B2FCCD23-C1D0-46D8-9757-6E5BFCD42E58}"/>
              </a:ext>
            </a:extLst>
          </p:cNvPr>
          <p:cNvSpPr/>
          <p:nvPr/>
        </p:nvSpPr>
        <p:spPr>
          <a:xfrm>
            <a:off x="8067469" y="3320511"/>
            <a:ext cx="4056433" cy="1145639"/>
          </a:xfrm>
          <a:prstGeom prst="wedgeRoundRectCallout">
            <a:avLst>
              <a:gd name="adj1" fmla="val -41025"/>
              <a:gd name="adj2" fmla="val -92816"/>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get our weather data for free at openweatherdata.org! </a:t>
            </a:r>
            <a:endParaRPr lang="en-US" sz="2000" dirty="0">
              <a:solidFill>
                <a:schemeClr val="accent4">
                  <a:lumMod val="40000"/>
                  <a:lumOff val="60000"/>
                </a:schemeClr>
              </a:solidFill>
              <a:latin typeface="Corbel" panose="020B0503020204020204" pitchFamily="34" charset="0"/>
            </a:endParaRPr>
          </a:p>
        </p:txBody>
      </p:sp>
      <p:sp>
        <p:nvSpPr>
          <p:cNvPr id="35" name="Speech Bubble: Rectangle with Corners Rounded 34">
            <a:extLst>
              <a:ext uri="{FF2B5EF4-FFF2-40B4-BE49-F238E27FC236}">
                <a16:creationId xmlns:a16="http://schemas.microsoft.com/office/drawing/2014/main" id="{63E99CD8-3708-4F47-AC84-8BE75C65D4BA}"/>
              </a:ext>
            </a:extLst>
          </p:cNvPr>
          <p:cNvSpPr/>
          <p:nvPr/>
        </p:nvSpPr>
        <p:spPr>
          <a:xfrm>
            <a:off x="6242502" y="5017794"/>
            <a:ext cx="4056433" cy="1145639"/>
          </a:xfrm>
          <a:prstGeom prst="wedgeRoundRectCallout">
            <a:avLst>
              <a:gd name="adj1" fmla="val -36469"/>
              <a:gd name="adj2" fmla="val -222728"/>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website requires the following parameters to retrieve weather. </a:t>
            </a:r>
            <a:endParaRPr lang="en-US" sz="2000" dirty="0">
              <a:solidFill>
                <a:schemeClr val="accent4">
                  <a:lumMod val="40000"/>
                  <a:lumOff val="60000"/>
                </a:schemeClr>
              </a:solidFill>
              <a:latin typeface="Corbel" panose="020B0503020204020204" pitchFamily="34" charset="0"/>
            </a:endParaRPr>
          </a:p>
        </p:txBody>
      </p:sp>
      <p:sp>
        <p:nvSpPr>
          <p:cNvPr id="36" name="Speech Bubble: Rectangle with Corners Rounded 35">
            <a:extLst>
              <a:ext uri="{FF2B5EF4-FFF2-40B4-BE49-F238E27FC236}">
                <a16:creationId xmlns:a16="http://schemas.microsoft.com/office/drawing/2014/main" id="{B5D2BEDD-EBDE-404F-B487-150E6FE0DCB8}"/>
              </a:ext>
            </a:extLst>
          </p:cNvPr>
          <p:cNvSpPr/>
          <p:nvPr/>
        </p:nvSpPr>
        <p:spPr>
          <a:xfrm>
            <a:off x="4396905" y="5340396"/>
            <a:ext cx="3507260" cy="1145639"/>
          </a:xfrm>
          <a:prstGeom prst="wedgeRoundRectCallout">
            <a:avLst>
              <a:gd name="adj1" fmla="val 56576"/>
              <a:gd name="adj2" fmla="val -124232"/>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use our new function to download the weather data in JSON format.</a:t>
            </a:r>
            <a:endParaRPr lang="en-US" sz="2000" dirty="0">
              <a:solidFill>
                <a:schemeClr val="accent4">
                  <a:lumMod val="40000"/>
                  <a:lumOff val="60000"/>
                </a:schemeClr>
              </a:solidFill>
              <a:latin typeface="Corbel" panose="020B0503020204020204" pitchFamily="34" charset="0"/>
            </a:endParaRPr>
          </a:p>
        </p:txBody>
      </p:sp>
      <p:sp>
        <p:nvSpPr>
          <p:cNvPr id="37" name="Speech Bubble: Rectangle with Corners Rounded 36">
            <a:extLst>
              <a:ext uri="{FF2B5EF4-FFF2-40B4-BE49-F238E27FC236}">
                <a16:creationId xmlns:a16="http://schemas.microsoft.com/office/drawing/2014/main" id="{7D5685DD-C8DA-4476-9292-6DA0C81ACD7A}"/>
              </a:ext>
            </a:extLst>
          </p:cNvPr>
          <p:cNvSpPr/>
          <p:nvPr/>
        </p:nvSpPr>
        <p:spPr>
          <a:xfrm>
            <a:off x="7904164" y="5598617"/>
            <a:ext cx="4265139" cy="1145639"/>
          </a:xfrm>
          <a:prstGeom prst="wedgeRoundRectCallout">
            <a:avLst>
              <a:gd name="adj1" fmla="val -61301"/>
              <a:gd name="adj2" fmla="val -124232"/>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we use the </a:t>
            </a:r>
            <a:r>
              <a:rPr lang="en-US" sz="2000" dirty="0" err="1">
                <a:solidFill>
                  <a:schemeClr val="accent4">
                    <a:lumMod val="40000"/>
                    <a:lumOff val="60000"/>
                  </a:schemeClr>
                </a:solidFill>
                <a:latin typeface="Corbel" panose="020B0503020204020204" pitchFamily="34" charset="0"/>
              </a:rPr>
              <a:t>json.loads</a:t>
            </a:r>
            <a:r>
              <a:rPr lang="en-US" sz="2000" dirty="0">
                <a:solidFill>
                  <a:schemeClr val="accent4">
                    <a:lumMod val="40000"/>
                    <a:lumOff val="60000"/>
                  </a:schemeClr>
                </a:solidFill>
                <a:latin typeface="Corbel" panose="020B0503020204020204" pitchFamily="34" charset="0"/>
              </a:rPr>
              <a:t>() </a:t>
            </a:r>
            <a:r>
              <a:rPr lang="en-US" sz="2000" dirty="0">
                <a:latin typeface="Corbel" panose="020B0503020204020204" pitchFamily="34" charset="0"/>
              </a:rPr>
              <a:t>function to convert the JSON string returned by the website into a dictionary.</a:t>
            </a:r>
            <a:endParaRPr lang="en-US" sz="2000" dirty="0">
              <a:solidFill>
                <a:schemeClr val="accent4">
                  <a:lumMod val="40000"/>
                  <a:lumOff val="60000"/>
                </a:schemeClr>
              </a:solidFill>
              <a:latin typeface="Corbel" panose="020B0503020204020204" pitchFamily="34" charset="0"/>
            </a:endParaRPr>
          </a:p>
        </p:txBody>
      </p:sp>
      <p:sp>
        <p:nvSpPr>
          <p:cNvPr id="38" name="Speech Bubble: Rectangle with Corners Rounded 37">
            <a:extLst>
              <a:ext uri="{FF2B5EF4-FFF2-40B4-BE49-F238E27FC236}">
                <a16:creationId xmlns:a16="http://schemas.microsoft.com/office/drawing/2014/main" id="{C225995B-AA3B-4614-8BD4-F7940181AFF9}"/>
              </a:ext>
            </a:extLst>
          </p:cNvPr>
          <p:cNvSpPr/>
          <p:nvPr/>
        </p:nvSpPr>
        <p:spPr>
          <a:xfrm>
            <a:off x="2376795" y="5663721"/>
            <a:ext cx="3252566" cy="1031895"/>
          </a:xfrm>
          <a:prstGeom prst="wedgeRoundRectCallout">
            <a:avLst>
              <a:gd name="adj1" fmla="val 69612"/>
              <a:gd name="adj2" fmla="val -76682"/>
              <a:gd name="adj3" fmla="val 16667"/>
            </a:avLst>
          </a:prstGeom>
          <a:solidFill>
            <a:schemeClr val="accent1">
              <a:lumMod val="75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print out the temp in Fahrenheit!</a:t>
            </a:r>
            <a:endParaRPr lang="en-US" sz="2000" dirty="0">
              <a:solidFill>
                <a:schemeClr val="accent4">
                  <a:lumMod val="40000"/>
                  <a:lumOff val="60000"/>
                </a:schemeClr>
              </a:solidFill>
              <a:latin typeface="Corbel" panose="020B0503020204020204" pitchFamily="34" charset="0"/>
            </a:endParaRPr>
          </a:p>
        </p:txBody>
      </p:sp>
      <p:sp>
        <p:nvSpPr>
          <p:cNvPr id="45" name="Rectangle 44">
            <a:extLst>
              <a:ext uri="{FF2B5EF4-FFF2-40B4-BE49-F238E27FC236}">
                <a16:creationId xmlns:a16="http://schemas.microsoft.com/office/drawing/2014/main" id="{C6B65EFA-0FEB-4B7A-BBAD-A6EA5BFB7684}"/>
              </a:ext>
            </a:extLst>
          </p:cNvPr>
          <p:cNvSpPr/>
          <p:nvPr/>
        </p:nvSpPr>
        <p:spPr>
          <a:xfrm>
            <a:off x="1530309" y="1673158"/>
            <a:ext cx="2584491" cy="2208179"/>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0186ED3-D20F-4DD3-88D8-C21AE5A62D4F}"/>
              </a:ext>
            </a:extLst>
          </p:cNvPr>
          <p:cNvSpPr/>
          <p:nvPr/>
        </p:nvSpPr>
        <p:spPr>
          <a:xfrm>
            <a:off x="2559910" y="2750837"/>
            <a:ext cx="591852" cy="303645"/>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1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8">
                                            <p:bg/>
                                          </p:spTgt>
                                        </p:tgtEl>
                                        <p:attrNameLst>
                                          <p:attrName>style.visibility</p:attrName>
                                        </p:attrNameLst>
                                      </p:cBhvr>
                                      <p:to>
                                        <p:strVal val="visible"/>
                                      </p:to>
                                    </p:set>
                                    <p:animEffect transition="in" filter="wipe(left)">
                                      <p:cBhvr>
                                        <p:cTn id="11" dur="500"/>
                                        <p:tgtEl>
                                          <p:spTgt spid="28">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8">
                                            <p:txEl>
                                              <p:pRg st="0" end="0"/>
                                            </p:txEl>
                                          </p:spTgt>
                                        </p:tgtEl>
                                        <p:attrNameLst>
                                          <p:attrName>style.visibility</p:attrName>
                                        </p:attrNameLst>
                                      </p:cBhvr>
                                      <p:to>
                                        <p:strVal val="visible"/>
                                      </p:to>
                                    </p:set>
                                    <p:animEffect transition="in" filter="wipe(left)">
                                      <p:cBhvr>
                                        <p:cTn id="21" dur="500"/>
                                        <p:tgtEl>
                                          <p:spTgt spid="2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down)">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8">
                                            <p:txEl>
                                              <p:pRg st="1" end="1"/>
                                            </p:txEl>
                                          </p:spTgt>
                                        </p:tgtEl>
                                        <p:attrNameLst>
                                          <p:attrName>style.visibility</p:attrName>
                                        </p:attrNameLst>
                                      </p:cBhvr>
                                      <p:to>
                                        <p:strVal val="visible"/>
                                      </p:to>
                                    </p:set>
                                    <p:animEffect transition="in" filter="wipe(left)">
                                      <p:cBhvr>
                                        <p:cTn id="35" dur="500"/>
                                        <p:tgtEl>
                                          <p:spTgt spid="28">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down)">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8">
                                            <p:txEl>
                                              <p:pRg st="3" end="3"/>
                                            </p:txEl>
                                          </p:spTgt>
                                        </p:tgtEl>
                                        <p:attrNameLst>
                                          <p:attrName>style.visibility</p:attrName>
                                        </p:attrNameLst>
                                      </p:cBhvr>
                                      <p:to>
                                        <p:strVal val="visible"/>
                                      </p:to>
                                    </p:set>
                                    <p:animEffect transition="in" filter="wipe(left)">
                                      <p:cBhvr>
                                        <p:cTn id="49" dur="500"/>
                                        <p:tgtEl>
                                          <p:spTgt spid="28">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3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down)">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
                                            <p:txEl>
                                              <p:pRg st="4" end="4"/>
                                            </p:txEl>
                                          </p:spTgt>
                                        </p:tgtEl>
                                        <p:attrNameLst>
                                          <p:attrName>style.visibility</p:attrName>
                                        </p:attrNameLst>
                                      </p:cBhvr>
                                      <p:to>
                                        <p:strVal val="visible"/>
                                      </p:to>
                                    </p:set>
                                    <p:animEffect transition="in" filter="wipe(left)">
                                      <p:cBhvr>
                                        <p:cTn id="63" dur="500"/>
                                        <p:tgtEl>
                                          <p:spTgt spid="28">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8">
                                            <p:txEl>
                                              <p:pRg st="5" end="5"/>
                                            </p:txEl>
                                          </p:spTgt>
                                        </p:tgtEl>
                                        <p:attrNameLst>
                                          <p:attrName>style.visibility</p:attrName>
                                        </p:attrNameLst>
                                      </p:cBhvr>
                                      <p:to>
                                        <p:strVal val="visible"/>
                                      </p:to>
                                    </p:set>
                                    <p:animEffect transition="in" filter="wipe(left)">
                                      <p:cBhvr>
                                        <p:cTn id="68" dur="500"/>
                                        <p:tgtEl>
                                          <p:spTgt spid="28">
                                            <p:txEl>
                                              <p:pRg st="5" end="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8">
                                            <p:txEl>
                                              <p:pRg st="6" end="6"/>
                                            </p:txEl>
                                          </p:spTgt>
                                        </p:tgtEl>
                                        <p:attrNameLst>
                                          <p:attrName>style.visibility</p:attrName>
                                        </p:attrNameLst>
                                      </p:cBhvr>
                                      <p:to>
                                        <p:strVal val="visible"/>
                                      </p:to>
                                    </p:set>
                                    <p:animEffect transition="in" filter="wipe(left)">
                                      <p:cBhvr>
                                        <p:cTn id="73" dur="500"/>
                                        <p:tgtEl>
                                          <p:spTgt spid="28">
                                            <p:txEl>
                                              <p:pRg st="6" end="6"/>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8">
                                            <p:txEl>
                                              <p:pRg st="7" end="7"/>
                                            </p:txEl>
                                          </p:spTgt>
                                        </p:tgtEl>
                                        <p:attrNameLst>
                                          <p:attrName>style.visibility</p:attrName>
                                        </p:attrNameLst>
                                      </p:cBhvr>
                                      <p:to>
                                        <p:strVal val="visible"/>
                                      </p:to>
                                    </p:set>
                                    <p:animEffect transition="in" filter="wipe(left)">
                                      <p:cBhvr>
                                        <p:cTn id="78" dur="500"/>
                                        <p:tgtEl>
                                          <p:spTgt spid="28">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down)">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8">
                                            <p:txEl>
                                              <p:pRg st="9" end="9"/>
                                            </p:txEl>
                                          </p:spTgt>
                                        </p:tgtEl>
                                        <p:attrNameLst>
                                          <p:attrName>style.visibility</p:attrName>
                                        </p:attrNameLst>
                                      </p:cBhvr>
                                      <p:to>
                                        <p:strVal val="visible"/>
                                      </p:to>
                                    </p:set>
                                    <p:animEffect transition="in" filter="wipe(left)">
                                      <p:cBhvr>
                                        <p:cTn id="92" dur="500"/>
                                        <p:tgtEl>
                                          <p:spTgt spid="28">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down)">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8">
                                            <p:txEl>
                                              <p:pRg st="10" end="10"/>
                                            </p:txEl>
                                          </p:spTgt>
                                        </p:tgtEl>
                                        <p:attrNameLst>
                                          <p:attrName>style.visibility</p:attrName>
                                        </p:attrNameLst>
                                      </p:cBhvr>
                                      <p:to>
                                        <p:strVal val="visible"/>
                                      </p:to>
                                    </p:set>
                                    <p:animEffect transition="in" filter="wipe(left)">
                                      <p:cBhvr>
                                        <p:cTn id="106" dur="500"/>
                                        <p:tgtEl>
                                          <p:spTgt spid="28">
                                            <p:txEl>
                                              <p:pRg st="10" end="1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11"/>
                                        </p:tgtEl>
                                      </p:cBhvr>
                                    </p:animEffect>
                                    <p:set>
                                      <p:cBhvr>
                                        <p:cTn id="111" dur="1" fill="hold">
                                          <p:stCondLst>
                                            <p:cond delay="499"/>
                                          </p:stCondLst>
                                        </p:cTn>
                                        <p:tgtEl>
                                          <p:spTgt spid="11"/>
                                        </p:tgtEl>
                                        <p:attrNameLst>
                                          <p:attrName>style.visibility</p:attrName>
                                        </p:attrNameLst>
                                      </p:cBhvr>
                                      <p:to>
                                        <p:strVal val="hidden"/>
                                      </p:to>
                                    </p:set>
                                  </p:childTnLst>
                                </p:cTn>
                              </p:par>
                              <p:par>
                                <p:cTn id="112" presetID="22" presetClass="entr" presetSubtype="1"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wipe(up)">
                                      <p:cBhvr>
                                        <p:cTn id="114" dur="500"/>
                                        <p:tgtEl>
                                          <p:spTgt spid="26"/>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down)">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28">
                                            <p:txEl>
                                              <p:pRg st="12" end="12"/>
                                            </p:txEl>
                                          </p:spTgt>
                                        </p:tgtEl>
                                        <p:attrNameLst>
                                          <p:attrName>style.visibility</p:attrName>
                                        </p:attrNameLst>
                                      </p:cBhvr>
                                      <p:to>
                                        <p:strVal val="visible"/>
                                      </p:to>
                                    </p:set>
                                    <p:animEffect transition="in" filter="wipe(left)">
                                      <p:cBhvr>
                                        <p:cTn id="128" dur="500"/>
                                        <p:tgtEl>
                                          <p:spTgt spid="28">
                                            <p:txEl>
                                              <p:pRg st="12" end="12"/>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wipe(left)">
                                      <p:cBhvr>
                                        <p:cTn id="133" dur="500"/>
                                        <p:tgtEl>
                                          <p:spTgt spid="45"/>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28">
                                            <p:txEl>
                                              <p:pRg st="13" end="13"/>
                                            </p:txEl>
                                          </p:spTgt>
                                        </p:tgtEl>
                                        <p:attrNameLst>
                                          <p:attrName>style.visibility</p:attrName>
                                        </p:attrNameLst>
                                      </p:cBhvr>
                                      <p:to>
                                        <p:strVal val="visible"/>
                                      </p:to>
                                    </p:set>
                                    <p:animEffect transition="in" filter="wipe(left)">
                                      <p:cBhvr>
                                        <p:cTn id="143" dur="500"/>
                                        <p:tgtEl>
                                          <p:spTgt spid="28">
                                            <p:txEl>
                                              <p:pRg st="13" end="13"/>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grpId="1" nodeType="clickEffect">
                                  <p:stCondLst>
                                    <p:cond delay="0"/>
                                  </p:stCondLst>
                                  <p:childTnLst>
                                    <p:set>
                                      <p:cBhvr>
                                        <p:cTn id="147"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5" grpId="0"/>
      <p:bldP spid="28" grpId="0" uiExpand="1" build="p" animBg="1"/>
      <p:bldP spid="25" grpId="0" animBg="1"/>
      <p:bldP spid="25"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5" grpId="0" animBg="1"/>
      <p:bldP spid="4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CCDB6CA-CC6E-42FA-BF90-F54F29ADEEA4}"/>
              </a:ext>
            </a:extLst>
          </p:cNvPr>
          <p:cNvPicPr>
            <a:picLocks noChangeAspect="1"/>
          </p:cNvPicPr>
          <p:nvPr/>
        </p:nvPicPr>
        <p:blipFill>
          <a:blip r:embed="rId3"/>
          <a:stretch>
            <a:fillRect/>
          </a:stretch>
        </p:blipFill>
        <p:spPr>
          <a:xfrm>
            <a:off x="470957" y="2334232"/>
            <a:ext cx="11334750" cy="2705100"/>
          </a:xfrm>
          <a:prstGeom prst="rect">
            <a:avLst/>
          </a:prstGeom>
        </p:spPr>
      </p:pic>
      <p:grpSp>
        <p:nvGrpSpPr>
          <p:cNvPr id="5" name="Group 4">
            <a:extLst>
              <a:ext uri="{FF2B5EF4-FFF2-40B4-BE49-F238E27FC236}">
                <a16:creationId xmlns:a16="http://schemas.microsoft.com/office/drawing/2014/main" id="{14FBB353-A70D-43EC-8995-661E0ACCCFA6}"/>
              </a:ext>
            </a:extLst>
          </p:cNvPr>
          <p:cNvGrpSpPr/>
          <p:nvPr/>
        </p:nvGrpSpPr>
        <p:grpSpPr>
          <a:xfrm>
            <a:off x="-1146331" y="0"/>
            <a:ext cx="11411205" cy="1196502"/>
            <a:chOff x="254452" y="-130564"/>
            <a:chExt cx="11411205" cy="1196502"/>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a:t>
              </a:r>
            </a:p>
          </p:txBody>
        </p:sp>
        <p:pic>
          <p:nvPicPr>
            <p:cNvPr id="4" name="Picture 3">
              <a:extLst>
                <a:ext uri="{FF2B5EF4-FFF2-40B4-BE49-F238E27FC236}">
                  <a16:creationId xmlns:a16="http://schemas.microsoft.com/office/drawing/2014/main" id="{BE74DCB5-287C-4552-B3F4-3635A0A0019B}"/>
                </a:ext>
              </a:extLst>
            </p:cNvPr>
            <p:cNvPicPr>
              <a:picLocks noChangeAspect="1"/>
            </p:cNvPicPr>
            <p:nvPr/>
          </p:nvPicPr>
          <p:blipFill rotWithShape="1">
            <a:blip r:embed="rId4"/>
            <a:srcRect l="1675" t="5147" r="2066" b="8221"/>
            <a:stretch/>
          </p:blipFill>
          <p:spPr>
            <a:xfrm>
              <a:off x="7996136" y="-130564"/>
              <a:ext cx="3190673" cy="1196502"/>
            </a:xfrm>
            <a:prstGeom prst="rect">
              <a:avLst/>
            </a:prstGeom>
            <a:ln>
              <a:noFill/>
            </a:ln>
          </p:spPr>
        </p:pic>
      </p:grpSp>
      <p:sp>
        <p:nvSpPr>
          <p:cNvPr id="6" name="TextBox 5">
            <a:extLst>
              <a:ext uri="{FF2B5EF4-FFF2-40B4-BE49-F238E27FC236}">
                <a16:creationId xmlns:a16="http://schemas.microsoft.com/office/drawing/2014/main" id="{4AB19835-F026-425A-91AB-FB47F85B287E}"/>
              </a:ext>
            </a:extLst>
          </p:cNvPr>
          <p:cNvSpPr txBox="1"/>
          <p:nvPr/>
        </p:nvSpPr>
        <p:spPr>
          <a:xfrm>
            <a:off x="981195" y="1175301"/>
            <a:ext cx="10435560" cy="461665"/>
          </a:xfrm>
          <a:prstGeom prst="rect">
            <a:avLst/>
          </a:prstGeom>
          <a:noFill/>
        </p:spPr>
        <p:txBody>
          <a:bodyPr wrap="square" rtlCol="0">
            <a:spAutoFit/>
          </a:bodyPr>
          <a:lstStyle/>
          <a:p>
            <a:pPr algn="ctr"/>
            <a:r>
              <a:rPr lang="en-US" sz="2400" dirty="0"/>
              <a:t>Python's </a:t>
            </a:r>
            <a:r>
              <a:rPr lang="en-US" sz="2400" dirty="0">
                <a:solidFill>
                  <a:srgbClr val="FF0000"/>
                </a:solidFill>
              </a:rPr>
              <a:t>pandas</a:t>
            </a:r>
            <a:r>
              <a:rPr lang="en-US" sz="2400" dirty="0"/>
              <a:t> module makes it easy to </a:t>
            </a:r>
            <a:r>
              <a:rPr lang="en-US" sz="2400" dirty="0">
                <a:solidFill>
                  <a:srgbClr val="C00000"/>
                </a:solidFill>
              </a:rPr>
              <a:t>analyze</a:t>
            </a:r>
            <a:r>
              <a:rPr lang="en-US" sz="2400" dirty="0"/>
              <a:t>, </a:t>
            </a:r>
            <a:r>
              <a:rPr lang="en-US" sz="2400" dirty="0">
                <a:solidFill>
                  <a:srgbClr val="0070C0"/>
                </a:solidFill>
              </a:rPr>
              <a:t>plot</a:t>
            </a:r>
            <a:r>
              <a:rPr lang="en-US" sz="2400" dirty="0"/>
              <a:t>, and </a:t>
            </a:r>
            <a:r>
              <a:rPr lang="en-US" sz="2400" dirty="0">
                <a:solidFill>
                  <a:srgbClr val="009A46"/>
                </a:solidFill>
              </a:rPr>
              <a:t>clean</a:t>
            </a:r>
            <a:r>
              <a:rPr lang="en-US" sz="2400" dirty="0"/>
              <a:t> a dataset.</a:t>
            </a:r>
          </a:p>
        </p:txBody>
      </p:sp>
      <p:sp>
        <p:nvSpPr>
          <p:cNvPr id="9" name="Rectangle 8">
            <a:extLst>
              <a:ext uri="{FF2B5EF4-FFF2-40B4-BE49-F238E27FC236}">
                <a16:creationId xmlns:a16="http://schemas.microsoft.com/office/drawing/2014/main" id="{B5774648-3743-4EA1-AB62-83296D407FA1}"/>
              </a:ext>
            </a:extLst>
          </p:cNvPr>
          <p:cNvSpPr/>
          <p:nvPr/>
        </p:nvSpPr>
        <p:spPr>
          <a:xfrm>
            <a:off x="304801" y="5090645"/>
            <a:ext cx="3696512" cy="5155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Analyze</a:t>
            </a:r>
          </a:p>
        </p:txBody>
      </p:sp>
      <p:sp>
        <p:nvSpPr>
          <p:cNvPr id="10" name="Rectangle 9">
            <a:extLst>
              <a:ext uri="{FF2B5EF4-FFF2-40B4-BE49-F238E27FC236}">
                <a16:creationId xmlns:a16="http://schemas.microsoft.com/office/drawing/2014/main" id="{D0B02D4A-54C6-4F22-9845-630DCBD25460}"/>
              </a:ext>
            </a:extLst>
          </p:cNvPr>
          <p:cNvSpPr/>
          <p:nvPr/>
        </p:nvSpPr>
        <p:spPr>
          <a:xfrm>
            <a:off x="4247745" y="5090645"/>
            <a:ext cx="3696512" cy="515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Plot</a:t>
            </a:r>
          </a:p>
        </p:txBody>
      </p:sp>
      <p:sp>
        <p:nvSpPr>
          <p:cNvPr id="11" name="Rectangle 10">
            <a:extLst>
              <a:ext uri="{FF2B5EF4-FFF2-40B4-BE49-F238E27FC236}">
                <a16:creationId xmlns:a16="http://schemas.microsoft.com/office/drawing/2014/main" id="{44005751-EFBB-4420-A841-4D8404BC210A}"/>
              </a:ext>
            </a:extLst>
          </p:cNvPr>
          <p:cNvSpPr/>
          <p:nvPr/>
        </p:nvSpPr>
        <p:spPr>
          <a:xfrm>
            <a:off x="8190689" y="5083468"/>
            <a:ext cx="3696512" cy="515566"/>
          </a:xfrm>
          <a:prstGeom prst="rect">
            <a:avLst/>
          </a:prstGeom>
          <a:solidFill>
            <a:srgbClr val="009A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Clean</a:t>
            </a:r>
          </a:p>
        </p:txBody>
      </p:sp>
      <p:sp>
        <p:nvSpPr>
          <p:cNvPr id="12" name="Rectangle 11">
            <a:extLst>
              <a:ext uri="{FF2B5EF4-FFF2-40B4-BE49-F238E27FC236}">
                <a16:creationId xmlns:a16="http://schemas.microsoft.com/office/drawing/2014/main" id="{7F6478CD-6007-43E9-AAE1-883BB63C8D78}"/>
              </a:ext>
            </a:extLst>
          </p:cNvPr>
          <p:cNvSpPr/>
          <p:nvPr/>
        </p:nvSpPr>
        <p:spPr>
          <a:xfrm>
            <a:off x="304801" y="5599034"/>
            <a:ext cx="3696512" cy="1205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Compute min, max, avg</a:t>
            </a:r>
          </a:p>
          <a:p>
            <a:pPr algn="ctr"/>
            <a:r>
              <a:rPr lang="en-US" sz="2000" dirty="0">
                <a:solidFill>
                  <a:schemeClr val="tx1"/>
                </a:solidFill>
              </a:rPr>
              <a:t>Compute percentiles</a:t>
            </a:r>
          </a:p>
          <a:p>
            <a:pPr algn="ctr"/>
            <a:r>
              <a:rPr lang="en-US" sz="2000" dirty="0">
                <a:solidFill>
                  <a:schemeClr val="tx1"/>
                </a:solidFill>
              </a:rPr>
              <a:t>Identify correlations in the data</a:t>
            </a:r>
          </a:p>
        </p:txBody>
      </p:sp>
      <p:sp>
        <p:nvSpPr>
          <p:cNvPr id="13" name="Rectangle 12">
            <a:extLst>
              <a:ext uri="{FF2B5EF4-FFF2-40B4-BE49-F238E27FC236}">
                <a16:creationId xmlns:a16="http://schemas.microsoft.com/office/drawing/2014/main" id="{6BB3D69B-0495-434D-918B-C9354321ED1F}"/>
              </a:ext>
            </a:extLst>
          </p:cNvPr>
          <p:cNvSpPr/>
          <p:nvPr/>
        </p:nvSpPr>
        <p:spPr>
          <a:xfrm>
            <a:off x="4247744" y="5599034"/>
            <a:ext cx="3696512" cy="1205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Plot data from one or more cols</a:t>
            </a:r>
          </a:p>
          <a:p>
            <a:pPr algn="ctr"/>
            <a:r>
              <a:rPr lang="en-US" sz="2000" dirty="0">
                <a:solidFill>
                  <a:schemeClr val="tx1"/>
                </a:solidFill>
              </a:rPr>
              <a:t>Scatter-plot two columns</a:t>
            </a:r>
          </a:p>
          <a:p>
            <a:pPr algn="ctr"/>
            <a:r>
              <a:rPr lang="en-US" sz="2000" dirty="0">
                <a:solidFill>
                  <a:schemeClr val="tx1"/>
                </a:solidFill>
              </a:rPr>
              <a:t>Plot histograms for a column</a:t>
            </a:r>
          </a:p>
        </p:txBody>
      </p:sp>
      <p:sp>
        <p:nvSpPr>
          <p:cNvPr id="14" name="Rectangle 13">
            <a:extLst>
              <a:ext uri="{FF2B5EF4-FFF2-40B4-BE49-F238E27FC236}">
                <a16:creationId xmlns:a16="http://schemas.microsoft.com/office/drawing/2014/main" id="{CA471729-630B-4350-BC2F-FEAC074A4DC8}"/>
              </a:ext>
            </a:extLst>
          </p:cNvPr>
          <p:cNvSpPr/>
          <p:nvPr/>
        </p:nvSpPr>
        <p:spPr>
          <a:xfrm>
            <a:off x="8190689" y="5599034"/>
            <a:ext cx="3696512" cy="12053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Replace out-of-range values with reasonable replacements</a:t>
            </a:r>
          </a:p>
          <a:p>
            <a:pPr algn="ctr"/>
            <a:r>
              <a:rPr lang="en-US" sz="2000" dirty="0">
                <a:solidFill>
                  <a:schemeClr val="tx1"/>
                </a:solidFill>
              </a:rPr>
              <a:t>Eliminate rows with missing data</a:t>
            </a:r>
          </a:p>
        </p:txBody>
      </p:sp>
      <p:sp>
        <p:nvSpPr>
          <p:cNvPr id="21" name="TextBox 20">
            <a:extLst>
              <a:ext uri="{FF2B5EF4-FFF2-40B4-BE49-F238E27FC236}">
                <a16:creationId xmlns:a16="http://schemas.microsoft.com/office/drawing/2014/main" id="{D94CDBEC-183C-41F2-B278-DD487373CB19}"/>
              </a:ext>
            </a:extLst>
          </p:cNvPr>
          <p:cNvSpPr txBox="1"/>
          <p:nvPr/>
        </p:nvSpPr>
        <p:spPr>
          <a:xfrm>
            <a:off x="-219456" y="1729371"/>
            <a:ext cx="12630912" cy="461665"/>
          </a:xfrm>
          <a:prstGeom prst="rect">
            <a:avLst/>
          </a:prstGeom>
          <a:noFill/>
        </p:spPr>
        <p:txBody>
          <a:bodyPr wrap="square" rtlCol="0">
            <a:spAutoFit/>
          </a:bodyPr>
          <a:lstStyle/>
          <a:p>
            <a:pPr algn="ctr"/>
            <a:r>
              <a:rPr lang="en-US" sz="2400" dirty="0"/>
              <a:t>For example, assume we have a dataset that captures people's study habits and exam grades...</a:t>
            </a:r>
          </a:p>
        </p:txBody>
      </p:sp>
    </p:spTree>
    <p:extLst>
      <p:ext uri="{BB962C8B-B14F-4D97-AF65-F5344CB8AC3E}">
        <p14:creationId xmlns:p14="http://schemas.microsoft.com/office/powerpoint/2010/main" val="185933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P spid="12" grpId="0" animBg="1"/>
      <p:bldP spid="13" grpId="0" animBg="1"/>
      <p:bldP spid="14" grpId="0" animBg="1"/>
      <p:bldP spid="2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1C13E7A-B9F9-4B18-A549-86FD08C706DC}"/>
              </a:ext>
            </a:extLst>
          </p:cNvPr>
          <p:cNvGrpSpPr/>
          <p:nvPr/>
        </p:nvGrpSpPr>
        <p:grpSpPr>
          <a:xfrm>
            <a:off x="1124428" y="2386144"/>
            <a:ext cx="10110183" cy="3242976"/>
            <a:chOff x="1378183" y="1548428"/>
            <a:chExt cx="10110183" cy="3242976"/>
          </a:xfrm>
        </p:grpSpPr>
        <p:sp>
          <p:nvSpPr>
            <p:cNvPr id="9" name="TextBox 8">
              <a:extLst>
                <a:ext uri="{FF2B5EF4-FFF2-40B4-BE49-F238E27FC236}">
                  <a16:creationId xmlns:a16="http://schemas.microsoft.com/office/drawing/2014/main" id="{497860E9-EBC1-434A-90F7-98DF04467715}"/>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10" name="TextBox 9">
              <a:extLst>
                <a:ext uri="{FF2B5EF4-FFF2-40B4-BE49-F238E27FC236}">
                  <a16:creationId xmlns:a16="http://schemas.microsoft.com/office/drawing/2014/main" id="{DBA5F922-4C54-4978-9F7C-A8A9DBC22448}"/>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grpSp>
        <p:nvGrpSpPr>
          <p:cNvPr id="47" name="Group 46">
            <a:extLst>
              <a:ext uri="{FF2B5EF4-FFF2-40B4-BE49-F238E27FC236}">
                <a16:creationId xmlns:a16="http://schemas.microsoft.com/office/drawing/2014/main" id="{18366EF5-052D-49ED-968A-451289DBBADF}"/>
              </a:ext>
            </a:extLst>
          </p:cNvPr>
          <p:cNvGrpSpPr/>
          <p:nvPr/>
        </p:nvGrpSpPr>
        <p:grpSpPr>
          <a:xfrm>
            <a:off x="109852" y="1934000"/>
            <a:ext cx="6971877" cy="4119592"/>
            <a:chOff x="2355826" y="2404301"/>
            <a:chExt cx="7465182" cy="4119592"/>
          </a:xfrm>
        </p:grpSpPr>
        <p:grpSp>
          <p:nvGrpSpPr>
            <p:cNvPr id="53" name="Group 52">
              <a:extLst>
                <a:ext uri="{FF2B5EF4-FFF2-40B4-BE49-F238E27FC236}">
                  <a16:creationId xmlns:a16="http://schemas.microsoft.com/office/drawing/2014/main" id="{A0D5AE91-FB2B-42FE-80E6-B7978771AEBA}"/>
                </a:ext>
              </a:extLst>
            </p:cNvPr>
            <p:cNvGrpSpPr/>
            <p:nvPr/>
          </p:nvGrpSpPr>
          <p:grpSpPr>
            <a:xfrm>
              <a:off x="2355826" y="2404301"/>
              <a:ext cx="7465182" cy="4119592"/>
              <a:chOff x="1748900" y="3880498"/>
              <a:chExt cx="4347101" cy="2877143"/>
            </a:xfrm>
          </p:grpSpPr>
          <p:grpSp>
            <p:nvGrpSpPr>
              <p:cNvPr id="55" name="Group 54">
                <a:extLst>
                  <a:ext uri="{FF2B5EF4-FFF2-40B4-BE49-F238E27FC236}">
                    <a16:creationId xmlns:a16="http://schemas.microsoft.com/office/drawing/2014/main" id="{84EC7553-0096-4F38-BA85-EA1AACA2EAA9}"/>
                  </a:ext>
                </a:extLst>
              </p:cNvPr>
              <p:cNvGrpSpPr/>
              <p:nvPr/>
            </p:nvGrpSpPr>
            <p:grpSpPr>
              <a:xfrm>
                <a:off x="1748900" y="3880498"/>
                <a:ext cx="4347101" cy="2877143"/>
                <a:chOff x="3072962" y="1263460"/>
                <a:chExt cx="5994838" cy="4294379"/>
              </a:xfrm>
            </p:grpSpPr>
            <p:pic>
              <p:nvPicPr>
                <p:cNvPr id="57" name="Picture 56">
                  <a:extLst>
                    <a:ext uri="{FF2B5EF4-FFF2-40B4-BE49-F238E27FC236}">
                      <a16:creationId xmlns:a16="http://schemas.microsoft.com/office/drawing/2014/main" id="{8F56B54A-6F6B-4C16-8820-53F0ED3FDC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58" name="Rectangle 57">
                  <a:extLst>
                    <a:ext uri="{FF2B5EF4-FFF2-40B4-BE49-F238E27FC236}">
                      <a16:creationId xmlns:a16="http://schemas.microsoft.com/office/drawing/2014/main" id="{D8BEBE03-DD1D-47D7-9352-772253284E1A}"/>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56" name="TextBox 55">
                <a:extLst>
                  <a:ext uri="{FF2B5EF4-FFF2-40B4-BE49-F238E27FC236}">
                    <a16:creationId xmlns:a16="http://schemas.microsoft.com/office/drawing/2014/main" id="{525501B7-4875-4A0E-813F-3216F9699A8B}"/>
                  </a:ext>
                </a:extLst>
              </p:cNvPr>
              <p:cNvSpPr txBox="1"/>
              <p:nvPr/>
            </p:nvSpPr>
            <p:spPr>
              <a:xfrm>
                <a:off x="1757982"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54" name="Rectangle 53">
              <a:extLst>
                <a:ext uri="{FF2B5EF4-FFF2-40B4-BE49-F238E27FC236}">
                  <a16:creationId xmlns:a16="http://schemas.microsoft.com/office/drawing/2014/main" id="{DEF8BF93-C0FC-4CEE-AE77-E35112325D95}"/>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572064B-35AD-4EC0-B58A-DAA8948189D8}"/>
              </a:ext>
            </a:extLst>
          </p:cNvPr>
          <p:cNvSpPr txBox="1"/>
          <p:nvPr/>
        </p:nvSpPr>
        <p:spPr>
          <a:xfrm>
            <a:off x="414690" y="939727"/>
            <a:ext cx="11529660" cy="461665"/>
          </a:xfrm>
          <a:prstGeom prst="rect">
            <a:avLst/>
          </a:prstGeom>
          <a:noFill/>
        </p:spPr>
        <p:txBody>
          <a:bodyPr wrap="square" rtlCol="0">
            <a:spAutoFit/>
          </a:bodyPr>
          <a:lstStyle/>
          <a:p>
            <a:pPr algn="ctr"/>
            <a:r>
              <a:rPr lang="en-US" sz="2400" dirty="0"/>
              <a:t>Pandas makes it super-easy to import a dataset from a CSV (comma-separated value) file:</a:t>
            </a: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Loading Data</a:t>
            </a:r>
          </a:p>
        </p:txBody>
      </p:sp>
      <p:sp>
        <p:nvSpPr>
          <p:cNvPr id="20" name="TextBox 19">
            <a:extLst>
              <a:ext uri="{FF2B5EF4-FFF2-40B4-BE49-F238E27FC236}">
                <a16:creationId xmlns:a16="http://schemas.microsoft.com/office/drawing/2014/main" id="{13320456-2908-4583-B6FE-D8D21071F0B6}"/>
              </a:ext>
            </a:extLst>
          </p:cNvPr>
          <p:cNvSpPr txBox="1"/>
          <p:nvPr/>
        </p:nvSpPr>
        <p:spPr>
          <a:xfrm>
            <a:off x="1603854" y="2162916"/>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149780" y="2534743"/>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647452" y="2534743"/>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149780" y="285764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647452" y="2840266"/>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sp>
        <p:nvSpPr>
          <p:cNvPr id="40" name="Speech Bubble: Rectangle with Corners Rounded 39">
            <a:extLst>
              <a:ext uri="{FF2B5EF4-FFF2-40B4-BE49-F238E27FC236}">
                <a16:creationId xmlns:a16="http://schemas.microsoft.com/office/drawing/2014/main" id="{329C624D-0FDD-40EA-A664-582B2509483C}"/>
              </a:ext>
            </a:extLst>
          </p:cNvPr>
          <p:cNvSpPr/>
          <p:nvPr/>
        </p:nvSpPr>
        <p:spPr>
          <a:xfrm>
            <a:off x="3996894" y="4103932"/>
            <a:ext cx="3242725" cy="1266504"/>
          </a:xfrm>
          <a:prstGeom prst="wedgeRoundRectCallout">
            <a:avLst>
              <a:gd name="adj1" fmla="val -97308"/>
              <a:gd name="adj2" fmla="val -1175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here's how we load a CSV file into Pandas.</a:t>
            </a:r>
          </a:p>
        </p:txBody>
      </p:sp>
      <p:sp>
        <p:nvSpPr>
          <p:cNvPr id="41" name="Speech Bubble: Rectangle with Corners Rounded 40">
            <a:extLst>
              <a:ext uri="{FF2B5EF4-FFF2-40B4-BE49-F238E27FC236}">
                <a16:creationId xmlns:a16="http://schemas.microsoft.com/office/drawing/2014/main" id="{5BD32FD9-4EB2-43B1-843F-2635C907E4E8}"/>
              </a:ext>
            </a:extLst>
          </p:cNvPr>
          <p:cNvSpPr/>
          <p:nvPr/>
        </p:nvSpPr>
        <p:spPr>
          <a:xfrm>
            <a:off x="1103276" y="4306598"/>
            <a:ext cx="3944299" cy="1266504"/>
          </a:xfrm>
          <a:prstGeom prst="wedgeRoundRectCallout">
            <a:avLst>
              <a:gd name="adj1" fmla="val -54669"/>
              <a:gd name="adj2" fmla="val -1436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rbel" panose="020B0503020204020204" pitchFamily="34" charset="0"/>
              </a:rPr>
              <a:t>read_csv</a:t>
            </a:r>
            <a:r>
              <a:rPr lang="en-US" sz="2000" dirty="0">
                <a:latin typeface="Corbel" panose="020B0503020204020204" pitchFamily="34" charset="0"/>
              </a:rPr>
              <a:t>() returns a "</a:t>
            </a:r>
            <a:r>
              <a:rPr lang="en-US" sz="2000" dirty="0" err="1">
                <a:latin typeface="Corbel" panose="020B0503020204020204" pitchFamily="34" charset="0"/>
              </a:rPr>
              <a:t>DataFrame</a:t>
            </a:r>
            <a:r>
              <a:rPr lang="en-US" sz="2000" dirty="0">
                <a:latin typeface="Corbel" panose="020B0503020204020204" pitchFamily="34" charset="0"/>
              </a:rPr>
              <a:t>" object which holds the values from your CSV file.</a:t>
            </a:r>
          </a:p>
        </p:txBody>
      </p:sp>
      <p:sp>
        <p:nvSpPr>
          <p:cNvPr id="32" name="Speech Bubble: Rectangle with Corners Rounded 31">
            <a:extLst>
              <a:ext uri="{FF2B5EF4-FFF2-40B4-BE49-F238E27FC236}">
                <a16:creationId xmlns:a16="http://schemas.microsoft.com/office/drawing/2014/main" id="{ECE298C0-4B9A-44AA-97E7-8F2DC5B2C102}"/>
              </a:ext>
            </a:extLst>
          </p:cNvPr>
          <p:cNvSpPr/>
          <p:nvPr/>
        </p:nvSpPr>
        <p:spPr>
          <a:xfrm>
            <a:off x="4660377" y="1662911"/>
            <a:ext cx="3242725" cy="1266504"/>
          </a:xfrm>
          <a:prstGeom prst="wedgeRoundRectCallout">
            <a:avLst>
              <a:gd name="adj1" fmla="val -97308"/>
              <a:gd name="adj2" fmla="val 337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convention is to rename the pandas module "pd" for simplicity.</a:t>
            </a:r>
          </a:p>
        </p:txBody>
      </p:sp>
      <p:sp>
        <p:nvSpPr>
          <p:cNvPr id="59" name="TextBox 58">
            <a:extLst>
              <a:ext uri="{FF2B5EF4-FFF2-40B4-BE49-F238E27FC236}">
                <a16:creationId xmlns:a16="http://schemas.microsoft.com/office/drawing/2014/main" id="{71E216E4-837A-40DC-9526-F4F2373B35B3}"/>
              </a:ext>
            </a:extLst>
          </p:cNvPr>
          <p:cNvSpPr txBox="1"/>
          <p:nvPr/>
        </p:nvSpPr>
        <p:spPr>
          <a:xfrm>
            <a:off x="9958168" y="-1435994"/>
            <a:ext cx="6293794" cy="369332"/>
          </a:xfrm>
          <a:prstGeom prst="rect">
            <a:avLst/>
          </a:prstGeom>
          <a:noFill/>
        </p:spPr>
        <p:txBody>
          <a:bodyPr wrap="square">
            <a:spAutoFit/>
          </a:bodyPr>
          <a:lstStyle/>
          <a:p>
            <a:endParaRPr lang="en-US" dirty="0"/>
          </a:p>
        </p:txBody>
      </p:sp>
      <p:sp>
        <p:nvSpPr>
          <p:cNvPr id="61" name="TextBox 60">
            <a:extLst>
              <a:ext uri="{FF2B5EF4-FFF2-40B4-BE49-F238E27FC236}">
                <a16:creationId xmlns:a16="http://schemas.microsoft.com/office/drawing/2014/main" id="{8C77C97D-4225-416C-B117-B036AED495DB}"/>
              </a:ext>
            </a:extLst>
          </p:cNvPr>
          <p:cNvSpPr txBox="1"/>
          <p:nvPr/>
        </p:nvSpPr>
        <p:spPr>
          <a:xfrm>
            <a:off x="693383" y="1354788"/>
            <a:ext cx="10972274" cy="461665"/>
          </a:xfrm>
          <a:prstGeom prst="rect">
            <a:avLst/>
          </a:prstGeom>
          <a:noFill/>
        </p:spPr>
        <p:txBody>
          <a:bodyPr wrap="square" rtlCol="0">
            <a:spAutoFit/>
          </a:bodyPr>
          <a:lstStyle/>
          <a:p>
            <a:pPr algn="ctr"/>
            <a:r>
              <a:rPr lang="en-US" sz="2400" dirty="0"/>
              <a:t>You can also create a </a:t>
            </a:r>
            <a:r>
              <a:rPr lang="en-US" sz="2400" dirty="0" err="1"/>
              <a:t>DataFrame</a:t>
            </a:r>
            <a:r>
              <a:rPr lang="en-US" sz="2400" dirty="0"/>
              <a:t> from a python dictionary!</a:t>
            </a:r>
          </a:p>
        </p:txBody>
      </p:sp>
      <p:sp>
        <p:nvSpPr>
          <p:cNvPr id="62" name="TextBox 61">
            <a:extLst>
              <a:ext uri="{FF2B5EF4-FFF2-40B4-BE49-F238E27FC236}">
                <a16:creationId xmlns:a16="http://schemas.microsoft.com/office/drawing/2014/main" id="{176CA471-E8F2-419A-A380-363E85CA8BAE}"/>
              </a:ext>
            </a:extLst>
          </p:cNvPr>
          <p:cNvSpPr txBox="1"/>
          <p:nvPr/>
        </p:nvSpPr>
        <p:spPr>
          <a:xfrm>
            <a:off x="149780" y="3148191"/>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63" name="TextBox 62">
            <a:extLst>
              <a:ext uri="{FF2B5EF4-FFF2-40B4-BE49-F238E27FC236}">
                <a16:creationId xmlns:a16="http://schemas.microsoft.com/office/drawing/2014/main" id="{7DC5703F-35FF-439D-B618-8391F0F4F996}"/>
              </a:ext>
            </a:extLst>
          </p:cNvPr>
          <p:cNvSpPr txBox="1"/>
          <p:nvPr/>
        </p:nvSpPr>
        <p:spPr>
          <a:xfrm>
            <a:off x="166309" y="3131752"/>
            <a:ext cx="6298097" cy="1754326"/>
          </a:xfrm>
          <a:prstGeom prst="rect">
            <a:avLst/>
          </a:prstGeom>
          <a:noFill/>
          <a:ln>
            <a:noFill/>
          </a:ln>
        </p:spPr>
        <p:txBody>
          <a:bodyPr wrap="square">
            <a:spAutoFit/>
          </a:bodyPr>
          <a:lstStyle/>
          <a:p>
            <a:r>
              <a:rPr lang="en-US" dirty="0">
                <a:solidFill>
                  <a:srgbClr val="DAE3F3"/>
                </a:solidFill>
                <a:latin typeface="Consolas" panose="020B0609020204030204" pitchFamily="49" charset="0"/>
              </a:rPr>
              <a:t>    data = {</a:t>
            </a:r>
          </a:p>
          <a:p>
            <a:r>
              <a:rPr lang="en-US" dirty="0">
                <a:solidFill>
                  <a:schemeClr val="bg1"/>
                </a:solidFill>
                <a:latin typeface="Consolas" panose="020B0609020204030204" pitchFamily="49" charset="0"/>
              </a:rPr>
              <a:t>...</a:t>
            </a:r>
            <a:r>
              <a:rPr lang="en-US" dirty="0">
                <a:solidFill>
                  <a:srgbClr val="DAE3F3"/>
                </a:solidFill>
                <a:latin typeface="Consolas" panose="020B0609020204030204" pitchFamily="49" charset="0"/>
              </a:rPr>
              <a:t> "</a:t>
            </a:r>
            <a:r>
              <a:rPr lang="en-US" dirty="0" err="1">
                <a:solidFill>
                  <a:srgbClr val="DAE3F3"/>
                </a:solidFill>
                <a:latin typeface="Consolas" panose="020B0609020204030204" pitchFamily="49" charset="0"/>
              </a:rPr>
              <a:t>hws_completed</a:t>
            </a:r>
            <a:r>
              <a:rPr lang="en-US" dirty="0">
                <a:solidFill>
                  <a:srgbClr val="DAE3F3"/>
                </a:solidFill>
                <a:latin typeface="Consolas" panose="020B0609020204030204" pitchFamily="49" charset="0"/>
              </a:rPr>
              <a:t>": [0,8,3,9,7,9,0,2,7],</a:t>
            </a:r>
          </a:p>
          <a:p>
            <a:r>
              <a:rPr lang="en-US" dirty="0">
                <a:solidFill>
                  <a:schemeClr val="bg1"/>
                </a:solidFill>
                <a:latin typeface="Consolas" panose="020B0609020204030204" pitchFamily="49" charset="0"/>
              </a:rPr>
              <a:t>...</a:t>
            </a:r>
            <a:r>
              <a:rPr lang="en-US" dirty="0">
                <a:solidFill>
                  <a:srgbClr val="DAE3F3"/>
                </a:solidFill>
                <a:latin typeface="Consolas" panose="020B0609020204030204" pitchFamily="49" charset="0"/>
              </a:rPr>
              <a:t> "</a:t>
            </a:r>
            <a:r>
              <a:rPr lang="en-US" dirty="0" err="1">
                <a:solidFill>
                  <a:srgbClr val="DAE3F3"/>
                </a:solidFill>
                <a:latin typeface="Consolas" panose="020B0609020204030204" pitchFamily="49" charset="0"/>
              </a:rPr>
              <a:t>hrs_studied</a:t>
            </a:r>
            <a:r>
              <a:rPr lang="en-US" dirty="0">
                <a:solidFill>
                  <a:srgbClr val="DAE3F3"/>
                </a:solidFill>
                <a:latin typeface="Consolas" panose="020B0609020204030204" pitchFamily="49" charset="0"/>
              </a:rPr>
              <a:t>": [0,12,14,10,20,17,5,11,9],</a:t>
            </a:r>
          </a:p>
          <a:p>
            <a:r>
              <a:rPr lang="en-US" dirty="0">
                <a:solidFill>
                  <a:schemeClr val="bg1"/>
                </a:solidFill>
                <a:latin typeface="Consolas" panose="020B0609020204030204" pitchFamily="49" charset="0"/>
              </a:rPr>
              <a:t>... </a:t>
            </a:r>
            <a:r>
              <a:rPr lang="en-US" dirty="0">
                <a:solidFill>
                  <a:srgbClr val="DAE3F3"/>
                </a:solidFill>
                <a:latin typeface="Consolas" panose="020B0609020204030204" pitchFamily="49" charset="0"/>
              </a:rPr>
              <a:t>"</a:t>
            </a:r>
            <a:r>
              <a:rPr lang="en-US" dirty="0" err="1">
                <a:solidFill>
                  <a:srgbClr val="DAE3F3"/>
                </a:solidFill>
                <a:latin typeface="Consolas" panose="020B0609020204030204" pitchFamily="49" charset="0"/>
              </a:rPr>
              <a:t>midterm_scores</a:t>
            </a:r>
            <a:r>
              <a:rPr lang="en-US" dirty="0">
                <a:solidFill>
                  <a:srgbClr val="DAE3F3"/>
                </a:solidFill>
                <a:latin typeface="Consolas" panose="020B0609020204030204" pitchFamily="49" charset="0"/>
              </a:rPr>
              <a:t>": ...</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t>
            </a:r>
            <a:r>
              <a:rPr lang="en-US" dirty="0">
                <a:solidFill>
                  <a:srgbClr val="DAE3F3"/>
                </a:solidFill>
                <a:latin typeface="Consolas" panose="020B0609020204030204" pitchFamily="49" charset="0"/>
              </a:rPr>
              <a:t> }</a:t>
            </a:r>
          </a:p>
          <a:p>
            <a:endParaRPr lang="en-US" sz="1800" dirty="0">
              <a:solidFill>
                <a:srgbClr val="DAE3F3"/>
              </a:solidFill>
              <a:latin typeface="Consolas" panose="020B0609020204030204" pitchFamily="49" charset="0"/>
            </a:endParaRPr>
          </a:p>
        </p:txBody>
      </p:sp>
      <p:sp>
        <p:nvSpPr>
          <p:cNvPr id="64" name="TextBox 63">
            <a:extLst>
              <a:ext uri="{FF2B5EF4-FFF2-40B4-BE49-F238E27FC236}">
                <a16:creationId xmlns:a16="http://schemas.microsoft.com/office/drawing/2014/main" id="{6441FE4A-B33B-435B-A622-213099E9E59B}"/>
              </a:ext>
            </a:extLst>
          </p:cNvPr>
          <p:cNvSpPr txBox="1"/>
          <p:nvPr/>
        </p:nvSpPr>
        <p:spPr>
          <a:xfrm>
            <a:off x="161577" y="459383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65" name="TextBox 64">
            <a:extLst>
              <a:ext uri="{FF2B5EF4-FFF2-40B4-BE49-F238E27FC236}">
                <a16:creationId xmlns:a16="http://schemas.microsoft.com/office/drawing/2014/main" id="{8D6B62D4-C951-45E7-8D34-557B20774B72}"/>
              </a:ext>
            </a:extLst>
          </p:cNvPr>
          <p:cNvSpPr txBox="1"/>
          <p:nvPr/>
        </p:nvSpPr>
        <p:spPr>
          <a:xfrm>
            <a:off x="618203" y="4603161"/>
            <a:ext cx="5335812" cy="369332"/>
          </a:xfrm>
          <a:prstGeom prst="rect">
            <a:avLst/>
          </a:prstGeom>
          <a:noFill/>
          <a:ln>
            <a:noFill/>
          </a:ln>
        </p:spPr>
        <p:txBody>
          <a:bodyPr wrap="square">
            <a:spAutoFit/>
          </a:bodyPr>
          <a:lstStyle/>
          <a:p>
            <a:r>
              <a:rPr lang="en-US" dirty="0" err="1">
                <a:solidFill>
                  <a:srgbClr val="DAE3F3"/>
                </a:solidFill>
                <a:latin typeface="Consolas" panose="020B0609020204030204" pitchFamily="49" charset="0"/>
              </a:rPr>
              <a:t>df_from_dict</a:t>
            </a:r>
            <a:r>
              <a:rPr lang="en-US" dirty="0">
                <a:solidFill>
                  <a:srgbClr val="DAE3F3"/>
                </a:solidFill>
                <a:latin typeface="Consolas" panose="020B0609020204030204" pitchFamily="49" charset="0"/>
              </a:rPr>
              <a:t> = </a:t>
            </a:r>
            <a:r>
              <a:rPr lang="en-US" dirty="0" err="1">
                <a:solidFill>
                  <a:srgbClr val="DAE3F3"/>
                </a:solidFill>
                <a:latin typeface="Consolas" panose="020B0609020204030204" pitchFamily="49" charset="0"/>
              </a:rPr>
              <a:t>pd.DataFrame</a:t>
            </a:r>
            <a:r>
              <a:rPr lang="en-US" dirty="0">
                <a:solidFill>
                  <a:srgbClr val="DAE3F3"/>
                </a:solidFill>
                <a:latin typeface="Consolas" panose="020B0609020204030204" pitchFamily="49" charset="0"/>
              </a:rPr>
              <a:t>(data)</a:t>
            </a:r>
            <a:endParaRPr lang="en-US" sz="1800" dirty="0">
              <a:solidFill>
                <a:srgbClr val="DAE3F3"/>
              </a:solidFill>
              <a:latin typeface="Consolas" panose="020B0609020204030204" pitchFamily="49" charset="0"/>
            </a:endParaRPr>
          </a:p>
        </p:txBody>
      </p:sp>
    </p:spTree>
    <p:extLst>
      <p:ext uri="{BB962C8B-B14F-4D97-AF65-F5344CB8AC3E}">
        <p14:creationId xmlns:p14="http://schemas.microsoft.com/office/powerpoint/2010/main" val="197909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8.33333E-7 7.40741E-7 L 0.49935 7.40741E-7 " pathEditMode="relative" rAng="0" ptsTypes="AA">
                                      <p:cBhvr>
                                        <p:cTn id="14" dur="2000" fill="hold"/>
                                        <p:tgtEl>
                                          <p:spTgt spid="11"/>
                                        </p:tgtEl>
                                        <p:attrNameLst>
                                          <p:attrName>ppt_x</p:attrName>
                                          <p:attrName>ppt_y</p:attrName>
                                        </p:attrNameLst>
                                      </p:cBhvr>
                                      <p:rCtr x="24961"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1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wipe(left)">
                                      <p:cBhvr>
                                        <p:cTn id="28" dur="500"/>
                                        <p:tgtEl>
                                          <p:spTgt spid="2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1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left)">
                                      <p:cBhvr>
                                        <p:cTn id="47" dur="500"/>
                                        <p:tgtEl>
                                          <p:spTgt spid="2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1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down)">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2">
                                            <p:txEl>
                                              <p:pRg st="0" end="0"/>
                                            </p:txEl>
                                          </p:spTgt>
                                        </p:tgtEl>
                                        <p:attrNameLst>
                                          <p:attrName>style.visibility</p:attrName>
                                        </p:attrNameLst>
                                      </p:cBhvr>
                                      <p:to>
                                        <p:strVal val="visible"/>
                                      </p:to>
                                    </p:set>
                                    <p:animEffect transition="in" filter="wipe(left)">
                                      <p:cBhvr>
                                        <p:cTn id="79" dur="500"/>
                                        <p:tgtEl>
                                          <p:spTgt spid="62">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63">
                                            <p:txEl>
                                              <p:pRg st="0" end="0"/>
                                            </p:txEl>
                                          </p:spTgt>
                                        </p:tgtEl>
                                        <p:attrNameLst>
                                          <p:attrName>style.visibility</p:attrName>
                                        </p:attrNameLst>
                                      </p:cBhvr>
                                      <p:to>
                                        <p:strVal val="visible"/>
                                      </p:to>
                                    </p:set>
                                    <p:animEffect transition="in" filter="wipe(left)">
                                      <p:cBhvr>
                                        <p:cTn id="84" dur="1500"/>
                                        <p:tgtEl>
                                          <p:spTgt spid="63">
                                            <p:txEl>
                                              <p:pRg st="0" end="0"/>
                                            </p:txEl>
                                          </p:spTgt>
                                        </p:tgtEl>
                                      </p:cBhvr>
                                    </p:animEffect>
                                  </p:childTnLst>
                                </p:cTn>
                              </p:par>
                            </p:childTnLst>
                          </p:cTn>
                        </p:par>
                        <p:par>
                          <p:cTn id="85" fill="hold">
                            <p:stCondLst>
                              <p:cond delay="1500"/>
                            </p:stCondLst>
                            <p:childTnLst>
                              <p:par>
                                <p:cTn id="86" presetID="22" presetClass="entr" presetSubtype="8" fill="hold" grpId="0" nodeType="afterEffect">
                                  <p:stCondLst>
                                    <p:cond delay="0"/>
                                  </p:stCondLst>
                                  <p:childTnLst>
                                    <p:set>
                                      <p:cBhvr>
                                        <p:cTn id="87" dur="1" fill="hold">
                                          <p:stCondLst>
                                            <p:cond delay="0"/>
                                          </p:stCondLst>
                                        </p:cTn>
                                        <p:tgtEl>
                                          <p:spTgt spid="63">
                                            <p:txEl>
                                              <p:pRg st="1" end="1"/>
                                            </p:txEl>
                                          </p:spTgt>
                                        </p:tgtEl>
                                        <p:attrNameLst>
                                          <p:attrName>style.visibility</p:attrName>
                                        </p:attrNameLst>
                                      </p:cBhvr>
                                      <p:to>
                                        <p:strVal val="visible"/>
                                      </p:to>
                                    </p:set>
                                    <p:animEffect transition="in" filter="wipe(left)">
                                      <p:cBhvr>
                                        <p:cTn id="88" dur="1500"/>
                                        <p:tgtEl>
                                          <p:spTgt spid="63">
                                            <p:txEl>
                                              <p:pRg st="1" end="1"/>
                                            </p:txEl>
                                          </p:spTgt>
                                        </p:tgtEl>
                                      </p:cBhvr>
                                    </p:animEffect>
                                  </p:childTnLst>
                                </p:cTn>
                              </p:par>
                            </p:childTnLst>
                          </p:cTn>
                        </p:par>
                        <p:par>
                          <p:cTn id="89" fill="hold">
                            <p:stCondLst>
                              <p:cond delay="3000"/>
                            </p:stCondLst>
                            <p:childTnLst>
                              <p:par>
                                <p:cTn id="90" presetID="22" presetClass="entr" presetSubtype="8" fill="hold" grpId="0" nodeType="afterEffect">
                                  <p:stCondLst>
                                    <p:cond delay="0"/>
                                  </p:stCondLst>
                                  <p:childTnLst>
                                    <p:set>
                                      <p:cBhvr>
                                        <p:cTn id="91" dur="1" fill="hold">
                                          <p:stCondLst>
                                            <p:cond delay="0"/>
                                          </p:stCondLst>
                                        </p:cTn>
                                        <p:tgtEl>
                                          <p:spTgt spid="63">
                                            <p:txEl>
                                              <p:pRg st="2" end="2"/>
                                            </p:txEl>
                                          </p:spTgt>
                                        </p:tgtEl>
                                        <p:attrNameLst>
                                          <p:attrName>style.visibility</p:attrName>
                                        </p:attrNameLst>
                                      </p:cBhvr>
                                      <p:to>
                                        <p:strVal val="visible"/>
                                      </p:to>
                                    </p:set>
                                    <p:animEffect transition="in" filter="wipe(left)">
                                      <p:cBhvr>
                                        <p:cTn id="92" dur="1500"/>
                                        <p:tgtEl>
                                          <p:spTgt spid="63">
                                            <p:txEl>
                                              <p:pRg st="2" end="2"/>
                                            </p:txEl>
                                          </p:spTgt>
                                        </p:tgtEl>
                                      </p:cBhvr>
                                    </p:animEffect>
                                  </p:childTnLst>
                                </p:cTn>
                              </p:par>
                            </p:childTnLst>
                          </p:cTn>
                        </p:par>
                        <p:par>
                          <p:cTn id="93" fill="hold">
                            <p:stCondLst>
                              <p:cond delay="4500"/>
                            </p:stCondLst>
                            <p:childTnLst>
                              <p:par>
                                <p:cTn id="94" presetID="22" presetClass="entr" presetSubtype="8" fill="hold" grpId="0" nodeType="afterEffect">
                                  <p:stCondLst>
                                    <p:cond delay="0"/>
                                  </p:stCondLst>
                                  <p:childTnLst>
                                    <p:set>
                                      <p:cBhvr>
                                        <p:cTn id="95" dur="1" fill="hold">
                                          <p:stCondLst>
                                            <p:cond delay="0"/>
                                          </p:stCondLst>
                                        </p:cTn>
                                        <p:tgtEl>
                                          <p:spTgt spid="63">
                                            <p:txEl>
                                              <p:pRg st="3" end="3"/>
                                            </p:txEl>
                                          </p:spTgt>
                                        </p:tgtEl>
                                        <p:attrNameLst>
                                          <p:attrName>style.visibility</p:attrName>
                                        </p:attrNameLst>
                                      </p:cBhvr>
                                      <p:to>
                                        <p:strVal val="visible"/>
                                      </p:to>
                                    </p:set>
                                    <p:animEffect transition="in" filter="wipe(left)">
                                      <p:cBhvr>
                                        <p:cTn id="96" dur="1500"/>
                                        <p:tgtEl>
                                          <p:spTgt spid="63">
                                            <p:txEl>
                                              <p:pRg st="3" end="3"/>
                                            </p:txEl>
                                          </p:spTgt>
                                        </p:tgtEl>
                                      </p:cBhvr>
                                    </p:animEffect>
                                  </p:childTnLst>
                                </p:cTn>
                              </p:par>
                            </p:childTnLst>
                          </p:cTn>
                        </p:par>
                        <p:par>
                          <p:cTn id="97" fill="hold">
                            <p:stCondLst>
                              <p:cond delay="6000"/>
                            </p:stCondLst>
                            <p:childTnLst>
                              <p:par>
                                <p:cTn id="98" presetID="22" presetClass="entr" presetSubtype="8" fill="hold" grpId="0" nodeType="afterEffect">
                                  <p:stCondLst>
                                    <p:cond delay="0"/>
                                  </p:stCondLst>
                                  <p:childTnLst>
                                    <p:set>
                                      <p:cBhvr>
                                        <p:cTn id="99" dur="1" fill="hold">
                                          <p:stCondLst>
                                            <p:cond delay="0"/>
                                          </p:stCondLst>
                                        </p:cTn>
                                        <p:tgtEl>
                                          <p:spTgt spid="63">
                                            <p:txEl>
                                              <p:pRg st="4" end="4"/>
                                            </p:txEl>
                                          </p:spTgt>
                                        </p:tgtEl>
                                        <p:attrNameLst>
                                          <p:attrName>style.visibility</p:attrName>
                                        </p:attrNameLst>
                                      </p:cBhvr>
                                      <p:to>
                                        <p:strVal val="visible"/>
                                      </p:to>
                                    </p:set>
                                    <p:animEffect transition="in" filter="wipe(left)">
                                      <p:cBhvr>
                                        <p:cTn id="100" dur="1500"/>
                                        <p:tgtEl>
                                          <p:spTgt spid="63">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64">
                                            <p:txEl>
                                              <p:pRg st="0" end="0"/>
                                            </p:txEl>
                                          </p:spTgt>
                                        </p:tgtEl>
                                        <p:attrNameLst>
                                          <p:attrName>style.visibility</p:attrName>
                                        </p:attrNameLst>
                                      </p:cBhvr>
                                      <p:to>
                                        <p:strVal val="visible"/>
                                      </p:to>
                                    </p:set>
                                    <p:animEffect transition="in" filter="wipe(left)">
                                      <p:cBhvr>
                                        <p:cTn id="105" dur="500"/>
                                        <p:tgtEl>
                                          <p:spTgt spid="64">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left)">
                                      <p:cBhvr>
                                        <p:cTn id="110" dur="1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63">
                                            <p:txEl>
                                              <p:pRg st="0" end="0"/>
                                            </p:txEl>
                                          </p:spTgt>
                                        </p:tgtEl>
                                      </p:cBhvr>
                                    </p:animEffect>
                                    <p:set>
                                      <p:cBhvr>
                                        <p:cTn id="115" dur="1" fill="hold">
                                          <p:stCondLst>
                                            <p:cond delay="499"/>
                                          </p:stCondLst>
                                        </p:cTn>
                                        <p:tgtEl>
                                          <p:spTgt spid="63">
                                            <p:txEl>
                                              <p:pRg st="0" end="0"/>
                                            </p:txEl>
                                          </p:spTgt>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63">
                                            <p:txEl>
                                              <p:pRg st="1" end="1"/>
                                            </p:txEl>
                                          </p:spTgt>
                                        </p:tgtEl>
                                      </p:cBhvr>
                                    </p:animEffect>
                                    <p:set>
                                      <p:cBhvr>
                                        <p:cTn id="118" dur="1" fill="hold">
                                          <p:stCondLst>
                                            <p:cond delay="499"/>
                                          </p:stCondLst>
                                        </p:cTn>
                                        <p:tgtEl>
                                          <p:spTgt spid="63">
                                            <p:txEl>
                                              <p:pRg st="1" end="1"/>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63">
                                            <p:txEl>
                                              <p:pRg st="2" end="2"/>
                                            </p:txEl>
                                          </p:spTgt>
                                        </p:tgtEl>
                                      </p:cBhvr>
                                    </p:animEffect>
                                    <p:set>
                                      <p:cBhvr>
                                        <p:cTn id="121" dur="1" fill="hold">
                                          <p:stCondLst>
                                            <p:cond delay="499"/>
                                          </p:stCondLst>
                                        </p:cTn>
                                        <p:tgtEl>
                                          <p:spTgt spid="63">
                                            <p:txEl>
                                              <p:pRg st="2" end="2"/>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63">
                                            <p:txEl>
                                              <p:pRg st="3" end="3"/>
                                            </p:txEl>
                                          </p:spTgt>
                                        </p:tgtEl>
                                      </p:cBhvr>
                                    </p:animEffect>
                                    <p:set>
                                      <p:cBhvr>
                                        <p:cTn id="124" dur="1" fill="hold">
                                          <p:stCondLst>
                                            <p:cond delay="499"/>
                                          </p:stCondLst>
                                        </p:cTn>
                                        <p:tgtEl>
                                          <p:spTgt spid="63">
                                            <p:txEl>
                                              <p:pRg st="3" end="3"/>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63">
                                            <p:txEl>
                                              <p:pRg st="4" end="4"/>
                                            </p:txEl>
                                          </p:spTgt>
                                        </p:tgtEl>
                                      </p:cBhvr>
                                    </p:animEffect>
                                    <p:set>
                                      <p:cBhvr>
                                        <p:cTn id="127" dur="1" fill="hold">
                                          <p:stCondLst>
                                            <p:cond delay="499"/>
                                          </p:stCondLst>
                                        </p:cTn>
                                        <p:tgtEl>
                                          <p:spTgt spid="63">
                                            <p:txEl>
                                              <p:pRg st="4" end="4"/>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4">
                                            <p:txEl>
                                              <p:pRg st="0" end="0"/>
                                            </p:txEl>
                                          </p:spTgt>
                                        </p:tgtEl>
                                      </p:cBhvr>
                                    </p:animEffect>
                                    <p:set>
                                      <p:cBhvr>
                                        <p:cTn id="130" dur="1" fill="hold">
                                          <p:stCondLst>
                                            <p:cond delay="499"/>
                                          </p:stCondLst>
                                        </p:cTn>
                                        <p:tgtEl>
                                          <p:spTgt spid="64">
                                            <p:txEl>
                                              <p:pRg st="0" end="0"/>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65"/>
                                        </p:tgtEl>
                                      </p:cBhvr>
                                    </p:animEffect>
                                    <p:set>
                                      <p:cBhvr>
                                        <p:cTn id="133"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0" grpId="0"/>
      <p:bldP spid="22" grpId="0" uiExpand="1" build="p"/>
      <p:bldP spid="23" grpId="0"/>
      <p:bldP spid="24" grpId="0" uiExpand="1" build="p"/>
      <p:bldP spid="25" grpId="0"/>
      <p:bldP spid="40" grpId="0" animBg="1"/>
      <p:bldP spid="40" grpId="1" animBg="1"/>
      <p:bldP spid="41" grpId="0" animBg="1"/>
      <p:bldP spid="41" grpId="1" animBg="1"/>
      <p:bldP spid="32" grpId="0" animBg="1"/>
      <p:bldP spid="32" grpId="1" animBg="1"/>
      <p:bldP spid="61" grpId="0"/>
      <p:bldP spid="62" grpId="0" uiExpand="1" build="p"/>
      <p:bldP spid="63" grpId="0" uiExpand="1" build="p"/>
      <p:bldP spid="63" grpId="1" build="allAtOnce"/>
      <p:bldP spid="64" grpId="0" uiExpand="1" build="p"/>
      <p:bldP spid="64" grpId="1" build="allAtOnce"/>
      <p:bldP spid="65" grpId="0"/>
      <p:bldP spid="65"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551A86A0-BFF4-4AAC-AE0C-8C4BEED2F6C5}"/>
              </a:ext>
            </a:extLst>
          </p:cNvPr>
          <p:cNvGrpSpPr/>
          <p:nvPr/>
        </p:nvGrpSpPr>
        <p:grpSpPr>
          <a:xfrm>
            <a:off x="109852" y="1934000"/>
            <a:ext cx="6971877" cy="4119592"/>
            <a:chOff x="109852" y="1934000"/>
            <a:chExt cx="6971877" cy="4119592"/>
          </a:xfrm>
        </p:grpSpPr>
        <p:grpSp>
          <p:nvGrpSpPr>
            <p:cNvPr id="62" name="Group 61">
              <a:extLst>
                <a:ext uri="{FF2B5EF4-FFF2-40B4-BE49-F238E27FC236}">
                  <a16:creationId xmlns:a16="http://schemas.microsoft.com/office/drawing/2014/main" id="{F5E72529-6F43-424E-881C-90AD4A898DCE}"/>
                </a:ext>
              </a:extLst>
            </p:cNvPr>
            <p:cNvGrpSpPr/>
            <p:nvPr/>
          </p:nvGrpSpPr>
          <p:grpSpPr>
            <a:xfrm>
              <a:off x="109852" y="1934000"/>
              <a:ext cx="6971877" cy="4119592"/>
              <a:chOff x="2355826" y="2404301"/>
              <a:chExt cx="7465182" cy="4119592"/>
            </a:xfrm>
          </p:grpSpPr>
          <p:grpSp>
            <p:nvGrpSpPr>
              <p:cNvPr id="63" name="Group 62">
                <a:extLst>
                  <a:ext uri="{FF2B5EF4-FFF2-40B4-BE49-F238E27FC236}">
                    <a16:creationId xmlns:a16="http://schemas.microsoft.com/office/drawing/2014/main" id="{053E25A9-7EF9-4032-8838-72EA74E8E4CD}"/>
                  </a:ext>
                </a:extLst>
              </p:cNvPr>
              <p:cNvGrpSpPr/>
              <p:nvPr/>
            </p:nvGrpSpPr>
            <p:grpSpPr>
              <a:xfrm>
                <a:off x="2355826" y="2404301"/>
                <a:ext cx="7465182" cy="4119592"/>
                <a:chOff x="1748900" y="3880498"/>
                <a:chExt cx="4347101" cy="2877143"/>
              </a:xfrm>
            </p:grpSpPr>
            <p:grpSp>
              <p:nvGrpSpPr>
                <p:cNvPr id="65" name="Group 64">
                  <a:extLst>
                    <a:ext uri="{FF2B5EF4-FFF2-40B4-BE49-F238E27FC236}">
                      <a16:creationId xmlns:a16="http://schemas.microsoft.com/office/drawing/2014/main" id="{D99CD2D5-758E-43DD-B79C-B7EA54B73225}"/>
                    </a:ext>
                  </a:extLst>
                </p:cNvPr>
                <p:cNvGrpSpPr/>
                <p:nvPr/>
              </p:nvGrpSpPr>
              <p:grpSpPr>
                <a:xfrm>
                  <a:off x="1748900" y="3880498"/>
                  <a:ext cx="4347101" cy="2877143"/>
                  <a:chOff x="3072962" y="1263460"/>
                  <a:chExt cx="5994838" cy="4294379"/>
                </a:xfrm>
              </p:grpSpPr>
              <p:pic>
                <p:nvPicPr>
                  <p:cNvPr id="67" name="Picture 66">
                    <a:extLst>
                      <a:ext uri="{FF2B5EF4-FFF2-40B4-BE49-F238E27FC236}">
                        <a16:creationId xmlns:a16="http://schemas.microsoft.com/office/drawing/2014/main" id="{9BC05348-8C05-41CD-BF38-CCA1AFF00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68" name="Rectangle 67">
                    <a:extLst>
                      <a:ext uri="{FF2B5EF4-FFF2-40B4-BE49-F238E27FC236}">
                        <a16:creationId xmlns:a16="http://schemas.microsoft.com/office/drawing/2014/main" id="{6D1088CF-EB4C-43FB-98F0-4504BC59AFCB}"/>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66" name="TextBox 65">
                  <a:extLst>
                    <a:ext uri="{FF2B5EF4-FFF2-40B4-BE49-F238E27FC236}">
                      <a16:creationId xmlns:a16="http://schemas.microsoft.com/office/drawing/2014/main" id="{CFCCBA98-80C6-4263-9287-C29FE69E5CB3}"/>
                    </a:ext>
                  </a:extLst>
                </p:cNvPr>
                <p:cNvSpPr txBox="1"/>
                <p:nvPr/>
              </p:nvSpPr>
              <p:spPr>
                <a:xfrm>
                  <a:off x="1757982"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64" name="Rectangle 63">
                <a:extLst>
                  <a:ext uri="{FF2B5EF4-FFF2-40B4-BE49-F238E27FC236}">
                    <a16:creationId xmlns:a16="http://schemas.microsoft.com/office/drawing/2014/main" id="{82332FCC-944D-4807-A685-C4B3D3544DE7}"/>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B98B6173-8836-4FBC-9B66-10EAD73D85A4}"/>
                </a:ext>
              </a:extLst>
            </p:cNvPr>
            <p:cNvSpPr txBox="1"/>
            <p:nvPr/>
          </p:nvSpPr>
          <p:spPr>
            <a:xfrm>
              <a:off x="1603854" y="2162916"/>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70" name="TextBox 69">
              <a:extLst>
                <a:ext uri="{FF2B5EF4-FFF2-40B4-BE49-F238E27FC236}">
                  <a16:creationId xmlns:a16="http://schemas.microsoft.com/office/drawing/2014/main" id="{9EA8CD51-04AC-43F7-AC69-6F2EB4217116}"/>
                </a:ext>
              </a:extLst>
            </p:cNvPr>
            <p:cNvSpPr txBox="1"/>
            <p:nvPr/>
          </p:nvSpPr>
          <p:spPr>
            <a:xfrm>
              <a:off x="149780" y="2534743"/>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71" name="TextBox 70">
              <a:extLst>
                <a:ext uri="{FF2B5EF4-FFF2-40B4-BE49-F238E27FC236}">
                  <a16:creationId xmlns:a16="http://schemas.microsoft.com/office/drawing/2014/main" id="{2A383053-5DE6-4F19-8254-3BBCD7743A27}"/>
                </a:ext>
              </a:extLst>
            </p:cNvPr>
            <p:cNvSpPr txBox="1"/>
            <p:nvPr/>
          </p:nvSpPr>
          <p:spPr>
            <a:xfrm>
              <a:off x="647452" y="2534743"/>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72" name="TextBox 71">
              <a:extLst>
                <a:ext uri="{FF2B5EF4-FFF2-40B4-BE49-F238E27FC236}">
                  <a16:creationId xmlns:a16="http://schemas.microsoft.com/office/drawing/2014/main" id="{FC8A6A4A-B07C-459E-B526-0EAB4261EEF7}"/>
                </a:ext>
              </a:extLst>
            </p:cNvPr>
            <p:cNvSpPr txBox="1"/>
            <p:nvPr/>
          </p:nvSpPr>
          <p:spPr>
            <a:xfrm>
              <a:off x="149780" y="285764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73" name="TextBox 72">
              <a:extLst>
                <a:ext uri="{FF2B5EF4-FFF2-40B4-BE49-F238E27FC236}">
                  <a16:creationId xmlns:a16="http://schemas.microsoft.com/office/drawing/2014/main" id="{E7C529FC-5008-4F2B-9D2A-E4724B8647F6}"/>
                </a:ext>
              </a:extLst>
            </p:cNvPr>
            <p:cNvSpPr txBox="1"/>
            <p:nvPr/>
          </p:nvSpPr>
          <p:spPr>
            <a:xfrm>
              <a:off x="647452" y="2840266"/>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Loading Data</a:t>
            </a:r>
          </a:p>
        </p:txBody>
      </p:sp>
      <p:sp>
        <p:nvSpPr>
          <p:cNvPr id="42" name="TextBox 41">
            <a:extLst>
              <a:ext uri="{FF2B5EF4-FFF2-40B4-BE49-F238E27FC236}">
                <a16:creationId xmlns:a16="http://schemas.microsoft.com/office/drawing/2014/main" id="{8D60F0B0-3DF3-4890-A6B5-8F7F1E583DFB}"/>
              </a:ext>
            </a:extLst>
          </p:cNvPr>
          <p:cNvSpPr txBox="1"/>
          <p:nvPr/>
        </p:nvSpPr>
        <p:spPr>
          <a:xfrm>
            <a:off x="153405"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651077" y="3143072"/>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print(df)</a:t>
            </a:r>
            <a:endParaRPr lang="en-US" sz="1800" dirty="0">
              <a:solidFill>
                <a:schemeClr val="accent1">
                  <a:lumMod val="20000"/>
                  <a:lumOff val="80000"/>
                </a:schemeClr>
              </a:solidFill>
              <a:latin typeface="Consolas" panose="020B0609020204030204" pitchFamily="49" charset="0"/>
            </a:endParaRPr>
          </a:p>
        </p:txBody>
      </p:sp>
      <p:grpSp>
        <p:nvGrpSpPr>
          <p:cNvPr id="57" name="Group 56">
            <a:extLst>
              <a:ext uri="{FF2B5EF4-FFF2-40B4-BE49-F238E27FC236}">
                <a16:creationId xmlns:a16="http://schemas.microsoft.com/office/drawing/2014/main" id="{454ACF87-D3DF-4DAA-8823-7FA7B6FFBA90}"/>
              </a:ext>
            </a:extLst>
          </p:cNvPr>
          <p:cNvGrpSpPr/>
          <p:nvPr/>
        </p:nvGrpSpPr>
        <p:grpSpPr>
          <a:xfrm>
            <a:off x="256985" y="3563251"/>
            <a:ext cx="6551753" cy="2367884"/>
            <a:chOff x="441899" y="3450429"/>
            <a:chExt cx="6551753" cy="2367884"/>
          </a:xfrm>
        </p:grpSpPr>
        <p:pic>
          <p:nvPicPr>
            <p:cNvPr id="54" name="Picture 53">
              <a:extLst>
                <a:ext uri="{FF2B5EF4-FFF2-40B4-BE49-F238E27FC236}">
                  <a16:creationId xmlns:a16="http://schemas.microsoft.com/office/drawing/2014/main" id="{13E73DE0-3F98-4AFC-83E6-64EC9DD9E111}"/>
                </a:ext>
              </a:extLst>
            </p:cNvPr>
            <p:cNvPicPr>
              <a:picLocks noChangeAspect="1"/>
            </p:cNvPicPr>
            <p:nvPr/>
          </p:nvPicPr>
          <p:blipFill rotWithShape="1">
            <a:blip r:embed="rId4"/>
            <a:srcRect r="54331"/>
            <a:stretch/>
          </p:blipFill>
          <p:spPr>
            <a:xfrm>
              <a:off x="441899" y="3450429"/>
              <a:ext cx="4178739" cy="2367884"/>
            </a:xfrm>
            <a:prstGeom prst="rect">
              <a:avLst/>
            </a:prstGeom>
          </p:spPr>
        </p:pic>
        <p:pic>
          <p:nvPicPr>
            <p:cNvPr id="56" name="Picture 55">
              <a:extLst>
                <a:ext uri="{FF2B5EF4-FFF2-40B4-BE49-F238E27FC236}">
                  <a16:creationId xmlns:a16="http://schemas.microsoft.com/office/drawing/2014/main" id="{4FC9A3FA-355A-4A0E-8434-3D415025D861}"/>
                </a:ext>
              </a:extLst>
            </p:cNvPr>
            <p:cNvPicPr>
              <a:picLocks noChangeAspect="1"/>
            </p:cNvPicPr>
            <p:nvPr/>
          </p:nvPicPr>
          <p:blipFill rotWithShape="1">
            <a:blip r:embed="rId4"/>
            <a:srcRect l="73626"/>
            <a:stretch/>
          </p:blipFill>
          <p:spPr>
            <a:xfrm>
              <a:off x="4580463" y="3450429"/>
              <a:ext cx="2413189" cy="2367884"/>
            </a:xfrm>
            <a:prstGeom prst="rect">
              <a:avLst/>
            </a:prstGeom>
          </p:spPr>
        </p:pic>
      </p:grpSp>
      <p:sp>
        <p:nvSpPr>
          <p:cNvPr id="58" name="TextBox 57">
            <a:extLst>
              <a:ext uri="{FF2B5EF4-FFF2-40B4-BE49-F238E27FC236}">
                <a16:creationId xmlns:a16="http://schemas.microsoft.com/office/drawing/2014/main" id="{4731BB23-D7C3-44C4-804A-81E87F9E44A6}"/>
              </a:ext>
            </a:extLst>
          </p:cNvPr>
          <p:cNvSpPr txBox="1"/>
          <p:nvPr/>
        </p:nvSpPr>
        <p:spPr>
          <a:xfrm>
            <a:off x="938768" y="947235"/>
            <a:ext cx="10481504" cy="461665"/>
          </a:xfrm>
          <a:prstGeom prst="rect">
            <a:avLst/>
          </a:prstGeom>
          <a:noFill/>
        </p:spPr>
        <p:txBody>
          <a:bodyPr wrap="square" rtlCol="0">
            <a:spAutoFit/>
          </a:bodyPr>
          <a:lstStyle/>
          <a:p>
            <a:pPr algn="ctr"/>
            <a:r>
              <a:rPr lang="en-US" sz="2400" dirty="0"/>
              <a:t>Once we load the data, we can make sure it looks valid...</a:t>
            </a:r>
          </a:p>
        </p:txBody>
      </p:sp>
      <p:grpSp>
        <p:nvGrpSpPr>
          <p:cNvPr id="59" name="Group 58">
            <a:extLst>
              <a:ext uri="{FF2B5EF4-FFF2-40B4-BE49-F238E27FC236}">
                <a16:creationId xmlns:a16="http://schemas.microsoft.com/office/drawing/2014/main" id="{B48D1BA5-9013-4E98-8B49-19F6BE94F184}"/>
              </a:ext>
            </a:extLst>
          </p:cNvPr>
          <p:cNvGrpSpPr/>
          <p:nvPr/>
        </p:nvGrpSpPr>
        <p:grpSpPr>
          <a:xfrm>
            <a:off x="7208722" y="2386144"/>
            <a:ext cx="10110183" cy="3242976"/>
            <a:chOff x="1378183" y="1548428"/>
            <a:chExt cx="10110183" cy="3242976"/>
          </a:xfrm>
        </p:grpSpPr>
        <p:sp>
          <p:nvSpPr>
            <p:cNvPr id="60" name="TextBox 59">
              <a:extLst>
                <a:ext uri="{FF2B5EF4-FFF2-40B4-BE49-F238E27FC236}">
                  <a16:creationId xmlns:a16="http://schemas.microsoft.com/office/drawing/2014/main" id="{1ACA84D3-BFEB-4179-90E0-4A23F3F7FC5D}"/>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61" name="TextBox 60">
              <a:extLst>
                <a:ext uri="{FF2B5EF4-FFF2-40B4-BE49-F238E27FC236}">
                  <a16:creationId xmlns:a16="http://schemas.microsoft.com/office/drawing/2014/main" id="{ECCEBC12-FF32-43B8-B2A0-C7BE8F333219}"/>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75" name="Speech Bubble: Rectangle with Corners Rounded 74">
            <a:extLst>
              <a:ext uri="{FF2B5EF4-FFF2-40B4-BE49-F238E27FC236}">
                <a16:creationId xmlns:a16="http://schemas.microsoft.com/office/drawing/2014/main" id="{CDAF7EF2-3978-49E7-9C3B-03EC7850FEA2}"/>
              </a:ext>
            </a:extLst>
          </p:cNvPr>
          <p:cNvSpPr/>
          <p:nvPr/>
        </p:nvSpPr>
        <p:spPr>
          <a:xfrm>
            <a:off x="3924294" y="1680391"/>
            <a:ext cx="3651482" cy="1266504"/>
          </a:xfrm>
          <a:prstGeom prst="wedgeRoundRectCallout">
            <a:avLst>
              <a:gd name="adj1" fmla="val -47511"/>
              <a:gd name="adj2" fmla="val 1044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Pandas will size the data to the window, omitting some rows/columns to make it fit.</a:t>
            </a:r>
          </a:p>
        </p:txBody>
      </p:sp>
      <p:sp>
        <p:nvSpPr>
          <p:cNvPr id="76" name="Speech Bubble: Rectangle with Corners Rounded 75">
            <a:extLst>
              <a:ext uri="{FF2B5EF4-FFF2-40B4-BE49-F238E27FC236}">
                <a16:creationId xmlns:a16="http://schemas.microsoft.com/office/drawing/2014/main" id="{362E7B36-8BCA-418D-968E-10B6E82B7F0A}"/>
              </a:ext>
            </a:extLst>
          </p:cNvPr>
          <p:cNvSpPr/>
          <p:nvPr/>
        </p:nvSpPr>
        <p:spPr>
          <a:xfrm>
            <a:off x="3886874" y="2282816"/>
            <a:ext cx="3651482" cy="1266504"/>
          </a:xfrm>
          <a:prstGeom prst="wedgeRoundRectCallout">
            <a:avLst>
              <a:gd name="adj1" fmla="val -105054"/>
              <a:gd name="adj2" fmla="val 330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you want to get a full dump of the data, you can use:</a:t>
            </a:r>
          </a:p>
          <a:p>
            <a:pPr algn="ctr"/>
            <a:endParaRPr lang="en-US" sz="1100" dirty="0">
              <a:latin typeface="Corbel" panose="020B0503020204020204" pitchFamily="34" charset="0"/>
            </a:endParaRPr>
          </a:p>
          <a:p>
            <a:pPr algn="ctr"/>
            <a:r>
              <a:rPr lang="en-US" sz="2000" dirty="0">
                <a:solidFill>
                  <a:schemeClr val="accent4">
                    <a:lumMod val="20000"/>
                    <a:lumOff val="80000"/>
                  </a:schemeClr>
                </a:solidFill>
                <a:latin typeface="Menlo-Regular"/>
              </a:rPr>
              <a:t>print(</a:t>
            </a:r>
            <a:r>
              <a:rPr lang="en-US" sz="2000" dirty="0" err="1">
                <a:solidFill>
                  <a:schemeClr val="accent4">
                    <a:lumMod val="20000"/>
                    <a:lumOff val="80000"/>
                  </a:schemeClr>
                </a:solidFill>
                <a:latin typeface="Menlo-Regular"/>
              </a:rPr>
              <a:t>df.to_string</a:t>
            </a:r>
            <a:r>
              <a:rPr lang="en-US" sz="2000" dirty="0">
                <a:solidFill>
                  <a:schemeClr val="accent4">
                    <a:lumMod val="20000"/>
                    <a:lumOff val="80000"/>
                  </a:schemeClr>
                </a:solidFill>
                <a:latin typeface="Menlo-Regular"/>
              </a:rPr>
              <a: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76333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1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up)">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down)">
                                      <p:cBhvr>
                                        <p:cTn id="21" dur="500"/>
                                        <p:tgtEl>
                                          <p:spTgt spid="7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down)">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8" grpId="0"/>
      <p:bldP spid="75" grpId="0" animBg="1"/>
      <p:bldP spid="75" grpId="1" animBg="1"/>
      <p:bldP spid="76" grpId="0" animBg="1"/>
      <p:bldP spid="76"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CADE46-BB4E-46F8-BD1F-7E502A598550}"/>
              </a:ext>
            </a:extLst>
          </p:cNvPr>
          <p:cNvGrpSpPr/>
          <p:nvPr/>
        </p:nvGrpSpPr>
        <p:grpSpPr>
          <a:xfrm>
            <a:off x="363013" y="3514485"/>
            <a:ext cx="5261200" cy="1298005"/>
            <a:chOff x="95342" y="3014623"/>
            <a:chExt cx="5261200" cy="1298005"/>
          </a:xfrm>
        </p:grpSpPr>
        <p:sp>
          <p:nvSpPr>
            <p:cNvPr id="44" name="TextBox 43">
              <a:extLst>
                <a:ext uri="{FF2B5EF4-FFF2-40B4-BE49-F238E27FC236}">
                  <a16:creationId xmlns:a16="http://schemas.microsoft.com/office/drawing/2014/main" id="{9E6D0108-28FB-4E0A-8850-D276A7AF8A0D}"/>
                </a:ext>
              </a:extLst>
            </p:cNvPr>
            <p:cNvSpPr txBox="1"/>
            <p:nvPr/>
          </p:nvSpPr>
          <p:spPr>
            <a:xfrm>
              <a:off x="136304" y="3389298"/>
              <a:ext cx="5220238" cy="923330"/>
            </a:xfrm>
            <a:prstGeom prst="rect">
              <a:avLst/>
            </a:prstGeom>
            <a:solidFill>
              <a:srgbClr val="EBF0F9"/>
            </a:solidFill>
            <a:ln>
              <a:solidFill>
                <a:schemeClr val="tx1"/>
              </a:solidFill>
            </a:ln>
          </p:spPr>
          <p:txBody>
            <a:bodyPr wrap="square">
              <a:spAutoFit/>
            </a:bodyPr>
            <a:lstStyle/>
            <a:p>
              <a:r>
                <a:rPr lang="en-US" sz="1800" dirty="0">
                  <a:solidFill>
                    <a:srgbClr val="0000A3"/>
                  </a:solidFill>
                  <a:latin typeface="Consolas" panose="020B0609020204030204" pitchFamily="49" charset="0"/>
                </a:rPr>
                <a:t># Python hello world – this is a comment</a:t>
              </a:r>
            </a:p>
            <a:p>
              <a:r>
                <a:rPr lang="en-US" sz="1800" dirty="0">
                  <a:solidFill>
                    <a:srgbClr val="1396A3"/>
                  </a:solidFill>
                  <a:latin typeface="Consolas" panose="020B0609020204030204" pitchFamily="49" charset="0"/>
                </a:rPr>
                <a:t>print</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'Hello world!'</a:t>
              </a:r>
              <a:r>
                <a:rPr lang="en-US" sz="1800" dirty="0">
                  <a:solidFill>
                    <a:srgbClr val="000000"/>
                  </a:solidFill>
                  <a:latin typeface="Consolas" panose="020B0609020204030204" pitchFamily="49" charset="0"/>
                </a:rPr>
                <a:t>)</a:t>
              </a:r>
            </a:p>
            <a:p>
              <a:r>
                <a:rPr lang="en-US" sz="1800" dirty="0">
                  <a:solidFill>
                    <a:srgbClr val="1396A3"/>
                  </a:solidFill>
                  <a:latin typeface="Consolas" panose="020B0609020204030204" pitchFamily="49" charset="0"/>
                </a:rPr>
                <a:t>print</a:t>
              </a:r>
              <a:r>
                <a:rPr lang="en-US" sz="1800" dirty="0">
                  <a:solidFill>
                    <a:srgbClr val="000000"/>
                  </a:solidFill>
                  <a:latin typeface="Consolas" panose="020B0609020204030204" pitchFamily="49" charset="0"/>
                </a:rPr>
                <a:t>(</a:t>
              </a:r>
              <a:r>
                <a:rPr lang="en-US" sz="1800" dirty="0">
                  <a:solidFill>
                    <a:srgbClr val="850002"/>
                  </a:solidFill>
                  <a:latin typeface="Consolas" panose="020B0609020204030204" pitchFamily="49" charset="0"/>
                </a:rPr>
                <a:t>'Have a nice day!'</a:t>
              </a:r>
              <a:r>
                <a:rPr lang="en-US" sz="1800"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5A3ECDDF-04BC-406F-B191-FCC7E5C480FF}"/>
                </a:ext>
              </a:extLst>
            </p:cNvPr>
            <p:cNvSpPr txBox="1"/>
            <p:nvPr/>
          </p:nvSpPr>
          <p:spPr>
            <a:xfrm>
              <a:off x="95342" y="3014623"/>
              <a:ext cx="1031051" cy="400110"/>
            </a:xfrm>
            <a:prstGeom prst="rect">
              <a:avLst/>
            </a:prstGeom>
            <a:noFill/>
          </p:spPr>
          <p:txBody>
            <a:bodyPr wrap="none" rtlCol="0">
              <a:spAutoFit/>
            </a:bodyPr>
            <a:lstStyle/>
            <a:p>
              <a:r>
                <a:rPr lang="en-US" sz="2000" dirty="0"/>
                <a:t>hello.py</a:t>
              </a:r>
            </a:p>
          </p:txBody>
        </p:sp>
      </p:grpSp>
      <p:sp>
        <p:nvSpPr>
          <p:cNvPr id="8" name="TextBox 7">
            <a:extLst>
              <a:ext uri="{FF2B5EF4-FFF2-40B4-BE49-F238E27FC236}">
                <a16:creationId xmlns:a16="http://schemas.microsoft.com/office/drawing/2014/main" id="{29F6EA1A-3549-4488-8093-A56E3C8AF83B}"/>
              </a:ext>
            </a:extLst>
          </p:cNvPr>
          <p:cNvSpPr txBox="1"/>
          <p:nvPr/>
        </p:nvSpPr>
        <p:spPr>
          <a:xfrm>
            <a:off x="5086664" y="7830496"/>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8" name="Title 1">
            <a:extLst>
              <a:ext uri="{FF2B5EF4-FFF2-40B4-BE49-F238E27FC236}">
                <a16:creationId xmlns:a16="http://schemas.microsoft.com/office/drawing/2014/main" id="{8C7B27D7-B4F7-4A1D-8910-924265587BCF}"/>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pPr algn="ctr"/>
            <a:r>
              <a:rPr lang="en-US" sz="4400" dirty="0"/>
              <a:t>The Python Shell</a:t>
            </a:r>
          </a:p>
        </p:txBody>
      </p:sp>
      <p:sp>
        <p:nvSpPr>
          <p:cNvPr id="47" name="TextBox 46">
            <a:extLst>
              <a:ext uri="{FF2B5EF4-FFF2-40B4-BE49-F238E27FC236}">
                <a16:creationId xmlns:a16="http://schemas.microsoft.com/office/drawing/2014/main" id="{DFA796E4-B40B-4B7B-B014-30E258BDB911}"/>
              </a:ext>
            </a:extLst>
          </p:cNvPr>
          <p:cNvSpPr txBox="1"/>
          <p:nvPr/>
        </p:nvSpPr>
        <p:spPr>
          <a:xfrm>
            <a:off x="1082245" y="2203653"/>
            <a:ext cx="10307102" cy="461665"/>
          </a:xfrm>
          <a:prstGeom prst="rect">
            <a:avLst/>
          </a:prstGeom>
          <a:noFill/>
          <a:ln>
            <a:noFill/>
          </a:ln>
        </p:spPr>
        <p:txBody>
          <a:bodyPr wrap="square" rtlCol="0">
            <a:spAutoFit/>
          </a:bodyPr>
          <a:lstStyle/>
          <a:p>
            <a:pPr algn="ctr"/>
            <a:r>
              <a:rPr lang="en-US" sz="2400" dirty="0">
                <a:latin typeface="Corbel" panose="020B0503020204020204" pitchFamily="34" charset="0"/>
              </a:rPr>
              <a:t>Or used to run programs saved in </a:t>
            </a:r>
            <a:r>
              <a:rPr lang="en-US" sz="2400" dirty="0">
                <a:solidFill>
                  <a:srgbClr val="FF0000"/>
                </a:solidFill>
                <a:latin typeface="Corbel" panose="020B0503020204020204" pitchFamily="34" charset="0"/>
              </a:rPr>
              <a:t>.</a:t>
            </a:r>
            <a:r>
              <a:rPr lang="en-US" sz="2400" dirty="0" err="1">
                <a:solidFill>
                  <a:srgbClr val="FF0000"/>
                </a:solidFill>
                <a:latin typeface="Corbel" panose="020B0503020204020204" pitchFamily="34" charset="0"/>
              </a:rPr>
              <a:t>py</a:t>
            </a:r>
            <a:r>
              <a:rPr lang="en-US" sz="2400" dirty="0">
                <a:solidFill>
                  <a:srgbClr val="FF0000"/>
                </a:solidFill>
                <a:latin typeface="Corbel" panose="020B0503020204020204" pitchFamily="34" charset="0"/>
              </a:rPr>
              <a:t> files</a:t>
            </a:r>
            <a:r>
              <a:rPr lang="en-US" sz="2400" dirty="0">
                <a:latin typeface="Corbel" panose="020B0503020204020204" pitchFamily="34" charset="0"/>
              </a:rPr>
              <a:t>.</a:t>
            </a:r>
          </a:p>
        </p:txBody>
      </p:sp>
      <p:grpSp>
        <p:nvGrpSpPr>
          <p:cNvPr id="51" name="Group 50">
            <a:extLst>
              <a:ext uri="{FF2B5EF4-FFF2-40B4-BE49-F238E27FC236}">
                <a16:creationId xmlns:a16="http://schemas.microsoft.com/office/drawing/2014/main" id="{79A75358-E141-4B4C-8C0A-AEAF9A7B1C3D}"/>
              </a:ext>
            </a:extLst>
          </p:cNvPr>
          <p:cNvGrpSpPr/>
          <p:nvPr/>
        </p:nvGrpSpPr>
        <p:grpSpPr>
          <a:xfrm>
            <a:off x="6143800" y="3114194"/>
            <a:ext cx="5843179" cy="3743806"/>
            <a:chOff x="2355321" y="2404301"/>
            <a:chExt cx="7465687" cy="4119592"/>
          </a:xfrm>
        </p:grpSpPr>
        <p:grpSp>
          <p:nvGrpSpPr>
            <p:cNvPr id="52" name="Group 51">
              <a:extLst>
                <a:ext uri="{FF2B5EF4-FFF2-40B4-BE49-F238E27FC236}">
                  <a16:creationId xmlns:a16="http://schemas.microsoft.com/office/drawing/2014/main" id="{9F4BA51C-2778-4B8D-BAB4-6BE2CB04942B}"/>
                </a:ext>
              </a:extLst>
            </p:cNvPr>
            <p:cNvGrpSpPr/>
            <p:nvPr/>
          </p:nvGrpSpPr>
          <p:grpSpPr>
            <a:xfrm>
              <a:off x="2355321" y="2404301"/>
              <a:ext cx="7465687" cy="4119592"/>
              <a:chOff x="1748606" y="3880498"/>
              <a:chExt cx="4347395" cy="2877143"/>
            </a:xfrm>
          </p:grpSpPr>
          <p:grpSp>
            <p:nvGrpSpPr>
              <p:cNvPr id="54" name="Group 53">
                <a:extLst>
                  <a:ext uri="{FF2B5EF4-FFF2-40B4-BE49-F238E27FC236}">
                    <a16:creationId xmlns:a16="http://schemas.microsoft.com/office/drawing/2014/main" id="{1AFB28DB-4682-4F16-850D-D2F0FB76E48B}"/>
                  </a:ext>
                </a:extLst>
              </p:cNvPr>
              <p:cNvGrpSpPr/>
              <p:nvPr/>
            </p:nvGrpSpPr>
            <p:grpSpPr>
              <a:xfrm>
                <a:off x="1748900" y="3880498"/>
                <a:ext cx="4347101" cy="2877143"/>
                <a:chOff x="3072962" y="1263460"/>
                <a:chExt cx="5994838" cy="4294379"/>
              </a:xfrm>
            </p:grpSpPr>
            <p:pic>
              <p:nvPicPr>
                <p:cNvPr id="56" name="Picture 55">
                  <a:extLst>
                    <a:ext uri="{FF2B5EF4-FFF2-40B4-BE49-F238E27FC236}">
                      <a16:creationId xmlns:a16="http://schemas.microsoft.com/office/drawing/2014/main" id="{18E581CD-9398-4E2E-AF27-04AE6774A3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57" name="Rectangle 56">
                  <a:extLst>
                    <a:ext uri="{FF2B5EF4-FFF2-40B4-BE49-F238E27FC236}">
                      <a16:creationId xmlns:a16="http://schemas.microsoft.com/office/drawing/2014/main" id="{A5C32432-0BA9-44B6-88D0-6D94CEDAF7A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55" name="TextBox 54">
                <a:extLst>
                  <a:ext uri="{FF2B5EF4-FFF2-40B4-BE49-F238E27FC236}">
                    <a16:creationId xmlns:a16="http://schemas.microsoft.com/office/drawing/2014/main" id="{4F49A9B0-486D-4409-B67A-87125EE7C497}"/>
                  </a:ext>
                </a:extLst>
              </p:cNvPr>
              <p:cNvSpPr txBox="1"/>
              <p:nvPr/>
            </p:nvSpPr>
            <p:spPr>
              <a:xfrm>
                <a:off x="1748606" y="407434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53" name="Rectangle 52">
              <a:extLst>
                <a:ext uri="{FF2B5EF4-FFF2-40B4-BE49-F238E27FC236}">
                  <a16:creationId xmlns:a16="http://schemas.microsoft.com/office/drawing/2014/main" id="{4E0F3D04-4DA8-4279-8894-0B9C153721A5}"/>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587C6BB6-AA38-4123-BD1D-501AE74F3848}"/>
              </a:ext>
            </a:extLst>
          </p:cNvPr>
          <p:cNvSpPr txBox="1"/>
          <p:nvPr/>
        </p:nvSpPr>
        <p:spPr>
          <a:xfrm>
            <a:off x="7576329" y="3324191"/>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 hello.py</a:t>
            </a:r>
          </a:p>
        </p:txBody>
      </p:sp>
      <p:sp>
        <p:nvSpPr>
          <p:cNvPr id="59" name="TextBox 58">
            <a:extLst>
              <a:ext uri="{FF2B5EF4-FFF2-40B4-BE49-F238E27FC236}">
                <a16:creationId xmlns:a16="http://schemas.microsoft.com/office/drawing/2014/main" id="{8BD3AB98-AAE4-4619-A037-ED83A1C20127}"/>
              </a:ext>
            </a:extLst>
          </p:cNvPr>
          <p:cNvSpPr txBox="1"/>
          <p:nvPr/>
        </p:nvSpPr>
        <p:spPr>
          <a:xfrm>
            <a:off x="6143800" y="3666297"/>
            <a:ext cx="6242538" cy="646331"/>
          </a:xfrm>
          <a:prstGeom prst="rect">
            <a:avLst/>
          </a:prstGeom>
          <a:noFill/>
        </p:spPr>
        <p:txBody>
          <a:bodyPr wrap="square">
            <a:spAutoFit/>
          </a:bodyPr>
          <a:lstStyle/>
          <a:p>
            <a:r>
              <a:rPr lang="en-US" sz="1800" dirty="0">
                <a:solidFill>
                  <a:schemeClr val="accent2">
                    <a:lumMod val="20000"/>
                    <a:lumOff val="80000"/>
                  </a:schemeClr>
                </a:solidFill>
                <a:latin typeface="Consolas" panose="020B0609020204030204" pitchFamily="49" charset="0"/>
              </a:rPr>
              <a:t>Hello world!</a:t>
            </a:r>
          </a:p>
          <a:p>
            <a:r>
              <a:rPr lang="en-US" sz="1800" dirty="0">
                <a:solidFill>
                  <a:schemeClr val="accent2">
                    <a:lumMod val="20000"/>
                    <a:lumOff val="80000"/>
                  </a:schemeClr>
                </a:solidFill>
                <a:latin typeface="Consolas" panose="020B0609020204030204" pitchFamily="49" charset="0"/>
              </a:rPr>
              <a:t>Have a nice day!</a:t>
            </a:r>
          </a:p>
        </p:txBody>
      </p:sp>
      <p:sp>
        <p:nvSpPr>
          <p:cNvPr id="105" name="TextBox 104">
            <a:extLst>
              <a:ext uri="{FF2B5EF4-FFF2-40B4-BE49-F238E27FC236}">
                <a16:creationId xmlns:a16="http://schemas.microsoft.com/office/drawing/2014/main" id="{D765FAB1-91C6-4475-BD72-9F82A86A849B}"/>
              </a:ext>
            </a:extLst>
          </p:cNvPr>
          <p:cNvSpPr txBox="1"/>
          <p:nvPr/>
        </p:nvSpPr>
        <p:spPr>
          <a:xfrm>
            <a:off x="6120944" y="4249123"/>
            <a:ext cx="4578152" cy="372180"/>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nvGrpSpPr>
          <p:cNvPr id="2" name="Group 1">
            <a:extLst>
              <a:ext uri="{FF2B5EF4-FFF2-40B4-BE49-F238E27FC236}">
                <a16:creationId xmlns:a16="http://schemas.microsoft.com/office/drawing/2014/main" id="{1FBDDF35-D13D-4A99-9BD8-84ACEF2EF94A}"/>
              </a:ext>
            </a:extLst>
          </p:cNvPr>
          <p:cNvGrpSpPr/>
          <p:nvPr/>
        </p:nvGrpSpPr>
        <p:grpSpPr>
          <a:xfrm>
            <a:off x="1162263" y="1003996"/>
            <a:ext cx="10312561" cy="1038188"/>
            <a:chOff x="1162263" y="1003996"/>
            <a:chExt cx="10312561" cy="1038188"/>
          </a:xfrm>
        </p:grpSpPr>
        <p:sp>
          <p:nvSpPr>
            <p:cNvPr id="20" name="TextBox 19">
              <a:extLst>
                <a:ext uri="{FF2B5EF4-FFF2-40B4-BE49-F238E27FC236}">
                  <a16:creationId xmlns:a16="http://schemas.microsoft.com/office/drawing/2014/main" id="{A818ACCB-76F9-4756-B649-5977986015A2}"/>
                </a:ext>
              </a:extLst>
            </p:cNvPr>
            <p:cNvSpPr txBox="1"/>
            <p:nvPr/>
          </p:nvSpPr>
          <p:spPr>
            <a:xfrm>
              <a:off x="1167722" y="1003996"/>
              <a:ext cx="10307102" cy="461665"/>
            </a:xfrm>
            <a:prstGeom prst="rect">
              <a:avLst/>
            </a:prstGeom>
            <a:noFill/>
            <a:ln>
              <a:noFill/>
            </a:ln>
          </p:spPr>
          <p:txBody>
            <a:bodyPr wrap="square" rtlCol="0">
              <a:spAutoFit/>
            </a:bodyPr>
            <a:lstStyle/>
            <a:p>
              <a:pPr algn="ctr"/>
              <a:r>
                <a:rPr lang="en-US" sz="2400" dirty="0">
                  <a:latin typeface="Corbel" panose="020B0503020204020204" pitchFamily="34" charset="0"/>
                </a:rPr>
                <a:t>The Python interpreter is officially called the </a:t>
              </a:r>
              <a:r>
                <a:rPr lang="en-US" sz="2400" dirty="0">
                  <a:solidFill>
                    <a:srgbClr val="FF0000"/>
                  </a:solidFill>
                  <a:latin typeface="Corbel" panose="020B0503020204020204" pitchFamily="34" charset="0"/>
                </a:rPr>
                <a:t>Python Shell</a:t>
              </a:r>
              <a:r>
                <a:rPr lang="en-US" sz="2400" dirty="0">
                  <a:latin typeface="Corbel" panose="020B0503020204020204" pitchFamily="34" charset="0"/>
                </a:rPr>
                <a:t>.</a:t>
              </a:r>
            </a:p>
          </p:txBody>
        </p:sp>
        <p:sp>
          <p:nvSpPr>
            <p:cNvPr id="21" name="TextBox 20">
              <a:extLst>
                <a:ext uri="{FF2B5EF4-FFF2-40B4-BE49-F238E27FC236}">
                  <a16:creationId xmlns:a16="http://schemas.microsoft.com/office/drawing/2014/main" id="{20CF1EB1-3CE2-4183-8F4A-7BA6AC512FE6}"/>
                </a:ext>
              </a:extLst>
            </p:cNvPr>
            <p:cNvSpPr txBox="1"/>
            <p:nvPr/>
          </p:nvSpPr>
          <p:spPr>
            <a:xfrm>
              <a:off x="1162263" y="1580519"/>
              <a:ext cx="10307102" cy="461665"/>
            </a:xfrm>
            <a:prstGeom prst="rect">
              <a:avLst/>
            </a:prstGeom>
            <a:noFill/>
            <a:ln>
              <a:noFill/>
            </a:ln>
          </p:spPr>
          <p:txBody>
            <a:bodyPr wrap="square" rtlCol="0">
              <a:spAutoFit/>
            </a:bodyPr>
            <a:lstStyle/>
            <a:p>
              <a:pPr algn="ctr"/>
              <a:r>
                <a:rPr lang="en-US" sz="2400" dirty="0">
                  <a:latin typeface="Corbel" panose="020B0503020204020204" pitchFamily="34" charset="0"/>
                </a:rPr>
                <a:t>It can be used interactively ...</a:t>
              </a:r>
            </a:p>
          </p:txBody>
        </p:sp>
      </p:grpSp>
    </p:spTree>
    <p:extLst>
      <p:ext uri="{BB962C8B-B14F-4D97-AF65-F5344CB8AC3E}">
        <p14:creationId xmlns:p14="http://schemas.microsoft.com/office/powerpoint/2010/main" val="326761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1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9">
                                            <p:txEl>
                                              <p:pRg st="0" end="0"/>
                                            </p:txEl>
                                          </p:spTgt>
                                        </p:tgtEl>
                                        <p:attrNameLst>
                                          <p:attrName>style.visibility</p:attrName>
                                        </p:attrNameLst>
                                      </p:cBhvr>
                                      <p:to>
                                        <p:strVal val="visible"/>
                                      </p:to>
                                    </p:set>
                                  </p:childTnLst>
                                </p:cTn>
                              </p:par>
                            </p:childTnLst>
                          </p:cTn>
                        </p:par>
                        <p:par>
                          <p:cTn id="24" fill="hold">
                            <p:stCondLst>
                              <p:cond delay="0"/>
                            </p:stCondLst>
                            <p:childTnLst>
                              <p:par>
                                <p:cTn id="25" presetID="22" presetClass="entr" presetSubtype="8" fill="hold" grpId="0" nodeType="afterEffect">
                                  <p:stCondLst>
                                    <p:cond delay="0"/>
                                  </p:stCondLst>
                                  <p:childTnLst>
                                    <p:set>
                                      <p:cBhvr>
                                        <p:cTn id="26" dur="1" fill="hold">
                                          <p:stCondLst>
                                            <p:cond delay="0"/>
                                          </p:stCondLst>
                                        </p:cTn>
                                        <p:tgtEl>
                                          <p:spTgt spid="59">
                                            <p:txEl>
                                              <p:pRg st="1" end="1"/>
                                            </p:txEl>
                                          </p:spTgt>
                                        </p:tgtEl>
                                        <p:attrNameLst>
                                          <p:attrName>style.visibility</p:attrName>
                                        </p:attrNameLst>
                                      </p:cBhvr>
                                      <p:to>
                                        <p:strVal val="visible"/>
                                      </p:to>
                                    </p:set>
                                    <p:animEffect transition="in" filter="wipe(left)">
                                      <p:cBhvr>
                                        <p:cTn id="27" dur="500"/>
                                        <p:tgtEl>
                                          <p:spTgt spid="59">
                                            <p:txEl>
                                              <p:pRg st="1" end="1"/>
                                            </p:txEl>
                                          </p:spTgt>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8" grpId="0"/>
      <p:bldP spid="59" grpId="0" uiExpand="1" build="p"/>
      <p:bldP spid="10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Analyzing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22119"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21928" y="3143072"/>
            <a:ext cx="3592403"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df.describe</a:t>
            </a:r>
            <a:r>
              <a:rPr lang="en-US" dirty="0">
                <a:solidFill>
                  <a:schemeClr val="accent1">
                    <a:lumMod val="20000"/>
                    <a:lumOff val="80000"/>
                  </a:schemeClr>
                </a:solidFill>
                <a:latin typeface="Consolas" panose="020B0609020204030204" pitchFamily="49" charset="0"/>
              </a:rPr>
              <a:t>()</a:t>
            </a:r>
            <a:endParaRPr lang="en-US" sz="1800" dirty="0">
              <a:solidFill>
                <a:schemeClr val="accent1">
                  <a:lumMod val="20000"/>
                  <a:lumOff val="80000"/>
                </a:schemeClr>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254452" y="947235"/>
            <a:ext cx="11850136"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analyze it for you!</a:t>
            </a:r>
          </a:p>
        </p:txBody>
      </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3900685" y="2644668"/>
            <a:ext cx="3101109" cy="859645"/>
          </a:xfrm>
          <a:prstGeom prst="wedgeRoundRectCallout">
            <a:avLst>
              <a:gd name="adj1" fmla="val -95330"/>
              <a:gd name="adj2" fmla="val 307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ask Pandas for a summary of our dataset.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pic>
        <p:nvPicPr>
          <p:cNvPr id="4" name="Picture 3">
            <a:extLst>
              <a:ext uri="{FF2B5EF4-FFF2-40B4-BE49-F238E27FC236}">
                <a16:creationId xmlns:a16="http://schemas.microsoft.com/office/drawing/2014/main" id="{90B9891E-CDC8-4E66-A390-A9A19BC33351}"/>
              </a:ext>
            </a:extLst>
          </p:cNvPr>
          <p:cNvPicPr>
            <a:picLocks noChangeAspect="1"/>
          </p:cNvPicPr>
          <p:nvPr/>
        </p:nvPicPr>
        <p:blipFill rotWithShape="1">
          <a:blip r:embed="rId4"/>
          <a:srcRect r="49205" b="3476"/>
          <a:stretch/>
        </p:blipFill>
        <p:spPr>
          <a:xfrm>
            <a:off x="346701" y="3485181"/>
            <a:ext cx="5701766" cy="2425584"/>
          </a:xfrm>
          <a:prstGeom prst="rect">
            <a:avLst/>
          </a:prstGeom>
        </p:spPr>
      </p:pic>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48" name="Speech Bubble: Rectangle with Corners Rounded 47">
            <a:extLst>
              <a:ext uri="{FF2B5EF4-FFF2-40B4-BE49-F238E27FC236}">
                <a16:creationId xmlns:a16="http://schemas.microsoft.com/office/drawing/2014/main" id="{872CE9A8-2AA9-494F-983B-21E70071B0B6}"/>
              </a:ext>
            </a:extLst>
          </p:cNvPr>
          <p:cNvSpPr/>
          <p:nvPr/>
        </p:nvSpPr>
        <p:spPr>
          <a:xfrm>
            <a:off x="5960054" y="5787946"/>
            <a:ext cx="3101109" cy="1035537"/>
          </a:xfrm>
          <a:prstGeom prst="wedgeRoundRectCallout">
            <a:avLst>
              <a:gd name="adj1" fmla="val -79332"/>
              <a:gd name="adj2" fmla="val -1045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As you can see, Pandas summarizes each column of data for us! </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67988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animEffect transition="in" filter="wipe(left)">
                                      <p:cBhvr>
                                        <p:cTn id="11" dur="500"/>
                                        <p:tgtEl>
                                          <p:spTgt spid="4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1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down)">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P spid="43" grpId="0"/>
      <p:bldP spid="58" grpId="0"/>
      <p:bldP spid="26" grpId="0" animBg="1"/>
      <p:bldP spid="26" grpId="1" animBg="1"/>
      <p:bldP spid="48" grpId="0" animBg="1"/>
      <p:bldP spid="48"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Analyzing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199"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21928" y="3143072"/>
            <a:ext cx="3592403"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df.corr</a:t>
            </a:r>
            <a:r>
              <a:rPr lang="en-US" dirty="0">
                <a:solidFill>
                  <a:schemeClr val="accent1">
                    <a:lumMod val="20000"/>
                    <a:lumOff val="80000"/>
                  </a:schemeClr>
                </a:solidFill>
                <a:latin typeface="Consolas" panose="020B0609020204030204" pitchFamily="49" charset="0"/>
              </a:rPr>
              <a:t>()</a:t>
            </a:r>
            <a:endParaRPr lang="en-US" sz="1800" dirty="0">
              <a:solidFill>
                <a:schemeClr val="accent1">
                  <a:lumMod val="20000"/>
                  <a:lumOff val="80000"/>
                </a:schemeClr>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435771" y="947235"/>
            <a:ext cx="11487498"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analyze it for you!</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grpSp>
        <p:nvGrpSpPr>
          <p:cNvPr id="50" name="Group 49">
            <a:extLst>
              <a:ext uri="{FF2B5EF4-FFF2-40B4-BE49-F238E27FC236}">
                <a16:creationId xmlns:a16="http://schemas.microsoft.com/office/drawing/2014/main" id="{678D2622-DC81-4122-9C0B-BFFC8C0E2420}"/>
              </a:ext>
            </a:extLst>
          </p:cNvPr>
          <p:cNvGrpSpPr/>
          <p:nvPr/>
        </p:nvGrpSpPr>
        <p:grpSpPr>
          <a:xfrm>
            <a:off x="254452" y="3437129"/>
            <a:ext cx="6591622" cy="1723269"/>
            <a:chOff x="254452" y="3437129"/>
            <a:chExt cx="6591622" cy="1723269"/>
          </a:xfrm>
        </p:grpSpPr>
        <p:grpSp>
          <p:nvGrpSpPr>
            <p:cNvPr id="27" name="Group 26">
              <a:extLst>
                <a:ext uri="{FF2B5EF4-FFF2-40B4-BE49-F238E27FC236}">
                  <a16:creationId xmlns:a16="http://schemas.microsoft.com/office/drawing/2014/main" id="{30F425B1-2DE3-4CB9-8FA9-8226DE631A2D}"/>
                </a:ext>
              </a:extLst>
            </p:cNvPr>
            <p:cNvGrpSpPr/>
            <p:nvPr/>
          </p:nvGrpSpPr>
          <p:grpSpPr>
            <a:xfrm>
              <a:off x="254452" y="3437129"/>
              <a:ext cx="6591622" cy="1723269"/>
              <a:chOff x="254452" y="3437129"/>
              <a:chExt cx="6591622" cy="1723269"/>
            </a:xfrm>
          </p:grpSpPr>
          <p:pic>
            <p:nvPicPr>
              <p:cNvPr id="6" name="Picture 5">
                <a:extLst>
                  <a:ext uri="{FF2B5EF4-FFF2-40B4-BE49-F238E27FC236}">
                    <a16:creationId xmlns:a16="http://schemas.microsoft.com/office/drawing/2014/main" id="{6A1C9A5A-D3C4-408F-ACE5-0D7DA9A12382}"/>
                  </a:ext>
                </a:extLst>
              </p:cNvPr>
              <p:cNvPicPr>
                <a:picLocks noChangeAspect="1"/>
              </p:cNvPicPr>
              <p:nvPr/>
            </p:nvPicPr>
            <p:blipFill rotWithShape="1">
              <a:blip r:embed="rId4"/>
              <a:srcRect r="20894" b="1693"/>
              <a:stretch/>
            </p:blipFill>
            <p:spPr>
              <a:xfrm>
                <a:off x="254452" y="3545764"/>
                <a:ext cx="6591622" cy="1614634"/>
              </a:xfrm>
              <a:prstGeom prst="rect">
                <a:avLst/>
              </a:prstGeom>
            </p:spPr>
          </p:pic>
          <p:pic>
            <p:nvPicPr>
              <p:cNvPr id="8" name="Picture 7">
                <a:extLst>
                  <a:ext uri="{FF2B5EF4-FFF2-40B4-BE49-F238E27FC236}">
                    <a16:creationId xmlns:a16="http://schemas.microsoft.com/office/drawing/2014/main" id="{26D58B5F-CD20-44A7-BF78-2067B4DEBEF2}"/>
                  </a:ext>
                </a:extLst>
              </p:cNvPr>
              <p:cNvPicPr>
                <a:picLocks noChangeAspect="1"/>
              </p:cNvPicPr>
              <p:nvPr/>
            </p:nvPicPr>
            <p:blipFill rotWithShape="1">
              <a:blip r:embed="rId5"/>
              <a:srcRect r="7540"/>
              <a:stretch/>
            </p:blipFill>
            <p:spPr>
              <a:xfrm>
                <a:off x="4936538" y="3437129"/>
                <a:ext cx="1909536" cy="1642449"/>
              </a:xfrm>
              <a:prstGeom prst="rect">
                <a:avLst/>
              </a:prstGeom>
            </p:spPr>
          </p:pic>
        </p:grpSp>
        <p:sp>
          <p:nvSpPr>
            <p:cNvPr id="49" name="TextBox 48">
              <a:extLst>
                <a:ext uri="{FF2B5EF4-FFF2-40B4-BE49-F238E27FC236}">
                  <a16:creationId xmlns:a16="http://schemas.microsoft.com/office/drawing/2014/main" id="{15038E30-49E4-4764-8137-354C44E07EFF}"/>
                </a:ext>
              </a:extLst>
            </p:cNvPr>
            <p:cNvSpPr txBox="1"/>
            <p:nvPr/>
          </p:nvSpPr>
          <p:spPr>
            <a:xfrm>
              <a:off x="4741896" y="4090969"/>
              <a:ext cx="386644" cy="400110"/>
            </a:xfrm>
            <a:prstGeom prst="rect">
              <a:avLst/>
            </a:prstGeom>
            <a:noFill/>
          </p:spPr>
          <p:txBody>
            <a:bodyPr wrap="none" rtlCol="0">
              <a:spAutoFit/>
            </a:bodyPr>
            <a:lstStyle/>
            <a:p>
              <a:pPr algn="ctr"/>
              <a:r>
                <a:rPr lang="en-US" sz="2000" dirty="0">
                  <a:solidFill>
                    <a:schemeClr val="bg1"/>
                  </a:solidFill>
                </a:rPr>
                <a:t>...</a:t>
              </a:r>
            </a:p>
          </p:txBody>
        </p:sp>
      </p:gr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3900685" y="2426830"/>
            <a:ext cx="3101109" cy="1077484"/>
          </a:xfrm>
          <a:prstGeom prst="wedgeRoundRectCallout">
            <a:avLst>
              <a:gd name="adj1" fmla="val -112530"/>
              <a:gd name="adj2" fmla="val 335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also ask Pandas to show us correlation between variables!</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48" name="Speech Bubble: Rectangle with Corners Rounded 47">
            <a:extLst>
              <a:ext uri="{FF2B5EF4-FFF2-40B4-BE49-F238E27FC236}">
                <a16:creationId xmlns:a16="http://schemas.microsoft.com/office/drawing/2014/main" id="{872CE9A8-2AA9-494F-983B-21E70071B0B6}"/>
              </a:ext>
            </a:extLst>
          </p:cNvPr>
          <p:cNvSpPr/>
          <p:nvPr/>
        </p:nvSpPr>
        <p:spPr>
          <a:xfrm>
            <a:off x="7091456" y="5346994"/>
            <a:ext cx="4107224" cy="1035537"/>
          </a:xfrm>
          <a:prstGeom prst="wedgeRoundRectCallout">
            <a:avLst>
              <a:gd name="adj1" fmla="val -79332"/>
              <a:gd name="adj2" fmla="val -1045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instance, we see there's a negative correlation with partying and doing well on the final!</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38506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wipe(left)">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1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P spid="43" grpId="0"/>
      <p:bldP spid="26" grpId="0" animBg="1"/>
      <p:bldP spid="26" grpId="1" animBg="1"/>
      <p:bldP spid="48" grpId="0" animBg="1"/>
      <p:bldP spid="48"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Plotting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30881"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46896" y="3143072"/>
            <a:ext cx="3592403"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import matplotlib</a:t>
            </a:r>
            <a:endParaRPr lang="en-US" sz="1800" dirty="0">
              <a:solidFill>
                <a:srgbClr val="DAE3F3"/>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621792" y="947235"/>
            <a:ext cx="11115456"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plot it as well!</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2" name="TextBox 31">
            <a:extLst>
              <a:ext uri="{FF2B5EF4-FFF2-40B4-BE49-F238E27FC236}">
                <a16:creationId xmlns:a16="http://schemas.microsoft.com/office/drawing/2014/main" id="{12EC8197-63FA-4957-AF43-9D79DF8F4B78}"/>
              </a:ext>
            </a:extLst>
          </p:cNvPr>
          <p:cNvSpPr txBox="1"/>
          <p:nvPr/>
        </p:nvSpPr>
        <p:spPr>
          <a:xfrm>
            <a:off x="205133" y="341617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3" name="TextBox 32">
            <a:extLst>
              <a:ext uri="{FF2B5EF4-FFF2-40B4-BE49-F238E27FC236}">
                <a16:creationId xmlns:a16="http://schemas.microsoft.com/office/drawing/2014/main" id="{61D553C0-D4C4-4DA2-AFD0-2CB0E9B080AA}"/>
              </a:ext>
            </a:extLst>
          </p:cNvPr>
          <p:cNvSpPr txBox="1"/>
          <p:nvPr/>
        </p:nvSpPr>
        <p:spPr>
          <a:xfrm>
            <a:off x="743378" y="3422418"/>
            <a:ext cx="4346680"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a:t>
            </a:r>
            <a:r>
              <a:rPr lang="en-US" dirty="0" err="1">
                <a:solidFill>
                  <a:schemeClr val="accent1">
                    <a:lumMod val="20000"/>
                    <a:lumOff val="80000"/>
                  </a:schemeClr>
                </a:solidFill>
                <a:latin typeface="Consolas" panose="020B0609020204030204" pitchFamily="49" charset="0"/>
              </a:rPr>
              <a:t>matplotlib.pyplot</a:t>
            </a:r>
            <a:r>
              <a:rPr lang="en-US" dirty="0">
                <a:solidFill>
                  <a:schemeClr val="accent1">
                    <a:lumMod val="20000"/>
                    <a:lumOff val="80000"/>
                  </a:schemeClr>
                </a:solidFill>
                <a:latin typeface="Consolas" panose="020B0609020204030204" pitchFamily="49" charset="0"/>
              </a:rPr>
              <a:t> as </a:t>
            </a:r>
            <a:r>
              <a:rPr lang="en-US" dirty="0" err="1">
                <a:solidFill>
                  <a:schemeClr val="accent1">
                    <a:lumMod val="20000"/>
                    <a:lumOff val="80000"/>
                  </a:schemeClr>
                </a:solidFill>
                <a:latin typeface="Consolas" panose="020B0609020204030204" pitchFamily="49" charset="0"/>
              </a:rPr>
              <a:t>plt</a:t>
            </a:r>
            <a:endParaRPr lang="en-US" sz="1800" dirty="0">
              <a:solidFill>
                <a:schemeClr val="accent1">
                  <a:lumMod val="20000"/>
                  <a:lumOff val="80000"/>
                </a:schemeClr>
              </a:solidFill>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1812164" y="5217390"/>
            <a:ext cx="3101109" cy="1077484"/>
          </a:xfrm>
          <a:prstGeom prst="wedgeRoundRectCallout">
            <a:avLst>
              <a:gd name="adj1" fmla="val -65985"/>
              <a:gd name="adj2" fmla="val -1296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generate a plot of all of our columns. </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34" name="TextBox 33">
            <a:extLst>
              <a:ext uri="{FF2B5EF4-FFF2-40B4-BE49-F238E27FC236}">
                <a16:creationId xmlns:a16="http://schemas.microsoft.com/office/drawing/2014/main" id="{0C5AFA7E-7561-4703-A50A-0FD6CC44D185}"/>
              </a:ext>
            </a:extLst>
          </p:cNvPr>
          <p:cNvSpPr txBox="1"/>
          <p:nvPr/>
        </p:nvSpPr>
        <p:spPr>
          <a:xfrm>
            <a:off x="198494" y="371698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5" name="TextBox 34">
            <a:extLst>
              <a:ext uri="{FF2B5EF4-FFF2-40B4-BE49-F238E27FC236}">
                <a16:creationId xmlns:a16="http://schemas.microsoft.com/office/drawing/2014/main" id="{D218619D-2971-4428-B4EF-523D02409775}"/>
              </a:ext>
            </a:extLst>
          </p:cNvPr>
          <p:cNvSpPr txBox="1"/>
          <p:nvPr/>
        </p:nvSpPr>
        <p:spPr>
          <a:xfrm>
            <a:off x="742635" y="3729621"/>
            <a:ext cx="4346680"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df.plot</a:t>
            </a:r>
            <a:r>
              <a:rPr lang="en-US" dirty="0">
                <a:solidFill>
                  <a:schemeClr val="accent1">
                    <a:lumMod val="20000"/>
                    <a:lumOff val="80000"/>
                  </a:schemeClr>
                </a:solidFill>
                <a:latin typeface="Consolas" panose="020B0609020204030204" pitchFamily="49" charset="0"/>
              </a:rPr>
              <a:t>()  # creates a plot</a:t>
            </a:r>
            <a:endParaRPr lang="en-US" sz="1800" dirty="0">
              <a:solidFill>
                <a:schemeClr val="accent1">
                  <a:lumMod val="20000"/>
                  <a:lumOff val="80000"/>
                </a:schemeClr>
              </a:solidFill>
              <a:latin typeface="Consolas" panose="020B0609020204030204" pitchFamily="49" charset="0"/>
            </a:endParaRPr>
          </a:p>
        </p:txBody>
      </p:sp>
      <p:sp>
        <p:nvSpPr>
          <p:cNvPr id="36" name="TextBox 35">
            <a:extLst>
              <a:ext uri="{FF2B5EF4-FFF2-40B4-BE49-F238E27FC236}">
                <a16:creationId xmlns:a16="http://schemas.microsoft.com/office/drawing/2014/main" id="{223167DE-60B4-44BD-BB91-F41B7A8B95C4}"/>
              </a:ext>
            </a:extLst>
          </p:cNvPr>
          <p:cNvSpPr txBox="1"/>
          <p:nvPr/>
        </p:nvSpPr>
        <p:spPr>
          <a:xfrm>
            <a:off x="196488" y="4020399"/>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7" name="TextBox 36">
            <a:extLst>
              <a:ext uri="{FF2B5EF4-FFF2-40B4-BE49-F238E27FC236}">
                <a16:creationId xmlns:a16="http://schemas.microsoft.com/office/drawing/2014/main" id="{B4BAAB5F-CC68-4282-BF99-92AF616EE400}"/>
              </a:ext>
            </a:extLst>
          </p:cNvPr>
          <p:cNvSpPr txBox="1"/>
          <p:nvPr/>
        </p:nvSpPr>
        <p:spPr>
          <a:xfrm>
            <a:off x="740629" y="4033032"/>
            <a:ext cx="4346680"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plt.show</a:t>
            </a:r>
            <a:r>
              <a:rPr lang="en-US" dirty="0">
                <a:solidFill>
                  <a:schemeClr val="accent1">
                    <a:lumMod val="20000"/>
                    <a:lumOff val="80000"/>
                  </a:schemeClr>
                </a:solidFill>
                <a:latin typeface="Consolas" panose="020B0609020204030204" pitchFamily="49" charset="0"/>
              </a:rPr>
              <a:t>() # shows plot on screen</a:t>
            </a:r>
            <a:endParaRPr lang="en-US" sz="1800" dirty="0">
              <a:solidFill>
                <a:schemeClr val="accent1">
                  <a:lumMod val="20000"/>
                  <a:lumOff val="80000"/>
                </a:schemeClr>
              </a:solidFill>
              <a:latin typeface="Consolas" panose="020B0609020204030204" pitchFamily="49" charset="0"/>
            </a:endParaRPr>
          </a:p>
        </p:txBody>
      </p:sp>
      <p:pic>
        <p:nvPicPr>
          <p:cNvPr id="4" name="Picture 3">
            <a:extLst>
              <a:ext uri="{FF2B5EF4-FFF2-40B4-BE49-F238E27FC236}">
                <a16:creationId xmlns:a16="http://schemas.microsoft.com/office/drawing/2014/main" id="{7E108FA0-E8F1-4D36-8817-76028878A0EC}"/>
              </a:ext>
            </a:extLst>
          </p:cNvPr>
          <p:cNvPicPr>
            <a:picLocks noChangeAspect="1"/>
          </p:cNvPicPr>
          <p:nvPr/>
        </p:nvPicPr>
        <p:blipFill>
          <a:blip r:embed="rId4"/>
          <a:stretch>
            <a:fillRect/>
          </a:stretch>
        </p:blipFill>
        <p:spPr>
          <a:xfrm>
            <a:off x="5294083" y="2761054"/>
            <a:ext cx="4312360" cy="3851564"/>
          </a:xfrm>
          <a:prstGeom prst="rect">
            <a:avLst/>
          </a:prstGeom>
        </p:spPr>
      </p:pic>
      <p:sp>
        <p:nvSpPr>
          <p:cNvPr id="38" name="Speech Bubble: Rectangle with Corners Rounded 37">
            <a:extLst>
              <a:ext uri="{FF2B5EF4-FFF2-40B4-BE49-F238E27FC236}">
                <a16:creationId xmlns:a16="http://schemas.microsoft.com/office/drawing/2014/main" id="{75C8AD53-A44C-4A14-BEBA-C40461AECE23}"/>
              </a:ext>
            </a:extLst>
          </p:cNvPr>
          <p:cNvSpPr/>
          <p:nvPr/>
        </p:nvSpPr>
        <p:spPr>
          <a:xfrm>
            <a:off x="3475331" y="1100867"/>
            <a:ext cx="3974932" cy="1361330"/>
          </a:xfrm>
          <a:prstGeom prst="wedgeRoundRectCallout">
            <a:avLst>
              <a:gd name="adj1" fmla="val -78161"/>
              <a:gd name="adj2" fmla="val 1034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lumMod val="20000"/>
                    <a:lumOff val="80000"/>
                  </a:schemeClr>
                </a:solidFill>
                <a:latin typeface="Corbel" panose="020B0503020204020204" pitchFamily="34" charset="0"/>
                <a:cs typeface="Cordia New" panose="020B0502040204020203" pitchFamily="34" charset="-34"/>
              </a:rPr>
              <a:t>matplolib</a:t>
            </a:r>
            <a:r>
              <a:rPr lang="en-US" sz="2000" dirty="0">
                <a:solidFill>
                  <a:schemeClr val="accent2">
                    <a:lumMod val="20000"/>
                    <a:lumOff val="80000"/>
                  </a:schemeClr>
                </a:solidFill>
                <a:latin typeface="Corbel" panose="020B0503020204020204" pitchFamily="34" charset="0"/>
                <a:cs typeface="Cordia New" panose="020B0502040204020203" pitchFamily="34" charset="-34"/>
              </a:rPr>
              <a:t> </a:t>
            </a:r>
            <a:r>
              <a:rPr lang="en-US" sz="2000" dirty="0">
                <a:latin typeface="Corbel" panose="020B0503020204020204" pitchFamily="34" charset="0"/>
                <a:cs typeface="Cordia New" panose="020B0502040204020203" pitchFamily="34" charset="-34"/>
              </a:rPr>
              <a:t>is a Python plotting library, inspired by the MATLAB analytics system.</a:t>
            </a:r>
          </a:p>
        </p:txBody>
      </p:sp>
      <p:sp>
        <p:nvSpPr>
          <p:cNvPr id="39" name="Speech Bubble: Rectangle with Corners Rounded 38">
            <a:extLst>
              <a:ext uri="{FF2B5EF4-FFF2-40B4-BE49-F238E27FC236}">
                <a16:creationId xmlns:a16="http://schemas.microsoft.com/office/drawing/2014/main" id="{771923D1-7A61-4110-A93F-727178835FAF}"/>
              </a:ext>
            </a:extLst>
          </p:cNvPr>
          <p:cNvSpPr/>
          <p:nvPr/>
        </p:nvSpPr>
        <p:spPr>
          <a:xfrm>
            <a:off x="2674461" y="1681310"/>
            <a:ext cx="4658936" cy="1361330"/>
          </a:xfrm>
          <a:prstGeom prst="wedgeRoundRectCallout">
            <a:avLst>
              <a:gd name="adj1" fmla="val -78161"/>
              <a:gd name="adj2" fmla="val 1034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cs typeface="Cordia New" panose="020B0502040204020203" pitchFamily="34" charset="-34"/>
              </a:rPr>
              <a:t>Plotting is done in two phases:</a:t>
            </a:r>
          </a:p>
          <a:p>
            <a:pPr algn="ctr"/>
            <a:endParaRPr lang="en-US" sz="900" dirty="0">
              <a:latin typeface="Corbel" panose="020B0503020204020204" pitchFamily="34" charset="0"/>
              <a:cs typeface="Cordia New" panose="020B0502040204020203" pitchFamily="34" charset="-34"/>
            </a:endParaRPr>
          </a:p>
          <a:p>
            <a:pPr algn="ctr"/>
            <a:r>
              <a:rPr lang="en-US" sz="2000" dirty="0">
                <a:solidFill>
                  <a:schemeClr val="bg1"/>
                </a:solidFill>
                <a:latin typeface="Corbel" panose="020B0503020204020204" pitchFamily="34" charset="0"/>
                <a:cs typeface="Cordia New" panose="020B0502040204020203" pitchFamily="34" charset="-34"/>
              </a:rPr>
              <a:t>First you ask the </a:t>
            </a:r>
            <a:r>
              <a:rPr lang="en-US" sz="2000" dirty="0" err="1">
                <a:solidFill>
                  <a:schemeClr val="bg1"/>
                </a:solidFill>
                <a:latin typeface="Corbel" panose="020B0503020204020204" pitchFamily="34" charset="0"/>
                <a:cs typeface="Cordia New" panose="020B0502040204020203" pitchFamily="34" charset="-34"/>
              </a:rPr>
              <a:t>dataframe</a:t>
            </a:r>
            <a:r>
              <a:rPr lang="en-US" sz="2000" dirty="0">
                <a:solidFill>
                  <a:schemeClr val="bg1"/>
                </a:solidFill>
                <a:latin typeface="Corbel" panose="020B0503020204020204" pitchFamily="34" charset="0"/>
                <a:cs typeface="Cordia New" panose="020B0502040204020203" pitchFamily="34" charset="-34"/>
              </a:rPr>
              <a:t> to </a:t>
            </a:r>
            <a:r>
              <a:rPr lang="en-US" sz="2000" dirty="0">
                <a:solidFill>
                  <a:srgbClr val="FBE0CD"/>
                </a:solidFill>
                <a:latin typeface="Corbel" panose="020B0503020204020204" pitchFamily="34" charset="0"/>
                <a:cs typeface="Cordia New" panose="020B0502040204020203" pitchFamily="34" charset="-34"/>
              </a:rPr>
              <a:t>generate the plot</a:t>
            </a:r>
            <a:r>
              <a:rPr lang="en-US" sz="2000" dirty="0">
                <a:solidFill>
                  <a:schemeClr val="accent2">
                    <a:lumMod val="20000"/>
                    <a:lumOff val="80000"/>
                  </a:schemeClr>
                </a:solidFill>
                <a:latin typeface="Corbel" panose="020B0503020204020204" pitchFamily="34" charset="0"/>
                <a:cs typeface="Cordia New" panose="020B0502040204020203" pitchFamily="34" charset="-34"/>
              </a:rPr>
              <a:t> (but not display it).</a:t>
            </a:r>
          </a:p>
        </p:txBody>
      </p:sp>
      <p:sp>
        <p:nvSpPr>
          <p:cNvPr id="40" name="Speech Bubble: Rectangle with Corners Rounded 39">
            <a:extLst>
              <a:ext uri="{FF2B5EF4-FFF2-40B4-BE49-F238E27FC236}">
                <a16:creationId xmlns:a16="http://schemas.microsoft.com/office/drawing/2014/main" id="{8EBA98B4-845C-434E-94B0-E387F092DBA1}"/>
              </a:ext>
            </a:extLst>
          </p:cNvPr>
          <p:cNvSpPr/>
          <p:nvPr/>
        </p:nvSpPr>
        <p:spPr>
          <a:xfrm>
            <a:off x="2774056" y="4739681"/>
            <a:ext cx="4000861" cy="885137"/>
          </a:xfrm>
          <a:prstGeom prst="wedgeRoundRectCallout">
            <a:avLst>
              <a:gd name="adj1" fmla="val -84213"/>
              <a:gd name="adj2" fmla="val -936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cs typeface="Cordia New" panose="020B0502040204020203" pitchFamily="34" charset="-34"/>
              </a:rPr>
              <a:t>Second, you ask the matplotlib to </a:t>
            </a:r>
            <a:r>
              <a:rPr lang="en-US" sz="2000" dirty="0">
                <a:solidFill>
                  <a:schemeClr val="accent2">
                    <a:lumMod val="20000"/>
                    <a:lumOff val="80000"/>
                  </a:schemeClr>
                </a:solidFill>
                <a:latin typeface="Corbel" panose="020B0503020204020204" pitchFamily="34" charset="0"/>
                <a:cs typeface="Cordia New" panose="020B0502040204020203" pitchFamily="34" charset="-34"/>
              </a:rPr>
              <a:t>display the plot on the screen.</a:t>
            </a:r>
          </a:p>
        </p:txBody>
      </p:sp>
    </p:spTree>
    <p:extLst>
      <p:ext uri="{BB962C8B-B14F-4D97-AF65-F5344CB8AC3E}">
        <p14:creationId xmlns:p14="http://schemas.microsoft.com/office/powerpoint/2010/main" val="417620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animEffect transition="in" filter="wipe(left)">
                                      <p:cBhvr>
                                        <p:cTn id="11" dur="500"/>
                                        <p:tgtEl>
                                          <p:spTgt spid="4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1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2">
                                            <p:txEl>
                                              <p:pRg st="0" end="0"/>
                                            </p:txEl>
                                          </p:spTgt>
                                        </p:tgtEl>
                                        <p:attrNameLst>
                                          <p:attrName>style.visibility</p:attrName>
                                        </p:attrNameLst>
                                      </p:cBhvr>
                                      <p:to>
                                        <p:strVal val="visible"/>
                                      </p:to>
                                    </p:set>
                                    <p:animEffect transition="in" filter="wipe(left)">
                                      <p:cBhvr>
                                        <p:cTn id="26" dur="500"/>
                                        <p:tgtEl>
                                          <p:spTgt spid="3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1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wipe(left)">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1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wipe(left)">
                                      <p:cBhvr>
                                        <p:cTn id="46" dur="500"/>
                                        <p:tgtEl>
                                          <p:spTgt spid="3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1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down)">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3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down)">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500"/>
                                        <p:tgtEl>
                                          <p:spTgt spid="40"/>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40"/>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3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35"/>
                                        </p:tgtEl>
                                      </p:cBhvr>
                                    </p:animEffect>
                                    <p:set>
                                      <p:cBhvr>
                                        <p:cTn id="90" dur="1" fill="hold">
                                          <p:stCondLst>
                                            <p:cond delay="499"/>
                                          </p:stCondLst>
                                        </p:cTn>
                                        <p:tgtEl>
                                          <p:spTgt spid="35"/>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6">
                                            <p:txEl>
                                              <p:pRg st="0" end="0"/>
                                            </p:txEl>
                                          </p:spTgt>
                                        </p:tgtEl>
                                      </p:cBhvr>
                                    </p:animEffect>
                                    <p:set>
                                      <p:cBhvr>
                                        <p:cTn id="93" dur="1" fill="hold">
                                          <p:stCondLst>
                                            <p:cond delay="499"/>
                                          </p:stCondLst>
                                        </p:cTn>
                                        <p:tgtEl>
                                          <p:spTgt spid="36">
                                            <p:txEl>
                                              <p:pRg st="0" end="0"/>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7"/>
                                        </p:tgtEl>
                                      </p:cBhvr>
                                    </p:animEffect>
                                    <p:set>
                                      <p:cBhvr>
                                        <p:cTn id="96"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P spid="43" grpId="0"/>
      <p:bldP spid="58" grpId="0"/>
      <p:bldP spid="32" grpId="0" uiExpand="1" build="p"/>
      <p:bldP spid="33" grpId="0"/>
      <p:bldP spid="26" grpId="0" animBg="1"/>
      <p:bldP spid="26" grpId="1" animBg="1"/>
      <p:bldP spid="34" grpId="0" uiExpand="1" build="p"/>
      <p:bldP spid="35" grpId="0"/>
      <p:bldP spid="35" grpId="1"/>
      <p:bldP spid="36" grpId="0" uiExpand="1" build="p"/>
      <p:bldP spid="36" grpId="1" build="allAtOnce"/>
      <p:bldP spid="37" grpId="0"/>
      <p:bldP spid="37" grpId="1"/>
      <p:bldP spid="38" grpId="0" animBg="1"/>
      <p:bldP spid="38" grpId="1" animBg="1"/>
      <p:bldP spid="39" grpId="0" animBg="1"/>
      <p:bldP spid="39" grpId="1" animBg="1"/>
      <p:bldP spid="40" grpId="0" animBg="1"/>
      <p:bldP spid="40"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Plotting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30881"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46896" y="3143072"/>
            <a:ext cx="3592403"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import matplotlib</a:t>
            </a:r>
            <a:endParaRPr lang="en-US" sz="1800" dirty="0">
              <a:solidFill>
                <a:srgbClr val="DAE3F3"/>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560832" y="947235"/>
            <a:ext cx="11237376"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plot it as well!</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2" name="TextBox 31">
            <a:extLst>
              <a:ext uri="{FF2B5EF4-FFF2-40B4-BE49-F238E27FC236}">
                <a16:creationId xmlns:a16="http://schemas.microsoft.com/office/drawing/2014/main" id="{12EC8197-63FA-4957-AF43-9D79DF8F4B78}"/>
              </a:ext>
            </a:extLst>
          </p:cNvPr>
          <p:cNvSpPr txBox="1"/>
          <p:nvPr/>
        </p:nvSpPr>
        <p:spPr>
          <a:xfrm>
            <a:off x="205133" y="341617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3" name="TextBox 32">
            <a:extLst>
              <a:ext uri="{FF2B5EF4-FFF2-40B4-BE49-F238E27FC236}">
                <a16:creationId xmlns:a16="http://schemas.microsoft.com/office/drawing/2014/main" id="{61D553C0-D4C4-4DA2-AFD0-2CB0E9B080AA}"/>
              </a:ext>
            </a:extLst>
          </p:cNvPr>
          <p:cNvSpPr txBox="1"/>
          <p:nvPr/>
        </p:nvSpPr>
        <p:spPr>
          <a:xfrm>
            <a:off x="743378" y="3422418"/>
            <a:ext cx="4346680"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a:t>
            </a:r>
            <a:r>
              <a:rPr lang="en-US" dirty="0" err="1">
                <a:solidFill>
                  <a:schemeClr val="accent1">
                    <a:lumMod val="20000"/>
                    <a:lumOff val="80000"/>
                  </a:schemeClr>
                </a:solidFill>
                <a:latin typeface="Consolas" panose="020B0609020204030204" pitchFamily="49" charset="0"/>
              </a:rPr>
              <a:t>matplotlib.pyplot</a:t>
            </a:r>
            <a:r>
              <a:rPr lang="en-US" dirty="0">
                <a:solidFill>
                  <a:schemeClr val="accent1">
                    <a:lumMod val="20000"/>
                    <a:lumOff val="80000"/>
                  </a:schemeClr>
                </a:solidFill>
                <a:latin typeface="Consolas" panose="020B0609020204030204" pitchFamily="49" charset="0"/>
              </a:rPr>
              <a:t> as </a:t>
            </a:r>
            <a:r>
              <a:rPr lang="en-US" dirty="0" err="1">
                <a:solidFill>
                  <a:schemeClr val="accent1">
                    <a:lumMod val="20000"/>
                    <a:lumOff val="80000"/>
                  </a:schemeClr>
                </a:solidFill>
                <a:latin typeface="Consolas" panose="020B0609020204030204" pitchFamily="49" charset="0"/>
              </a:rPr>
              <a:t>plt</a:t>
            </a:r>
            <a:endParaRPr lang="en-US" sz="1800" dirty="0">
              <a:solidFill>
                <a:schemeClr val="accent1">
                  <a:lumMod val="20000"/>
                  <a:lumOff val="80000"/>
                </a:schemeClr>
              </a:solidFill>
              <a:latin typeface="Consolas" panose="020B0609020204030204" pitchFamily="49" charset="0"/>
            </a:endParaRPr>
          </a:p>
        </p:txBody>
      </p:sp>
      <p:sp>
        <p:nvSpPr>
          <p:cNvPr id="34" name="TextBox 33">
            <a:extLst>
              <a:ext uri="{FF2B5EF4-FFF2-40B4-BE49-F238E27FC236}">
                <a16:creationId xmlns:a16="http://schemas.microsoft.com/office/drawing/2014/main" id="{0C5AFA7E-7561-4703-A50A-0FD6CC44D185}"/>
              </a:ext>
            </a:extLst>
          </p:cNvPr>
          <p:cNvSpPr txBox="1"/>
          <p:nvPr/>
        </p:nvSpPr>
        <p:spPr>
          <a:xfrm>
            <a:off x="198494" y="371698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1959946" y="5514850"/>
            <a:ext cx="3633546" cy="1077484"/>
          </a:xfrm>
          <a:prstGeom prst="wedgeRoundRectCallout">
            <a:avLst>
              <a:gd name="adj1" fmla="val -65985"/>
              <a:gd name="adj2" fmla="val -1296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how we do a scatter plot comparing hours studied to final exam score!</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38" name="TextBox 37">
            <a:extLst>
              <a:ext uri="{FF2B5EF4-FFF2-40B4-BE49-F238E27FC236}">
                <a16:creationId xmlns:a16="http://schemas.microsoft.com/office/drawing/2014/main" id="{3FBE5783-ACEA-4703-B059-B1EA5F8F14AD}"/>
              </a:ext>
            </a:extLst>
          </p:cNvPr>
          <p:cNvSpPr txBox="1"/>
          <p:nvPr/>
        </p:nvSpPr>
        <p:spPr>
          <a:xfrm>
            <a:off x="241472" y="3709225"/>
            <a:ext cx="6971876" cy="646331"/>
          </a:xfrm>
          <a:prstGeom prst="rect">
            <a:avLst/>
          </a:prstGeom>
          <a:noFill/>
          <a:ln>
            <a:noFill/>
          </a:ln>
        </p:spPr>
        <p:txBody>
          <a:bodyPr wrap="square">
            <a:spAutoFit/>
          </a:bodyPr>
          <a:lstStyle/>
          <a:p>
            <a:r>
              <a:rPr lang="en-US" dirty="0">
                <a:solidFill>
                  <a:srgbClr val="DAE3F3"/>
                </a:solidFill>
                <a:latin typeface="Consolas" panose="020B0609020204030204" pitchFamily="49" charset="0"/>
              </a:rPr>
              <a:t>    </a:t>
            </a:r>
            <a:r>
              <a:rPr lang="en-US" dirty="0" err="1">
                <a:solidFill>
                  <a:srgbClr val="DAE3F3"/>
                </a:solidFill>
                <a:latin typeface="Consolas" panose="020B0609020204030204" pitchFamily="49" charset="0"/>
              </a:rPr>
              <a:t>df.plot</a:t>
            </a:r>
            <a:r>
              <a:rPr lang="en-US" dirty="0">
                <a:solidFill>
                  <a:srgbClr val="DAE3F3"/>
                </a:solidFill>
                <a:latin typeface="Consolas" panose="020B0609020204030204" pitchFamily="49" charset="0"/>
              </a:rPr>
              <a:t>(kind = 'scatter', x = '</a:t>
            </a:r>
            <a:r>
              <a:rPr lang="en-US" dirty="0" err="1">
                <a:solidFill>
                  <a:srgbClr val="DAE3F3"/>
                </a:solidFill>
                <a:latin typeface="Consolas" panose="020B0609020204030204" pitchFamily="49" charset="0"/>
              </a:rPr>
              <a:t>hrs_studied</a:t>
            </a:r>
            <a:r>
              <a:rPr lang="en-US" dirty="0">
                <a:solidFill>
                  <a:srgbClr val="DAE3F3"/>
                </a:solidFill>
                <a:latin typeface="Consolas" panose="020B0609020204030204" pitchFamily="49" charset="0"/>
              </a:rPr>
              <a:t>',</a:t>
            </a:r>
          </a:p>
          <a:p>
            <a:r>
              <a:rPr lang="en-US" dirty="0">
                <a:solidFill>
                  <a:srgbClr val="DAE3F3"/>
                </a:solidFill>
                <a:latin typeface="Consolas" panose="020B0609020204030204" pitchFamily="49" charset="0"/>
              </a:rPr>
              <a:t>...         y = '</a:t>
            </a:r>
            <a:r>
              <a:rPr lang="en-US" dirty="0" err="1">
                <a:solidFill>
                  <a:srgbClr val="DAE3F3"/>
                </a:solidFill>
                <a:latin typeface="Consolas" panose="020B0609020204030204" pitchFamily="49" charset="0"/>
              </a:rPr>
              <a:t>final_exam_score</a:t>
            </a:r>
            <a:r>
              <a:rPr lang="en-US" dirty="0">
                <a:solidFill>
                  <a:srgbClr val="DAE3F3"/>
                </a:solidFill>
                <a:latin typeface="Consolas" panose="020B0609020204030204" pitchFamily="49" charset="0"/>
              </a:rPr>
              <a:t>')</a:t>
            </a:r>
            <a:endParaRPr lang="en-US" sz="1800" dirty="0">
              <a:solidFill>
                <a:srgbClr val="DAE3F3"/>
              </a:solidFill>
              <a:latin typeface="Consolas" panose="020B0609020204030204" pitchFamily="49" charset="0"/>
            </a:endParaRPr>
          </a:p>
        </p:txBody>
      </p:sp>
      <p:sp>
        <p:nvSpPr>
          <p:cNvPr id="39" name="TextBox 38">
            <a:extLst>
              <a:ext uri="{FF2B5EF4-FFF2-40B4-BE49-F238E27FC236}">
                <a16:creationId xmlns:a16="http://schemas.microsoft.com/office/drawing/2014/main" id="{03A1F840-5A3A-4C0A-B87A-F5488AB9192A}"/>
              </a:ext>
            </a:extLst>
          </p:cNvPr>
          <p:cNvSpPr txBox="1"/>
          <p:nvPr/>
        </p:nvSpPr>
        <p:spPr>
          <a:xfrm>
            <a:off x="199166" y="4323345"/>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0" name="TextBox 39">
            <a:extLst>
              <a:ext uri="{FF2B5EF4-FFF2-40B4-BE49-F238E27FC236}">
                <a16:creationId xmlns:a16="http://schemas.microsoft.com/office/drawing/2014/main" id="{AD7A8433-6174-40D7-83BE-8C7C1AACE134}"/>
              </a:ext>
            </a:extLst>
          </p:cNvPr>
          <p:cNvSpPr txBox="1"/>
          <p:nvPr/>
        </p:nvSpPr>
        <p:spPr>
          <a:xfrm>
            <a:off x="743307" y="4335978"/>
            <a:ext cx="4346680"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plt.show</a:t>
            </a:r>
            <a:r>
              <a:rPr lang="en-US" dirty="0">
                <a:solidFill>
                  <a:schemeClr val="accent1">
                    <a:lumMod val="20000"/>
                    <a:lumOff val="80000"/>
                  </a:schemeClr>
                </a:solidFill>
                <a:latin typeface="Consolas" panose="020B0609020204030204" pitchFamily="49" charset="0"/>
              </a:rPr>
              <a:t>() # shows plot on screen</a:t>
            </a:r>
            <a:endParaRPr lang="en-US" sz="1800" dirty="0">
              <a:solidFill>
                <a:schemeClr val="accent1">
                  <a:lumMod val="20000"/>
                  <a:lumOff val="80000"/>
                </a:schemeClr>
              </a:solidFill>
              <a:latin typeface="Consolas" panose="020B0609020204030204" pitchFamily="49" charset="0"/>
            </a:endParaRPr>
          </a:p>
        </p:txBody>
      </p:sp>
      <p:pic>
        <p:nvPicPr>
          <p:cNvPr id="5" name="Picture 4">
            <a:extLst>
              <a:ext uri="{FF2B5EF4-FFF2-40B4-BE49-F238E27FC236}">
                <a16:creationId xmlns:a16="http://schemas.microsoft.com/office/drawing/2014/main" id="{7B9A4A78-BD82-4E39-8D7A-3E9A31FC271E}"/>
              </a:ext>
            </a:extLst>
          </p:cNvPr>
          <p:cNvPicPr>
            <a:picLocks noChangeAspect="1"/>
          </p:cNvPicPr>
          <p:nvPr/>
        </p:nvPicPr>
        <p:blipFill rotWithShape="1">
          <a:blip r:embed="rId4"/>
          <a:srcRect t="522" b="522"/>
          <a:stretch/>
        </p:blipFill>
        <p:spPr>
          <a:xfrm>
            <a:off x="6490602" y="3166908"/>
            <a:ext cx="4132541" cy="3490679"/>
          </a:xfrm>
          <a:prstGeom prst="rect">
            <a:avLst/>
          </a:prstGeom>
        </p:spPr>
      </p:pic>
      <p:grpSp>
        <p:nvGrpSpPr>
          <p:cNvPr id="41" name="Group 40">
            <a:extLst>
              <a:ext uri="{FF2B5EF4-FFF2-40B4-BE49-F238E27FC236}">
                <a16:creationId xmlns:a16="http://schemas.microsoft.com/office/drawing/2014/main" id="{D4FD9461-BE92-4B77-877B-A2F8C5669877}"/>
              </a:ext>
            </a:extLst>
          </p:cNvPr>
          <p:cNvGrpSpPr/>
          <p:nvPr/>
        </p:nvGrpSpPr>
        <p:grpSpPr>
          <a:xfrm>
            <a:off x="7146309" y="50653"/>
            <a:ext cx="4929289" cy="2077008"/>
            <a:chOff x="7212094" y="-7912"/>
            <a:chExt cx="4929289" cy="2077008"/>
          </a:xfrm>
        </p:grpSpPr>
        <p:grpSp>
          <p:nvGrpSpPr>
            <p:cNvPr id="44" name="Group 43">
              <a:extLst>
                <a:ext uri="{FF2B5EF4-FFF2-40B4-BE49-F238E27FC236}">
                  <a16:creationId xmlns:a16="http://schemas.microsoft.com/office/drawing/2014/main" id="{21BF3D3E-D7AA-494E-B1F2-044582AA535C}"/>
                </a:ext>
              </a:extLst>
            </p:cNvPr>
            <p:cNvGrpSpPr/>
            <p:nvPr/>
          </p:nvGrpSpPr>
          <p:grpSpPr>
            <a:xfrm>
              <a:off x="7212094" y="-7912"/>
              <a:ext cx="4924644" cy="2077008"/>
              <a:chOff x="7817274" y="4772008"/>
              <a:chExt cx="4924644" cy="2077008"/>
            </a:xfrm>
          </p:grpSpPr>
          <p:grpSp>
            <p:nvGrpSpPr>
              <p:cNvPr id="47" name="Group 46">
                <a:extLst>
                  <a:ext uri="{FF2B5EF4-FFF2-40B4-BE49-F238E27FC236}">
                    <a16:creationId xmlns:a16="http://schemas.microsoft.com/office/drawing/2014/main" id="{3698312E-F65F-4494-93D0-FC7AB7F944AB}"/>
                  </a:ext>
                </a:extLst>
              </p:cNvPr>
              <p:cNvGrpSpPr/>
              <p:nvPr/>
            </p:nvGrpSpPr>
            <p:grpSpPr>
              <a:xfrm>
                <a:off x="7817274" y="4772008"/>
                <a:ext cx="4924644" cy="2077008"/>
                <a:chOff x="8055815" y="4394470"/>
                <a:chExt cx="4924644" cy="2077008"/>
              </a:xfrm>
            </p:grpSpPr>
            <p:sp>
              <p:nvSpPr>
                <p:cNvPr id="49" name="Rectangle: Rounded Corners 48">
                  <a:extLst>
                    <a:ext uri="{FF2B5EF4-FFF2-40B4-BE49-F238E27FC236}">
                      <a16:creationId xmlns:a16="http://schemas.microsoft.com/office/drawing/2014/main" id="{69460982-A525-4BF1-A5BD-88A420065F04}"/>
                    </a:ext>
                  </a:extLst>
                </p:cNvPr>
                <p:cNvSpPr/>
                <p:nvPr/>
              </p:nvSpPr>
              <p:spPr>
                <a:xfrm>
                  <a:off x="8055815" y="4426226"/>
                  <a:ext cx="4924644"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TextBox 49">
                  <a:extLst>
                    <a:ext uri="{FF2B5EF4-FFF2-40B4-BE49-F238E27FC236}">
                      <a16:creationId xmlns:a16="http://schemas.microsoft.com/office/drawing/2014/main" id="{8D6685E2-4CEC-4CB9-B1FC-EDCDAA4F57AE}"/>
                    </a:ext>
                  </a:extLst>
                </p:cNvPr>
                <p:cNvSpPr txBox="1"/>
                <p:nvPr/>
              </p:nvSpPr>
              <p:spPr>
                <a:xfrm>
                  <a:off x="8163179" y="4394470"/>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48" name="Picture 45" descr="spinhead">
                <a:extLst>
                  <a:ext uri="{FF2B5EF4-FFF2-40B4-BE49-F238E27FC236}">
                    <a16:creationId xmlns:a16="http://schemas.microsoft.com/office/drawing/2014/main" id="{79205A8B-88F7-481A-BE14-A42E3090144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927648" y="515262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0918340E-3DA3-4908-AA3A-61A75E868306}"/>
                </a:ext>
              </a:extLst>
            </p:cNvPr>
            <p:cNvSpPr txBox="1"/>
            <p:nvPr/>
          </p:nvSpPr>
          <p:spPr>
            <a:xfrm>
              <a:off x="8165474" y="449591"/>
              <a:ext cx="3975909" cy="1538883"/>
            </a:xfrm>
            <a:prstGeom prst="rect">
              <a:avLst/>
            </a:prstGeom>
            <a:noFill/>
          </p:spPr>
          <p:txBody>
            <a:bodyPr wrap="square">
              <a:spAutoFit/>
            </a:bodyPr>
            <a:lstStyle/>
            <a:p>
              <a:pPr algn="ctr"/>
              <a:r>
                <a:rPr lang="en-US" sz="2000" dirty="0" err="1">
                  <a:solidFill>
                    <a:schemeClr val="tx1"/>
                  </a:solidFill>
                  <a:latin typeface="Comic Sans MS" panose="030F0702030302020204" pitchFamily="66" charset="0"/>
                </a:rPr>
                <a:t>Hmmmmm</a:t>
              </a:r>
              <a:r>
                <a:rPr lang="en-US" sz="2000" dirty="0">
                  <a:solidFill>
                    <a:schemeClr val="tx1"/>
                  </a:solidFill>
                  <a:latin typeface="Comic Sans MS" panose="030F0702030302020204" pitchFamily="66" charset="0"/>
                </a:rPr>
                <a:t>...</a:t>
              </a:r>
            </a:p>
            <a:p>
              <a:pPr algn="ctr"/>
              <a:endParaRPr lang="en-US" sz="1200" dirty="0">
                <a:latin typeface="Comic Sans MS" panose="030F0702030302020204" pitchFamily="66" charset="0"/>
              </a:endParaRPr>
            </a:p>
            <a:p>
              <a:pPr algn="ctr"/>
              <a:r>
                <a:rPr lang="en-US" sz="2000" dirty="0">
                  <a:solidFill>
                    <a:schemeClr val="tx1"/>
                  </a:solidFill>
                  <a:latin typeface="Comic Sans MS" panose="030F0702030302020204" pitchFamily="66" charset="0"/>
                </a:rPr>
                <a:t>There's a correlation between studying and your final exam grade. Who knew?!?'</a:t>
              </a:r>
            </a:p>
          </p:txBody>
        </p:sp>
      </p:grpSp>
    </p:spTree>
    <p:extLst>
      <p:ext uri="{BB962C8B-B14F-4D97-AF65-F5344CB8AC3E}">
        <p14:creationId xmlns:p14="http://schemas.microsoft.com/office/powerpoint/2010/main" val="219632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Effect transition="in" filter="wipe(left)">
                                      <p:cBhvr>
                                        <p:cTn id="12" dur="1500"/>
                                        <p:tgtEl>
                                          <p:spTgt spid="38">
                                            <p:txEl>
                                              <p:pRg st="0" end="0"/>
                                            </p:txEl>
                                          </p:spTgt>
                                        </p:tgtEl>
                                      </p:cBhvr>
                                    </p:animEffect>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38">
                                            <p:txEl>
                                              <p:pRg st="1" end="1"/>
                                            </p:txEl>
                                          </p:spTgt>
                                        </p:tgtEl>
                                        <p:attrNameLst>
                                          <p:attrName>style.visibility</p:attrName>
                                        </p:attrNameLst>
                                      </p:cBhvr>
                                      <p:to>
                                        <p:strVal val="visible"/>
                                      </p:to>
                                    </p:set>
                                    <p:animEffect transition="in" filter="wipe(left)">
                                      <p:cBhvr>
                                        <p:cTn id="16" dur="1500"/>
                                        <p:tgtEl>
                                          <p:spTgt spid="3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wipe(left)">
                                      <p:cBhvr>
                                        <p:cTn id="21" dur="500"/>
                                        <p:tgtEl>
                                          <p:spTgt spid="3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1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additive="base">
                                        <p:cTn id="40" dur="500" fill="hold"/>
                                        <p:tgtEl>
                                          <p:spTgt spid="41"/>
                                        </p:tgtEl>
                                        <p:attrNameLst>
                                          <p:attrName>ppt_x</p:attrName>
                                        </p:attrNameLst>
                                      </p:cBhvr>
                                      <p:tavLst>
                                        <p:tav tm="0">
                                          <p:val>
                                            <p:strVal val="1+#ppt_w/2"/>
                                          </p:val>
                                        </p:tav>
                                        <p:tav tm="100000">
                                          <p:val>
                                            <p:strVal val="#ppt_x"/>
                                          </p:val>
                                        </p:tav>
                                      </p:tavLst>
                                    </p:anim>
                                    <p:anim calcmode="lin" valueType="num">
                                      <p:cBhvr additive="base">
                                        <p:cTn id="41"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2" fill="hold" nodeType="clickEffect">
                                  <p:stCondLst>
                                    <p:cond delay="0"/>
                                  </p:stCondLst>
                                  <p:childTnLst>
                                    <p:anim calcmode="lin" valueType="num">
                                      <p:cBhvr additive="base">
                                        <p:cTn id="45" dur="500"/>
                                        <p:tgtEl>
                                          <p:spTgt spid="41"/>
                                        </p:tgtEl>
                                        <p:attrNameLst>
                                          <p:attrName>ppt_x</p:attrName>
                                        </p:attrNameLst>
                                      </p:cBhvr>
                                      <p:tavLst>
                                        <p:tav tm="0">
                                          <p:val>
                                            <p:strVal val="ppt_x"/>
                                          </p:val>
                                        </p:tav>
                                        <p:tav tm="100000">
                                          <p:val>
                                            <p:strVal val="1+ppt_w/2"/>
                                          </p:val>
                                        </p:tav>
                                      </p:tavLst>
                                    </p:anim>
                                    <p:anim calcmode="lin" valueType="num">
                                      <p:cBhvr additive="base">
                                        <p:cTn id="46" dur="500"/>
                                        <p:tgtEl>
                                          <p:spTgt spid="41"/>
                                        </p:tgtEl>
                                        <p:attrNameLst>
                                          <p:attrName>ppt_y</p:attrName>
                                        </p:attrNameLst>
                                      </p:cBhvr>
                                      <p:tavLst>
                                        <p:tav tm="0">
                                          <p:val>
                                            <p:strVal val="ppt_y"/>
                                          </p:val>
                                        </p:tav>
                                        <p:tav tm="100000">
                                          <p:val>
                                            <p:strVal val="ppt_y"/>
                                          </p:val>
                                        </p:tav>
                                      </p:tavLst>
                                    </p:anim>
                                    <p:set>
                                      <p:cBhvr>
                                        <p:cTn id="47" dur="1" fill="hold">
                                          <p:stCondLst>
                                            <p:cond delay="499"/>
                                          </p:stCondLst>
                                        </p:cTn>
                                        <p:tgtEl>
                                          <p:spTgt spid="4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38">
                                            <p:txEl>
                                              <p:pRg st="0" end="0"/>
                                            </p:txEl>
                                          </p:spTgt>
                                        </p:tgtEl>
                                      </p:cBhvr>
                                    </p:animEffect>
                                    <p:set>
                                      <p:cBhvr>
                                        <p:cTn id="52" dur="1" fill="hold">
                                          <p:stCondLst>
                                            <p:cond delay="499"/>
                                          </p:stCondLst>
                                        </p:cTn>
                                        <p:tgtEl>
                                          <p:spTgt spid="38">
                                            <p:txEl>
                                              <p:pRg st="0" end="0"/>
                                            </p:tx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8">
                                            <p:txEl>
                                              <p:pRg st="1" end="1"/>
                                            </p:txEl>
                                          </p:spTgt>
                                        </p:tgtEl>
                                      </p:cBhvr>
                                    </p:animEffect>
                                    <p:set>
                                      <p:cBhvr>
                                        <p:cTn id="55" dur="1" fill="hold">
                                          <p:stCondLst>
                                            <p:cond delay="499"/>
                                          </p:stCondLst>
                                        </p:cTn>
                                        <p:tgtEl>
                                          <p:spTgt spid="38">
                                            <p:txEl>
                                              <p:pRg st="1" end="1"/>
                                            </p:txEl>
                                          </p:spTgt>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9">
                                            <p:txEl>
                                              <p:pRg st="0" end="0"/>
                                            </p:txEl>
                                          </p:spTgt>
                                        </p:tgtEl>
                                      </p:cBhvr>
                                    </p:animEffect>
                                    <p:set>
                                      <p:cBhvr>
                                        <p:cTn id="58" dur="1" fill="hold">
                                          <p:stCondLst>
                                            <p:cond delay="499"/>
                                          </p:stCondLst>
                                        </p:cTn>
                                        <p:tgtEl>
                                          <p:spTgt spid="39">
                                            <p:txEl>
                                              <p:pRg st="0" end="0"/>
                                            </p:txEl>
                                          </p:spTgt>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8" grpId="0" uiExpand="1" build="p"/>
      <p:bldP spid="38" grpId="1" build="allAtOnce"/>
      <p:bldP spid="39" grpId="0" uiExpand="1" build="p"/>
      <p:bldP spid="39" grpId="1" build="allAtOnce"/>
      <p:bldP spid="40" grpId="0"/>
      <p:bldP spid="40"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Plotting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119592"/>
            <a:chOff x="323868" y="1934000"/>
            <a:chExt cx="6524405" cy="4119592"/>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119592"/>
              <a:chOff x="2355826" y="2404301"/>
              <a:chExt cx="7465182" cy="4119592"/>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119592"/>
                <a:chOff x="1748900" y="3880498"/>
                <a:chExt cx="4347101" cy="2877143"/>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2877143"/>
                  <a:chOff x="3072962" y="1263460"/>
                  <a:chExt cx="5994838" cy="4294379"/>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294379"/>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3320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30881"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3320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30881"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D3463F44-97FC-48A1-8DAA-78ECB84858AB}"/>
              </a:ext>
            </a:extLst>
          </p:cNvPr>
          <p:cNvSpPr txBox="1"/>
          <p:nvPr/>
        </p:nvSpPr>
        <p:spPr>
          <a:xfrm>
            <a:off x="746896" y="3143072"/>
            <a:ext cx="3592403"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import matplotlib</a:t>
            </a:r>
            <a:endParaRPr lang="en-US" sz="1800" dirty="0">
              <a:solidFill>
                <a:srgbClr val="DAE3F3"/>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414690" y="947235"/>
            <a:ext cx="11529660" cy="461665"/>
          </a:xfrm>
          <a:prstGeom prst="rect">
            <a:avLst/>
          </a:prstGeom>
          <a:noFill/>
        </p:spPr>
        <p:txBody>
          <a:bodyPr wrap="square" rtlCol="0">
            <a:spAutoFit/>
          </a:bodyPr>
          <a:lstStyle/>
          <a:p>
            <a:pPr algn="ctr"/>
            <a:r>
              <a:rPr lang="en-US" sz="2400" dirty="0"/>
              <a:t>Once you've loaded your data into a </a:t>
            </a:r>
            <a:r>
              <a:rPr lang="en-US" sz="2400" dirty="0" err="1"/>
              <a:t>DataFrame</a:t>
            </a:r>
            <a:r>
              <a:rPr lang="en-US" sz="2400" dirty="0"/>
              <a:t>, you can ask Pandas to plot it as well!</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2" name="TextBox 31">
            <a:extLst>
              <a:ext uri="{FF2B5EF4-FFF2-40B4-BE49-F238E27FC236}">
                <a16:creationId xmlns:a16="http://schemas.microsoft.com/office/drawing/2014/main" id="{12EC8197-63FA-4957-AF43-9D79DF8F4B78}"/>
              </a:ext>
            </a:extLst>
          </p:cNvPr>
          <p:cNvSpPr txBox="1"/>
          <p:nvPr/>
        </p:nvSpPr>
        <p:spPr>
          <a:xfrm>
            <a:off x="205133" y="341617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3" name="TextBox 32">
            <a:extLst>
              <a:ext uri="{FF2B5EF4-FFF2-40B4-BE49-F238E27FC236}">
                <a16:creationId xmlns:a16="http://schemas.microsoft.com/office/drawing/2014/main" id="{61D553C0-D4C4-4DA2-AFD0-2CB0E9B080AA}"/>
              </a:ext>
            </a:extLst>
          </p:cNvPr>
          <p:cNvSpPr txBox="1"/>
          <p:nvPr/>
        </p:nvSpPr>
        <p:spPr>
          <a:xfrm>
            <a:off x="743378" y="3422418"/>
            <a:ext cx="4346680"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a:t>
            </a:r>
            <a:r>
              <a:rPr lang="en-US" dirty="0" err="1">
                <a:solidFill>
                  <a:schemeClr val="accent1">
                    <a:lumMod val="20000"/>
                    <a:lumOff val="80000"/>
                  </a:schemeClr>
                </a:solidFill>
                <a:latin typeface="Consolas" panose="020B0609020204030204" pitchFamily="49" charset="0"/>
              </a:rPr>
              <a:t>matplotlib.pyplot</a:t>
            </a:r>
            <a:r>
              <a:rPr lang="en-US" dirty="0">
                <a:solidFill>
                  <a:schemeClr val="accent1">
                    <a:lumMod val="20000"/>
                    <a:lumOff val="80000"/>
                  </a:schemeClr>
                </a:solidFill>
                <a:latin typeface="Consolas" panose="020B0609020204030204" pitchFamily="49" charset="0"/>
              </a:rPr>
              <a:t> as </a:t>
            </a:r>
            <a:r>
              <a:rPr lang="en-US" dirty="0" err="1">
                <a:solidFill>
                  <a:schemeClr val="accent1">
                    <a:lumMod val="20000"/>
                    <a:lumOff val="80000"/>
                  </a:schemeClr>
                </a:solidFill>
                <a:latin typeface="Consolas" panose="020B0609020204030204" pitchFamily="49" charset="0"/>
              </a:rPr>
              <a:t>plt</a:t>
            </a:r>
            <a:endParaRPr lang="en-US" sz="1800" dirty="0">
              <a:solidFill>
                <a:schemeClr val="accent1">
                  <a:lumMod val="20000"/>
                  <a:lumOff val="80000"/>
                </a:schemeClr>
              </a:solidFill>
              <a:latin typeface="Consolas" panose="020B0609020204030204" pitchFamily="49" charset="0"/>
            </a:endParaRPr>
          </a:p>
        </p:txBody>
      </p:sp>
      <p:sp>
        <p:nvSpPr>
          <p:cNvPr id="34" name="TextBox 33">
            <a:extLst>
              <a:ext uri="{FF2B5EF4-FFF2-40B4-BE49-F238E27FC236}">
                <a16:creationId xmlns:a16="http://schemas.microsoft.com/office/drawing/2014/main" id="{0C5AFA7E-7561-4703-A50A-0FD6CC44D185}"/>
              </a:ext>
            </a:extLst>
          </p:cNvPr>
          <p:cNvSpPr txBox="1"/>
          <p:nvPr/>
        </p:nvSpPr>
        <p:spPr>
          <a:xfrm>
            <a:off x="198494" y="371698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1" name="TextBox 50">
            <a:extLst>
              <a:ext uri="{FF2B5EF4-FFF2-40B4-BE49-F238E27FC236}">
                <a16:creationId xmlns:a16="http://schemas.microsoft.com/office/drawing/2014/main" id="{6485C3AC-FD9E-4B23-B6F8-4306463E103F}"/>
              </a:ext>
            </a:extLst>
          </p:cNvPr>
          <p:cNvSpPr txBox="1"/>
          <p:nvPr/>
        </p:nvSpPr>
        <p:spPr>
          <a:xfrm>
            <a:off x="746760" y="3720124"/>
            <a:ext cx="5690616" cy="369332"/>
          </a:xfrm>
          <a:prstGeom prst="rect">
            <a:avLst/>
          </a:prstGeom>
          <a:noFill/>
        </p:spPr>
        <p:txBody>
          <a:bodyPr wrap="square">
            <a:spAutoFit/>
          </a:bodyPr>
          <a:lstStyle/>
          <a:p>
            <a:r>
              <a:rPr lang="en-US" sz="1800" dirty="0">
                <a:solidFill>
                  <a:schemeClr val="bg1"/>
                </a:solidFill>
                <a:latin typeface="Consolas" panose="020B0609020204030204" pitchFamily="49" charset="0"/>
              </a:rPr>
              <a:t>df["</a:t>
            </a:r>
            <a:r>
              <a:rPr lang="en-US" sz="1800" dirty="0" err="1">
                <a:solidFill>
                  <a:schemeClr val="bg1"/>
                </a:solidFill>
                <a:latin typeface="Consolas" panose="020B0609020204030204" pitchFamily="49" charset="0"/>
              </a:rPr>
              <a:t>midterm_score</a:t>
            </a:r>
            <a:r>
              <a:rPr lang="en-US" sz="1800" dirty="0">
                <a:solidFill>
                  <a:schemeClr val="bg1"/>
                </a:solidFill>
                <a:latin typeface="Consolas" panose="020B0609020204030204" pitchFamily="49" charset="0"/>
              </a:rPr>
              <a:t>"].plot(kind = 'hist')</a:t>
            </a:r>
            <a:endParaRPr lang="en-US" dirty="0">
              <a:solidFill>
                <a:schemeClr val="bg1"/>
              </a:solidFill>
            </a:endParaRPr>
          </a:p>
        </p:txBody>
      </p:sp>
      <p:sp>
        <p:nvSpPr>
          <p:cNvPr id="52" name="TextBox 51">
            <a:extLst>
              <a:ext uri="{FF2B5EF4-FFF2-40B4-BE49-F238E27FC236}">
                <a16:creationId xmlns:a16="http://schemas.microsoft.com/office/drawing/2014/main" id="{53D5869B-8B6E-447C-AEFA-1C4721374E6C}"/>
              </a:ext>
            </a:extLst>
          </p:cNvPr>
          <p:cNvSpPr txBox="1"/>
          <p:nvPr/>
        </p:nvSpPr>
        <p:spPr>
          <a:xfrm>
            <a:off x="197441" y="4000434"/>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3" name="TextBox 52">
            <a:extLst>
              <a:ext uri="{FF2B5EF4-FFF2-40B4-BE49-F238E27FC236}">
                <a16:creationId xmlns:a16="http://schemas.microsoft.com/office/drawing/2014/main" id="{D6555AC9-141A-43F7-AD94-C625055FAF14}"/>
              </a:ext>
            </a:extLst>
          </p:cNvPr>
          <p:cNvSpPr txBox="1"/>
          <p:nvPr/>
        </p:nvSpPr>
        <p:spPr>
          <a:xfrm>
            <a:off x="741582" y="4013067"/>
            <a:ext cx="4346680" cy="369332"/>
          </a:xfrm>
          <a:prstGeom prst="rect">
            <a:avLst/>
          </a:prstGeom>
          <a:noFill/>
          <a:ln>
            <a:noFill/>
          </a:ln>
        </p:spPr>
        <p:txBody>
          <a:bodyPr wrap="square">
            <a:spAutoFit/>
          </a:bodyPr>
          <a:lstStyle/>
          <a:p>
            <a:r>
              <a:rPr lang="en-US" dirty="0" err="1">
                <a:solidFill>
                  <a:schemeClr val="accent1">
                    <a:lumMod val="20000"/>
                    <a:lumOff val="80000"/>
                  </a:schemeClr>
                </a:solidFill>
                <a:latin typeface="Consolas" panose="020B0609020204030204" pitchFamily="49" charset="0"/>
              </a:rPr>
              <a:t>plt.show</a:t>
            </a:r>
            <a:r>
              <a:rPr lang="en-US" dirty="0">
                <a:solidFill>
                  <a:schemeClr val="accent1">
                    <a:lumMod val="20000"/>
                    <a:lumOff val="80000"/>
                  </a:schemeClr>
                </a:solidFill>
                <a:latin typeface="Consolas" panose="020B0609020204030204" pitchFamily="49" charset="0"/>
              </a:rPr>
              <a:t>() # shows plot on screen</a:t>
            </a:r>
            <a:endParaRPr lang="en-US" sz="1800" dirty="0">
              <a:solidFill>
                <a:schemeClr val="accent1">
                  <a:lumMod val="20000"/>
                  <a:lumOff val="80000"/>
                </a:schemeClr>
              </a:solidFill>
              <a:latin typeface="Consolas" panose="020B0609020204030204" pitchFamily="49" charset="0"/>
            </a:endParaRPr>
          </a:p>
        </p:txBody>
      </p:sp>
      <p:pic>
        <p:nvPicPr>
          <p:cNvPr id="54" name="Picture 53">
            <a:extLst>
              <a:ext uri="{FF2B5EF4-FFF2-40B4-BE49-F238E27FC236}">
                <a16:creationId xmlns:a16="http://schemas.microsoft.com/office/drawing/2014/main" id="{B122307A-0907-4ACA-B2F5-590A421E9DA3}"/>
              </a:ext>
            </a:extLst>
          </p:cNvPr>
          <p:cNvPicPr>
            <a:picLocks noChangeAspect="1"/>
          </p:cNvPicPr>
          <p:nvPr/>
        </p:nvPicPr>
        <p:blipFill>
          <a:blip r:embed="rId4"/>
          <a:stretch>
            <a:fillRect/>
          </a:stretch>
        </p:blipFill>
        <p:spPr>
          <a:xfrm>
            <a:off x="6487853" y="3181284"/>
            <a:ext cx="4132541" cy="3531212"/>
          </a:xfrm>
          <a:prstGeom prst="rect">
            <a:avLst/>
          </a:prstGeom>
        </p:spPr>
      </p:pic>
      <p:sp>
        <p:nvSpPr>
          <p:cNvPr id="55" name="Speech Bubble: Rectangle with Corners Rounded 54">
            <a:extLst>
              <a:ext uri="{FF2B5EF4-FFF2-40B4-BE49-F238E27FC236}">
                <a16:creationId xmlns:a16="http://schemas.microsoft.com/office/drawing/2014/main" id="{2472F568-D188-459E-B387-54AFB848F2DA}"/>
              </a:ext>
            </a:extLst>
          </p:cNvPr>
          <p:cNvSpPr/>
          <p:nvPr/>
        </p:nvSpPr>
        <p:spPr>
          <a:xfrm>
            <a:off x="2344587" y="1534119"/>
            <a:ext cx="4261271" cy="1077484"/>
          </a:xfrm>
          <a:prstGeom prst="wedgeRoundRectCallout">
            <a:avLst>
              <a:gd name="adj1" fmla="val -68334"/>
              <a:gd name="adj2" fmla="val 16118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extracts the specified series of values (e.g., </a:t>
            </a:r>
            <a:r>
              <a:rPr lang="en-US" sz="2000" dirty="0" err="1">
                <a:latin typeface="Corbel" panose="020B0503020204020204" pitchFamily="34" charset="0"/>
              </a:rPr>
              <a:t>midterm_score</a:t>
            </a:r>
            <a:r>
              <a:rPr lang="en-US" sz="2000" dirty="0">
                <a:latin typeface="Corbel" panose="020B0503020204020204" pitchFamily="34" charset="0"/>
              </a:rPr>
              <a:t>) from the data frame, then plots it.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26" name="Speech Bubble: Rectangle with Corners Rounded 25">
            <a:extLst>
              <a:ext uri="{FF2B5EF4-FFF2-40B4-BE49-F238E27FC236}">
                <a16:creationId xmlns:a16="http://schemas.microsoft.com/office/drawing/2014/main" id="{0015AA0F-D6A4-4738-A54B-B005F54E6FFF}"/>
              </a:ext>
            </a:extLst>
          </p:cNvPr>
          <p:cNvSpPr/>
          <p:nvPr/>
        </p:nvSpPr>
        <p:spPr>
          <a:xfrm>
            <a:off x="1988449" y="5172929"/>
            <a:ext cx="3633546" cy="1077484"/>
          </a:xfrm>
          <a:prstGeom prst="wedgeRoundRectCallout">
            <a:avLst>
              <a:gd name="adj1" fmla="val -65985"/>
              <a:gd name="adj2" fmla="val -1296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how we do a histogram plot for a particular field!</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3057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down)">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animBg="1"/>
      <p:bldP spid="55" grpId="1" animBg="1"/>
      <p:bldP spid="26" grpId="0" animBg="1"/>
      <p:bldP spid="26"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Cleaning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466799"/>
            <a:chOff x="323868" y="1934000"/>
            <a:chExt cx="6524405" cy="4466799"/>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466799"/>
              <a:chOff x="2355826" y="2404301"/>
              <a:chExt cx="7465182" cy="4466799"/>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466799"/>
                <a:chOff x="1748900" y="3880498"/>
                <a:chExt cx="4347101" cy="3119634"/>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3119634"/>
                  <a:chOff x="3072962" y="1263460"/>
                  <a:chExt cx="5994838" cy="4656318"/>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656318"/>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2179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19472"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21799" y="286372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472" y="284635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938768" y="947235"/>
            <a:ext cx="10481504" cy="461665"/>
          </a:xfrm>
          <a:prstGeom prst="rect">
            <a:avLst/>
          </a:prstGeom>
          <a:noFill/>
        </p:spPr>
        <p:txBody>
          <a:bodyPr wrap="square" rtlCol="0">
            <a:spAutoFit/>
          </a:bodyPr>
          <a:lstStyle/>
          <a:p>
            <a:pPr algn="ctr"/>
            <a:r>
              <a:rPr lang="en-US" sz="2400" dirty="0"/>
              <a:t>Sometimes, your data will have gaps or spurious values.</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5" name="TextBox 34">
            <a:extLst>
              <a:ext uri="{FF2B5EF4-FFF2-40B4-BE49-F238E27FC236}">
                <a16:creationId xmlns:a16="http://schemas.microsoft.com/office/drawing/2014/main" id="{18872295-3C4B-43F5-B0C0-B2D34F3B334A}"/>
              </a:ext>
            </a:extLst>
          </p:cNvPr>
          <p:cNvSpPr txBox="1"/>
          <p:nvPr/>
        </p:nvSpPr>
        <p:spPr>
          <a:xfrm>
            <a:off x="7249687" y="2766798"/>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1000</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6" name="Speech Bubble: Rectangle with Corners Rounded 35">
            <a:extLst>
              <a:ext uri="{FF2B5EF4-FFF2-40B4-BE49-F238E27FC236}">
                <a16:creationId xmlns:a16="http://schemas.microsoft.com/office/drawing/2014/main" id="{5C16C6F7-7E30-4A90-9FA2-D098755108C2}"/>
              </a:ext>
            </a:extLst>
          </p:cNvPr>
          <p:cNvSpPr/>
          <p:nvPr/>
        </p:nvSpPr>
        <p:spPr>
          <a:xfrm>
            <a:off x="8754285" y="1851200"/>
            <a:ext cx="2788245" cy="995150"/>
          </a:xfrm>
          <a:prstGeom prst="wedgeRoundRectCallout">
            <a:avLst>
              <a:gd name="adj1" fmla="val -92698"/>
              <a:gd name="adj2" fmla="val 1197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example, we might have missing data...</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37" name="Speech Bubble: Rectangle with Corners Rounded 36">
            <a:extLst>
              <a:ext uri="{FF2B5EF4-FFF2-40B4-BE49-F238E27FC236}">
                <a16:creationId xmlns:a16="http://schemas.microsoft.com/office/drawing/2014/main" id="{4C8C66E7-B253-4214-82A1-0A7BCEE0EEE5}"/>
              </a:ext>
            </a:extLst>
          </p:cNvPr>
          <p:cNvSpPr/>
          <p:nvPr/>
        </p:nvSpPr>
        <p:spPr>
          <a:xfrm>
            <a:off x="3073519" y="3682103"/>
            <a:ext cx="3723397" cy="995150"/>
          </a:xfrm>
          <a:prstGeom prst="wedgeRoundRectCallout">
            <a:avLst>
              <a:gd name="adj1" fmla="val 67490"/>
              <a:gd name="adj2" fmla="val 1160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Or we might have invalid values. Who studies 1000 hours?!?</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41" name="TextBox 40">
            <a:extLst>
              <a:ext uri="{FF2B5EF4-FFF2-40B4-BE49-F238E27FC236}">
                <a16:creationId xmlns:a16="http://schemas.microsoft.com/office/drawing/2014/main" id="{E7DF1BDD-8063-4559-91CB-9094A476AAE9}"/>
              </a:ext>
            </a:extLst>
          </p:cNvPr>
          <p:cNvSpPr txBox="1"/>
          <p:nvPr/>
        </p:nvSpPr>
        <p:spPr>
          <a:xfrm>
            <a:off x="752056" y="3130142"/>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print(df)</a:t>
            </a:r>
            <a:endParaRPr lang="en-US" sz="1800" dirty="0">
              <a:solidFill>
                <a:srgbClr val="DAE3F3"/>
              </a:solidFill>
              <a:latin typeface="Consolas" panose="020B0609020204030204" pitchFamily="49" charset="0"/>
            </a:endParaRPr>
          </a:p>
        </p:txBody>
      </p:sp>
      <p:pic>
        <p:nvPicPr>
          <p:cNvPr id="4" name="Picture 3">
            <a:extLst>
              <a:ext uri="{FF2B5EF4-FFF2-40B4-BE49-F238E27FC236}">
                <a16:creationId xmlns:a16="http://schemas.microsoft.com/office/drawing/2014/main" id="{214C3BDD-9EE8-4BB2-9AEF-80F93399A1C2}"/>
              </a:ext>
            </a:extLst>
          </p:cNvPr>
          <p:cNvPicPr>
            <a:picLocks noChangeAspect="1"/>
          </p:cNvPicPr>
          <p:nvPr/>
        </p:nvPicPr>
        <p:blipFill>
          <a:blip r:embed="rId4"/>
          <a:stretch>
            <a:fillRect/>
          </a:stretch>
        </p:blipFill>
        <p:spPr>
          <a:xfrm>
            <a:off x="314619" y="3500667"/>
            <a:ext cx="5718303" cy="2818628"/>
          </a:xfrm>
          <a:prstGeom prst="rect">
            <a:avLst/>
          </a:prstGeom>
        </p:spPr>
      </p:pic>
      <p:sp>
        <p:nvSpPr>
          <p:cNvPr id="44" name="Speech Bubble: Rectangle with Corners Rounded 43">
            <a:extLst>
              <a:ext uri="{FF2B5EF4-FFF2-40B4-BE49-F238E27FC236}">
                <a16:creationId xmlns:a16="http://schemas.microsoft.com/office/drawing/2014/main" id="{F2AE7089-CF41-4314-A8B4-D3E01FC30E7A}"/>
              </a:ext>
            </a:extLst>
          </p:cNvPr>
          <p:cNvSpPr/>
          <p:nvPr/>
        </p:nvSpPr>
        <p:spPr>
          <a:xfrm>
            <a:off x="4935218" y="2386144"/>
            <a:ext cx="2788245" cy="995150"/>
          </a:xfrm>
          <a:prstGeom prst="wedgeRoundRectCallout">
            <a:avLst>
              <a:gd name="adj1" fmla="val -92698"/>
              <a:gd name="adj2" fmla="val 1197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Pandas will show missing values as </a:t>
            </a:r>
            <a:r>
              <a:rPr lang="en-US" sz="2000" dirty="0" err="1">
                <a:latin typeface="Corbel" panose="020B0503020204020204" pitchFamily="34" charset="0"/>
              </a:rPr>
              <a:t>NaN</a:t>
            </a:r>
            <a:r>
              <a:rPr lang="en-US" sz="2000" dirty="0">
                <a:latin typeface="Corbel" panose="020B0503020204020204" pitchFamily="34" charset="0"/>
              </a:rPr>
              <a:t> (Not a Number).</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20315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1.875E-6 -1.11111E-6 L -0.00039 0.07361 " pathEditMode="relative" rAng="0" ptsTypes="AA">
                                      <p:cBhvr>
                                        <p:cTn id="20" dur="2000" fill="hold"/>
                                        <p:tgtEl>
                                          <p:spTgt spid="36"/>
                                        </p:tgtEl>
                                        <p:attrNameLst>
                                          <p:attrName>ppt_x</p:attrName>
                                          <p:attrName>ppt_y</p:attrName>
                                        </p:attrNameLst>
                                      </p:cBhvr>
                                      <p:rCtr x="-26" y="3681"/>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down)">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2" nodeType="clickEffect">
                                  <p:stCondLst>
                                    <p:cond delay="0"/>
                                  </p:stCondLst>
                                  <p:childTnLst>
                                    <p:animMotion origin="layout" path="M -6.25E-7 -3.7037E-7 L -0.00351 0.0912 " pathEditMode="relative" rAng="0" ptsTypes="AA">
                                      <p:cBhvr>
                                        <p:cTn id="52" dur="2000" fill="hold"/>
                                        <p:tgtEl>
                                          <p:spTgt spid="44"/>
                                        </p:tgtEl>
                                        <p:attrNameLst>
                                          <p:attrName>ppt_x</p:attrName>
                                          <p:attrName>ppt_y</p:attrName>
                                        </p:attrNameLst>
                                      </p:cBhvr>
                                      <p:rCtr x="-182" y="4560"/>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1"/>
                                        </p:tgtEl>
                                      </p:cBhvr>
                                    </p:animEffect>
                                    <p:set>
                                      <p:cBhvr>
                                        <p:cTn id="61" dur="1" fill="hold">
                                          <p:stCondLst>
                                            <p:cond delay="499"/>
                                          </p:stCondLst>
                                        </p:cTn>
                                        <p:tgtEl>
                                          <p:spTgt spid="4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5" grpId="0" animBg="1"/>
      <p:bldP spid="36" grpId="0" animBg="1"/>
      <p:bldP spid="36" grpId="1" animBg="1"/>
      <p:bldP spid="36" grpId="2" animBg="1"/>
      <p:bldP spid="37" grpId="0" animBg="1"/>
      <p:bldP spid="37" grpId="1" animBg="1"/>
      <p:bldP spid="41" grpId="0"/>
      <p:bldP spid="41" grpId="1"/>
      <p:bldP spid="44" grpId="0" animBg="1"/>
      <p:bldP spid="44" grpId="1" animBg="1"/>
      <p:bldP spid="44"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Cleaning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466799"/>
            <a:chOff x="323868" y="1934000"/>
            <a:chExt cx="6524405" cy="4466799"/>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466799"/>
              <a:chOff x="2355826" y="2404301"/>
              <a:chExt cx="7465182" cy="4466799"/>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466799"/>
                <a:chOff x="1748900" y="3880498"/>
                <a:chExt cx="4347101" cy="3119634"/>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3119634"/>
                  <a:chOff x="3072962" y="1263460"/>
                  <a:chExt cx="5994838" cy="4656318"/>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656318"/>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2179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19472"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21799" y="2829436"/>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472" y="2812060"/>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143072"/>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938768" y="947235"/>
            <a:ext cx="10481504" cy="461665"/>
          </a:xfrm>
          <a:prstGeom prst="rect">
            <a:avLst/>
          </a:prstGeom>
          <a:noFill/>
        </p:spPr>
        <p:txBody>
          <a:bodyPr wrap="square" rtlCol="0">
            <a:spAutoFit/>
          </a:bodyPr>
          <a:lstStyle/>
          <a:p>
            <a:pPr algn="ctr"/>
            <a:r>
              <a:rPr lang="en-US" sz="2400" dirty="0"/>
              <a:t>Pandas makes it easy to drop any row that is missing one or more values!</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5" name="TextBox 34">
            <a:extLst>
              <a:ext uri="{FF2B5EF4-FFF2-40B4-BE49-F238E27FC236}">
                <a16:creationId xmlns:a16="http://schemas.microsoft.com/office/drawing/2014/main" id="{18872295-3C4B-43F5-B0C0-B2D34F3B334A}"/>
              </a:ext>
            </a:extLst>
          </p:cNvPr>
          <p:cNvSpPr txBox="1"/>
          <p:nvPr/>
        </p:nvSpPr>
        <p:spPr>
          <a:xfrm>
            <a:off x="7249687" y="2766798"/>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1000</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41" name="TextBox 40">
            <a:extLst>
              <a:ext uri="{FF2B5EF4-FFF2-40B4-BE49-F238E27FC236}">
                <a16:creationId xmlns:a16="http://schemas.microsoft.com/office/drawing/2014/main" id="{E7DF1BDD-8063-4559-91CB-9094A476AAE9}"/>
              </a:ext>
            </a:extLst>
          </p:cNvPr>
          <p:cNvSpPr txBox="1"/>
          <p:nvPr/>
        </p:nvSpPr>
        <p:spPr>
          <a:xfrm>
            <a:off x="752056" y="3130142"/>
            <a:ext cx="5701765" cy="369332"/>
          </a:xfrm>
          <a:prstGeom prst="rect">
            <a:avLst/>
          </a:prstGeom>
          <a:noFill/>
          <a:ln>
            <a:noFill/>
          </a:ln>
        </p:spPr>
        <p:txBody>
          <a:bodyPr wrap="square">
            <a:spAutoFit/>
          </a:bodyPr>
          <a:lstStyle/>
          <a:p>
            <a:r>
              <a:rPr lang="en-US" dirty="0" err="1">
                <a:solidFill>
                  <a:srgbClr val="DAE3F3"/>
                </a:solidFill>
                <a:latin typeface="Consolas" panose="020B0609020204030204" pitchFamily="49" charset="0"/>
              </a:rPr>
              <a:t>df.dropna</a:t>
            </a:r>
            <a:r>
              <a:rPr lang="en-US" dirty="0">
                <a:solidFill>
                  <a:srgbClr val="DAE3F3"/>
                </a:solidFill>
                <a:latin typeface="Consolas" panose="020B0609020204030204" pitchFamily="49" charset="0"/>
              </a:rPr>
              <a:t>(</a:t>
            </a:r>
            <a:r>
              <a:rPr lang="en-US" dirty="0" err="1">
                <a:solidFill>
                  <a:srgbClr val="DAE3F3"/>
                </a:solidFill>
                <a:latin typeface="Consolas" panose="020B0609020204030204" pitchFamily="49" charset="0"/>
              </a:rPr>
              <a:t>inplace</a:t>
            </a:r>
            <a:r>
              <a:rPr lang="en-US" dirty="0">
                <a:solidFill>
                  <a:srgbClr val="DAE3F3"/>
                </a:solidFill>
                <a:latin typeface="Consolas" panose="020B0609020204030204" pitchFamily="49" charset="0"/>
              </a:rPr>
              <a:t> = True)</a:t>
            </a:r>
            <a:endParaRPr lang="en-US" sz="1800" dirty="0">
              <a:solidFill>
                <a:srgbClr val="DAE3F3"/>
              </a:solidFill>
              <a:latin typeface="Consolas" panose="020B0609020204030204" pitchFamily="49" charset="0"/>
            </a:endParaRPr>
          </a:p>
        </p:txBody>
      </p:sp>
      <p:sp>
        <p:nvSpPr>
          <p:cNvPr id="3" name="Rectangle 2">
            <a:extLst>
              <a:ext uri="{FF2B5EF4-FFF2-40B4-BE49-F238E27FC236}">
                <a16:creationId xmlns:a16="http://schemas.microsoft.com/office/drawing/2014/main" id="{6573D399-1E4C-459C-B69E-67D5030AACED}"/>
              </a:ext>
            </a:extLst>
          </p:cNvPr>
          <p:cNvSpPr/>
          <p:nvPr/>
        </p:nvSpPr>
        <p:spPr>
          <a:xfrm>
            <a:off x="7292785" y="3371850"/>
            <a:ext cx="1679765" cy="262890"/>
          </a:xfrm>
          <a:prstGeom prst="rect">
            <a:avLst/>
          </a:prstGeom>
          <a:solidFill>
            <a:srgbClr val="E7E6E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3200B17-5850-4C97-8123-E1FA6C288D2C}"/>
              </a:ext>
            </a:extLst>
          </p:cNvPr>
          <p:cNvSpPr/>
          <p:nvPr/>
        </p:nvSpPr>
        <p:spPr>
          <a:xfrm>
            <a:off x="7296595" y="3947160"/>
            <a:ext cx="1679765" cy="262890"/>
          </a:xfrm>
          <a:prstGeom prst="rect">
            <a:avLst/>
          </a:prstGeom>
          <a:solidFill>
            <a:srgbClr val="E7E6E6">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B10D3C3-403B-4362-9F1E-DD331F40CFBC}"/>
              </a:ext>
            </a:extLst>
          </p:cNvPr>
          <p:cNvPicPr>
            <a:picLocks noChangeAspect="1"/>
          </p:cNvPicPr>
          <p:nvPr/>
        </p:nvPicPr>
        <p:blipFill>
          <a:blip r:embed="rId4"/>
          <a:stretch>
            <a:fillRect/>
          </a:stretch>
        </p:blipFill>
        <p:spPr>
          <a:xfrm>
            <a:off x="434021" y="3760064"/>
            <a:ext cx="5701765" cy="2237401"/>
          </a:xfrm>
          <a:prstGeom prst="rect">
            <a:avLst/>
          </a:prstGeom>
        </p:spPr>
      </p:pic>
      <p:sp>
        <p:nvSpPr>
          <p:cNvPr id="34" name="TextBox 33">
            <a:extLst>
              <a:ext uri="{FF2B5EF4-FFF2-40B4-BE49-F238E27FC236}">
                <a16:creationId xmlns:a16="http://schemas.microsoft.com/office/drawing/2014/main" id="{6FC286AA-ECFA-45E5-939A-EB0476E05A79}"/>
              </a:ext>
            </a:extLst>
          </p:cNvPr>
          <p:cNvSpPr txBox="1"/>
          <p:nvPr/>
        </p:nvSpPr>
        <p:spPr>
          <a:xfrm>
            <a:off x="211772" y="3421780"/>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0BE7009F-901F-4323-8032-349685A80CB2}"/>
              </a:ext>
            </a:extLst>
          </p:cNvPr>
          <p:cNvCxnSpPr/>
          <p:nvPr/>
        </p:nvCxnSpPr>
        <p:spPr>
          <a:xfrm flipH="1">
            <a:off x="6035040" y="3211830"/>
            <a:ext cx="1280160" cy="9601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702C63-6CF4-4EDB-BD75-3A0B4F061EC1}"/>
              </a:ext>
            </a:extLst>
          </p:cNvPr>
          <p:cNvCxnSpPr>
            <a:cxnSpLocks/>
          </p:cNvCxnSpPr>
          <p:nvPr/>
        </p:nvCxnSpPr>
        <p:spPr>
          <a:xfrm flipH="1">
            <a:off x="6046470" y="3764280"/>
            <a:ext cx="1249680" cy="6934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5D9919E-602F-40CA-8045-71C5C8C2B0BD}"/>
              </a:ext>
            </a:extLst>
          </p:cNvPr>
          <p:cNvCxnSpPr>
            <a:cxnSpLocks/>
          </p:cNvCxnSpPr>
          <p:nvPr/>
        </p:nvCxnSpPr>
        <p:spPr>
          <a:xfrm flipH="1">
            <a:off x="6035040" y="4305300"/>
            <a:ext cx="1276350" cy="4038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85698AE-2D8A-4757-B0FA-D6370C77ED02}"/>
              </a:ext>
            </a:extLst>
          </p:cNvPr>
          <p:cNvSpPr txBox="1"/>
          <p:nvPr/>
        </p:nvSpPr>
        <p:spPr>
          <a:xfrm>
            <a:off x="752056" y="3408850"/>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print(df)</a:t>
            </a:r>
            <a:endParaRPr lang="en-US" sz="1800" dirty="0">
              <a:solidFill>
                <a:srgbClr val="DAE3F3"/>
              </a:solidFill>
              <a:latin typeface="Consolas" panose="020B0609020204030204" pitchFamily="49" charset="0"/>
            </a:endParaRPr>
          </a:p>
        </p:txBody>
      </p:sp>
      <p:sp>
        <p:nvSpPr>
          <p:cNvPr id="44" name="Speech Bubble: Rectangle with Corners Rounded 43">
            <a:extLst>
              <a:ext uri="{FF2B5EF4-FFF2-40B4-BE49-F238E27FC236}">
                <a16:creationId xmlns:a16="http://schemas.microsoft.com/office/drawing/2014/main" id="{F2AE7089-CF41-4314-A8B4-D3E01FC30E7A}"/>
              </a:ext>
            </a:extLst>
          </p:cNvPr>
          <p:cNvSpPr/>
          <p:nvPr/>
        </p:nvSpPr>
        <p:spPr>
          <a:xfrm>
            <a:off x="2599959" y="4249590"/>
            <a:ext cx="4550130" cy="992082"/>
          </a:xfrm>
          <a:prstGeom prst="wedgeRoundRectCallout">
            <a:avLst>
              <a:gd name="adj1" fmla="val -52150"/>
              <a:gd name="adj2" fmla="val -1316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a:t>
            </a:r>
            <a:r>
              <a:rPr lang="en-US" sz="2000" dirty="0" err="1">
                <a:latin typeface="Corbel" panose="020B0503020204020204" pitchFamily="34" charset="0"/>
              </a:rPr>
              <a:t>inplace</a:t>
            </a:r>
            <a:r>
              <a:rPr lang="en-US" sz="2000" dirty="0">
                <a:latin typeface="Corbel" panose="020B0503020204020204" pitchFamily="34" charset="0"/>
              </a:rPr>
              <a:t> is True, the </a:t>
            </a:r>
            <a:r>
              <a:rPr lang="en-US" sz="2000" dirty="0" err="1">
                <a:latin typeface="Corbel" panose="020B0503020204020204" pitchFamily="34" charset="0"/>
              </a:rPr>
              <a:t>dropna</a:t>
            </a:r>
            <a:r>
              <a:rPr lang="en-US" sz="2000" dirty="0">
                <a:latin typeface="Corbel" panose="020B0503020204020204" pitchFamily="34" charset="0"/>
              </a:rPr>
              <a:t>() method mutates the current data frame to remove all rows with invalid values.</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774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right)">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right)">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41"/>
                                        </p:tgtEl>
                                      </p:cBhvr>
                                    </p:animEffect>
                                    <p:set>
                                      <p:cBhvr>
                                        <p:cTn id="65" dur="1" fill="hold">
                                          <p:stCondLst>
                                            <p:cond delay="499"/>
                                          </p:stCondLst>
                                        </p:cTn>
                                        <p:tgtEl>
                                          <p:spTgt spid="4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8"/>
                                        </p:tgtEl>
                                      </p:cBhvr>
                                    </p:animEffect>
                                    <p:set>
                                      <p:cBhvr>
                                        <p:cTn id="71" dur="1" fill="hold">
                                          <p:stCondLst>
                                            <p:cond delay="499"/>
                                          </p:stCondLst>
                                        </p:cTn>
                                        <p:tgtEl>
                                          <p:spTgt spid="38"/>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6"/>
                                        </p:tgtEl>
                                      </p:cBhvr>
                                    </p:animEffect>
                                    <p:set>
                                      <p:cBhvr>
                                        <p:cTn id="74" dur="1" fill="hold">
                                          <p:stCondLst>
                                            <p:cond delay="499"/>
                                          </p:stCondLst>
                                        </p:cTn>
                                        <p:tgtEl>
                                          <p:spTgt spid="6"/>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39"/>
                                        </p:tgtEl>
                                      </p:cBhvr>
                                    </p:animEffect>
                                    <p:set>
                                      <p:cBhvr>
                                        <p:cTn id="80" dur="1" fill="hold">
                                          <p:stCondLst>
                                            <p:cond delay="499"/>
                                          </p:stCondLst>
                                        </p:cTn>
                                        <p:tgtEl>
                                          <p:spTgt spid="39"/>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0"/>
                                        </p:tgtEl>
                                      </p:cBhvr>
                                    </p:animEffect>
                                    <p:set>
                                      <p:cBhvr>
                                        <p:cTn id="83" dur="1" fill="hold">
                                          <p:stCondLst>
                                            <p:cond delay="499"/>
                                          </p:stCondLst>
                                        </p:cTn>
                                        <p:tgtEl>
                                          <p:spTgt spid="40"/>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
                                        </p:tgtEl>
                                      </p:cBhvr>
                                    </p:animEffect>
                                    <p:set>
                                      <p:cBhvr>
                                        <p:cTn id="86" dur="1" fill="hold">
                                          <p:stCondLst>
                                            <p:cond delay="499"/>
                                          </p:stCondLst>
                                        </p:cTn>
                                        <p:tgtEl>
                                          <p:spTgt spid="3"/>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32"/>
                                        </p:tgtEl>
                                      </p:cBhvr>
                                    </p:animEffect>
                                    <p:set>
                                      <p:cBhvr>
                                        <p:cTn id="8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41" grpId="0"/>
      <p:bldP spid="41" grpId="1"/>
      <p:bldP spid="3" grpId="0" animBg="1"/>
      <p:bldP spid="3" grpId="1" animBg="1"/>
      <p:bldP spid="32" grpId="0" animBg="1"/>
      <p:bldP spid="32" grpId="1" animBg="1"/>
      <p:bldP spid="34" grpId="0"/>
      <p:bldP spid="34" grpId="1"/>
      <p:bldP spid="38" grpId="0"/>
      <p:bldP spid="38" grpId="1"/>
      <p:bldP spid="44" grpId="0" animBg="1"/>
      <p:bldP spid="44"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Cleaning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810256"/>
            <a:chOff x="323868" y="1934000"/>
            <a:chExt cx="6524405" cy="4466799"/>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466799"/>
              <a:chOff x="2355826" y="2404301"/>
              <a:chExt cx="7465182" cy="4466799"/>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466799"/>
                <a:chOff x="1748900" y="3880498"/>
                <a:chExt cx="4347101" cy="3119634"/>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3119634"/>
                  <a:chOff x="3072962" y="1263460"/>
                  <a:chExt cx="5994838" cy="4656318"/>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656318"/>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2179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19472"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21799" y="281065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472" y="2793282"/>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42" name="TextBox 41">
            <a:extLst>
              <a:ext uri="{FF2B5EF4-FFF2-40B4-BE49-F238E27FC236}">
                <a16:creationId xmlns:a16="http://schemas.microsoft.com/office/drawing/2014/main" id="{8D60F0B0-3DF3-4890-A6B5-8F7F1E583DFB}"/>
              </a:ext>
            </a:extLst>
          </p:cNvPr>
          <p:cNvSpPr txBox="1"/>
          <p:nvPr/>
        </p:nvSpPr>
        <p:spPr>
          <a:xfrm>
            <a:off x="211772" y="3470780"/>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58" name="TextBox 57">
            <a:extLst>
              <a:ext uri="{FF2B5EF4-FFF2-40B4-BE49-F238E27FC236}">
                <a16:creationId xmlns:a16="http://schemas.microsoft.com/office/drawing/2014/main" id="{4731BB23-D7C3-44C4-804A-81E87F9E44A6}"/>
              </a:ext>
            </a:extLst>
          </p:cNvPr>
          <p:cNvSpPr txBox="1"/>
          <p:nvPr/>
        </p:nvSpPr>
        <p:spPr>
          <a:xfrm>
            <a:off x="938768" y="947235"/>
            <a:ext cx="10481504" cy="461665"/>
          </a:xfrm>
          <a:prstGeom prst="rect">
            <a:avLst/>
          </a:prstGeom>
          <a:noFill/>
        </p:spPr>
        <p:txBody>
          <a:bodyPr wrap="square" rtlCol="0">
            <a:spAutoFit/>
          </a:bodyPr>
          <a:lstStyle/>
          <a:p>
            <a:pPr algn="ctr"/>
            <a:r>
              <a:rPr lang="en-US" sz="2400" dirty="0"/>
              <a:t>Or you can replace missing values with some default/average value...</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5" name="TextBox 34">
            <a:extLst>
              <a:ext uri="{FF2B5EF4-FFF2-40B4-BE49-F238E27FC236}">
                <a16:creationId xmlns:a16="http://schemas.microsoft.com/office/drawing/2014/main" id="{18872295-3C4B-43F5-B0C0-B2D34F3B334A}"/>
              </a:ext>
            </a:extLst>
          </p:cNvPr>
          <p:cNvSpPr txBox="1"/>
          <p:nvPr/>
        </p:nvSpPr>
        <p:spPr>
          <a:xfrm>
            <a:off x="7249687" y="2766798"/>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1000</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41" name="TextBox 40">
            <a:extLst>
              <a:ext uri="{FF2B5EF4-FFF2-40B4-BE49-F238E27FC236}">
                <a16:creationId xmlns:a16="http://schemas.microsoft.com/office/drawing/2014/main" id="{E7DF1BDD-8063-4559-91CB-9094A476AAE9}"/>
              </a:ext>
            </a:extLst>
          </p:cNvPr>
          <p:cNvSpPr txBox="1"/>
          <p:nvPr/>
        </p:nvSpPr>
        <p:spPr>
          <a:xfrm>
            <a:off x="752056" y="3492140"/>
            <a:ext cx="6137743"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a:t>
            </a:r>
            <a:r>
              <a:rPr lang="en-US" dirty="0" err="1">
                <a:solidFill>
                  <a:srgbClr val="DAE3F3"/>
                </a:solidFill>
                <a:latin typeface="Consolas" panose="020B0609020204030204" pitchFamily="49" charset="0"/>
              </a:rPr>
              <a:t>hrs_studied</a:t>
            </a:r>
            <a:r>
              <a:rPr lang="en-US" dirty="0">
                <a:solidFill>
                  <a:srgbClr val="DAE3F3"/>
                </a:solidFill>
                <a:latin typeface="Consolas" panose="020B0609020204030204" pitchFamily="49" charset="0"/>
              </a:rPr>
              <a:t>"].</a:t>
            </a:r>
            <a:r>
              <a:rPr lang="en-US" dirty="0" err="1">
                <a:solidFill>
                  <a:srgbClr val="DAE3F3"/>
                </a:solidFill>
                <a:latin typeface="Consolas" panose="020B0609020204030204" pitchFamily="49" charset="0"/>
              </a:rPr>
              <a:t>fillna</a:t>
            </a:r>
            <a:r>
              <a:rPr lang="en-US" dirty="0">
                <a:solidFill>
                  <a:srgbClr val="DAE3F3"/>
                </a:solidFill>
                <a:latin typeface="Consolas" panose="020B0609020204030204" pitchFamily="49" charset="0"/>
              </a:rPr>
              <a:t>(m, </a:t>
            </a:r>
            <a:r>
              <a:rPr lang="en-US" dirty="0" err="1">
                <a:solidFill>
                  <a:srgbClr val="DAE3F3"/>
                </a:solidFill>
                <a:latin typeface="Consolas" panose="020B0609020204030204" pitchFamily="49" charset="0"/>
              </a:rPr>
              <a:t>inplace</a:t>
            </a:r>
            <a:r>
              <a:rPr lang="en-US" dirty="0">
                <a:solidFill>
                  <a:srgbClr val="DAE3F3"/>
                </a:solidFill>
                <a:latin typeface="Consolas" panose="020B0609020204030204" pitchFamily="49" charset="0"/>
              </a:rPr>
              <a:t> = True)</a:t>
            </a:r>
            <a:endParaRPr lang="en-US" sz="1800" dirty="0">
              <a:solidFill>
                <a:srgbClr val="DAE3F3"/>
              </a:solidFill>
              <a:latin typeface="Consolas" panose="020B0609020204030204" pitchFamily="49" charset="0"/>
            </a:endParaRPr>
          </a:p>
        </p:txBody>
      </p:sp>
      <p:sp>
        <p:nvSpPr>
          <p:cNvPr id="34" name="TextBox 33">
            <a:extLst>
              <a:ext uri="{FF2B5EF4-FFF2-40B4-BE49-F238E27FC236}">
                <a16:creationId xmlns:a16="http://schemas.microsoft.com/office/drawing/2014/main" id="{6FC286AA-ECFA-45E5-939A-EB0476E05A79}"/>
              </a:ext>
            </a:extLst>
          </p:cNvPr>
          <p:cNvSpPr txBox="1"/>
          <p:nvPr/>
        </p:nvSpPr>
        <p:spPr>
          <a:xfrm>
            <a:off x="211772" y="3783778"/>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8" name="TextBox 37">
            <a:extLst>
              <a:ext uri="{FF2B5EF4-FFF2-40B4-BE49-F238E27FC236}">
                <a16:creationId xmlns:a16="http://schemas.microsoft.com/office/drawing/2014/main" id="{B85698AE-2D8A-4757-B0FA-D6370C77ED02}"/>
              </a:ext>
            </a:extLst>
          </p:cNvPr>
          <p:cNvSpPr txBox="1"/>
          <p:nvPr/>
        </p:nvSpPr>
        <p:spPr>
          <a:xfrm>
            <a:off x="752056" y="3770848"/>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print(df)</a:t>
            </a:r>
            <a:endParaRPr lang="en-US" sz="1800" dirty="0">
              <a:solidFill>
                <a:srgbClr val="DAE3F3"/>
              </a:solidFill>
              <a:latin typeface="Consolas" panose="020B0609020204030204" pitchFamily="49" charset="0"/>
            </a:endParaRPr>
          </a:p>
        </p:txBody>
      </p:sp>
      <p:pic>
        <p:nvPicPr>
          <p:cNvPr id="5" name="Picture 4">
            <a:extLst>
              <a:ext uri="{FF2B5EF4-FFF2-40B4-BE49-F238E27FC236}">
                <a16:creationId xmlns:a16="http://schemas.microsoft.com/office/drawing/2014/main" id="{2F510A0B-F61F-4A3F-8F06-96996BDC85C4}"/>
              </a:ext>
            </a:extLst>
          </p:cNvPr>
          <p:cNvPicPr>
            <a:picLocks noChangeAspect="1"/>
          </p:cNvPicPr>
          <p:nvPr/>
        </p:nvPicPr>
        <p:blipFill rotWithShape="1">
          <a:blip r:embed="rId4"/>
          <a:srcRect b="10853"/>
          <a:stretch/>
        </p:blipFill>
        <p:spPr>
          <a:xfrm>
            <a:off x="441960" y="4130175"/>
            <a:ext cx="5798820" cy="2487795"/>
          </a:xfrm>
          <a:prstGeom prst="rect">
            <a:avLst/>
          </a:prstGeom>
        </p:spPr>
      </p:pic>
      <p:sp>
        <p:nvSpPr>
          <p:cNvPr id="36" name="TextBox 35">
            <a:extLst>
              <a:ext uri="{FF2B5EF4-FFF2-40B4-BE49-F238E27FC236}">
                <a16:creationId xmlns:a16="http://schemas.microsoft.com/office/drawing/2014/main" id="{A866C76F-8AFC-4852-B8A2-61690EF8232B}"/>
              </a:ext>
            </a:extLst>
          </p:cNvPr>
          <p:cNvSpPr txBox="1"/>
          <p:nvPr/>
        </p:nvSpPr>
        <p:spPr>
          <a:xfrm>
            <a:off x="789713" y="3164277"/>
            <a:ext cx="8806814" cy="369332"/>
          </a:xfrm>
          <a:prstGeom prst="rect">
            <a:avLst/>
          </a:prstGeom>
          <a:noFill/>
        </p:spPr>
        <p:txBody>
          <a:bodyPr wrap="square">
            <a:spAutoFit/>
          </a:bodyPr>
          <a:lstStyle/>
          <a:p>
            <a:r>
              <a:rPr lang="en-US" dirty="0">
                <a:solidFill>
                  <a:srgbClr val="DAE3F3"/>
                </a:solidFill>
                <a:latin typeface="Consolas" panose="020B0609020204030204" pitchFamily="49" charset="0"/>
              </a:rPr>
              <a:t>m = df["</a:t>
            </a:r>
            <a:r>
              <a:rPr lang="en-US" dirty="0" err="1">
                <a:solidFill>
                  <a:srgbClr val="DAE3F3"/>
                </a:solidFill>
                <a:latin typeface="Consolas" panose="020B0609020204030204" pitchFamily="49" charset="0"/>
              </a:rPr>
              <a:t>hrs_studied</a:t>
            </a:r>
            <a:r>
              <a:rPr lang="en-US" dirty="0">
                <a:solidFill>
                  <a:srgbClr val="DAE3F3"/>
                </a:solidFill>
                <a:latin typeface="Consolas" panose="020B0609020204030204" pitchFamily="49" charset="0"/>
              </a:rPr>
              <a:t>"].mean()</a:t>
            </a:r>
          </a:p>
        </p:txBody>
      </p:sp>
      <p:sp>
        <p:nvSpPr>
          <p:cNvPr id="37" name="TextBox 36">
            <a:extLst>
              <a:ext uri="{FF2B5EF4-FFF2-40B4-BE49-F238E27FC236}">
                <a16:creationId xmlns:a16="http://schemas.microsoft.com/office/drawing/2014/main" id="{1534A366-F32F-45A3-B786-BA3593DE5F2C}"/>
              </a:ext>
            </a:extLst>
          </p:cNvPr>
          <p:cNvSpPr txBox="1"/>
          <p:nvPr/>
        </p:nvSpPr>
        <p:spPr>
          <a:xfrm>
            <a:off x="216607" y="3179054"/>
            <a:ext cx="738681" cy="397730"/>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44" name="Speech Bubble: Rectangle with Corners Rounded 43">
            <a:extLst>
              <a:ext uri="{FF2B5EF4-FFF2-40B4-BE49-F238E27FC236}">
                <a16:creationId xmlns:a16="http://schemas.microsoft.com/office/drawing/2014/main" id="{F2AE7089-CF41-4314-A8B4-D3E01FC30E7A}"/>
              </a:ext>
            </a:extLst>
          </p:cNvPr>
          <p:cNvSpPr/>
          <p:nvPr/>
        </p:nvSpPr>
        <p:spPr>
          <a:xfrm>
            <a:off x="7538792" y="1408900"/>
            <a:ext cx="4533629" cy="1113638"/>
          </a:xfrm>
          <a:prstGeom prst="wedgeRoundRectCallout">
            <a:avLst>
              <a:gd name="adj1" fmla="val -49103"/>
              <a:gd name="adj2" fmla="val 1333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err="1">
                <a:solidFill>
                  <a:srgbClr val="FBE0CD"/>
                </a:solidFill>
                <a:latin typeface="Corbel" panose="020B0503020204020204" pitchFamily="34" charset="0"/>
              </a:rPr>
              <a:t>fillna</a:t>
            </a:r>
            <a:r>
              <a:rPr lang="en-US" sz="2000" dirty="0">
                <a:solidFill>
                  <a:srgbClr val="FBE0CD"/>
                </a:solidFill>
                <a:latin typeface="Corbel" panose="020B0503020204020204" pitchFamily="34" charset="0"/>
              </a:rPr>
              <a:t>() </a:t>
            </a:r>
            <a:r>
              <a:rPr lang="en-US" sz="2000" dirty="0">
                <a:latin typeface="Corbel" panose="020B0503020204020204" pitchFamily="34" charset="0"/>
              </a:rPr>
              <a:t>method replaces all </a:t>
            </a:r>
            <a:r>
              <a:rPr lang="en-US" sz="2000" dirty="0" err="1">
                <a:solidFill>
                  <a:srgbClr val="FBE0CD"/>
                </a:solidFill>
                <a:latin typeface="Corbel" panose="020B0503020204020204" pitchFamily="34" charset="0"/>
              </a:rPr>
              <a:t>NaN</a:t>
            </a:r>
            <a:r>
              <a:rPr lang="en-US" sz="2000" dirty="0">
                <a:solidFill>
                  <a:srgbClr val="FBE0CD"/>
                </a:solidFill>
                <a:latin typeface="Corbel" panose="020B0503020204020204" pitchFamily="34" charset="0"/>
              </a:rPr>
              <a:t> </a:t>
            </a:r>
            <a:r>
              <a:rPr lang="en-US" sz="2000" dirty="0">
                <a:latin typeface="Corbel" panose="020B0503020204020204" pitchFamily="34" charset="0"/>
              </a:rPr>
              <a:t>values with your chosen value </a:t>
            </a:r>
            <a:br>
              <a:rPr lang="en-US" sz="2000" dirty="0">
                <a:latin typeface="Corbel" panose="020B0503020204020204" pitchFamily="34" charset="0"/>
              </a:rPr>
            </a:br>
            <a:r>
              <a:rPr lang="en-US" sz="2000" dirty="0">
                <a:latin typeface="Corbel" panose="020B0503020204020204" pitchFamily="34" charset="0"/>
              </a:rPr>
              <a:t>(e.g., the </a:t>
            </a:r>
            <a:r>
              <a:rPr lang="en-US" sz="2000" dirty="0">
                <a:solidFill>
                  <a:srgbClr val="FBE0CD"/>
                </a:solidFill>
                <a:latin typeface="Corbel" panose="020B0503020204020204" pitchFamily="34" charset="0"/>
              </a:rPr>
              <a:t>mean</a:t>
            </a:r>
            <a:r>
              <a:rPr lang="en-US" sz="2000" dirty="0">
                <a:latin typeface="Corbel" panose="020B0503020204020204" pitchFamily="34" charset="0"/>
              </a:rPr>
              <a:t>, </a:t>
            </a:r>
            <a:r>
              <a:rPr lang="en-US" sz="2000" dirty="0">
                <a:solidFill>
                  <a:srgbClr val="FBE0CD"/>
                </a:solidFill>
                <a:latin typeface="Corbel" panose="020B0503020204020204" pitchFamily="34" charset="0"/>
              </a:rPr>
              <a:t>median</a:t>
            </a:r>
            <a:r>
              <a:rPr lang="en-US" sz="2000" dirty="0">
                <a:latin typeface="Corbel" panose="020B0503020204020204" pitchFamily="34" charset="0"/>
              </a:rPr>
              <a:t> or </a:t>
            </a:r>
            <a:r>
              <a:rPr lang="en-US" sz="2000" dirty="0">
                <a:solidFill>
                  <a:srgbClr val="FBE0CD"/>
                </a:solidFill>
                <a:latin typeface="Corbel" panose="020B0503020204020204" pitchFamily="34" charset="0"/>
              </a:rPr>
              <a:t>mode</a:t>
            </a:r>
            <a:r>
              <a:rPr lang="en-US" sz="2000" dirty="0">
                <a:latin typeface="Corbel" panose="020B0503020204020204" pitchFamily="34" charset="0"/>
              </a:rPr>
              <a:t> value).</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85405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down)">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2" nodeType="clickEffect">
                                  <p:stCondLst>
                                    <p:cond delay="0"/>
                                  </p:stCondLst>
                                  <p:childTnLst>
                                    <p:animMotion origin="layout" path="M 3.125E-6 -4.07407E-6 L -0.30091 0.18311 " pathEditMode="relative" rAng="0" ptsTypes="AA">
                                      <p:cBhvr>
                                        <p:cTn id="45" dur="2000" fill="hold"/>
                                        <p:tgtEl>
                                          <p:spTgt spid="44"/>
                                        </p:tgtEl>
                                        <p:attrNameLst>
                                          <p:attrName>ppt_x</p:attrName>
                                          <p:attrName>ppt_y</p:attrName>
                                        </p:attrNameLst>
                                      </p:cBhvr>
                                      <p:rCtr x="-15052" y="9144"/>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36"/>
                                        </p:tgtEl>
                                      </p:cBhvr>
                                    </p:animEffect>
                                    <p:set>
                                      <p:cBhvr>
                                        <p:cTn id="54" dur="1" fill="hold">
                                          <p:stCondLst>
                                            <p:cond delay="499"/>
                                          </p:stCondLst>
                                        </p:cTn>
                                        <p:tgtEl>
                                          <p:spTgt spid="36"/>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42"/>
                                        </p:tgtEl>
                                      </p:cBhvr>
                                    </p:animEffect>
                                    <p:set>
                                      <p:cBhvr>
                                        <p:cTn id="57" dur="1" fill="hold">
                                          <p:stCondLst>
                                            <p:cond delay="499"/>
                                          </p:stCondLst>
                                        </p:cTn>
                                        <p:tgtEl>
                                          <p:spTgt spid="4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1"/>
                                        </p:tgtEl>
                                      </p:cBhvr>
                                    </p:animEffect>
                                    <p:set>
                                      <p:cBhvr>
                                        <p:cTn id="60" dur="1" fill="hold">
                                          <p:stCondLst>
                                            <p:cond delay="499"/>
                                          </p:stCondLst>
                                        </p:cTn>
                                        <p:tgtEl>
                                          <p:spTgt spid="41"/>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8"/>
                                        </p:tgtEl>
                                      </p:cBhvr>
                                    </p:animEffect>
                                    <p:set>
                                      <p:cBhvr>
                                        <p:cTn id="66" dur="1" fill="hold">
                                          <p:stCondLst>
                                            <p:cond delay="499"/>
                                          </p:stCondLst>
                                        </p:cTn>
                                        <p:tgtEl>
                                          <p:spTgt spid="3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
                                        </p:tgtEl>
                                      </p:cBhvr>
                                    </p:animEffect>
                                    <p:set>
                                      <p:cBhvr>
                                        <p:cTn id="6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58" grpId="0"/>
      <p:bldP spid="41" grpId="0"/>
      <p:bldP spid="41" grpId="1"/>
      <p:bldP spid="34" grpId="0"/>
      <p:bldP spid="34" grpId="1"/>
      <p:bldP spid="38" grpId="0"/>
      <p:bldP spid="38" grpId="1"/>
      <p:bldP spid="36" grpId="0"/>
      <p:bldP spid="36" grpId="1"/>
      <p:bldP spid="44" grpId="0" animBg="1"/>
      <p:bldP spid="44" grpId="1" animBg="1"/>
      <p:bldP spid="44"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Pandas: Cleaning Data</a:t>
            </a:r>
          </a:p>
        </p:txBody>
      </p:sp>
      <p:grpSp>
        <p:nvGrpSpPr>
          <p:cNvPr id="46" name="Group 45">
            <a:extLst>
              <a:ext uri="{FF2B5EF4-FFF2-40B4-BE49-F238E27FC236}">
                <a16:creationId xmlns:a16="http://schemas.microsoft.com/office/drawing/2014/main" id="{C874C380-061C-4747-B52A-B14BCB14A116}"/>
              </a:ext>
            </a:extLst>
          </p:cNvPr>
          <p:cNvGrpSpPr/>
          <p:nvPr/>
        </p:nvGrpSpPr>
        <p:grpSpPr>
          <a:xfrm>
            <a:off x="119579" y="1934000"/>
            <a:ext cx="6971877" cy="4810256"/>
            <a:chOff x="323868" y="1934000"/>
            <a:chExt cx="6524405" cy="4466799"/>
          </a:xfrm>
        </p:grpSpPr>
        <p:grpSp>
          <p:nvGrpSpPr>
            <p:cNvPr id="13" name="Group 12">
              <a:extLst>
                <a:ext uri="{FF2B5EF4-FFF2-40B4-BE49-F238E27FC236}">
                  <a16:creationId xmlns:a16="http://schemas.microsoft.com/office/drawing/2014/main" id="{BB0B041D-AEE0-42B2-9EC3-DD2827F06F0C}"/>
                </a:ext>
              </a:extLst>
            </p:cNvPr>
            <p:cNvGrpSpPr/>
            <p:nvPr/>
          </p:nvGrpSpPr>
          <p:grpSpPr>
            <a:xfrm>
              <a:off x="323868" y="1934000"/>
              <a:ext cx="6524405" cy="4466799"/>
              <a:chOff x="2355826" y="2404301"/>
              <a:chExt cx="7465182" cy="4466799"/>
            </a:xfrm>
          </p:grpSpPr>
          <p:grpSp>
            <p:nvGrpSpPr>
              <p:cNvPr id="14" name="Group 13">
                <a:extLst>
                  <a:ext uri="{FF2B5EF4-FFF2-40B4-BE49-F238E27FC236}">
                    <a16:creationId xmlns:a16="http://schemas.microsoft.com/office/drawing/2014/main" id="{6A2574C4-E198-4B10-A9B2-76F17B693462}"/>
                  </a:ext>
                </a:extLst>
              </p:cNvPr>
              <p:cNvGrpSpPr/>
              <p:nvPr/>
            </p:nvGrpSpPr>
            <p:grpSpPr>
              <a:xfrm>
                <a:off x="2355826" y="2404301"/>
                <a:ext cx="7465182" cy="4466799"/>
                <a:chOff x="1748900" y="3880498"/>
                <a:chExt cx="4347101" cy="3119634"/>
              </a:xfrm>
            </p:grpSpPr>
            <p:grpSp>
              <p:nvGrpSpPr>
                <p:cNvPr id="16" name="Group 15">
                  <a:extLst>
                    <a:ext uri="{FF2B5EF4-FFF2-40B4-BE49-F238E27FC236}">
                      <a16:creationId xmlns:a16="http://schemas.microsoft.com/office/drawing/2014/main" id="{710C8A5F-B943-40EF-A4B9-9FDC4CBE5E10}"/>
                    </a:ext>
                  </a:extLst>
                </p:cNvPr>
                <p:cNvGrpSpPr/>
                <p:nvPr/>
              </p:nvGrpSpPr>
              <p:grpSpPr>
                <a:xfrm>
                  <a:off x="1748900" y="3880498"/>
                  <a:ext cx="4347101" cy="3119634"/>
                  <a:chOff x="3072962" y="1263460"/>
                  <a:chExt cx="5994838" cy="4656318"/>
                </a:xfrm>
              </p:grpSpPr>
              <p:pic>
                <p:nvPicPr>
                  <p:cNvPr id="18" name="Picture 17">
                    <a:extLst>
                      <a:ext uri="{FF2B5EF4-FFF2-40B4-BE49-F238E27FC236}">
                        <a16:creationId xmlns:a16="http://schemas.microsoft.com/office/drawing/2014/main" id="{48067CBB-5830-4C17-8D87-368830FF8B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2962" y="1263460"/>
                    <a:ext cx="5994838" cy="4656318"/>
                  </a:xfrm>
                  <a:prstGeom prst="rect">
                    <a:avLst/>
                  </a:prstGeom>
                </p:spPr>
              </p:pic>
              <p:sp>
                <p:nvSpPr>
                  <p:cNvPr id="19" name="Rectangle 18">
                    <a:extLst>
                      <a:ext uri="{FF2B5EF4-FFF2-40B4-BE49-F238E27FC236}">
                        <a16:creationId xmlns:a16="http://schemas.microsoft.com/office/drawing/2014/main" id="{3FA3E619-C27C-47DF-A00E-12F63124660F}"/>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17" name="TextBox 16">
                  <a:extLst>
                    <a:ext uri="{FF2B5EF4-FFF2-40B4-BE49-F238E27FC236}">
                      <a16:creationId xmlns:a16="http://schemas.microsoft.com/office/drawing/2014/main" id="{16A756CA-892B-4EBA-BABB-45C6AF10C48B}"/>
                    </a:ext>
                  </a:extLst>
                </p:cNvPr>
                <p:cNvSpPr txBox="1"/>
                <p:nvPr/>
              </p:nvSpPr>
              <p:spPr>
                <a:xfrm>
                  <a:off x="1812571" y="4067716"/>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15" name="Rectangle 14">
                <a:extLst>
                  <a:ext uri="{FF2B5EF4-FFF2-40B4-BE49-F238E27FC236}">
                    <a16:creationId xmlns:a16="http://schemas.microsoft.com/office/drawing/2014/main" id="{D634297E-E884-4AD3-8E75-3BB9EB2677F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320456-2908-4583-B6FE-D8D21071F0B6}"/>
                </a:ext>
              </a:extLst>
            </p:cNvPr>
            <p:cNvSpPr txBox="1"/>
            <p:nvPr/>
          </p:nvSpPr>
          <p:spPr>
            <a:xfrm>
              <a:off x="1887283" y="2169000"/>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22" name="TextBox 21">
              <a:extLst>
                <a:ext uri="{FF2B5EF4-FFF2-40B4-BE49-F238E27FC236}">
                  <a16:creationId xmlns:a16="http://schemas.microsoft.com/office/drawing/2014/main" id="{62115FC2-F141-4EAB-B530-B9DE4325793A}"/>
                </a:ext>
              </a:extLst>
            </p:cNvPr>
            <p:cNvSpPr txBox="1"/>
            <p:nvPr/>
          </p:nvSpPr>
          <p:spPr>
            <a:xfrm>
              <a:off x="421799" y="254082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B386B523-A504-4DC6-8073-7498922178C7}"/>
                </a:ext>
              </a:extLst>
            </p:cNvPr>
            <p:cNvSpPr txBox="1"/>
            <p:nvPr/>
          </p:nvSpPr>
          <p:spPr>
            <a:xfrm>
              <a:off x="919472" y="2540827"/>
              <a:ext cx="3592403"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pandas as pd</a:t>
              </a:r>
              <a:endParaRPr lang="en-US" sz="1800" dirty="0">
                <a:solidFill>
                  <a:schemeClr val="accent1">
                    <a:lumMod val="20000"/>
                    <a:lumOff val="80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EE1633E-1A2F-4052-84E0-6E4524E4A667}"/>
                </a:ext>
              </a:extLst>
            </p:cNvPr>
            <p:cNvSpPr txBox="1"/>
            <p:nvPr/>
          </p:nvSpPr>
          <p:spPr>
            <a:xfrm>
              <a:off x="421799" y="2810657"/>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25" name="TextBox 24">
              <a:extLst>
                <a:ext uri="{FF2B5EF4-FFF2-40B4-BE49-F238E27FC236}">
                  <a16:creationId xmlns:a16="http://schemas.microsoft.com/office/drawing/2014/main" id="{40C5B041-AC65-4974-B1DE-7081A7D0EC51}"/>
                </a:ext>
              </a:extLst>
            </p:cNvPr>
            <p:cNvSpPr txBox="1"/>
            <p:nvPr/>
          </p:nvSpPr>
          <p:spPr>
            <a:xfrm>
              <a:off x="919472" y="2793282"/>
              <a:ext cx="5335812"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df = </a:t>
              </a:r>
              <a:r>
                <a:rPr lang="en-US" dirty="0" err="1">
                  <a:solidFill>
                    <a:srgbClr val="DAE3F3"/>
                  </a:solidFill>
                  <a:latin typeface="Consolas" panose="020B0609020204030204" pitchFamily="49" charset="0"/>
                </a:rPr>
                <a:t>pd.read_csv</a:t>
              </a:r>
              <a:r>
                <a:rPr lang="en-US" dirty="0">
                  <a:solidFill>
                    <a:srgbClr val="DAE3F3"/>
                  </a:solidFill>
                  <a:latin typeface="Consolas" panose="020B0609020204030204" pitchFamily="49" charset="0"/>
                </a:rPr>
                <a:t>('study.csv')</a:t>
              </a:r>
              <a:endParaRPr lang="en-US" sz="1800" dirty="0">
                <a:solidFill>
                  <a:srgbClr val="DAE3F3"/>
                </a:solidFill>
                <a:latin typeface="Consolas" panose="020B0609020204030204" pitchFamily="49" charset="0"/>
              </a:endParaRPr>
            </a:p>
          </p:txBody>
        </p:sp>
      </p:grpSp>
      <p:sp>
        <p:nvSpPr>
          <p:cNvPr id="58" name="TextBox 57">
            <a:extLst>
              <a:ext uri="{FF2B5EF4-FFF2-40B4-BE49-F238E27FC236}">
                <a16:creationId xmlns:a16="http://schemas.microsoft.com/office/drawing/2014/main" id="{4731BB23-D7C3-44C4-804A-81E87F9E44A6}"/>
              </a:ext>
            </a:extLst>
          </p:cNvPr>
          <p:cNvSpPr txBox="1"/>
          <p:nvPr/>
        </p:nvSpPr>
        <p:spPr>
          <a:xfrm>
            <a:off x="2506380" y="947235"/>
            <a:ext cx="7346280" cy="830997"/>
          </a:xfrm>
          <a:prstGeom prst="rect">
            <a:avLst/>
          </a:prstGeom>
          <a:noFill/>
        </p:spPr>
        <p:txBody>
          <a:bodyPr wrap="square" rtlCol="0">
            <a:spAutoFit/>
          </a:bodyPr>
          <a:lstStyle/>
          <a:p>
            <a:pPr algn="ctr"/>
            <a:r>
              <a:rPr lang="en-US" sz="2400" dirty="0"/>
              <a:t>Finally, you can identify out-of-range values and replace them with reasonable replacements.</a:t>
            </a:r>
          </a:p>
        </p:txBody>
      </p:sp>
      <p:grpSp>
        <p:nvGrpSpPr>
          <p:cNvPr id="29" name="Group 28">
            <a:extLst>
              <a:ext uri="{FF2B5EF4-FFF2-40B4-BE49-F238E27FC236}">
                <a16:creationId xmlns:a16="http://schemas.microsoft.com/office/drawing/2014/main" id="{F606ED94-92B4-40D3-B5B0-3BEC36EEFDB8}"/>
              </a:ext>
            </a:extLst>
          </p:cNvPr>
          <p:cNvGrpSpPr/>
          <p:nvPr/>
        </p:nvGrpSpPr>
        <p:grpSpPr>
          <a:xfrm>
            <a:off x="7208722" y="2386144"/>
            <a:ext cx="10110183" cy="3242976"/>
            <a:chOff x="1378183" y="1548428"/>
            <a:chExt cx="10110183" cy="3242976"/>
          </a:xfrm>
        </p:grpSpPr>
        <p:sp>
          <p:nvSpPr>
            <p:cNvPr id="30" name="TextBox 29">
              <a:extLst>
                <a:ext uri="{FF2B5EF4-FFF2-40B4-BE49-F238E27FC236}">
                  <a16:creationId xmlns:a16="http://schemas.microsoft.com/office/drawing/2014/main" id="{74925A17-7183-49D1-9457-88FD0385C553}"/>
                </a:ext>
              </a:extLst>
            </p:cNvPr>
            <p:cNvSpPr txBox="1"/>
            <p:nvPr/>
          </p:nvSpPr>
          <p:spPr>
            <a:xfrm>
              <a:off x="1421770" y="1929082"/>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70C0"/>
                  </a:solidFill>
                  <a:latin typeface="Consolas" panose="020B0609020204030204" pitchFamily="49" charset="0"/>
                </a:rPr>
                <a:t>12</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10</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31" name="TextBox 30">
              <a:extLst>
                <a:ext uri="{FF2B5EF4-FFF2-40B4-BE49-F238E27FC236}">
                  <a16:creationId xmlns:a16="http://schemas.microsoft.com/office/drawing/2014/main" id="{BBB2A80E-C630-4F72-8757-6DB54E409B74}"/>
                </a:ext>
              </a:extLst>
            </p:cNvPr>
            <p:cNvSpPr txBox="1"/>
            <p:nvPr/>
          </p:nvSpPr>
          <p:spPr>
            <a:xfrm>
              <a:off x="1378183" y="1548428"/>
              <a:ext cx="1428297" cy="400110"/>
            </a:xfrm>
            <a:prstGeom prst="rect">
              <a:avLst/>
            </a:prstGeom>
            <a:noFill/>
            <a:ln>
              <a:noFill/>
            </a:ln>
          </p:spPr>
          <p:txBody>
            <a:bodyPr wrap="square" rtlCol="0">
              <a:spAutoFit/>
            </a:bodyPr>
            <a:lstStyle/>
            <a:p>
              <a:r>
                <a:rPr lang="en-US" sz="2000" dirty="0"/>
                <a:t>study.csv</a:t>
              </a:r>
            </a:p>
          </p:txBody>
        </p:sp>
      </p:grpSp>
      <p:sp>
        <p:nvSpPr>
          <p:cNvPr id="35" name="TextBox 34">
            <a:extLst>
              <a:ext uri="{FF2B5EF4-FFF2-40B4-BE49-F238E27FC236}">
                <a16:creationId xmlns:a16="http://schemas.microsoft.com/office/drawing/2014/main" id="{18872295-3C4B-43F5-B0C0-B2D34F3B334A}"/>
              </a:ext>
            </a:extLst>
          </p:cNvPr>
          <p:cNvSpPr txBox="1"/>
          <p:nvPr/>
        </p:nvSpPr>
        <p:spPr>
          <a:xfrm>
            <a:off x="7249687" y="2766798"/>
            <a:ext cx="10066596" cy="2862322"/>
          </a:xfrm>
          <a:prstGeom prst="rect">
            <a:avLst/>
          </a:prstGeom>
          <a:solidFill>
            <a:schemeClr val="bg2"/>
          </a:solidFill>
          <a:ln>
            <a:solidFill>
              <a:schemeClr val="tx1"/>
            </a:solidFill>
          </a:ln>
        </p:spPr>
        <p:txBody>
          <a:bodyPr wrap="square">
            <a:spAutoFit/>
          </a:bodyPr>
          <a:lstStyle/>
          <a:p>
            <a:r>
              <a:rPr lang="en-US" dirty="0">
                <a:solidFill>
                  <a:srgbClr val="C00000"/>
                </a:solidFill>
                <a:latin typeface="Consolas" panose="020B0609020204030204" pitchFamily="49" charset="0"/>
              </a:rPr>
              <a:t>hws_completed</a:t>
            </a:r>
            <a:r>
              <a:rPr lang="en-US" dirty="0">
                <a:latin typeface="Consolas" panose="020B0609020204030204" pitchFamily="49" charset="0"/>
              </a:rPr>
              <a:t>,</a:t>
            </a:r>
            <a:r>
              <a:rPr lang="en-US" dirty="0">
                <a:solidFill>
                  <a:srgbClr val="0070C0"/>
                </a:solidFill>
                <a:latin typeface="Consolas" panose="020B0609020204030204" pitchFamily="49" charset="0"/>
              </a:rPr>
              <a:t>hrs_studied</a:t>
            </a:r>
            <a:r>
              <a:rPr lang="en-US" dirty="0">
                <a:latin typeface="Consolas" panose="020B0609020204030204" pitchFamily="49" charset="0"/>
              </a:rPr>
              <a:t>,</a:t>
            </a:r>
            <a:r>
              <a:rPr lang="en-US" dirty="0">
                <a:solidFill>
                  <a:srgbClr val="009A46"/>
                </a:solidFill>
                <a:latin typeface="Consolas" panose="020B0609020204030204" pitchFamily="49" charset="0"/>
              </a:rPr>
              <a:t>midterm_score</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partied_night_before</a:t>
            </a:r>
            <a:r>
              <a:rPr lang="en-US" dirty="0">
                <a:latin typeface="Consolas" panose="020B0609020204030204" pitchFamily="49" charset="0"/>
              </a:rPr>
              <a:t>,</a:t>
            </a:r>
            <a:r>
              <a:rPr lang="en-US" dirty="0">
                <a:solidFill>
                  <a:srgbClr val="7030A0"/>
                </a:solidFill>
                <a:latin typeface="Consolas" panose="020B0609020204030204" pitchFamily="49" charset="0"/>
              </a:rPr>
              <a:t>final_exam_score</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0</a:t>
            </a:r>
            <a:r>
              <a:rPr lang="en-US" dirty="0">
                <a:latin typeface="Consolas" panose="020B0609020204030204" pitchFamily="49" charset="0"/>
              </a:rPr>
              <a:t>,</a:t>
            </a:r>
            <a:r>
              <a:rPr lang="en-US" dirty="0">
                <a:solidFill>
                  <a:srgbClr val="009A46"/>
                </a:solidFill>
                <a:latin typeface="Consolas" panose="020B0609020204030204" pitchFamily="49" charset="0"/>
              </a:rPr>
              <a:t>0</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15</a:t>
            </a:r>
          </a:p>
          <a:p>
            <a:r>
              <a:rPr lang="en-US" dirty="0">
                <a:solidFill>
                  <a:srgbClr val="C00000"/>
                </a:solidFill>
                <a:latin typeface="Consolas" panose="020B0609020204030204" pitchFamily="49" charset="0"/>
              </a:rPr>
              <a:t>8</a:t>
            </a:r>
            <a:r>
              <a:rPr lang="en-US" dirty="0">
                <a:latin typeface="Consolas" panose="020B0609020204030204" pitchFamily="49" charset="0"/>
              </a:rPr>
              <a:t>,,</a:t>
            </a:r>
            <a:r>
              <a:rPr lang="en-US" dirty="0">
                <a:solidFill>
                  <a:srgbClr val="009A46"/>
                </a:solidFill>
                <a:latin typeface="Consolas" panose="020B0609020204030204" pitchFamily="49" charset="0"/>
              </a:rPr>
              <a:t>95</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95</a:t>
            </a:r>
          </a:p>
          <a:p>
            <a:r>
              <a:rPr lang="en-US" dirty="0">
                <a:solidFill>
                  <a:srgbClr val="C00000"/>
                </a:solidFill>
                <a:latin typeface="Consolas" panose="020B0609020204030204" pitchFamily="49" charset="0"/>
              </a:rPr>
              <a:t>3</a:t>
            </a:r>
            <a:r>
              <a:rPr lang="en-US" dirty="0">
                <a:latin typeface="Consolas" panose="020B0609020204030204" pitchFamily="49" charset="0"/>
              </a:rPr>
              <a:t>,</a:t>
            </a:r>
            <a:r>
              <a:rPr lang="en-US" dirty="0">
                <a:solidFill>
                  <a:srgbClr val="0070C0"/>
                </a:solidFill>
                <a:latin typeface="Consolas" panose="020B0609020204030204" pitchFamily="49" charset="0"/>
              </a:rPr>
              <a:t>14</a:t>
            </a:r>
            <a:r>
              <a:rPr lang="en-US" dirty="0">
                <a:latin typeface="Consolas" panose="020B0609020204030204" pitchFamily="49" charset="0"/>
              </a:rPr>
              <a:t>,</a:t>
            </a:r>
            <a:r>
              <a:rPr lang="en-US" dirty="0">
                <a:solidFill>
                  <a:srgbClr val="009A46"/>
                </a:solidFill>
                <a:latin typeface="Consolas" panose="020B0609020204030204" pitchFamily="49" charset="0"/>
              </a:rPr>
              <a:t>82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90</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99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50</a:t>
            </a:r>
          </a:p>
          <a:p>
            <a:r>
              <a:rPr lang="en-US" dirty="0">
                <a:solidFill>
                  <a:srgbClr val="C00000"/>
                </a:solidFill>
                <a:latin typeface="Consolas" panose="020B0609020204030204" pitchFamily="49" charset="0"/>
              </a:rPr>
              <a:t>7</a:t>
            </a:r>
            <a:r>
              <a:rPr lang="en-US" dirty="0">
                <a:latin typeface="Consolas" panose="020B0609020204030204" pitchFamily="49" charset="0"/>
              </a:rPr>
              <a:t>,</a:t>
            </a:r>
            <a:r>
              <a:rPr lang="en-US" dirty="0">
                <a:solidFill>
                  <a:srgbClr val="0070C0"/>
                </a:solidFill>
                <a:latin typeface="Consolas" panose="020B0609020204030204" pitchFamily="49" charset="0"/>
              </a:rPr>
              <a:t>20</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94</a:t>
            </a:r>
          </a:p>
          <a:p>
            <a:r>
              <a:rPr lang="en-US" dirty="0">
                <a:solidFill>
                  <a:srgbClr val="C00000"/>
                </a:solidFill>
                <a:latin typeface="Consolas" panose="020B0609020204030204" pitchFamily="49" charset="0"/>
              </a:rPr>
              <a:t>9</a:t>
            </a:r>
            <a:r>
              <a:rPr lang="en-US" dirty="0">
                <a:latin typeface="Consolas" panose="020B0609020204030204" pitchFamily="49" charset="0"/>
              </a:rPr>
              <a:t>,</a:t>
            </a:r>
            <a:r>
              <a:rPr lang="en-US" dirty="0">
                <a:solidFill>
                  <a:srgbClr val="0070C0"/>
                </a:solidFill>
                <a:latin typeface="Consolas" panose="020B0609020204030204" pitchFamily="49" charset="0"/>
              </a:rPr>
              <a:t>17</a:t>
            </a:r>
            <a:r>
              <a:rPr lang="en-US" dirty="0">
                <a:latin typeface="Consolas" panose="020B0609020204030204" pitchFamily="49" charset="0"/>
              </a:rPr>
              <a:t>,</a:t>
            </a:r>
            <a:r>
              <a:rPr lang="en-US" dirty="0">
                <a:solidFill>
                  <a:srgbClr val="009A46"/>
                </a:solidFill>
                <a:latin typeface="Consolas" panose="020B0609020204030204" pitchFamily="49" charset="0"/>
              </a:rPr>
              <a:t>88</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81</a:t>
            </a:r>
          </a:p>
          <a:p>
            <a:r>
              <a:rPr lang="en-US" dirty="0">
                <a:solidFill>
                  <a:srgbClr val="C00000"/>
                </a:solidFill>
                <a:latin typeface="Consolas" panose="020B0609020204030204" pitchFamily="49" charset="0"/>
              </a:rPr>
              <a:t>0</a:t>
            </a:r>
            <a:r>
              <a:rPr lang="en-US" dirty="0">
                <a:latin typeface="Consolas" panose="020B0609020204030204" pitchFamily="49" charset="0"/>
              </a:rPr>
              <a:t>,</a:t>
            </a:r>
            <a:r>
              <a:rPr lang="en-US" dirty="0">
                <a:solidFill>
                  <a:srgbClr val="0070C0"/>
                </a:solidFill>
                <a:latin typeface="Consolas" panose="020B0609020204030204" pitchFamily="49" charset="0"/>
              </a:rPr>
              <a:t>5</a:t>
            </a:r>
            <a:r>
              <a:rPr lang="en-US" dirty="0">
                <a:latin typeface="Consolas" panose="020B0609020204030204" pitchFamily="49" charset="0"/>
              </a:rPr>
              <a:t>,</a:t>
            </a:r>
            <a:r>
              <a:rPr lang="en-US" dirty="0">
                <a:solidFill>
                  <a:srgbClr val="009A46"/>
                </a:solidFill>
                <a:latin typeface="Consolas" panose="020B0609020204030204" pitchFamily="49" charset="0"/>
              </a:rPr>
              <a:t>46</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22</a:t>
            </a:r>
          </a:p>
          <a:p>
            <a:r>
              <a:rPr lang="en-US" dirty="0">
                <a:solidFill>
                  <a:srgbClr val="C00000"/>
                </a:solidFill>
                <a:latin typeface="Consolas" panose="020B0609020204030204" pitchFamily="49" charset="0"/>
              </a:rPr>
              <a:t>2</a:t>
            </a:r>
            <a:r>
              <a:rPr lang="en-US" dirty="0">
                <a:latin typeface="Consolas" panose="020B0609020204030204" pitchFamily="49" charset="0"/>
              </a:rPr>
              <a:t>,</a:t>
            </a:r>
            <a:r>
              <a:rPr lang="en-US" dirty="0">
                <a:solidFill>
                  <a:srgbClr val="0070C0"/>
                </a:solidFill>
                <a:latin typeface="Consolas" panose="020B0609020204030204" pitchFamily="49" charset="0"/>
              </a:rPr>
              <a:t>11</a:t>
            </a:r>
            <a:r>
              <a:rPr lang="en-US" dirty="0">
                <a:latin typeface="Consolas" panose="020B0609020204030204" pitchFamily="49" charset="0"/>
              </a:rPr>
              <a:t>,</a:t>
            </a:r>
            <a:r>
              <a:rPr lang="en-US" dirty="0">
                <a:solidFill>
                  <a:srgbClr val="009A46"/>
                </a:solidFill>
                <a:latin typeface="Consolas" panose="020B0609020204030204" pitchFamily="49" charset="0"/>
              </a:rPr>
              <a:t>52</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0</a:t>
            </a:r>
            <a:r>
              <a:rPr lang="en-US" dirty="0">
                <a:latin typeface="Consolas" panose="020B0609020204030204" pitchFamily="49" charset="0"/>
              </a:rPr>
              <a:t>,</a:t>
            </a:r>
            <a:r>
              <a:rPr lang="en-US" dirty="0">
                <a:solidFill>
                  <a:srgbClr val="7030A0"/>
                </a:solidFill>
                <a:latin typeface="Consolas" panose="020B0609020204030204" pitchFamily="49" charset="0"/>
              </a:rPr>
              <a:t>62</a:t>
            </a:r>
          </a:p>
          <a:p>
            <a:r>
              <a:rPr lang="en-US" dirty="0">
                <a:solidFill>
                  <a:srgbClr val="C00000"/>
                </a:solidFill>
                <a:latin typeface="Consolas" panose="020B0609020204030204" pitchFamily="49" charset="0"/>
              </a:rPr>
              <a:t>1000</a:t>
            </a:r>
            <a:r>
              <a:rPr lang="en-US" dirty="0">
                <a:latin typeface="Consolas" panose="020B0609020204030204" pitchFamily="49" charset="0"/>
              </a:rPr>
              <a:t>,</a:t>
            </a:r>
            <a:r>
              <a:rPr lang="en-US" dirty="0">
                <a:solidFill>
                  <a:srgbClr val="0070C0"/>
                </a:solidFill>
                <a:latin typeface="Consolas" panose="020B0609020204030204" pitchFamily="49" charset="0"/>
              </a:rPr>
              <a:t>9</a:t>
            </a:r>
            <a:r>
              <a:rPr lang="en-US" dirty="0">
                <a:latin typeface="Consolas" panose="020B0609020204030204" pitchFamily="49" charset="0"/>
              </a:rPr>
              <a:t>,</a:t>
            </a:r>
            <a:r>
              <a:rPr lang="en-US" dirty="0">
                <a:solidFill>
                  <a:srgbClr val="009A46"/>
                </a:solidFill>
                <a:latin typeface="Consolas" panose="020B0609020204030204" pitchFamily="49" charset="0"/>
              </a:rPr>
              <a:t>79</a:t>
            </a:r>
            <a:r>
              <a:rPr lang="en-US" dirty="0">
                <a:latin typeface="Consolas" panose="020B0609020204030204" pitchFamily="49" charset="0"/>
              </a:rPr>
              <a:t>,</a:t>
            </a:r>
            <a:r>
              <a:rPr lang="en-US" dirty="0">
                <a:solidFill>
                  <a:schemeClr val="accent4">
                    <a:lumMod val="50000"/>
                  </a:schemeClr>
                </a:solidFill>
                <a:latin typeface="Consolas" panose="020B0609020204030204" pitchFamily="49" charset="0"/>
              </a:rPr>
              <a:t>1</a:t>
            </a:r>
            <a:r>
              <a:rPr lang="en-US" dirty="0">
                <a:latin typeface="Consolas" panose="020B0609020204030204" pitchFamily="49" charset="0"/>
              </a:rPr>
              <a:t>,</a:t>
            </a:r>
            <a:r>
              <a:rPr lang="en-US" dirty="0">
                <a:solidFill>
                  <a:srgbClr val="7030A0"/>
                </a:solidFill>
                <a:latin typeface="Consolas" panose="020B0609020204030204" pitchFamily="49" charset="0"/>
              </a:rPr>
              <a:t>74</a:t>
            </a:r>
          </a:p>
        </p:txBody>
      </p:sp>
      <p:sp>
        <p:nvSpPr>
          <p:cNvPr id="41" name="TextBox 40">
            <a:extLst>
              <a:ext uri="{FF2B5EF4-FFF2-40B4-BE49-F238E27FC236}">
                <a16:creationId xmlns:a16="http://schemas.microsoft.com/office/drawing/2014/main" id="{E7DF1BDD-8063-4559-91CB-9094A476AAE9}"/>
              </a:ext>
            </a:extLst>
          </p:cNvPr>
          <p:cNvSpPr txBox="1"/>
          <p:nvPr/>
        </p:nvSpPr>
        <p:spPr>
          <a:xfrm>
            <a:off x="237706" y="3166102"/>
            <a:ext cx="6137743" cy="923330"/>
          </a:xfrm>
          <a:prstGeom prst="rect">
            <a:avLst/>
          </a:prstGeom>
          <a:noFill/>
          <a:ln>
            <a:noFill/>
          </a:ln>
        </p:spPr>
        <p:txBody>
          <a:bodyPr wrap="square">
            <a:spAutoFit/>
          </a:bodyPr>
          <a:lstStyle/>
          <a:p>
            <a:r>
              <a:rPr lang="en-US" dirty="0">
                <a:solidFill>
                  <a:srgbClr val="DAE3F3"/>
                </a:solidFill>
                <a:latin typeface="Consolas" panose="020B0609020204030204" pitchFamily="49" charset="0"/>
              </a:rPr>
              <a:t>    for row in </a:t>
            </a:r>
            <a:r>
              <a:rPr lang="en-US" dirty="0" err="1">
                <a:solidFill>
                  <a:srgbClr val="DAE3F3"/>
                </a:solidFill>
                <a:latin typeface="Consolas" panose="020B0609020204030204" pitchFamily="49" charset="0"/>
              </a:rPr>
              <a:t>df.index</a:t>
            </a:r>
            <a:r>
              <a:rPr lang="en-US" dirty="0">
                <a:solidFill>
                  <a:srgbClr val="DAE3F3"/>
                </a:solidFill>
                <a:latin typeface="Consolas" panose="020B0609020204030204" pitchFamily="49" charset="0"/>
              </a:rPr>
              <a:t>:</a:t>
            </a:r>
          </a:p>
          <a:p>
            <a:r>
              <a:rPr lang="en-US" dirty="0">
                <a:solidFill>
                  <a:srgbClr val="DAE3F3"/>
                </a:solidFill>
                <a:latin typeface="Consolas" panose="020B0609020204030204" pitchFamily="49" charset="0"/>
              </a:rPr>
              <a:t>...    if </a:t>
            </a:r>
            <a:r>
              <a:rPr lang="en-US" dirty="0" err="1">
                <a:solidFill>
                  <a:srgbClr val="DAE3F3"/>
                </a:solidFill>
                <a:latin typeface="Consolas" panose="020B0609020204030204" pitchFamily="49" charset="0"/>
              </a:rPr>
              <a:t>df.loc</a:t>
            </a:r>
            <a:r>
              <a:rPr lang="en-US" dirty="0">
                <a:solidFill>
                  <a:srgbClr val="DAE3F3"/>
                </a:solidFill>
                <a:latin typeface="Consolas" panose="020B0609020204030204" pitchFamily="49" charset="0"/>
              </a:rPr>
              <a:t>[row, "</a:t>
            </a:r>
            <a:r>
              <a:rPr lang="en-US" dirty="0" err="1">
                <a:solidFill>
                  <a:srgbClr val="DAE3F3"/>
                </a:solidFill>
                <a:latin typeface="Consolas" panose="020B0609020204030204" pitchFamily="49" charset="0"/>
              </a:rPr>
              <a:t>hws_completed</a:t>
            </a:r>
            <a:r>
              <a:rPr lang="en-US" dirty="0">
                <a:solidFill>
                  <a:srgbClr val="DAE3F3"/>
                </a:solidFill>
                <a:latin typeface="Consolas" panose="020B0609020204030204" pitchFamily="49" charset="0"/>
              </a:rPr>
              <a:t>"] &gt; 10:</a:t>
            </a:r>
          </a:p>
          <a:p>
            <a:r>
              <a:rPr lang="en-US" dirty="0">
                <a:solidFill>
                  <a:srgbClr val="DAE3F3"/>
                </a:solidFill>
                <a:latin typeface="Consolas" panose="020B0609020204030204" pitchFamily="49" charset="0"/>
              </a:rPr>
              <a:t>...      </a:t>
            </a:r>
            <a:r>
              <a:rPr lang="en-US" dirty="0" err="1">
                <a:solidFill>
                  <a:srgbClr val="DAE3F3"/>
                </a:solidFill>
                <a:latin typeface="Consolas" panose="020B0609020204030204" pitchFamily="49" charset="0"/>
              </a:rPr>
              <a:t>df.loc</a:t>
            </a:r>
            <a:r>
              <a:rPr lang="en-US" dirty="0">
                <a:solidFill>
                  <a:srgbClr val="DAE3F3"/>
                </a:solidFill>
                <a:latin typeface="Consolas" panose="020B0609020204030204" pitchFamily="49" charset="0"/>
              </a:rPr>
              <a:t>[row, "</a:t>
            </a:r>
            <a:r>
              <a:rPr lang="en-US" dirty="0" err="1">
                <a:solidFill>
                  <a:srgbClr val="DAE3F3"/>
                </a:solidFill>
                <a:latin typeface="Consolas" panose="020B0609020204030204" pitchFamily="49" charset="0"/>
              </a:rPr>
              <a:t>hws_completed</a:t>
            </a:r>
            <a:r>
              <a:rPr lang="en-US" dirty="0">
                <a:solidFill>
                  <a:srgbClr val="DAE3F3"/>
                </a:solidFill>
                <a:latin typeface="Consolas" panose="020B0609020204030204" pitchFamily="49" charset="0"/>
              </a:rPr>
              <a:t>"] = 5</a:t>
            </a:r>
            <a:endParaRPr lang="en-US" sz="1800" dirty="0">
              <a:solidFill>
                <a:srgbClr val="DAE3F3"/>
              </a:solidFill>
              <a:latin typeface="Consolas" panose="020B0609020204030204" pitchFamily="49" charset="0"/>
            </a:endParaRPr>
          </a:p>
        </p:txBody>
      </p:sp>
      <p:sp>
        <p:nvSpPr>
          <p:cNvPr id="34" name="TextBox 33">
            <a:extLst>
              <a:ext uri="{FF2B5EF4-FFF2-40B4-BE49-F238E27FC236}">
                <a16:creationId xmlns:a16="http://schemas.microsoft.com/office/drawing/2014/main" id="{6FC286AA-ECFA-45E5-939A-EB0476E05A79}"/>
              </a:ext>
            </a:extLst>
          </p:cNvPr>
          <p:cNvSpPr txBox="1"/>
          <p:nvPr/>
        </p:nvSpPr>
        <p:spPr>
          <a:xfrm>
            <a:off x="211772" y="4058535"/>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8" name="TextBox 37">
            <a:extLst>
              <a:ext uri="{FF2B5EF4-FFF2-40B4-BE49-F238E27FC236}">
                <a16:creationId xmlns:a16="http://schemas.microsoft.com/office/drawing/2014/main" id="{B85698AE-2D8A-4757-B0FA-D6370C77ED02}"/>
              </a:ext>
            </a:extLst>
          </p:cNvPr>
          <p:cNvSpPr txBox="1"/>
          <p:nvPr/>
        </p:nvSpPr>
        <p:spPr>
          <a:xfrm>
            <a:off x="752056" y="4045605"/>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print(df)</a:t>
            </a:r>
            <a:endParaRPr lang="en-US" sz="1800" dirty="0">
              <a:solidFill>
                <a:srgbClr val="DAE3F3"/>
              </a:solidFill>
              <a:latin typeface="Consolas" panose="020B0609020204030204" pitchFamily="49" charset="0"/>
            </a:endParaRPr>
          </a:p>
        </p:txBody>
      </p:sp>
      <p:sp>
        <p:nvSpPr>
          <p:cNvPr id="37" name="TextBox 36">
            <a:extLst>
              <a:ext uri="{FF2B5EF4-FFF2-40B4-BE49-F238E27FC236}">
                <a16:creationId xmlns:a16="http://schemas.microsoft.com/office/drawing/2014/main" id="{1534A366-F32F-45A3-B786-BA3593DE5F2C}"/>
              </a:ext>
            </a:extLst>
          </p:cNvPr>
          <p:cNvSpPr txBox="1"/>
          <p:nvPr/>
        </p:nvSpPr>
        <p:spPr>
          <a:xfrm>
            <a:off x="216607" y="3179054"/>
            <a:ext cx="738681" cy="397730"/>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grpSp>
        <p:nvGrpSpPr>
          <p:cNvPr id="7" name="Group 6">
            <a:extLst>
              <a:ext uri="{FF2B5EF4-FFF2-40B4-BE49-F238E27FC236}">
                <a16:creationId xmlns:a16="http://schemas.microsoft.com/office/drawing/2014/main" id="{51D2F2F3-3DFA-4153-B663-121D93B59FC9}"/>
              </a:ext>
            </a:extLst>
          </p:cNvPr>
          <p:cNvGrpSpPr/>
          <p:nvPr/>
        </p:nvGrpSpPr>
        <p:grpSpPr>
          <a:xfrm>
            <a:off x="438676" y="4376735"/>
            <a:ext cx="4590524" cy="2313343"/>
            <a:chOff x="438676" y="4376735"/>
            <a:chExt cx="4590524" cy="2313343"/>
          </a:xfrm>
        </p:grpSpPr>
        <p:pic>
          <p:nvPicPr>
            <p:cNvPr id="4" name="Picture 3">
              <a:extLst>
                <a:ext uri="{FF2B5EF4-FFF2-40B4-BE49-F238E27FC236}">
                  <a16:creationId xmlns:a16="http://schemas.microsoft.com/office/drawing/2014/main" id="{2A887281-63EB-447D-B575-9FDF46C44140}"/>
                </a:ext>
              </a:extLst>
            </p:cNvPr>
            <p:cNvPicPr>
              <a:picLocks noChangeAspect="1"/>
            </p:cNvPicPr>
            <p:nvPr/>
          </p:nvPicPr>
          <p:blipFill rotWithShape="1">
            <a:blip r:embed="rId4"/>
            <a:srcRect b="51085"/>
            <a:stretch/>
          </p:blipFill>
          <p:spPr>
            <a:xfrm>
              <a:off x="438676" y="4376735"/>
              <a:ext cx="4590524" cy="1444785"/>
            </a:xfrm>
            <a:prstGeom prst="rect">
              <a:avLst/>
            </a:prstGeom>
          </p:spPr>
        </p:pic>
        <p:pic>
          <p:nvPicPr>
            <p:cNvPr id="32" name="Picture 31">
              <a:extLst>
                <a:ext uri="{FF2B5EF4-FFF2-40B4-BE49-F238E27FC236}">
                  <a16:creationId xmlns:a16="http://schemas.microsoft.com/office/drawing/2014/main" id="{53033C21-AC48-469F-94DB-EE3B93DB476A}"/>
                </a:ext>
              </a:extLst>
            </p:cNvPr>
            <p:cNvPicPr>
              <a:picLocks noChangeAspect="1"/>
            </p:cNvPicPr>
            <p:nvPr/>
          </p:nvPicPr>
          <p:blipFill rotWithShape="1">
            <a:blip r:embed="rId4"/>
            <a:srcRect t="76468"/>
            <a:stretch/>
          </p:blipFill>
          <p:spPr>
            <a:xfrm>
              <a:off x="438676" y="5995023"/>
              <a:ext cx="4590524" cy="695055"/>
            </a:xfrm>
            <a:prstGeom prst="rect">
              <a:avLst/>
            </a:prstGeom>
          </p:spPr>
        </p:pic>
        <p:sp>
          <p:nvSpPr>
            <p:cNvPr id="33" name="TextBox 32">
              <a:extLst>
                <a:ext uri="{FF2B5EF4-FFF2-40B4-BE49-F238E27FC236}">
                  <a16:creationId xmlns:a16="http://schemas.microsoft.com/office/drawing/2014/main" id="{C69E0407-E3EE-44D8-8891-1B97A70EF8CF}"/>
                </a:ext>
              </a:extLst>
            </p:cNvPr>
            <p:cNvSpPr txBox="1"/>
            <p:nvPr/>
          </p:nvSpPr>
          <p:spPr>
            <a:xfrm>
              <a:off x="1317308" y="5644634"/>
              <a:ext cx="2257791" cy="369332"/>
            </a:xfrm>
            <a:prstGeom prst="rect">
              <a:avLst/>
            </a:prstGeom>
            <a:noFill/>
          </p:spPr>
          <p:txBody>
            <a:bodyPr wrap="square">
              <a:spAutoFit/>
            </a:bodyPr>
            <a:lstStyle/>
            <a:p>
              <a:pPr algn="ctr"/>
              <a:r>
                <a:rPr lang="en-US" dirty="0">
                  <a:solidFill>
                    <a:schemeClr val="bg1"/>
                  </a:solidFill>
                  <a:latin typeface="Consolas" panose="020B0609020204030204" pitchFamily="49" charset="0"/>
                </a:rPr>
                <a:t>...</a:t>
              </a:r>
              <a:endParaRPr lang="en-US" dirty="0"/>
            </a:p>
          </p:txBody>
        </p:sp>
      </p:grpSp>
      <p:sp>
        <p:nvSpPr>
          <p:cNvPr id="39" name="Speech Bubble: Rectangle with Corners Rounded 38">
            <a:extLst>
              <a:ext uri="{FF2B5EF4-FFF2-40B4-BE49-F238E27FC236}">
                <a16:creationId xmlns:a16="http://schemas.microsoft.com/office/drawing/2014/main" id="{3855B23A-6E43-4871-84A7-9A2EF9BC03F2}"/>
              </a:ext>
            </a:extLst>
          </p:cNvPr>
          <p:cNvSpPr/>
          <p:nvPr/>
        </p:nvSpPr>
        <p:spPr>
          <a:xfrm>
            <a:off x="2713708" y="780486"/>
            <a:ext cx="4292882" cy="1494407"/>
          </a:xfrm>
          <a:prstGeom prst="wedgeRoundRectCallout">
            <a:avLst>
              <a:gd name="adj1" fmla="val -55771"/>
              <a:gd name="adj2" fmla="val 1155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a dataset of n rows, </a:t>
            </a:r>
            <a:r>
              <a:rPr lang="en-US" sz="2000" dirty="0" err="1">
                <a:latin typeface="Corbel" panose="020B0503020204020204" pitchFamily="34" charset="0"/>
              </a:rPr>
              <a:t>df.index</a:t>
            </a:r>
            <a:r>
              <a:rPr lang="en-US" sz="2000" dirty="0">
                <a:latin typeface="Corbel" panose="020B0503020204020204" pitchFamily="34" charset="0"/>
              </a:rPr>
              <a:t> returns a Python range(</a:t>
            </a:r>
            <a:r>
              <a:rPr lang="en-US" sz="2000" dirty="0">
                <a:latin typeface="Consolas" panose="020B0609020204030204" pitchFamily="49" charset="0"/>
              </a:rPr>
              <a:t>0</a:t>
            </a:r>
            <a:r>
              <a:rPr lang="en-US" sz="2000" dirty="0">
                <a:latin typeface="Corbel" panose="020B0503020204020204" pitchFamily="34" charset="0"/>
              </a:rPr>
              <a:t>,</a:t>
            </a:r>
            <a:r>
              <a:rPr lang="en-US" sz="2000" dirty="0">
                <a:latin typeface="Consolas" panose="020B0609020204030204" pitchFamily="49" charset="0"/>
              </a:rPr>
              <a:t>n</a:t>
            </a:r>
            <a:r>
              <a:rPr lang="en-US" sz="2000" dirty="0">
                <a:latin typeface="Corbel" panose="020B0503020204020204" pitchFamily="34" charset="0"/>
              </a:rPr>
              <a:t>) that lets us iterate over the dataset's rows.</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40" name="Speech Bubble: Rectangle with Corners Rounded 39">
            <a:extLst>
              <a:ext uri="{FF2B5EF4-FFF2-40B4-BE49-F238E27FC236}">
                <a16:creationId xmlns:a16="http://schemas.microsoft.com/office/drawing/2014/main" id="{5C553136-A220-4D2B-BF50-AC1F516FEAA7}"/>
              </a:ext>
            </a:extLst>
          </p:cNvPr>
          <p:cNvSpPr/>
          <p:nvPr/>
        </p:nvSpPr>
        <p:spPr>
          <a:xfrm>
            <a:off x="2836823" y="4913121"/>
            <a:ext cx="3769718" cy="1027723"/>
          </a:xfrm>
          <a:prstGeom prst="wedgeRoundRectCallout">
            <a:avLst>
              <a:gd name="adj1" fmla="val -73118"/>
              <a:gd name="adj2" fmla="val -1572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use </a:t>
            </a:r>
            <a:r>
              <a:rPr lang="en-US" sz="2000" dirty="0" err="1">
                <a:latin typeface="Corbel" panose="020B0503020204020204" pitchFamily="34" charset="0"/>
              </a:rPr>
              <a:t>df.loc</a:t>
            </a:r>
            <a:r>
              <a:rPr lang="en-US" sz="2000" dirty="0">
                <a:latin typeface="Corbel" panose="020B0503020204020204" pitchFamily="34" charset="0"/>
              </a:rPr>
              <a:t>[row] to access the data at a particular row of the dataset.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44" name="Speech Bubble: Rectangle with Corners Rounded 43">
            <a:extLst>
              <a:ext uri="{FF2B5EF4-FFF2-40B4-BE49-F238E27FC236}">
                <a16:creationId xmlns:a16="http://schemas.microsoft.com/office/drawing/2014/main" id="{F2AE7089-CF41-4314-A8B4-D3E01FC30E7A}"/>
              </a:ext>
            </a:extLst>
          </p:cNvPr>
          <p:cNvSpPr/>
          <p:nvPr/>
        </p:nvSpPr>
        <p:spPr>
          <a:xfrm>
            <a:off x="7560845" y="3336434"/>
            <a:ext cx="3514826" cy="1394988"/>
          </a:xfrm>
          <a:prstGeom prst="wedgeRoundRectCallout">
            <a:avLst>
              <a:gd name="adj1" fmla="val -51054"/>
              <a:gd name="adj2" fmla="val 917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now we can replace all values that are invalid with a replacement (e.g., the mean).</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6639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wipe(left)">
                                      <p:cBhvr>
                                        <p:cTn id="11" dur="500"/>
                                        <p:tgtEl>
                                          <p:spTgt spid="41">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1">
                                            <p:txEl>
                                              <p:pRg st="1" end="1"/>
                                            </p:txEl>
                                          </p:spTgt>
                                        </p:tgtEl>
                                        <p:attrNameLst>
                                          <p:attrName>style.visibility</p:attrName>
                                        </p:attrNameLst>
                                      </p:cBhvr>
                                      <p:to>
                                        <p:strVal val="visible"/>
                                      </p:to>
                                    </p:set>
                                    <p:animEffect transition="in" filter="wipe(left)">
                                      <p:cBhvr>
                                        <p:cTn id="15" dur="500"/>
                                        <p:tgtEl>
                                          <p:spTgt spid="41">
                                            <p:txEl>
                                              <p:pRg st="1" end="1"/>
                                            </p:txEl>
                                          </p:spTgt>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41">
                                            <p:txEl>
                                              <p:pRg st="2" end="2"/>
                                            </p:txEl>
                                          </p:spTgt>
                                        </p:tgtEl>
                                        <p:attrNameLst>
                                          <p:attrName>style.visibility</p:attrName>
                                        </p:attrNameLst>
                                      </p:cBhvr>
                                      <p:to>
                                        <p:strVal val="visible"/>
                                      </p:to>
                                    </p:set>
                                    <p:animEffect transition="in" filter="wipe(left)">
                                      <p:cBhvr>
                                        <p:cTn id="19" dur="500"/>
                                        <p:tgtEl>
                                          <p:spTgt spid="4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down)">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2.91667E-6 -4.44444E-6 L -0.41185 0.14514 " pathEditMode="relative" rAng="0" ptsTypes="AA">
                                      <p:cBhvr>
                                        <p:cTn id="61" dur="2000" fill="hold"/>
                                        <p:tgtEl>
                                          <p:spTgt spid="44"/>
                                        </p:tgtEl>
                                        <p:attrNameLst>
                                          <p:attrName>ppt_x</p:attrName>
                                          <p:attrName>ppt_y</p:attrName>
                                        </p:attrNameLst>
                                      </p:cBhvr>
                                      <p:rCtr x="-20599" y="7245"/>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41" grpId="0" uiExpand="1" build="p"/>
      <p:bldP spid="34" grpId="0"/>
      <p:bldP spid="38" grpId="0"/>
      <p:bldP spid="39" grpId="0" animBg="1"/>
      <p:bldP spid="39" grpId="1" animBg="1"/>
      <p:bldP spid="40" grpId="0" animBg="1"/>
      <p:bldP spid="40" grpId="1" animBg="1"/>
      <p:bldP spid="44" grpId="0" animBg="1"/>
      <p:bldP spid="44" grpId="1" animBg="1"/>
      <p:bldP spid="44"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87DDD-85C4-4E36-9C3B-8F0A1DA1A305}"/>
              </a:ext>
            </a:extLst>
          </p:cNvPr>
          <p:cNvPicPr>
            <a:picLocks noChangeAspect="1"/>
          </p:cNvPicPr>
          <p:nvPr/>
        </p:nvPicPr>
        <p:blipFill>
          <a:blip r:embed="rId3"/>
          <a:stretch>
            <a:fillRect/>
          </a:stretch>
        </p:blipFill>
        <p:spPr>
          <a:xfrm>
            <a:off x="5326590" y="2962298"/>
            <a:ext cx="1744770" cy="1409238"/>
          </a:xfrm>
          <a:prstGeom prst="rect">
            <a:avLst/>
          </a:prstGeom>
        </p:spPr>
      </p:pic>
      <p:sp>
        <p:nvSpPr>
          <p:cNvPr id="6" name="TextBox 5">
            <a:extLst>
              <a:ext uri="{FF2B5EF4-FFF2-40B4-BE49-F238E27FC236}">
                <a16:creationId xmlns:a16="http://schemas.microsoft.com/office/drawing/2014/main" id="{4AB19835-F026-425A-91AB-FB47F85B287E}"/>
              </a:ext>
            </a:extLst>
          </p:cNvPr>
          <p:cNvSpPr txBox="1"/>
          <p:nvPr/>
        </p:nvSpPr>
        <p:spPr>
          <a:xfrm>
            <a:off x="981195" y="1152441"/>
            <a:ext cx="10435560" cy="461665"/>
          </a:xfrm>
          <a:prstGeom prst="rect">
            <a:avLst/>
          </a:prstGeom>
          <a:noFill/>
        </p:spPr>
        <p:txBody>
          <a:bodyPr wrap="square" rtlCol="0">
            <a:spAutoFit/>
          </a:bodyPr>
          <a:lstStyle/>
          <a:p>
            <a:pPr algn="ctr"/>
            <a:r>
              <a:rPr lang="en-US" sz="2400" dirty="0"/>
              <a:t>Python is an </a:t>
            </a:r>
            <a:r>
              <a:rPr lang="en-US" sz="2400" dirty="0">
                <a:solidFill>
                  <a:srgbClr val="FF0000"/>
                </a:solidFill>
              </a:rPr>
              <a:t>interpreted language</a:t>
            </a:r>
            <a:r>
              <a:rPr lang="en-US" sz="2400" dirty="0"/>
              <a:t>, so it's </a:t>
            </a:r>
            <a:r>
              <a:rPr lang="en-US" sz="2400" dirty="0">
                <a:solidFill>
                  <a:srgbClr val="FF0000"/>
                </a:solidFill>
              </a:rPr>
              <a:t>pretty slow</a:t>
            </a:r>
            <a:r>
              <a:rPr lang="en-US" sz="2400" dirty="0"/>
              <a:t>.</a:t>
            </a:r>
          </a:p>
        </p:txBody>
      </p:sp>
      <p:sp>
        <p:nvSpPr>
          <p:cNvPr id="16" name="TextBox 15">
            <a:extLst>
              <a:ext uri="{FF2B5EF4-FFF2-40B4-BE49-F238E27FC236}">
                <a16:creationId xmlns:a16="http://schemas.microsoft.com/office/drawing/2014/main" id="{1B1E7E7F-EFA3-440D-9EBD-111038F2DC28}"/>
              </a:ext>
            </a:extLst>
          </p:cNvPr>
          <p:cNvSpPr txBox="1"/>
          <p:nvPr/>
        </p:nvSpPr>
        <p:spPr>
          <a:xfrm>
            <a:off x="981195" y="1763753"/>
            <a:ext cx="10435560" cy="830997"/>
          </a:xfrm>
          <a:prstGeom prst="rect">
            <a:avLst/>
          </a:prstGeom>
          <a:noFill/>
        </p:spPr>
        <p:txBody>
          <a:bodyPr wrap="square" rtlCol="0">
            <a:spAutoFit/>
          </a:bodyPr>
          <a:lstStyle/>
          <a:p>
            <a:pPr algn="ctr"/>
            <a:r>
              <a:rPr lang="en-US" sz="2400" dirty="0"/>
              <a:t>Yet it's the primary tool for tasks like </a:t>
            </a:r>
            <a:r>
              <a:rPr lang="en-US" sz="2400" dirty="0">
                <a:solidFill>
                  <a:srgbClr val="FF0000"/>
                </a:solidFill>
              </a:rPr>
              <a:t>machine learning </a:t>
            </a:r>
            <a:r>
              <a:rPr lang="en-US" sz="2400" dirty="0"/>
              <a:t>and </a:t>
            </a:r>
            <a:r>
              <a:rPr lang="en-US" sz="2400" dirty="0">
                <a:solidFill>
                  <a:srgbClr val="FF0000"/>
                </a:solidFill>
              </a:rPr>
              <a:t>data science</a:t>
            </a:r>
            <a:r>
              <a:rPr lang="en-US" sz="2400" dirty="0"/>
              <a:t>, which require </a:t>
            </a:r>
            <a:r>
              <a:rPr lang="en-US" sz="2400" i="1" dirty="0"/>
              <a:t>very</a:t>
            </a:r>
            <a:r>
              <a:rPr lang="en-US" sz="2400" dirty="0">
                <a:solidFill>
                  <a:srgbClr val="FF0000"/>
                </a:solidFill>
              </a:rPr>
              <a:t> efficient computation</a:t>
            </a:r>
            <a:r>
              <a:rPr lang="en-US" sz="2400" dirty="0"/>
              <a:t>.  </a:t>
            </a:r>
          </a:p>
        </p:txBody>
      </p:sp>
      <p:sp>
        <p:nvSpPr>
          <p:cNvPr id="18" name="TextBox 17">
            <a:extLst>
              <a:ext uri="{FF2B5EF4-FFF2-40B4-BE49-F238E27FC236}">
                <a16:creationId xmlns:a16="http://schemas.microsoft.com/office/drawing/2014/main" id="{7505841A-F8D5-4834-8F14-181CF07F828B}"/>
              </a:ext>
            </a:extLst>
          </p:cNvPr>
          <p:cNvSpPr txBox="1"/>
          <p:nvPr/>
        </p:nvSpPr>
        <p:spPr>
          <a:xfrm>
            <a:off x="1905210" y="4658041"/>
            <a:ext cx="8587530" cy="830997"/>
          </a:xfrm>
          <a:prstGeom prst="rect">
            <a:avLst/>
          </a:prstGeom>
          <a:noFill/>
        </p:spPr>
        <p:txBody>
          <a:bodyPr wrap="square" rtlCol="0">
            <a:spAutoFit/>
          </a:bodyPr>
          <a:lstStyle/>
          <a:p>
            <a:pPr algn="ctr"/>
            <a:r>
              <a:rPr lang="en-US" sz="2400" dirty="0"/>
              <a:t>To accomplish this, Python has the ability to import and use </a:t>
            </a:r>
            <a:r>
              <a:rPr lang="en-US" sz="2400" dirty="0">
                <a:solidFill>
                  <a:srgbClr val="FF0000"/>
                </a:solidFill>
              </a:rPr>
              <a:t>functions</a:t>
            </a:r>
            <a:r>
              <a:rPr lang="en-US" sz="2400" dirty="0"/>
              <a:t> and </a:t>
            </a:r>
            <a:r>
              <a:rPr lang="en-US" sz="2400" dirty="0">
                <a:solidFill>
                  <a:srgbClr val="FF0000"/>
                </a:solidFill>
              </a:rPr>
              <a:t>classes</a:t>
            </a:r>
            <a:r>
              <a:rPr lang="en-US" sz="2400" dirty="0"/>
              <a:t> written in </a:t>
            </a:r>
            <a:r>
              <a:rPr lang="en-US" sz="2400" dirty="0">
                <a:solidFill>
                  <a:srgbClr val="FF0000"/>
                </a:solidFill>
              </a:rPr>
              <a:t>C++</a:t>
            </a:r>
            <a:r>
              <a:rPr lang="en-US" sz="2400" dirty="0"/>
              <a:t>!</a:t>
            </a:r>
          </a:p>
        </p:txBody>
      </p:sp>
      <p:sp>
        <p:nvSpPr>
          <p:cNvPr id="19" name="TextBox 18">
            <a:extLst>
              <a:ext uri="{FF2B5EF4-FFF2-40B4-BE49-F238E27FC236}">
                <a16:creationId xmlns:a16="http://schemas.microsoft.com/office/drawing/2014/main" id="{91171E2D-866E-4F9D-9F0E-3C30F3C57D78}"/>
              </a:ext>
            </a:extLst>
          </p:cNvPr>
          <p:cNvSpPr txBox="1"/>
          <p:nvPr/>
        </p:nvSpPr>
        <p:spPr>
          <a:xfrm>
            <a:off x="1845936" y="5775543"/>
            <a:ext cx="8706078" cy="830997"/>
          </a:xfrm>
          <a:prstGeom prst="rect">
            <a:avLst/>
          </a:prstGeom>
          <a:noFill/>
        </p:spPr>
        <p:txBody>
          <a:bodyPr wrap="square" rtlCol="0">
            <a:spAutoFit/>
          </a:bodyPr>
          <a:lstStyle/>
          <a:p>
            <a:pPr algn="ctr"/>
            <a:r>
              <a:rPr lang="en-US" sz="2400" dirty="0"/>
              <a:t>Let's see how to create a C++ module that can be used in Python – this is how </a:t>
            </a:r>
            <a:r>
              <a:rPr lang="en-US" sz="2400" dirty="0" err="1">
                <a:solidFill>
                  <a:srgbClr val="7030A0"/>
                </a:solidFill>
              </a:rPr>
              <a:t>Tensorflow</a:t>
            </a:r>
            <a:r>
              <a:rPr lang="en-US" sz="2400" dirty="0"/>
              <a:t>, </a:t>
            </a:r>
            <a:r>
              <a:rPr lang="en-US" sz="2400" dirty="0" err="1">
                <a:solidFill>
                  <a:srgbClr val="C00000"/>
                </a:solidFill>
              </a:rPr>
              <a:t>Numpy</a:t>
            </a:r>
            <a:r>
              <a:rPr lang="en-US" sz="2400" dirty="0"/>
              <a:t>, or </a:t>
            </a:r>
            <a:r>
              <a:rPr lang="en-US" sz="2400" dirty="0">
                <a:solidFill>
                  <a:srgbClr val="00B050"/>
                </a:solidFill>
              </a:rPr>
              <a:t>Pandas</a:t>
            </a:r>
            <a:r>
              <a:rPr lang="en-US" sz="2400" dirty="0"/>
              <a:t> work!</a:t>
            </a:r>
          </a:p>
        </p:txBody>
      </p:sp>
      <p:sp>
        <p:nvSpPr>
          <p:cNvPr id="22" name="TextBox 21">
            <a:extLst>
              <a:ext uri="{FF2B5EF4-FFF2-40B4-BE49-F238E27FC236}">
                <a16:creationId xmlns:a16="http://schemas.microsoft.com/office/drawing/2014/main" id="{B6616055-3FB8-402D-A93B-58A093B3EAC4}"/>
              </a:ext>
            </a:extLst>
          </p:cNvPr>
          <p:cNvSpPr txBox="1"/>
          <p:nvPr/>
        </p:nvSpPr>
        <p:spPr>
          <a:xfrm>
            <a:off x="613889" y="54263"/>
            <a:ext cx="11411205" cy="707886"/>
          </a:xfrm>
          <a:prstGeom prst="rect">
            <a:avLst/>
          </a:prstGeom>
          <a:noFill/>
        </p:spPr>
        <p:txBody>
          <a:bodyPr wrap="square" rtlCol="0">
            <a:spAutoFit/>
          </a:bodyPr>
          <a:lstStyle/>
          <a:p>
            <a:pPr algn="ctr"/>
            <a:r>
              <a:rPr lang="en-US" sz="4000" dirty="0"/>
              <a:t>Practical Python: Integrating with C++</a:t>
            </a:r>
          </a:p>
        </p:txBody>
      </p:sp>
    </p:spTree>
    <p:extLst>
      <p:ext uri="{BB962C8B-B14F-4D97-AF65-F5344CB8AC3E}">
        <p14:creationId xmlns:p14="http://schemas.microsoft.com/office/powerpoint/2010/main" val="210223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B009-EA26-4276-9CF6-D67B870E9B4A}"/>
              </a:ext>
            </a:extLst>
          </p:cNvPr>
          <p:cNvSpPr>
            <a:spLocks noGrp="1"/>
          </p:cNvSpPr>
          <p:nvPr>
            <p:ph type="title"/>
          </p:nvPr>
        </p:nvSpPr>
        <p:spPr>
          <a:xfrm>
            <a:off x="914400" y="-228601"/>
            <a:ext cx="10363200" cy="1143000"/>
          </a:xfrm>
        </p:spPr>
        <p:txBody>
          <a:bodyPr>
            <a:normAutofit/>
          </a:bodyPr>
          <a:lstStyle/>
          <a:p>
            <a:r>
              <a:rPr lang="en-US" sz="3600" dirty="0"/>
              <a:t>A Basic Intro to Python (Through Challenges)</a:t>
            </a:r>
          </a:p>
        </p:txBody>
      </p:sp>
      <p:grpSp>
        <p:nvGrpSpPr>
          <p:cNvPr id="3" name="Group 2">
            <a:extLst>
              <a:ext uri="{FF2B5EF4-FFF2-40B4-BE49-F238E27FC236}">
                <a16:creationId xmlns:a16="http://schemas.microsoft.com/office/drawing/2014/main" id="{2F557A85-8606-4A72-AAF9-9C2C0EAE8128}"/>
              </a:ext>
            </a:extLst>
          </p:cNvPr>
          <p:cNvGrpSpPr/>
          <p:nvPr/>
        </p:nvGrpSpPr>
        <p:grpSpPr>
          <a:xfrm>
            <a:off x="3026209" y="842643"/>
            <a:ext cx="7108992" cy="954107"/>
            <a:chOff x="785929" y="826189"/>
            <a:chExt cx="7108992" cy="954107"/>
          </a:xfrm>
        </p:grpSpPr>
        <p:sp>
          <p:nvSpPr>
            <p:cNvPr id="8" name="TextBox 7">
              <a:extLst>
                <a:ext uri="{FF2B5EF4-FFF2-40B4-BE49-F238E27FC236}">
                  <a16:creationId xmlns:a16="http://schemas.microsoft.com/office/drawing/2014/main" id="{CA4A41F0-DE45-4490-AB88-A0F651D27F07}"/>
                </a:ext>
              </a:extLst>
            </p:cNvPr>
            <p:cNvSpPr txBox="1"/>
            <p:nvPr/>
          </p:nvSpPr>
          <p:spPr>
            <a:xfrm>
              <a:off x="1209298" y="826189"/>
              <a:ext cx="6685623" cy="954107"/>
            </a:xfrm>
            <a:prstGeom prst="rect">
              <a:avLst/>
            </a:prstGeom>
            <a:noFill/>
          </p:spPr>
          <p:txBody>
            <a:bodyPr wrap="square" rtlCol="0">
              <a:spAutoFit/>
            </a:bodyPr>
            <a:lstStyle/>
            <a:p>
              <a:pPr algn="ctr"/>
              <a:r>
                <a:rPr lang="en-US" sz="2800" dirty="0"/>
                <a:t>Next, I'm going to give you a bunch of Python </a:t>
              </a:r>
              <a:r>
                <a:rPr lang="en-US" sz="2800" dirty="0">
                  <a:solidFill>
                    <a:srgbClr val="FF0000"/>
                  </a:solidFill>
                </a:rPr>
                <a:t>challenge problems.</a:t>
              </a:r>
              <a:endParaRPr lang="en-US" sz="2800" dirty="0"/>
            </a:p>
          </p:txBody>
        </p:sp>
        <p:pic>
          <p:nvPicPr>
            <p:cNvPr id="10" name="Picture 9" descr="Shape&#10;&#10;Description automatically generated with low confidence">
              <a:extLst>
                <a:ext uri="{FF2B5EF4-FFF2-40B4-BE49-F238E27FC236}">
                  <a16:creationId xmlns:a16="http://schemas.microsoft.com/office/drawing/2014/main" id="{00855E72-D073-4F3E-94ED-A5F6F0819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929" y="844031"/>
              <a:ext cx="846739" cy="846739"/>
            </a:xfrm>
            <a:prstGeom prst="rect">
              <a:avLst/>
            </a:prstGeom>
            <a:ln>
              <a:noFill/>
            </a:ln>
            <a:effectLst>
              <a:outerShdw blurRad="292100" dist="139700" dir="2700000" algn="tl" rotWithShape="0">
                <a:srgbClr val="333333">
                  <a:alpha val="65000"/>
                </a:srgbClr>
              </a:outerShdw>
            </a:effectLst>
          </p:spPr>
        </p:pic>
      </p:grpSp>
      <p:grpSp>
        <p:nvGrpSpPr>
          <p:cNvPr id="11" name="Group 10">
            <a:extLst>
              <a:ext uri="{FF2B5EF4-FFF2-40B4-BE49-F238E27FC236}">
                <a16:creationId xmlns:a16="http://schemas.microsoft.com/office/drawing/2014/main" id="{439D324F-A1CA-4485-8FB0-00CD82DECFB4}"/>
              </a:ext>
            </a:extLst>
          </p:cNvPr>
          <p:cNvGrpSpPr/>
          <p:nvPr/>
        </p:nvGrpSpPr>
        <p:grpSpPr>
          <a:xfrm>
            <a:off x="1548538" y="2035217"/>
            <a:ext cx="9637312" cy="1316438"/>
            <a:chOff x="967740" y="1914944"/>
            <a:chExt cx="9637312" cy="1316438"/>
          </a:xfrm>
        </p:grpSpPr>
        <p:sp>
          <p:nvSpPr>
            <p:cNvPr id="6" name="TextBox 5">
              <a:extLst>
                <a:ext uri="{FF2B5EF4-FFF2-40B4-BE49-F238E27FC236}">
                  <a16:creationId xmlns:a16="http://schemas.microsoft.com/office/drawing/2014/main" id="{671CEDF7-EBCC-4884-A037-BF8CAE921002}"/>
                </a:ext>
              </a:extLst>
            </p:cNvPr>
            <p:cNvSpPr txBox="1"/>
            <p:nvPr/>
          </p:nvSpPr>
          <p:spPr>
            <a:xfrm>
              <a:off x="967740" y="2079698"/>
              <a:ext cx="8016240" cy="954107"/>
            </a:xfrm>
            <a:prstGeom prst="rect">
              <a:avLst/>
            </a:prstGeom>
            <a:noFill/>
          </p:spPr>
          <p:txBody>
            <a:bodyPr wrap="square" rtlCol="0">
              <a:spAutoFit/>
            </a:bodyPr>
            <a:lstStyle/>
            <a:p>
              <a:pPr algn="ctr"/>
              <a:r>
                <a:rPr lang="en-US" sz="2800" dirty="0"/>
                <a:t>Your job is to reason through the unfamiliar syntax and semantics and try to figure out what's going on... </a:t>
              </a:r>
            </a:p>
          </p:txBody>
        </p:sp>
        <p:pic>
          <p:nvPicPr>
            <p:cNvPr id="5" name="Picture 4" descr="A picture containing text, cat, white, sign&#10;&#10;Description automatically generated">
              <a:extLst>
                <a:ext uri="{FF2B5EF4-FFF2-40B4-BE49-F238E27FC236}">
                  <a16:creationId xmlns:a16="http://schemas.microsoft.com/office/drawing/2014/main" id="{18746CB0-E1EB-4BA3-8401-72D0FFC63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8614" y="1914944"/>
              <a:ext cx="1316438" cy="1316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0" name="Group 19">
            <a:extLst>
              <a:ext uri="{FF2B5EF4-FFF2-40B4-BE49-F238E27FC236}">
                <a16:creationId xmlns:a16="http://schemas.microsoft.com/office/drawing/2014/main" id="{C85FCAFA-D949-41AC-8764-94701EF39D20}"/>
              </a:ext>
            </a:extLst>
          </p:cNvPr>
          <p:cNvGrpSpPr/>
          <p:nvPr/>
        </p:nvGrpSpPr>
        <p:grpSpPr>
          <a:xfrm>
            <a:off x="972793" y="3594303"/>
            <a:ext cx="9554838" cy="1171443"/>
            <a:chOff x="663253" y="3204494"/>
            <a:chExt cx="9554838" cy="1171443"/>
          </a:xfrm>
        </p:grpSpPr>
        <p:sp>
          <p:nvSpPr>
            <p:cNvPr id="9" name="TextBox 8">
              <a:extLst>
                <a:ext uri="{FF2B5EF4-FFF2-40B4-BE49-F238E27FC236}">
                  <a16:creationId xmlns:a16="http://schemas.microsoft.com/office/drawing/2014/main" id="{DF7668A5-867A-4E02-8A9F-E22DD24A3465}"/>
                </a:ext>
              </a:extLst>
            </p:cNvPr>
            <p:cNvSpPr txBox="1"/>
            <p:nvPr/>
          </p:nvSpPr>
          <p:spPr>
            <a:xfrm>
              <a:off x="3490217" y="3313162"/>
              <a:ext cx="4724400" cy="954107"/>
            </a:xfrm>
            <a:prstGeom prst="rect">
              <a:avLst/>
            </a:prstGeom>
            <a:noFill/>
          </p:spPr>
          <p:txBody>
            <a:bodyPr wrap="square">
              <a:spAutoFit/>
            </a:bodyPr>
            <a:lstStyle/>
            <a:p>
              <a:pPr algn="ctr"/>
              <a:r>
                <a:rPr lang="en-US" sz="2800" dirty="0"/>
                <a:t>Use </a:t>
              </a:r>
              <a:r>
                <a:rPr lang="en-US" sz="2800" dirty="0">
                  <a:solidFill>
                    <a:srgbClr val="FF0000"/>
                  </a:solidFill>
                </a:rPr>
                <a:t>google</a:t>
              </a:r>
              <a:r>
                <a:rPr lang="en-US" sz="2800" dirty="0"/>
                <a:t>, the </a:t>
              </a:r>
              <a:r>
                <a:rPr lang="en-US" sz="2800" dirty="0">
                  <a:solidFill>
                    <a:srgbClr val="FF0000"/>
                  </a:solidFill>
                </a:rPr>
                <a:t>Python shell </a:t>
              </a:r>
              <a:r>
                <a:rPr lang="en-US" sz="2800" dirty="0"/>
                <a:t>or </a:t>
              </a:r>
              <a:r>
                <a:rPr lang="en-US" sz="2800" dirty="0">
                  <a:solidFill>
                    <a:srgbClr val="FF0000"/>
                  </a:solidFill>
                </a:rPr>
                <a:t>discuss</a:t>
              </a:r>
              <a:r>
                <a:rPr lang="en-US" sz="2800" dirty="0"/>
                <a:t> with your </a:t>
              </a:r>
              <a:r>
                <a:rPr lang="en-US" sz="2800" dirty="0">
                  <a:solidFill>
                    <a:srgbClr val="FF0000"/>
                  </a:solidFill>
                </a:rPr>
                <a:t>neighbor</a:t>
              </a:r>
              <a:r>
                <a:rPr lang="en-US" sz="2800" dirty="0"/>
                <a:t>!</a:t>
              </a:r>
            </a:p>
          </p:txBody>
        </p:sp>
        <p:pic>
          <p:nvPicPr>
            <p:cNvPr id="17" name="Picture 16" descr="Icon&#10;&#10;Description automatically generated">
              <a:extLst>
                <a:ext uri="{FF2B5EF4-FFF2-40B4-BE49-F238E27FC236}">
                  <a16:creationId xmlns:a16="http://schemas.microsoft.com/office/drawing/2014/main" id="{48E7A82B-6722-41CC-81DD-859A5BC8E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231" y="3204494"/>
              <a:ext cx="1927860" cy="1171443"/>
            </a:xfrm>
            <a:prstGeom prst="rect">
              <a:avLst/>
            </a:prstGeom>
          </p:spPr>
        </p:pic>
        <p:pic>
          <p:nvPicPr>
            <p:cNvPr id="19" name="Picture 18">
              <a:extLst>
                <a:ext uri="{FF2B5EF4-FFF2-40B4-BE49-F238E27FC236}">
                  <a16:creationId xmlns:a16="http://schemas.microsoft.com/office/drawing/2014/main" id="{DC5CA891-13FB-4E73-A00D-FAB82B956C8F}"/>
                </a:ext>
              </a:extLst>
            </p:cNvPr>
            <p:cNvPicPr>
              <a:picLocks noChangeAspect="1"/>
            </p:cNvPicPr>
            <p:nvPr/>
          </p:nvPicPr>
          <p:blipFill>
            <a:blip r:embed="rId5"/>
            <a:stretch>
              <a:fillRect/>
            </a:stretch>
          </p:blipFill>
          <p:spPr>
            <a:xfrm>
              <a:off x="663253" y="3329524"/>
              <a:ext cx="2751351" cy="921383"/>
            </a:xfrm>
            <a:prstGeom prst="rect">
              <a:avLst/>
            </a:prstGeom>
          </p:spPr>
        </p:pic>
      </p:grpSp>
      <p:grpSp>
        <p:nvGrpSpPr>
          <p:cNvPr id="24" name="Group 23">
            <a:extLst>
              <a:ext uri="{FF2B5EF4-FFF2-40B4-BE49-F238E27FC236}">
                <a16:creationId xmlns:a16="http://schemas.microsoft.com/office/drawing/2014/main" id="{B6F7DEF9-EC3F-4542-9FED-F30964E5D00A}"/>
              </a:ext>
            </a:extLst>
          </p:cNvPr>
          <p:cNvGrpSpPr/>
          <p:nvPr/>
        </p:nvGrpSpPr>
        <p:grpSpPr>
          <a:xfrm>
            <a:off x="2219508" y="5126055"/>
            <a:ext cx="8680819" cy="1078863"/>
            <a:chOff x="2407920" y="4404603"/>
            <a:chExt cx="8680819" cy="1078863"/>
          </a:xfrm>
        </p:grpSpPr>
        <p:sp>
          <p:nvSpPr>
            <p:cNvPr id="7" name="TextBox 6">
              <a:extLst>
                <a:ext uri="{FF2B5EF4-FFF2-40B4-BE49-F238E27FC236}">
                  <a16:creationId xmlns:a16="http://schemas.microsoft.com/office/drawing/2014/main" id="{C7CE20E0-ADF7-4302-8E4A-1C40EA0AEA71}"/>
                </a:ext>
              </a:extLst>
            </p:cNvPr>
            <p:cNvSpPr txBox="1"/>
            <p:nvPr/>
          </p:nvSpPr>
          <p:spPr>
            <a:xfrm>
              <a:off x="2407920" y="4466981"/>
              <a:ext cx="7056120" cy="954107"/>
            </a:xfrm>
            <a:prstGeom prst="rect">
              <a:avLst/>
            </a:prstGeom>
            <a:noFill/>
          </p:spPr>
          <p:txBody>
            <a:bodyPr wrap="square" rtlCol="0">
              <a:spAutoFit/>
            </a:bodyPr>
            <a:lstStyle/>
            <a:p>
              <a:pPr algn="ctr"/>
              <a:r>
                <a:rPr lang="en-US" sz="2800" dirty="0"/>
                <a:t>Expect to get many/most of these wrong – that's not only OK, it's critical for learning!!!</a:t>
              </a:r>
            </a:p>
          </p:txBody>
        </p:sp>
        <p:pic>
          <p:nvPicPr>
            <p:cNvPr id="23" name="Picture 22">
              <a:extLst>
                <a:ext uri="{FF2B5EF4-FFF2-40B4-BE49-F238E27FC236}">
                  <a16:creationId xmlns:a16="http://schemas.microsoft.com/office/drawing/2014/main" id="{A7BC6A22-9DDB-4EBF-BAAC-144B9DDBCCCB}"/>
                </a:ext>
              </a:extLst>
            </p:cNvPr>
            <p:cNvPicPr>
              <a:picLocks noChangeAspect="1"/>
            </p:cNvPicPr>
            <p:nvPr/>
          </p:nvPicPr>
          <p:blipFill>
            <a:blip r:embed="rId6"/>
            <a:stretch>
              <a:fillRect/>
            </a:stretch>
          </p:blipFill>
          <p:spPr>
            <a:xfrm>
              <a:off x="9616541" y="4404603"/>
              <a:ext cx="1472198" cy="1078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33926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FAC710-31DF-4B9F-B6AF-B67EC0F8A4E5}"/>
              </a:ext>
            </a:extLst>
          </p:cNvPr>
          <p:cNvSpPr txBox="1"/>
          <p:nvPr/>
        </p:nvSpPr>
        <p:spPr>
          <a:xfrm>
            <a:off x="613889" y="-37337"/>
            <a:ext cx="11411205" cy="707886"/>
          </a:xfrm>
          <a:prstGeom prst="rect">
            <a:avLst/>
          </a:prstGeom>
          <a:noFill/>
        </p:spPr>
        <p:txBody>
          <a:bodyPr wrap="square" rtlCol="0">
            <a:spAutoFit/>
          </a:bodyPr>
          <a:lstStyle/>
          <a:p>
            <a:pPr algn="ctr"/>
            <a:r>
              <a:rPr lang="en-US" sz="4000" dirty="0"/>
              <a:t>Practical Python: Integrating with C++</a:t>
            </a:r>
          </a:p>
        </p:txBody>
      </p:sp>
      <p:pic>
        <p:nvPicPr>
          <p:cNvPr id="6" name="Picture 5">
            <a:extLst>
              <a:ext uri="{FF2B5EF4-FFF2-40B4-BE49-F238E27FC236}">
                <a16:creationId xmlns:a16="http://schemas.microsoft.com/office/drawing/2014/main" id="{3A76DC13-9F31-4D51-B449-391F0DE6B945}"/>
              </a:ext>
            </a:extLst>
          </p:cNvPr>
          <p:cNvPicPr>
            <a:picLocks noChangeAspect="1"/>
          </p:cNvPicPr>
          <p:nvPr/>
        </p:nvPicPr>
        <p:blipFill>
          <a:blip r:embed="rId3"/>
          <a:stretch>
            <a:fillRect/>
          </a:stretch>
        </p:blipFill>
        <p:spPr>
          <a:xfrm>
            <a:off x="-1017270" y="6945414"/>
            <a:ext cx="12192000" cy="4945811"/>
          </a:xfrm>
          <a:prstGeom prst="rect">
            <a:avLst/>
          </a:prstGeom>
        </p:spPr>
      </p:pic>
      <p:sp>
        <p:nvSpPr>
          <p:cNvPr id="9" name="TextBox 8">
            <a:extLst>
              <a:ext uri="{FF2B5EF4-FFF2-40B4-BE49-F238E27FC236}">
                <a16:creationId xmlns:a16="http://schemas.microsoft.com/office/drawing/2014/main" id="{EFF66B44-38D4-4B34-A8A6-D6D30544C798}"/>
              </a:ext>
            </a:extLst>
          </p:cNvPr>
          <p:cNvSpPr txBox="1"/>
          <p:nvPr/>
        </p:nvSpPr>
        <p:spPr>
          <a:xfrm>
            <a:off x="380404" y="1711545"/>
            <a:ext cx="6363297" cy="5092191"/>
          </a:xfrm>
          <a:prstGeom prst="rect">
            <a:avLst/>
          </a:prstGeom>
          <a:solidFill>
            <a:schemeClr val="accent4">
              <a:lumMod val="20000"/>
              <a:lumOff val="80000"/>
            </a:schemeClr>
          </a:solidFill>
          <a:ln>
            <a:solidFill>
              <a:schemeClr val="tx1"/>
            </a:solidFill>
          </a:ln>
        </p:spPr>
        <p:txBody>
          <a:bodyPr wrap="square">
            <a:noAutofit/>
          </a:bodyPr>
          <a:lstStyle/>
          <a:p>
            <a:r>
              <a:rPr lang="en-US" dirty="0">
                <a:solidFill>
                  <a:srgbClr val="7030A0"/>
                </a:solidFill>
                <a:latin typeface="Consolas" panose="020B0609020204030204" pitchFamily="49" charset="0"/>
              </a:rPr>
              <a:t>#include &lt;boost/python.hpp&gt;</a:t>
            </a:r>
          </a:p>
          <a:p>
            <a:r>
              <a:rPr lang="en-US" dirty="0">
                <a:solidFill>
                  <a:srgbClr val="7030A0"/>
                </a:solidFill>
                <a:latin typeface="Consolas" panose="020B0609020204030204" pitchFamily="49" charset="0"/>
              </a:rPr>
              <a:t>using namespace boost::python;</a:t>
            </a:r>
          </a:p>
          <a:p>
            <a:endParaRPr lang="en-US" sz="1200" dirty="0">
              <a:latin typeface="Consolas" panose="020B0609020204030204" pitchFamily="49" charset="0"/>
            </a:endParaRPr>
          </a:p>
          <a:p>
            <a:r>
              <a:rPr lang="en-US" dirty="0">
                <a:solidFill>
                  <a:srgbClr val="C00000"/>
                </a:solidFill>
                <a:latin typeface="Consolas" panose="020B0609020204030204" pitchFamily="49" charset="0"/>
              </a:rPr>
              <a:t>class Circle {</a:t>
            </a:r>
          </a:p>
          <a:p>
            <a:r>
              <a:rPr lang="en-US" dirty="0">
                <a:solidFill>
                  <a:srgbClr val="C00000"/>
                </a:solidFill>
                <a:latin typeface="Consolas" panose="020B0609020204030204" pitchFamily="49" charset="0"/>
              </a:rPr>
              <a:t>public:</a:t>
            </a:r>
          </a:p>
          <a:p>
            <a:r>
              <a:rPr lang="en-US" dirty="0">
                <a:solidFill>
                  <a:srgbClr val="C00000"/>
                </a:solidFill>
                <a:latin typeface="Consolas" panose="020B0609020204030204" pitchFamily="49" charset="0"/>
              </a:rPr>
              <a:t>  Circle(double rad) </a:t>
            </a:r>
          </a:p>
          <a:p>
            <a:r>
              <a:rPr lang="en-US" dirty="0">
                <a:solidFill>
                  <a:srgbClr val="C00000"/>
                </a:solidFill>
                <a:latin typeface="Consolas" panose="020B0609020204030204" pitchFamily="49" charset="0"/>
              </a:rPr>
              <a:t>    { this-&gt;rad = rad; }  </a:t>
            </a:r>
          </a:p>
          <a:p>
            <a:r>
              <a:rPr lang="en-US" sz="1200"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double area() { return 3.14159 * rad * rad; }</a:t>
            </a:r>
          </a:p>
          <a:p>
            <a:r>
              <a:rPr lang="en-US" dirty="0">
                <a:solidFill>
                  <a:srgbClr val="C00000"/>
                </a:solidFill>
                <a:latin typeface="Consolas" panose="020B0609020204030204" pitchFamily="49" charset="0"/>
              </a:rPr>
              <a:t>  double </a:t>
            </a:r>
            <a:r>
              <a:rPr lang="en-US" dirty="0" err="1">
                <a:solidFill>
                  <a:srgbClr val="C00000"/>
                </a:solidFill>
                <a:latin typeface="Consolas" panose="020B0609020204030204" pitchFamily="49" charset="0"/>
              </a:rPr>
              <a:t>circum</a:t>
            </a:r>
            <a:r>
              <a:rPr lang="en-US" dirty="0">
                <a:solidFill>
                  <a:srgbClr val="C00000"/>
                </a:solidFill>
                <a:latin typeface="Consolas" panose="020B0609020204030204" pitchFamily="49" charset="0"/>
              </a:rPr>
              <a:t>() { return 2 * 3.14159 * rad; }</a:t>
            </a:r>
          </a:p>
          <a:p>
            <a:r>
              <a:rPr lang="en-US" dirty="0">
                <a:solidFill>
                  <a:srgbClr val="C00000"/>
                </a:solidFill>
                <a:latin typeface="Consolas" panose="020B0609020204030204" pitchFamily="49" charset="0"/>
              </a:rPr>
              <a:t>private:</a:t>
            </a:r>
          </a:p>
          <a:p>
            <a:r>
              <a:rPr lang="en-US" dirty="0">
                <a:solidFill>
                  <a:srgbClr val="C00000"/>
                </a:solidFill>
                <a:latin typeface="Consolas" panose="020B0609020204030204" pitchFamily="49" charset="0"/>
              </a:rPr>
              <a:t>  double rad;</a:t>
            </a:r>
          </a:p>
          <a:p>
            <a:r>
              <a:rPr lang="en-US" dirty="0">
                <a:solidFill>
                  <a:srgbClr val="C00000"/>
                </a:solidFill>
                <a:latin typeface="Consolas" panose="020B0609020204030204" pitchFamily="49" charset="0"/>
              </a:rPr>
              <a:t>};</a:t>
            </a:r>
          </a:p>
          <a:p>
            <a:endParaRPr lang="en-US" dirty="0">
              <a:latin typeface="Consolas" panose="020B0609020204030204" pitchFamily="49" charset="0"/>
            </a:endParaRPr>
          </a:p>
          <a:p>
            <a:r>
              <a:rPr lang="en-US" dirty="0">
                <a:solidFill>
                  <a:srgbClr val="7030A0"/>
                </a:solidFill>
                <a:latin typeface="Consolas" panose="020B0609020204030204" pitchFamily="49" charset="0"/>
              </a:rPr>
              <a:t>BOOST_PYTHON_MODULE(</a:t>
            </a:r>
            <a:r>
              <a:rPr lang="en-US" dirty="0">
                <a:solidFill>
                  <a:srgbClr val="008E40"/>
                </a:solidFill>
                <a:latin typeface="Consolas" panose="020B0609020204030204" pitchFamily="49" charset="0"/>
              </a:rPr>
              <a:t>shapes</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class_&lt;</a:t>
            </a:r>
            <a:r>
              <a:rPr lang="en-US" dirty="0">
                <a:solidFill>
                  <a:srgbClr val="C00000"/>
                </a:solidFill>
                <a:latin typeface="Consolas" panose="020B0609020204030204" pitchFamily="49" charset="0"/>
              </a:rPr>
              <a:t>Circle</a:t>
            </a:r>
            <a:r>
              <a:rPr lang="en-US" dirty="0">
                <a:solidFill>
                  <a:srgbClr val="7030A0"/>
                </a:solidFill>
                <a:latin typeface="Consolas" panose="020B0609020204030204" pitchFamily="49" charset="0"/>
              </a:rPr>
              <a:t>&gt;("Circle", </a:t>
            </a:r>
            <a:r>
              <a:rPr lang="en-US" dirty="0" err="1">
                <a:solidFill>
                  <a:srgbClr val="7030A0"/>
                </a:solidFill>
                <a:latin typeface="Consolas" panose="020B0609020204030204" pitchFamily="49" charset="0"/>
              </a:rPr>
              <a:t>init</a:t>
            </a:r>
            <a:r>
              <a:rPr lang="en-US" dirty="0">
                <a:solidFill>
                  <a:srgbClr val="7030A0"/>
                </a:solidFill>
                <a:latin typeface="Consolas" panose="020B0609020204030204" pitchFamily="49" charset="0"/>
              </a:rPr>
              <a:t>&lt;double&gt;())</a:t>
            </a:r>
          </a:p>
          <a:p>
            <a:r>
              <a:rPr lang="en-US" dirty="0">
                <a:solidFill>
                  <a:srgbClr val="7030A0"/>
                </a:solidFill>
                <a:latin typeface="Consolas" panose="020B0609020204030204" pitchFamily="49" charset="0"/>
              </a:rPr>
              <a:t>        .def("area",   &amp;</a:t>
            </a:r>
            <a:r>
              <a:rPr lang="en-US" dirty="0">
                <a:solidFill>
                  <a:srgbClr val="C00000"/>
                </a:solidFill>
                <a:latin typeface="Consolas" panose="020B0609020204030204" pitchFamily="49" charset="0"/>
              </a:rPr>
              <a:t>Circle::area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.def("</a:t>
            </a:r>
            <a:r>
              <a:rPr lang="en-US" dirty="0" err="1">
                <a:solidFill>
                  <a:srgbClr val="7030A0"/>
                </a:solidFill>
                <a:latin typeface="Consolas" panose="020B0609020204030204" pitchFamily="49" charset="0"/>
              </a:rPr>
              <a:t>circum</a:t>
            </a:r>
            <a:r>
              <a:rPr lang="en-US" dirty="0">
                <a:solidFill>
                  <a:srgbClr val="7030A0"/>
                </a:solidFill>
                <a:latin typeface="Consolas" panose="020B0609020204030204" pitchFamily="49" charset="0"/>
              </a:rPr>
              <a:t>", &amp;</a:t>
            </a:r>
            <a:r>
              <a:rPr lang="en-US" dirty="0">
                <a:solidFill>
                  <a:srgbClr val="C00000"/>
                </a:solidFill>
                <a:latin typeface="Consolas" panose="020B0609020204030204" pitchFamily="49" charset="0"/>
              </a:rPr>
              <a:t>Circle::</a:t>
            </a:r>
            <a:r>
              <a:rPr lang="en-US" dirty="0" err="1">
                <a:solidFill>
                  <a:srgbClr val="C00000"/>
                </a:solidFill>
                <a:latin typeface="Consolas" panose="020B0609020204030204" pitchFamily="49" charset="0"/>
              </a:rPr>
              <a:t>circum</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a:t>
            </a:r>
          </a:p>
        </p:txBody>
      </p:sp>
      <p:sp>
        <p:nvSpPr>
          <p:cNvPr id="11" name="TextBox 10">
            <a:extLst>
              <a:ext uri="{FF2B5EF4-FFF2-40B4-BE49-F238E27FC236}">
                <a16:creationId xmlns:a16="http://schemas.microsoft.com/office/drawing/2014/main" id="{48A828BD-AC8F-4577-9F8C-8583C31D630B}"/>
              </a:ext>
            </a:extLst>
          </p:cNvPr>
          <p:cNvSpPr txBox="1"/>
          <p:nvPr/>
        </p:nvSpPr>
        <p:spPr>
          <a:xfrm>
            <a:off x="639650" y="570000"/>
            <a:ext cx="5880648" cy="830997"/>
          </a:xfrm>
          <a:prstGeom prst="rect">
            <a:avLst/>
          </a:prstGeom>
          <a:noFill/>
        </p:spPr>
        <p:txBody>
          <a:bodyPr wrap="square" rtlCol="0">
            <a:spAutoFit/>
          </a:bodyPr>
          <a:lstStyle/>
          <a:p>
            <a:pPr algn="ctr"/>
            <a:r>
              <a:rPr lang="en-US" sz="2400" dirty="0"/>
              <a:t>Step #2: Write your </a:t>
            </a:r>
            <a:r>
              <a:rPr lang="en-US" sz="2400" dirty="0">
                <a:solidFill>
                  <a:srgbClr val="C00000"/>
                </a:solidFill>
              </a:rPr>
              <a:t>C++ classes/functions </a:t>
            </a:r>
            <a:r>
              <a:rPr lang="en-US" sz="2400" dirty="0"/>
              <a:t>and </a:t>
            </a:r>
            <a:r>
              <a:rPr lang="en-US" sz="2400" dirty="0">
                <a:solidFill>
                  <a:srgbClr val="7030A0"/>
                </a:solidFill>
              </a:rPr>
              <a:t>register them </a:t>
            </a:r>
            <a:r>
              <a:rPr lang="en-US" sz="2400" dirty="0"/>
              <a:t>with </a:t>
            </a:r>
            <a:r>
              <a:rPr lang="en-US" sz="2400" dirty="0" err="1"/>
              <a:t>Python.boost</a:t>
            </a:r>
            <a:r>
              <a:rPr lang="en-US" sz="2400" dirty="0"/>
              <a:t>.</a:t>
            </a:r>
          </a:p>
        </p:txBody>
      </p:sp>
      <p:grpSp>
        <p:nvGrpSpPr>
          <p:cNvPr id="13" name="Group 12">
            <a:extLst>
              <a:ext uri="{FF2B5EF4-FFF2-40B4-BE49-F238E27FC236}">
                <a16:creationId xmlns:a16="http://schemas.microsoft.com/office/drawing/2014/main" id="{777EDB3C-5F15-4BF1-B04E-6D842956BE7B}"/>
              </a:ext>
            </a:extLst>
          </p:cNvPr>
          <p:cNvGrpSpPr/>
          <p:nvPr/>
        </p:nvGrpSpPr>
        <p:grpSpPr>
          <a:xfrm>
            <a:off x="7410265" y="1506771"/>
            <a:ext cx="4238715" cy="1280815"/>
            <a:chOff x="7280909" y="1506771"/>
            <a:chExt cx="4238715" cy="1280815"/>
          </a:xfrm>
        </p:grpSpPr>
        <p:sp>
          <p:nvSpPr>
            <p:cNvPr id="10" name="TextBox 9">
              <a:extLst>
                <a:ext uri="{FF2B5EF4-FFF2-40B4-BE49-F238E27FC236}">
                  <a16:creationId xmlns:a16="http://schemas.microsoft.com/office/drawing/2014/main" id="{BAB36B53-B22B-4BD9-B2B8-CEAA1E843224}"/>
                </a:ext>
              </a:extLst>
            </p:cNvPr>
            <p:cNvSpPr txBox="1"/>
            <p:nvPr/>
          </p:nvSpPr>
          <p:spPr>
            <a:xfrm>
              <a:off x="7280909" y="1506771"/>
              <a:ext cx="4238715" cy="461665"/>
            </a:xfrm>
            <a:prstGeom prst="rect">
              <a:avLst/>
            </a:prstGeom>
            <a:noFill/>
          </p:spPr>
          <p:txBody>
            <a:bodyPr wrap="square" rtlCol="0">
              <a:spAutoFit/>
            </a:bodyPr>
            <a:lstStyle/>
            <a:p>
              <a:pPr algn="ctr"/>
              <a:r>
                <a:rPr lang="en-US" sz="2400" dirty="0"/>
                <a:t>Step #1: Install </a:t>
              </a:r>
              <a:r>
                <a:rPr lang="en-US" sz="2400" dirty="0" err="1"/>
                <a:t>Python.boost</a:t>
              </a:r>
              <a:endParaRPr lang="en-US" sz="2400" dirty="0"/>
            </a:p>
          </p:txBody>
        </p:sp>
        <p:pic>
          <p:nvPicPr>
            <p:cNvPr id="12" name="Picture 11">
              <a:extLst>
                <a:ext uri="{FF2B5EF4-FFF2-40B4-BE49-F238E27FC236}">
                  <a16:creationId xmlns:a16="http://schemas.microsoft.com/office/drawing/2014/main" id="{2496E7C9-3A0F-4147-854B-36C118205C2A}"/>
                </a:ext>
              </a:extLst>
            </p:cNvPr>
            <p:cNvPicPr>
              <a:picLocks noChangeAspect="1"/>
            </p:cNvPicPr>
            <p:nvPr/>
          </p:nvPicPr>
          <p:blipFill>
            <a:blip r:embed="rId4"/>
            <a:stretch>
              <a:fillRect/>
            </a:stretch>
          </p:blipFill>
          <p:spPr>
            <a:xfrm>
              <a:off x="8081053" y="1968436"/>
              <a:ext cx="2638425" cy="819150"/>
            </a:xfrm>
            <a:prstGeom prst="rect">
              <a:avLst/>
            </a:prstGeom>
          </p:spPr>
        </p:pic>
      </p:grpSp>
      <p:sp>
        <p:nvSpPr>
          <p:cNvPr id="14" name="TextBox 13">
            <a:extLst>
              <a:ext uri="{FF2B5EF4-FFF2-40B4-BE49-F238E27FC236}">
                <a16:creationId xmlns:a16="http://schemas.microsoft.com/office/drawing/2014/main" id="{7B7AD0D4-F909-4C89-8DAE-449B0C683505}"/>
              </a:ext>
            </a:extLst>
          </p:cNvPr>
          <p:cNvSpPr txBox="1"/>
          <p:nvPr/>
        </p:nvSpPr>
        <p:spPr>
          <a:xfrm>
            <a:off x="6589298" y="2962442"/>
            <a:ext cx="5880648" cy="461665"/>
          </a:xfrm>
          <a:prstGeom prst="rect">
            <a:avLst/>
          </a:prstGeom>
          <a:noFill/>
        </p:spPr>
        <p:txBody>
          <a:bodyPr wrap="square" rtlCol="0">
            <a:spAutoFit/>
          </a:bodyPr>
          <a:lstStyle/>
          <a:p>
            <a:pPr algn="ctr"/>
            <a:r>
              <a:rPr lang="en-US" sz="2400" dirty="0"/>
              <a:t>Step #3: Compile your C++ code</a:t>
            </a:r>
          </a:p>
        </p:txBody>
      </p:sp>
      <p:sp>
        <p:nvSpPr>
          <p:cNvPr id="15" name="TextBox 14">
            <a:extLst>
              <a:ext uri="{FF2B5EF4-FFF2-40B4-BE49-F238E27FC236}">
                <a16:creationId xmlns:a16="http://schemas.microsoft.com/office/drawing/2014/main" id="{386C5F30-8057-49F3-B746-8ACC7297D544}"/>
              </a:ext>
            </a:extLst>
          </p:cNvPr>
          <p:cNvSpPr txBox="1"/>
          <p:nvPr/>
        </p:nvSpPr>
        <p:spPr>
          <a:xfrm>
            <a:off x="6589298" y="3498257"/>
            <a:ext cx="5880648" cy="461665"/>
          </a:xfrm>
          <a:prstGeom prst="rect">
            <a:avLst/>
          </a:prstGeom>
          <a:noFill/>
        </p:spPr>
        <p:txBody>
          <a:bodyPr wrap="square" rtlCol="0">
            <a:spAutoFit/>
          </a:bodyPr>
          <a:lstStyle/>
          <a:p>
            <a:pPr algn="ctr"/>
            <a:r>
              <a:rPr lang="en-US" sz="2400" dirty="0"/>
              <a:t>Step #4: Use your C++ code in Python!</a:t>
            </a:r>
          </a:p>
        </p:txBody>
      </p:sp>
      <p:grpSp>
        <p:nvGrpSpPr>
          <p:cNvPr id="16" name="Group 15">
            <a:extLst>
              <a:ext uri="{FF2B5EF4-FFF2-40B4-BE49-F238E27FC236}">
                <a16:creationId xmlns:a16="http://schemas.microsoft.com/office/drawing/2014/main" id="{46467770-86D8-4CF1-9A3F-D2572A415FBA}"/>
              </a:ext>
            </a:extLst>
          </p:cNvPr>
          <p:cNvGrpSpPr/>
          <p:nvPr/>
        </p:nvGrpSpPr>
        <p:grpSpPr>
          <a:xfrm>
            <a:off x="6927002" y="4034072"/>
            <a:ext cx="5504017" cy="2835358"/>
            <a:chOff x="323868" y="1934000"/>
            <a:chExt cx="5150755" cy="2632910"/>
          </a:xfrm>
        </p:grpSpPr>
        <p:grpSp>
          <p:nvGrpSpPr>
            <p:cNvPr id="17" name="Group 16">
              <a:extLst>
                <a:ext uri="{FF2B5EF4-FFF2-40B4-BE49-F238E27FC236}">
                  <a16:creationId xmlns:a16="http://schemas.microsoft.com/office/drawing/2014/main" id="{3DB6AAAE-B2E5-4855-BADA-3E71F2B2CE6D}"/>
                </a:ext>
              </a:extLst>
            </p:cNvPr>
            <p:cNvGrpSpPr/>
            <p:nvPr/>
          </p:nvGrpSpPr>
          <p:grpSpPr>
            <a:xfrm>
              <a:off x="323868" y="1934000"/>
              <a:ext cx="5150755" cy="2632910"/>
              <a:chOff x="2355826" y="2404301"/>
              <a:chExt cx="5893462" cy="2632910"/>
            </a:xfrm>
          </p:grpSpPr>
          <p:grpSp>
            <p:nvGrpSpPr>
              <p:cNvPr id="23" name="Group 22">
                <a:extLst>
                  <a:ext uri="{FF2B5EF4-FFF2-40B4-BE49-F238E27FC236}">
                    <a16:creationId xmlns:a16="http://schemas.microsoft.com/office/drawing/2014/main" id="{98EEF519-0540-498E-91FC-DBF6D8D5F210}"/>
                  </a:ext>
                </a:extLst>
              </p:cNvPr>
              <p:cNvGrpSpPr/>
              <p:nvPr/>
            </p:nvGrpSpPr>
            <p:grpSpPr>
              <a:xfrm>
                <a:off x="2355826" y="2404301"/>
                <a:ext cx="5893462" cy="2632910"/>
                <a:chOff x="1748900" y="3880498"/>
                <a:chExt cx="3431863" cy="1838837"/>
              </a:xfrm>
            </p:grpSpPr>
            <p:grpSp>
              <p:nvGrpSpPr>
                <p:cNvPr id="25" name="Group 24">
                  <a:extLst>
                    <a:ext uri="{FF2B5EF4-FFF2-40B4-BE49-F238E27FC236}">
                      <a16:creationId xmlns:a16="http://schemas.microsoft.com/office/drawing/2014/main" id="{01353880-5BCA-4234-B9E9-9D6811E6B5E2}"/>
                    </a:ext>
                  </a:extLst>
                </p:cNvPr>
                <p:cNvGrpSpPr/>
                <p:nvPr/>
              </p:nvGrpSpPr>
              <p:grpSpPr>
                <a:xfrm>
                  <a:off x="1748900" y="3880498"/>
                  <a:ext cx="3287903" cy="1838837"/>
                  <a:chOff x="3072962" y="1263460"/>
                  <a:chExt cx="4534159" cy="2744621"/>
                </a:xfrm>
              </p:grpSpPr>
              <p:pic>
                <p:nvPicPr>
                  <p:cNvPr id="27" name="Picture 26">
                    <a:extLst>
                      <a:ext uri="{FF2B5EF4-FFF2-40B4-BE49-F238E27FC236}">
                        <a16:creationId xmlns:a16="http://schemas.microsoft.com/office/drawing/2014/main" id="{FF82CCA0-62DF-43AB-B838-CC3C106FB120}"/>
                      </a:ext>
                    </a:extLst>
                  </p:cNvPr>
                  <p:cNvPicPr>
                    <a:picLocks noChangeAspect="1"/>
                  </p:cNvPicPr>
                  <p:nvPr/>
                </p:nvPicPr>
                <p:blipFill rotWithShape="1">
                  <a:blip r:embed="rId5">
                    <a:extLst>
                      <a:ext uri="{28A0092B-C50C-407E-A947-70E740481C1C}">
                        <a14:useLocalDpi xmlns:a14="http://schemas.microsoft.com/office/drawing/2010/main" val="0"/>
                      </a:ext>
                    </a:extLst>
                  </a:blip>
                  <a:srcRect r="24365" b="41055"/>
                  <a:stretch/>
                </p:blipFill>
                <p:spPr>
                  <a:xfrm>
                    <a:off x="3072962" y="1263460"/>
                    <a:ext cx="4534159" cy="2744621"/>
                  </a:xfrm>
                  <a:prstGeom prst="rect">
                    <a:avLst/>
                  </a:prstGeom>
                </p:spPr>
              </p:pic>
              <p:sp>
                <p:nvSpPr>
                  <p:cNvPr id="28" name="Rectangle 27">
                    <a:extLst>
                      <a:ext uri="{FF2B5EF4-FFF2-40B4-BE49-F238E27FC236}">
                        <a16:creationId xmlns:a16="http://schemas.microsoft.com/office/drawing/2014/main" id="{33C6875E-D73C-4623-84F4-B2B061722CD0}"/>
                      </a:ext>
                    </a:extLst>
                  </p:cNvPr>
                  <p:cNvSpPr/>
                  <p:nvPr/>
                </p:nvSpPr>
                <p:spPr>
                  <a:xfrm>
                    <a:off x="3166947" y="1593444"/>
                    <a:ext cx="3015290" cy="303313"/>
                  </a:xfrm>
                  <a:prstGeom prst="rect">
                    <a:avLst/>
                  </a:prstGeom>
                  <a:solidFill>
                    <a:srgbClr val="1C1C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grpSp>
            <p:sp>
              <p:nvSpPr>
                <p:cNvPr id="26" name="TextBox 25">
                  <a:extLst>
                    <a:ext uri="{FF2B5EF4-FFF2-40B4-BE49-F238E27FC236}">
                      <a16:creationId xmlns:a16="http://schemas.microsoft.com/office/drawing/2014/main" id="{A624A9D8-B22D-45C1-970C-637D2026EE3D}"/>
                    </a:ext>
                  </a:extLst>
                </p:cNvPr>
                <p:cNvSpPr txBox="1"/>
                <p:nvPr/>
              </p:nvSpPr>
              <p:spPr>
                <a:xfrm>
                  <a:off x="1774563" y="4072658"/>
                  <a:ext cx="3406200" cy="286023"/>
                </a:xfrm>
                <a:prstGeom prst="rect">
                  <a:avLst/>
                </a:prstGeom>
                <a:noFill/>
                <a:ln>
                  <a:noFill/>
                </a:ln>
              </p:spPr>
              <p:txBody>
                <a:bodyPr wrap="square">
                  <a:spAutoFit/>
                </a:bodyPr>
                <a:lstStyle/>
                <a:p>
                  <a:r>
                    <a:rPr lang="en-US" dirty="0" err="1">
                      <a:solidFill>
                        <a:schemeClr val="bg1"/>
                      </a:solidFill>
                      <a:latin typeface="Consolas" panose="020B0609020204030204" pitchFamily="49" charset="0"/>
                    </a:rPr>
                    <a:t>climberkip</a:t>
                  </a:r>
                  <a:r>
                    <a:rPr lang="en-US" dirty="0">
                      <a:solidFill>
                        <a:schemeClr val="bg1"/>
                      </a:solidFill>
                      <a:latin typeface="Consolas" panose="020B0609020204030204" pitchFamily="49" charset="0"/>
                    </a:rPr>
                    <a:t>$</a:t>
                  </a:r>
                </a:p>
              </p:txBody>
            </p:sp>
          </p:grpSp>
          <p:sp>
            <p:nvSpPr>
              <p:cNvPr id="24" name="Rectangle 23">
                <a:extLst>
                  <a:ext uri="{FF2B5EF4-FFF2-40B4-BE49-F238E27FC236}">
                    <a16:creationId xmlns:a16="http://schemas.microsoft.com/office/drawing/2014/main" id="{979C3DFA-9CDA-4E68-AB18-3C1D8E64079C}"/>
                  </a:ext>
                </a:extLst>
              </p:cNvPr>
              <p:cNvSpPr/>
              <p:nvPr/>
            </p:nvSpPr>
            <p:spPr>
              <a:xfrm>
                <a:off x="4923692" y="2450627"/>
                <a:ext cx="2488223" cy="178438"/>
              </a:xfrm>
              <a:prstGeom prst="rect">
                <a:avLst/>
              </a:prstGeom>
              <a:solidFill>
                <a:srgbClr val="32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D71F09BB-1975-410C-A166-502C764FC179}"/>
                </a:ext>
              </a:extLst>
            </p:cNvPr>
            <p:cNvSpPr txBox="1"/>
            <p:nvPr/>
          </p:nvSpPr>
          <p:spPr>
            <a:xfrm>
              <a:off x="1830235" y="2176074"/>
              <a:ext cx="2943144" cy="400110"/>
            </a:xfrm>
            <a:prstGeom prst="rect">
              <a:avLst/>
            </a:prstGeom>
            <a:noFill/>
            <a:ln>
              <a:noFill/>
            </a:ln>
          </p:spPr>
          <p:txBody>
            <a:bodyPr wrap="square">
              <a:spAutoFit/>
            </a:bodyPr>
            <a:lstStyle/>
            <a:p>
              <a:r>
                <a:rPr lang="en-US" sz="2000" dirty="0">
                  <a:solidFill>
                    <a:schemeClr val="accent1">
                      <a:lumMod val="20000"/>
                      <a:lumOff val="80000"/>
                    </a:schemeClr>
                  </a:solidFill>
                  <a:latin typeface="Consolas" panose="020B0609020204030204" pitchFamily="49" charset="0"/>
                </a:rPr>
                <a:t>python3</a:t>
              </a:r>
            </a:p>
          </p:txBody>
        </p:sp>
        <p:sp>
          <p:nvSpPr>
            <p:cNvPr id="19" name="TextBox 18">
              <a:extLst>
                <a:ext uri="{FF2B5EF4-FFF2-40B4-BE49-F238E27FC236}">
                  <a16:creationId xmlns:a16="http://schemas.microsoft.com/office/drawing/2014/main" id="{782AFA5D-743F-4721-8E56-76670350137F}"/>
                </a:ext>
              </a:extLst>
            </p:cNvPr>
            <p:cNvSpPr txBox="1"/>
            <p:nvPr/>
          </p:nvSpPr>
          <p:spPr>
            <a:xfrm>
              <a:off x="379019" y="2484219"/>
              <a:ext cx="691271"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grpSp>
      <p:sp>
        <p:nvSpPr>
          <p:cNvPr id="29" name="TextBox 28">
            <a:extLst>
              <a:ext uri="{FF2B5EF4-FFF2-40B4-BE49-F238E27FC236}">
                <a16:creationId xmlns:a16="http://schemas.microsoft.com/office/drawing/2014/main" id="{BDB1091B-5965-44F1-9B16-7A839D804021}"/>
              </a:ext>
            </a:extLst>
          </p:cNvPr>
          <p:cNvSpPr txBox="1"/>
          <p:nvPr/>
        </p:nvSpPr>
        <p:spPr>
          <a:xfrm>
            <a:off x="7502495" y="4634219"/>
            <a:ext cx="3838786" cy="369332"/>
          </a:xfrm>
          <a:prstGeom prst="rect">
            <a:avLst/>
          </a:prstGeom>
          <a:noFill/>
          <a:ln>
            <a:noFill/>
          </a:ln>
        </p:spPr>
        <p:txBody>
          <a:bodyPr wrap="square">
            <a:spAutoFit/>
          </a:bodyPr>
          <a:lstStyle/>
          <a:p>
            <a:r>
              <a:rPr lang="en-US" dirty="0">
                <a:solidFill>
                  <a:schemeClr val="accent1">
                    <a:lumMod val="20000"/>
                    <a:lumOff val="80000"/>
                  </a:schemeClr>
                </a:solidFill>
                <a:latin typeface="Consolas" panose="020B0609020204030204" pitchFamily="49" charset="0"/>
              </a:rPr>
              <a:t>import shapes</a:t>
            </a:r>
            <a:endParaRPr lang="en-US" sz="1800" dirty="0">
              <a:solidFill>
                <a:schemeClr val="accent1">
                  <a:lumMod val="20000"/>
                  <a:lumOff val="80000"/>
                </a:schemeClr>
              </a:solidFill>
              <a:latin typeface="Consolas" panose="020B0609020204030204" pitchFamily="49" charset="0"/>
            </a:endParaRPr>
          </a:p>
        </p:txBody>
      </p:sp>
      <p:sp>
        <p:nvSpPr>
          <p:cNvPr id="30" name="TextBox 29">
            <a:extLst>
              <a:ext uri="{FF2B5EF4-FFF2-40B4-BE49-F238E27FC236}">
                <a16:creationId xmlns:a16="http://schemas.microsoft.com/office/drawing/2014/main" id="{043629C6-9CC2-4366-9514-39A8F61BE967}"/>
              </a:ext>
            </a:extLst>
          </p:cNvPr>
          <p:cNvSpPr txBox="1"/>
          <p:nvPr/>
        </p:nvSpPr>
        <p:spPr>
          <a:xfrm>
            <a:off x="6978310" y="4909556"/>
            <a:ext cx="738681" cy="397730"/>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1" name="TextBox 30">
            <a:extLst>
              <a:ext uri="{FF2B5EF4-FFF2-40B4-BE49-F238E27FC236}">
                <a16:creationId xmlns:a16="http://schemas.microsoft.com/office/drawing/2014/main" id="{6F936EB4-FD27-46EE-8EC3-532427183AB2}"/>
              </a:ext>
            </a:extLst>
          </p:cNvPr>
          <p:cNvSpPr txBox="1"/>
          <p:nvPr/>
        </p:nvSpPr>
        <p:spPr>
          <a:xfrm>
            <a:off x="7510115" y="4890845"/>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c = </a:t>
            </a:r>
            <a:r>
              <a:rPr lang="en-US" dirty="0" err="1">
                <a:solidFill>
                  <a:srgbClr val="DAE3F3"/>
                </a:solidFill>
                <a:latin typeface="Consolas" panose="020B0609020204030204" pitchFamily="49" charset="0"/>
              </a:rPr>
              <a:t>shapes.Circle</a:t>
            </a:r>
            <a:r>
              <a:rPr lang="en-US" dirty="0">
                <a:solidFill>
                  <a:srgbClr val="DAE3F3"/>
                </a:solidFill>
                <a:latin typeface="Consolas" panose="020B0609020204030204" pitchFamily="49" charset="0"/>
              </a:rPr>
              <a:t>(10)</a:t>
            </a:r>
            <a:endParaRPr lang="en-US" sz="1800" dirty="0">
              <a:solidFill>
                <a:srgbClr val="DAE3F3"/>
              </a:solidFill>
              <a:latin typeface="Consolas" panose="020B0609020204030204" pitchFamily="49" charset="0"/>
            </a:endParaRPr>
          </a:p>
        </p:txBody>
      </p:sp>
      <p:sp>
        <p:nvSpPr>
          <p:cNvPr id="32" name="TextBox 31">
            <a:extLst>
              <a:ext uri="{FF2B5EF4-FFF2-40B4-BE49-F238E27FC236}">
                <a16:creationId xmlns:a16="http://schemas.microsoft.com/office/drawing/2014/main" id="{61BE3BFA-9733-4AF7-BF85-F55BCE6864C6}"/>
              </a:ext>
            </a:extLst>
          </p:cNvPr>
          <p:cNvSpPr txBox="1"/>
          <p:nvPr/>
        </p:nvSpPr>
        <p:spPr>
          <a:xfrm>
            <a:off x="6985930" y="5168636"/>
            <a:ext cx="738681" cy="397730"/>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&gt;&gt;&gt;</a:t>
            </a:r>
            <a:endParaRPr lang="en-US" dirty="0">
              <a:solidFill>
                <a:schemeClr val="bg1"/>
              </a:solidFill>
              <a:latin typeface="Consolas" panose="020B0609020204030204" pitchFamily="49" charset="0"/>
            </a:endParaRPr>
          </a:p>
        </p:txBody>
      </p:sp>
      <p:sp>
        <p:nvSpPr>
          <p:cNvPr id="33" name="TextBox 32">
            <a:extLst>
              <a:ext uri="{FF2B5EF4-FFF2-40B4-BE49-F238E27FC236}">
                <a16:creationId xmlns:a16="http://schemas.microsoft.com/office/drawing/2014/main" id="{C0E50A2C-82B6-4DC9-9C14-8C1538544BDC}"/>
              </a:ext>
            </a:extLst>
          </p:cNvPr>
          <p:cNvSpPr txBox="1"/>
          <p:nvPr/>
        </p:nvSpPr>
        <p:spPr>
          <a:xfrm>
            <a:off x="7517735" y="5149925"/>
            <a:ext cx="5701765" cy="369332"/>
          </a:xfrm>
          <a:prstGeom prst="rect">
            <a:avLst/>
          </a:prstGeom>
          <a:noFill/>
          <a:ln>
            <a:noFill/>
          </a:ln>
        </p:spPr>
        <p:txBody>
          <a:bodyPr wrap="square">
            <a:spAutoFit/>
          </a:bodyPr>
          <a:lstStyle/>
          <a:p>
            <a:r>
              <a:rPr lang="en-US" dirty="0">
                <a:solidFill>
                  <a:srgbClr val="DAE3F3"/>
                </a:solidFill>
                <a:latin typeface="Consolas" panose="020B0609020204030204" pitchFamily="49" charset="0"/>
              </a:rPr>
              <a:t>print(</a:t>
            </a:r>
            <a:r>
              <a:rPr lang="en-US" dirty="0" err="1">
                <a:solidFill>
                  <a:srgbClr val="DAE3F3"/>
                </a:solidFill>
                <a:latin typeface="Consolas" panose="020B0609020204030204" pitchFamily="49" charset="0"/>
              </a:rPr>
              <a:t>f'The</a:t>
            </a:r>
            <a:r>
              <a:rPr lang="en-US" dirty="0">
                <a:solidFill>
                  <a:srgbClr val="DAE3F3"/>
                </a:solidFill>
                <a:latin typeface="Consolas" panose="020B0609020204030204" pitchFamily="49" charset="0"/>
              </a:rPr>
              <a:t> area is: {</a:t>
            </a:r>
            <a:r>
              <a:rPr lang="en-US" dirty="0" err="1">
                <a:solidFill>
                  <a:srgbClr val="DAE3F3"/>
                </a:solidFill>
                <a:latin typeface="Consolas" panose="020B0609020204030204" pitchFamily="49" charset="0"/>
              </a:rPr>
              <a:t>c.area</a:t>
            </a:r>
            <a:r>
              <a:rPr lang="en-US" dirty="0">
                <a:solidFill>
                  <a:srgbClr val="DAE3F3"/>
                </a:solidFill>
                <a:latin typeface="Consolas" panose="020B0609020204030204" pitchFamily="49" charset="0"/>
              </a:rPr>
              <a:t>()}')</a:t>
            </a:r>
            <a:endParaRPr lang="en-US" sz="1800" dirty="0">
              <a:solidFill>
                <a:srgbClr val="DAE3F3"/>
              </a:solidFill>
              <a:latin typeface="Consolas" panose="020B0609020204030204" pitchFamily="49" charset="0"/>
            </a:endParaRPr>
          </a:p>
        </p:txBody>
      </p:sp>
      <p:sp>
        <p:nvSpPr>
          <p:cNvPr id="34" name="TextBox 33">
            <a:extLst>
              <a:ext uri="{FF2B5EF4-FFF2-40B4-BE49-F238E27FC236}">
                <a16:creationId xmlns:a16="http://schemas.microsoft.com/office/drawing/2014/main" id="{CFD6C4F4-9FE2-490C-A4A4-52AE4EAC9C5E}"/>
              </a:ext>
            </a:extLst>
          </p:cNvPr>
          <p:cNvSpPr txBox="1"/>
          <p:nvPr/>
        </p:nvSpPr>
        <p:spPr>
          <a:xfrm>
            <a:off x="6968160" y="5487251"/>
            <a:ext cx="1377542" cy="369332"/>
          </a:xfrm>
          <a:prstGeom prst="rect">
            <a:avLst/>
          </a:prstGeom>
          <a:noFill/>
          <a:ln>
            <a:noFill/>
          </a:ln>
        </p:spPr>
        <p:txBody>
          <a:bodyPr wrap="square">
            <a:spAutoFit/>
          </a:bodyPr>
          <a:lstStyle/>
          <a:p>
            <a:r>
              <a:rPr lang="en-US" sz="1800" dirty="0">
                <a:solidFill>
                  <a:schemeClr val="bg1"/>
                </a:solidFill>
                <a:latin typeface="Consolas" panose="020B0609020204030204" pitchFamily="49" charset="0"/>
              </a:rPr>
              <a:t>314.159</a:t>
            </a:r>
            <a:endParaRPr lang="en-US" dirty="0">
              <a:solidFill>
                <a:schemeClr val="bg1"/>
              </a:solidFill>
              <a:latin typeface="Consolas" panose="020B0609020204030204" pitchFamily="49" charset="0"/>
            </a:endParaRPr>
          </a:p>
        </p:txBody>
      </p:sp>
      <p:sp>
        <p:nvSpPr>
          <p:cNvPr id="35" name="Speech Bubble: Rectangle with Corners Rounded 34">
            <a:extLst>
              <a:ext uri="{FF2B5EF4-FFF2-40B4-BE49-F238E27FC236}">
                <a16:creationId xmlns:a16="http://schemas.microsoft.com/office/drawing/2014/main" id="{2319E067-83E1-4621-B9CE-F036A10FBC8A}"/>
              </a:ext>
            </a:extLst>
          </p:cNvPr>
          <p:cNvSpPr/>
          <p:nvPr/>
        </p:nvSpPr>
        <p:spPr>
          <a:xfrm>
            <a:off x="3544300" y="3388392"/>
            <a:ext cx="4589522" cy="1245030"/>
          </a:xfrm>
          <a:prstGeom prst="wedgeRoundRectCallout">
            <a:avLst>
              <a:gd name="adj1" fmla="val -55771"/>
              <a:gd name="adj2" fmla="val 1155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specifies your </a:t>
            </a:r>
            <a:r>
              <a:rPr lang="en-US" sz="2000" dirty="0">
                <a:solidFill>
                  <a:schemeClr val="accent6">
                    <a:lumMod val="40000"/>
                    <a:lumOff val="60000"/>
                  </a:schemeClr>
                </a:solidFill>
                <a:latin typeface="Corbel" panose="020B0503020204020204" pitchFamily="34" charset="0"/>
              </a:rPr>
              <a:t>module name </a:t>
            </a:r>
            <a:r>
              <a:rPr lang="en-US" sz="2000" dirty="0">
                <a:latin typeface="Corbel" panose="020B0503020204020204" pitchFamily="34" charset="0"/>
              </a:rPr>
              <a:t>– e.g. for module </a:t>
            </a:r>
            <a:r>
              <a:rPr lang="en-US" sz="2000" dirty="0">
                <a:solidFill>
                  <a:schemeClr val="accent6">
                    <a:lumMod val="40000"/>
                    <a:lumOff val="60000"/>
                  </a:schemeClr>
                </a:solidFill>
                <a:latin typeface="Corbel" panose="020B0503020204020204" pitchFamily="34" charset="0"/>
              </a:rPr>
              <a:t>shapes</a:t>
            </a:r>
            <a:r>
              <a:rPr lang="en-US" sz="2000" dirty="0">
                <a:latin typeface="Corbel" panose="020B0503020204020204" pitchFamily="34" charset="0"/>
              </a:rPr>
              <a:t> we'd "import </a:t>
            </a:r>
            <a:r>
              <a:rPr lang="en-US" sz="2000" dirty="0">
                <a:solidFill>
                  <a:schemeClr val="accent6">
                    <a:lumMod val="40000"/>
                    <a:lumOff val="60000"/>
                  </a:schemeClr>
                </a:solidFill>
                <a:latin typeface="Corbel" panose="020B0503020204020204" pitchFamily="34" charset="0"/>
              </a:rPr>
              <a:t>shapes</a:t>
            </a:r>
            <a:r>
              <a:rPr lang="en-US" sz="2000" dirty="0">
                <a:latin typeface="Corbel" panose="020B0503020204020204" pitchFamily="34" charset="0"/>
              </a:rPr>
              <a: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36" name="Speech Bubble: Rectangle with Corners Rounded 35">
            <a:extLst>
              <a:ext uri="{FF2B5EF4-FFF2-40B4-BE49-F238E27FC236}">
                <a16:creationId xmlns:a16="http://schemas.microsoft.com/office/drawing/2014/main" id="{86E36A77-AC58-4D27-AACD-C780EA5E1622}"/>
              </a:ext>
            </a:extLst>
          </p:cNvPr>
          <p:cNvSpPr/>
          <p:nvPr/>
        </p:nvSpPr>
        <p:spPr>
          <a:xfrm>
            <a:off x="5042879" y="3655054"/>
            <a:ext cx="3723526" cy="1245030"/>
          </a:xfrm>
          <a:prstGeom prst="wedgeRoundRectCallout">
            <a:avLst>
              <a:gd name="adj1" fmla="val -55771"/>
              <a:gd name="adj2" fmla="val 1155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specifies that your Circle class constructor takes a single double as an argument.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
        <p:nvSpPr>
          <p:cNvPr id="37" name="Speech Bubble: Rectangle with Corners Rounded 36">
            <a:extLst>
              <a:ext uri="{FF2B5EF4-FFF2-40B4-BE49-F238E27FC236}">
                <a16:creationId xmlns:a16="http://schemas.microsoft.com/office/drawing/2014/main" id="{7AA0EB92-A21E-4BDE-B286-49C1B05771C7}"/>
              </a:ext>
            </a:extLst>
          </p:cNvPr>
          <p:cNvSpPr/>
          <p:nvPr/>
        </p:nvSpPr>
        <p:spPr>
          <a:xfrm>
            <a:off x="6248001" y="5271845"/>
            <a:ext cx="3385201" cy="949327"/>
          </a:xfrm>
          <a:prstGeom prst="wedgeRoundRectCallout">
            <a:avLst>
              <a:gd name="adj1" fmla="val -82375"/>
              <a:gd name="adj2" fmla="val 512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registers the public methods of the class.</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grpSp>
        <p:nvGrpSpPr>
          <p:cNvPr id="38" name="Group 37">
            <a:extLst>
              <a:ext uri="{FF2B5EF4-FFF2-40B4-BE49-F238E27FC236}">
                <a16:creationId xmlns:a16="http://schemas.microsoft.com/office/drawing/2014/main" id="{2A2BFE32-31FA-4EB4-A824-53E46E2771DC}"/>
              </a:ext>
            </a:extLst>
          </p:cNvPr>
          <p:cNvGrpSpPr/>
          <p:nvPr/>
        </p:nvGrpSpPr>
        <p:grpSpPr>
          <a:xfrm>
            <a:off x="7234944" y="7251"/>
            <a:ext cx="4924644" cy="2088719"/>
            <a:chOff x="7212094" y="-7912"/>
            <a:chExt cx="4924644" cy="2088719"/>
          </a:xfrm>
        </p:grpSpPr>
        <p:grpSp>
          <p:nvGrpSpPr>
            <p:cNvPr id="39" name="Group 38">
              <a:extLst>
                <a:ext uri="{FF2B5EF4-FFF2-40B4-BE49-F238E27FC236}">
                  <a16:creationId xmlns:a16="http://schemas.microsoft.com/office/drawing/2014/main" id="{E7BD7F66-BB71-43AC-88FA-DA5B184CD018}"/>
                </a:ext>
              </a:extLst>
            </p:cNvPr>
            <p:cNvGrpSpPr/>
            <p:nvPr/>
          </p:nvGrpSpPr>
          <p:grpSpPr>
            <a:xfrm>
              <a:off x="7212094" y="-7912"/>
              <a:ext cx="4924644" cy="2077008"/>
              <a:chOff x="7817274" y="4772008"/>
              <a:chExt cx="4924644" cy="2077008"/>
            </a:xfrm>
          </p:grpSpPr>
          <p:grpSp>
            <p:nvGrpSpPr>
              <p:cNvPr id="41" name="Group 40">
                <a:extLst>
                  <a:ext uri="{FF2B5EF4-FFF2-40B4-BE49-F238E27FC236}">
                    <a16:creationId xmlns:a16="http://schemas.microsoft.com/office/drawing/2014/main" id="{F16B6709-3619-498F-8F2C-DA9244B02199}"/>
                  </a:ext>
                </a:extLst>
              </p:cNvPr>
              <p:cNvGrpSpPr/>
              <p:nvPr/>
            </p:nvGrpSpPr>
            <p:grpSpPr>
              <a:xfrm>
                <a:off x="7817274" y="4772008"/>
                <a:ext cx="4924644" cy="2077008"/>
                <a:chOff x="8055815" y="4394470"/>
                <a:chExt cx="4924644" cy="2077008"/>
              </a:xfrm>
            </p:grpSpPr>
            <p:sp>
              <p:nvSpPr>
                <p:cNvPr id="43" name="Rectangle: Rounded Corners 42">
                  <a:extLst>
                    <a:ext uri="{FF2B5EF4-FFF2-40B4-BE49-F238E27FC236}">
                      <a16:creationId xmlns:a16="http://schemas.microsoft.com/office/drawing/2014/main" id="{B64708B9-71EB-42DB-85F3-9FE33D3C497C}"/>
                    </a:ext>
                  </a:extLst>
                </p:cNvPr>
                <p:cNvSpPr/>
                <p:nvPr/>
              </p:nvSpPr>
              <p:spPr>
                <a:xfrm>
                  <a:off x="8055815" y="4426226"/>
                  <a:ext cx="4924644"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9CB5F6FA-BC8C-4866-8221-AD08DD49CCC3}"/>
                    </a:ext>
                  </a:extLst>
                </p:cNvPr>
                <p:cNvSpPr txBox="1"/>
                <p:nvPr/>
              </p:nvSpPr>
              <p:spPr>
                <a:xfrm>
                  <a:off x="8163179" y="4394470"/>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42" name="Picture 45" descr="spinhead">
                <a:extLst>
                  <a:ext uri="{FF2B5EF4-FFF2-40B4-BE49-F238E27FC236}">
                    <a16:creationId xmlns:a16="http://schemas.microsoft.com/office/drawing/2014/main" id="{54D72C7A-8082-4182-BCB5-1579F913953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927648" y="515262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40" name="TextBox 39">
              <a:extLst>
                <a:ext uri="{FF2B5EF4-FFF2-40B4-BE49-F238E27FC236}">
                  <a16:creationId xmlns:a16="http://schemas.microsoft.com/office/drawing/2014/main" id="{B3D07F06-F779-45E2-9537-D8723C03A2B7}"/>
                </a:ext>
              </a:extLst>
            </p:cNvPr>
            <p:cNvSpPr txBox="1"/>
            <p:nvPr/>
          </p:nvSpPr>
          <p:spPr>
            <a:xfrm>
              <a:off x="8290868" y="449591"/>
              <a:ext cx="3401233" cy="1631216"/>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'Compilation/linking of boost C++ modules is pretty poorly documented and takes some time and google searching.'</a:t>
              </a:r>
            </a:p>
          </p:txBody>
        </p:sp>
      </p:grpSp>
      <p:sp>
        <p:nvSpPr>
          <p:cNvPr id="45" name="TextBox 44">
            <a:extLst>
              <a:ext uri="{FF2B5EF4-FFF2-40B4-BE49-F238E27FC236}">
                <a16:creationId xmlns:a16="http://schemas.microsoft.com/office/drawing/2014/main" id="{73C2EFEB-6F77-49EA-A9BC-D9AA2138BDEF}"/>
              </a:ext>
            </a:extLst>
          </p:cNvPr>
          <p:cNvSpPr txBox="1"/>
          <p:nvPr/>
        </p:nvSpPr>
        <p:spPr>
          <a:xfrm>
            <a:off x="306732" y="1372802"/>
            <a:ext cx="2134030" cy="400110"/>
          </a:xfrm>
          <a:prstGeom prst="rect">
            <a:avLst/>
          </a:prstGeom>
          <a:noFill/>
        </p:spPr>
        <p:txBody>
          <a:bodyPr wrap="square" rtlCol="0">
            <a:spAutoFit/>
          </a:bodyPr>
          <a:lstStyle/>
          <a:p>
            <a:r>
              <a:rPr lang="en-US" sz="2000" dirty="0"/>
              <a:t>shapes.cpp</a:t>
            </a:r>
          </a:p>
        </p:txBody>
      </p:sp>
      <p:sp>
        <p:nvSpPr>
          <p:cNvPr id="46" name="Speech Bubble: Rectangle with Corners Rounded 45">
            <a:extLst>
              <a:ext uri="{FF2B5EF4-FFF2-40B4-BE49-F238E27FC236}">
                <a16:creationId xmlns:a16="http://schemas.microsoft.com/office/drawing/2014/main" id="{D4FE86BE-B246-4BFB-B542-1DB262FEDF5A}"/>
              </a:ext>
            </a:extLst>
          </p:cNvPr>
          <p:cNvSpPr/>
          <p:nvPr/>
        </p:nvSpPr>
        <p:spPr>
          <a:xfrm>
            <a:off x="9112023" y="3206474"/>
            <a:ext cx="2305701" cy="895342"/>
          </a:xfrm>
          <a:prstGeom prst="wedgeRoundRectCallout">
            <a:avLst>
              <a:gd name="adj1" fmla="val -55771"/>
              <a:gd name="adj2" fmla="val 1155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import our new </a:t>
            </a:r>
            <a:r>
              <a:rPr lang="en-US" sz="2000" dirty="0">
                <a:solidFill>
                  <a:srgbClr val="DBECD0"/>
                </a:solidFill>
                <a:latin typeface="Corbel" panose="020B0503020204020204" pitchFamily="34" charset="0"/>
              </a:rPr>
              <a:t>module</a:t>
            </a:r>
            <a:r>
              <a:rPr lang="en-US" sz="2000" dirty="0">
                <a:latin typeface="Corbel" panose="020B0503020204020204" pitchFamily="34" charset="0"/>
              </a:rPr>
              <a:t>.</a:t>
            </a:r>
            <a:endParaRPr lang="en-US" sz="1400" dirty="0">
              <a:solidFill>
                <a:schemeClr val="accent4">
                  <a:lumMod val="20000"/>
                  <a:lumOff val="80000"/>
                </a:schemeClr>
              </a:solidFill>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4957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xEl>
                                              <p:pRg st="18" end="1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3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down)">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3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2"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anim calcmode="lin" valueType="num">
                                      <p:cBhvr additive="base">
                                        <p:cTn id="98" dur="500" fill="hold"/>
                                        <p:tgtEl>
                                          <p:spTgt spid="38"/>
                                        </p:tgtEl>
                                        <p:attrNameLst>
                                          <p:attrName>ppt_x</p:attrName>
                                        </p:attrNameLst>
                                      </p:cBhvr>
                                      <p:tavLst>
                                        <p:tav tm="0">
                                          <p:val>
                                            <p:strVal val="1+#ppt_w/2"/>
                                          </p:val>
                                        </p:tav>
                                        <p:tav tm="100000">
                                          <p:val>
                                            <p:strVal val="#ppt_x"/>
                                          </p:val>
                                        </p:tav>
                                      </p:tavLst>
                                    </p:anim>
                                    <p:anim calcmode="lin" valueType="num">
                                      <p:cBhvr additive="base">
                                        <p:cTn id="99"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xit" presetSubtype="2" fill="hold" nodeType="clickEffect">
                                  <p:stCondLst>
                                    <p:cond delay="0"/>
                                  </p:stCondLst>
                                  <p:childTnLst>
                                    <p:anim calcmode="lin" valueType="num">
                                      <p:cBhvr additive="base">
                                        <p:cTn id="103" dur="500"/>
                                        <p:tgtEl>
                                          <p:spTgt spid="38"/>
                                        </p:tgtEl>
                                        <p:attrNameLst>
                                          <p:attrName>ppt_x</p:attrName>
                                        </p:attrNameLst>
                                      </p:cBhvr>
                                      <p:tavLst>
                                        <p:tav tm="0">
                                          <p:val>
                                            <p:strVal val="ppt_x"/>
                                          </p:val>
                                        </p:tav>
                                        <p:tav tm="100000">
                                          <p:val>
                                            <p:strVal val="1+ppt_w/2"/>
                                          </p:val>
                                        </p:tav>
                                      </p:tavLst>
                                    </p:anim>
                                    <p:anim calcmode="lin" valueType="num">
                                      <p:cBhvr additive="base">
                                        <p:cTn id="104" dur="500"/>
                                        <p:tgtEl>
                                          <p:spTgt spid="38"/>
                                        </p:tgtEl>
                                        <p:attrNameLst>
                                          <p:attrName>ppt_y</p:attrName>
                                        </p:attrNameLst>
                                      </p:cBhvr>
                                      <p:tavLst>
                                        <p:tav tm="0">
                                          <p:val>
                                            <p:strVal val="ppt_y"/>
                                          </p:val>
                                        </p:tav>
                                        <p:tav tm="100000">
                                          <p:val>
                                            <p:strVal val="ppt_y"/>
                                          </p:val>
                                        </p:tav>
                                      </p:tavLst>
                                    </p:anim>
                                    <p:set>
                                      <p:cBhvr>
                                        <p:cTn id="105" dur="1" fill="hold">
                                          <p:stCondLst>
                                            <p:cond delay="499"/>
                                          </p:stCondLst>
                                        </p:cTn>
                                        <p:tgtEl>
                                          <p:spTgt spid="3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5"/>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6"/>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left)">
                                      <p:cBhvr>
                                        <p:cTn id="118" dur="500"/>
                                        <p:tgtEl>
                                          <p:spTgt spid="2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wipe(down)">
                                      <p:cBhvr>
                                        <p:cTn id="123" dur="500"/>
                                        <p:tgtEl>
                                          <p:spTgt spid="46"/>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path" presetSubtype="0" accel="50000" decel="50000" fill="hold" grpId="2" nodeType="clickEffect">
                                  <p:stCondLst>
                                    <p:cond delay="0"/>
                                  </p:stCondLst>
                                  <p:childTnLst>
                                    <p:animMotion origin="layout" path="M 2.91667E-6 -3.7037E-7 L -0.4694 0.11042 " pathEditMode="relative" rAng="0" ptsTypes="AA">
                                      <p:cBhvr>
                                        <p:cTn id="127" dur="2000" fill="hold"/>
                                        <p:tgtEl>
                                          <p:spTgt spid="46"/>
                                        </p:tgtEl>
                                        <p:attrNameLst>
                                          <p:attrName>ppt_x</p:attrName>
                                          <p:attrName>ppt_y</p:attrName>
                                        </p:attrNameLst>
                                      </p:cBhvr>
                                      <p:rCtr x="-23477" y="5509"/>
                                    </p:animMotion>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46"/>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left)">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wipe(left)">
                                      <p:cBhvr>
                                        <p:cTn id="141" dur="500"/>
                                        <p:tgtEl>
                                          <p:spTgt spid="31"/>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32"/>
                                        </p:tgtEl>
                                        <p:attrNameLst>
                                          <p:attrName>style.visibility</p:attrName>
                                        </p:attrNameLst>
                                      </p:cBhvr>
                                      <p:to>
                                        <p:strVal val="visible"/>
                                      </p:to>
                                    </p:set>
                                    <p:animEffect transition="in" filter="wipe(left)">
                                      <p:cBhvr>
                                        <p:cTn id="146" dur="500"/>
                                        <p:tgtEl>
                                          <p:spTgt spid="3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33"/>
                                        </p:tgtEl>
                                        <p:attrNameLst>
                                          <p:attrName>style.visibility</p:attrName>
                                        </p:attrNameLst>
                                      </p:cBhvr>
                                      <p:to>
                                        <p:strVal val="visible"/>
                                      </p:to>
                                    </p:set>
                                    <p:animEffect transition="in" filter="wipe(left)">
                                      <p:cBhvr>
                                        <p:cTn id="151" dur="500"/>
                                        <p:tgtEl>
                                          <p:spTgt spid="3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4"/>
                                        </p:tgtEl>
                                        <p:attrNameLst>
                                          <p:attrName>style.visibility</p:attrName>
                                        </p:attrNameLst>
                                      </p:cBhvr>
                                      <p:to>
                                        <p:strVal val="visible"/>
                                      </p:to>
                                    </p:set>
                                    <p:animEffect transition="in" filter="wipe(left)">
                                      <p:cBhvr>
                                        <p:cTn id="1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1" grpId="0"/>
      <p:bldP spid="14" grpId="0"/>
      <p:bldP spid="15" grpId="0"/>
      <p:bldP spid="29" grpId="0"/>
      <p:bldP spid="30" grpId="0"/>
      <p:bldP spid="31" grpId="0"/>
      <p:bldP spid="32" grpId="0"/>
      <p:bldP spid="33" grpId="0"/>
      <p:bldP spid="34" grpId="0"/>
      <p:bldP spid="35" grpId="0" animBg="1"/>
      <p:bldP spid="35" grpId="1" animBg="1"/>
      <p:bldP spid="36" grpId="0" animBg="1"/>
      <p:bldP spid="36" grpId="1" animBg="1"/>
      <p:bldP spid="37" grpId="0" animBg="1"/>
      <p:bldP spid="37" grpId="1" animBg="1"/>
      <p:bldP spid="45" grpId="0"/>
      <p:bldP spid="46" grpId="0" animBg="1"/>
      <p:bldP spid="46" grpId="1" animBg="1"/>
      <p:bldP spid="46"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FAC710-31DF-4B9F-B6AF-B67EC0F8A4E5}"/>
              </a:ext>
            </a:extLst>
          </p:cNvPr>
          <p:cNvSpPr txBox="1"/>
          <p:nvPr/>
        </p:nvSpPr>
        <p:spPr>
          <a:xfrm>
            <a:off x="613889" y="-37337"/>
            <a:ext cx="11411205" cy="707886"/>
          </a:xfrm>
          <a:prstGeom prst="rect">
            <a:avLst/>
          </a:prstGeom>
          <a:noFill/>
        </p:spPr>
        <p:txBody>
          <a:bodyPr wrap="square" rtlCol="0">
            <a:spAutoFit/>
          </a:bodyPr>
          <a:lstStyle/>
          <a:p>
            <a:pPr algn="ctr"/>
            <a:r>
              <a:rPr lang="en-US" sz="4000"/>
              <a:t>Practical Python: </a:t>
            </a:r>
            <a:r>
              <a:rPr lang="en-US" sz="4000" dirty="0"/>
              <a:t>Integrating with C++</a:t>
            </a:r>
          </a:p>
        </p:txBody>
      </p:sp>
      <p:pic>
        <p:nvPicPr>
          <p:cNvPr id="6" name="Picture 5">
            <a:extLst>
              <a:ext uri="{FF2B5EF4-FFF2-40B4-BE49-F238E27FC236}">
                <a16:creationId xmlns:a16="http://schemas.microsoft.com/office/drawing/2014/main" id="{3A76DC13-9F31-4D51-B449-391F0DE6B945}"/>
              </a:ext>
            </a:extLst>
          </p:cNvPr>
          <p:cNvPicPr>
            <a:picLocks noChangeAspect="1"/>
          </p:cNvPicPr>
          <p:nvPr/>
        </p:nvPicPr>
        <p:blipFill>
          <a:blip r:embed="rId3"/>
          <a:stretch>
            <a:fillRect/>
          </a:stretch>
        </p:blipFill>
        <p:spPr>
          <a:xfrm>
            <a:off x="-1017270" y="6945414"/>
            <a:ext cx="12192000" cy="4945811"/>
          </a:xfrm>
          <a:prstGeom prst="rect">
            <a:avLst/>
          </a:prstGeom>
        </p:spPr>
      </p:pic>
      <p:sp>
        <p:nvSpPr>
          <p:cNvPr id="2" name="TextBox 1">
            <a:extLst>
              <a:ext uri="{FF2B5EF4-FFF2-40B4-BE49-F238E27FC236}">
                <a16:creationId xmlns:a16="http://schemas.microsoft.com/office/drawing/2014/main" id="{92431A99-1CFA-4260-B6D0-0B98F39B8117}"/>
              </a:ext>
            </a:extLst>
          </p:cNvPr>
          <p:cNvSpPr txBox="1"/>
          <p:nvPr/>
        </p:nvSpPr>
        <p:spPr>
          <a:xfrm>
            <a:off x="1447703" y="1226820"/>
            <a:ext cx="9090758" cy="830997"/>
          </a:xfrm>
          <a:prstGeom prst="rect">
            <a:avLst/>
          </a:prstGeom>
          <a:noFill/>
        </p:spPr>
        <p:txBody>
          <a:bodyPr wrap="square" rtlCol="0">
            <a:spAutoFit/>
          </a:bodyPr>
          <a:lstStyle/>
          <a:p>
            <a:pPr algn="ctr"/>
            <a:r>
              <a:rPr lang="en-US" sz="2400" dirty="0"/>
              <a:t>With </a:t>
            </a:r>
            <a:r>
              <a:rPr lang="en-US" sz="2400" dirty="0">
                <a:solidFill>
                  <a:srgbClr val="FF0000"/>
                </a:solidFill>
              </a:rPr>
              <a:t>boost</a:t>
            </a:r>
            <a:r>
              <a:rPr lang="en-US" sz="2400" dirty="0"/>
              <a:t>, </a:t>
            </a:r>
            <a:r>
              <a:rPr lang="en-US" sz="2400" dirty="0">
                <a:solidFill>
                  <a:srgbClr val="FF0000"/>
                </a:solidFill>
              </a:rPr>
              <a:t>SWIG</a:t>
            </a:r>
            <a:r>
              <a:rPr lang="en-US" sz="2400" dirty="0"/>
              <a:t>, or </a:t>
            </a:r>
            <a:r>
              <a:rPr lang="en-US" sz="2400" dirty="0">
                <a:solidFill>
                  <a:srgbClr val="FF0000"/>
                </a:solidFill>
              </a:rPr>
              <a:t>CLIF</a:t>
            </a:r>
            <a:r>
              <a:rPr lang="en-US" sz="2400" dirty="0"/>
              <a:t> you can create high-performance modules in C++ and import them in your Python programs!</a:t>
            </a:r>
          </a:p>
        </p:txBody>
      </p:sp>
      <p:sp>
        <p:nvSpPr>
          <p:cNvPr id="47" name="TextBox 46">
            <a:extLst>
              <a:ext uri="{FF2B5EF4-FFF2-40B4-BE49-F238E27FC236}">
                <a16:creationId xmlns:a16="http://schemas.microsoft.com/office/drawing/2014/main" id="{075FCA2F-E1D4-4190-B864-018677F0F0CA}"/>
              </a:ext>
            </a:extLst>
          </p:cNvPr>
          <p:cNvSpPr txBox="1"/>
          <p:nvPr/>
        </p:nvSpPr>
        <p:spPr>
          <a:xfrm>
            <a:off x="1051560" y="2354580"/>
            <a:ext cx="10088880" cy="461665"/>
          </a:xfrm>
          <a:prstGeom prst="rect">
            <a:avLst/>
          </a:prstGeom>
          <a:noFill/>
        </p:spPr>
        <p:txBody>
          <a:bodyPr wrap="square" rtlCol="0">
            <a:spAutoFit/>
          </a:bodyPr>
          <a:lstStyle/>
          <a:p>
            <a:pPr algn="ctr"/>
            <a:r>
              <a:rPr lang="en-US" sz="2400" dirty="0"/>
              <a:t>This gives you the best of both worlds – Python's simplicity with C++'s speed!</a:t>
            </a:r>
          </a:p>
        </p:txBody>
      </p:sp>
      <p:grpSp>
        <p:nvGrpSpPr>
          <p:cNvPr id="8" name="Group 7">
            <a:extLst>
              <a:ext uri="{FF2B5EF4-FFF2-40B4-BE49-F238E27FC236}">
                <a16:creationId xmlns:a16="http://schemas.microsoft.com/office/drawing/2014/main" id="{B33E09DE-F84D-4178-A386-45F3099A3701}"/>
              </a:ext>
            </a:extLst>
          </p:cNvPr>
          <p:cNvGrpSpPr/>
          <p:nvPr/>
        </p:nvGrpSpPr>
        <p:grpSpPr>
          <a:xfrm>
            <a:off x="3209448" y="2446169"/>
            <a:ext cx="5773103" cy="4448156"/>
            <a:chOff x="3209448" y="2446169"/>
            <a:chExt cx="5773103" cy="4448156"/>
          </a:xfrm>
        </p:grpSpPr>
        <p:pic>
          <p:nvPicPr>
            <p:cNvPr id="5" name="Picture 4">
              <a:extLst>
                <a:ext uri="{FF2B5EF4-FFF2-40B4-BE49-F238E27FC236}">
                  <a16:creationId xmlns:a16="http://schemas.microsoft.com/office/drawing/2014/main" id="{26BEC281-3E88-4525-AB57-168CEFC034DA}"/>
                </a:ext>
              </a:extLst>
            </p:cNvPr>
            <p:cNvPicPr>
              <a:picLocks noChangeAspect="1"/>
            </p:cNvPicPr>
            <p:nvPr/>
          </p:nvPicPr>
          <p:blipFill>
            <a:blip r:embed="rId4"/>
            <a:stretch>
              <a:fillRect/>
            </a:stretch>
          </p:blipFill>
          <p:spPr>
            <a:xfrm>
              <a:off x="3209448" y="3012556"/>
              <a:ext cx="5773103" cy="3319664"/>
            </a:xfrm>
            <a:prstGeom prst="rect">
              <a:avLst/>
            </a:prstGeom>
          </p:spPr>
        </p:pic>
        <p:sp>
          <p:nvSpPr>
            <p:cNvPr id="48" name="TextBox 47">
              <a:extLst>
                <a:ext uri="{FF2B5EF4-FFF2-40B4-BE49-F238E27FC236}">
                  <a16:creationId xmlns:a16="http://schemas.microsoft.com/office/drawing/2014/main" id="{43205B49-D20A-41A7-AE84-5BD6A0D2F328}"/>
                </a:ext>
              </a:extLst>
            </p:cNvPr>
            <p:cNvSpPr txBox="1"/>
            <p:nvPr/>
          </p:nvSpPr>
          <p:spPr>
            <a:xfrm rot="17344407">
              <a:off x="3874199" y="4377859"/>
              <a:ext cx="4448156" cy="584775"/>
            </a:xfrm>
            <a:prstGeom prst="rect">
              <a:avLst/>
            </a:prstGeom>
            <a:noFill/>
          </p:spPr>
          <p:txBody>
            <a:bodyPr wrap="square">
              <a:spAutoFit/>
            </a:bodyPr>
            <a:lstStyle/>
            <a:p>
              <a:pPr algn="ctr"/>
              <a:r>
                <a:rPr lang="en-US" sz="3200" dirty="0">
                  <a:solidFill>
                    <a:srgbClr val="FF0000"/>
                  </a:solidFill>
                </a:rPr>
                <a:t>boost, SWIG or CLIF</a:t>
              </a:r>
              <a:endParaRPr lang="en-US" sz="3200" dirty="0"/>
            </a:p>
          </p:txBody>
        </p:sp>
      </p:grpSp>
    </p:spTree>
    <p:extLst>
      <p:ext uri="{BB962C8B-B14F-4D97-AF65-F5344CB8AC3E}">
        <p14:creationId xmlns:p14="http://schemas.microsoft.com/office/powerpoint/2010/main" val="118758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a:t>
            </a:r>
          </a:p>
        </p:txBody>
      </p:sp>
      <p:pic>
        <p:nvPicPr>
          <p:cNvPr id="4" name="Picture 3">
            <a:extLst>
              <a:ext uri="{FF2B5EF4-FFF2-40B4-BE49-F238E27FC236}">
                <a16:creationId xmlns:a16="http://schemas.microsoft.com/office/drawing/2014/main" id="{5D22F2BB-38FF-4046-92E0-1B31E68442C4}"/>
              </a:ext>
            </a:extLst>
          </p:cNvPr>
          <p:cNvPicPr>
            <a:picLocks noChangeAspect="1"/>
          </p:cNvPicPr>
          <p:nvPr/>
        </p:nvPicPr>
        <p:blipFill>
          <a:blip r:embed="rId3"/>
          <a:stretch>
            <a:fillRect/>
          </a:stretch>
        </p:blipFill>
        <p:spPr>
          <a:xfrm>
            <a:off x="1905000" y="1569381"/>
            <a:ext cx="8382000" cy="4387454"/>
          </a:xfrm>
          <a:prstGeom prst="rect">
            <a:avLst/>
          </a:prstGeom>
        </p:spPr>
      </p:pic>
      <p:sp>
        <p:nvSpPr>
          <p:cNvPr id="5" name="Rectangle 4">
            <a:extLst>
              <a:ext uri="{FF2B5EF4-FFF2-40B4-BE49-F238E27FC236}">
                <a16:creationId xmlns:a16="http://schemas.microsoft.com/office/drawing/2014/main" id="{91B808CF-0B06-410F-A45A-63E7BBA50C3E}"/>
              </a:ext>
            </a:extLst>
          </p:cNvPr>
          <p:cNvSpPr/>
          <p:nvPr/>
        </p:nvSpPr>
        <p:spPr>
          <a:xfrm>
            <a:off x="5961185" y="1151792"/>
            <a:ext cx="4774223" cy="5310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95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0" presetClass="path" presetSubtype="0" accel="50000" decel="50000" fill="hold" grpId="1" nodeType="withEffect">
                                  <p:stCondLst>
                                    <p:cond delay="0"/>
                                  </p:stCondLst>
                                  <p:childTnLst>
                                    <p:animMotion origin="layout" path="M 0 0 L 0.1556 0 " pathEditMode="relative" ptsTypes="AA">
                                      <p:cBhvr>
                                        <p:cTn id="9" dur="2000" fill="hold"/>
                                        <p:tgtEl>
                                          <p:spTgt spid="5"/>
                                        </p:tgtEl>
                                        <p:attrNameLst>
                                          <p:attrName>ppt_x</p:attrName>
                                          <p:attrName>ppt_y</p:attrName>
                                        </p:attrNameLst>
                                      </p:cBhvr>
                                    </p:animMotion>
                                  </p:childTnLst>
                                </p:cTn>
                              </p:par>
                              <p:par>
                                <p:cTn id="10" presetID="0" presetClass="path" presetSubtype="0" accel="50000" decel="50000" fill="hold" nodeType="withEffect">
                                  <p:stCondLst>
                                    <p:cond delay="0"/>
                                  </p:stCondLst>
                                  <p:childTnLst>
                                    <p:animMotion origin="layout" path="M 0 0 L 0.1556 0 " pathEditMode="relative" ptsTypes="AA">
                                      <p:cBhvr>
                                        <p:cTn id="11"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4" name="TextBox 3">
            <a:extLst>
              <a:ext uri="{FF2B5EF4-FFF2-40B4-BE49-F238E27FC236}">
                <a16:creationId xmlns:a16="http://schemas.microsoft.com/office/drawing/2014/main" id="{0AE7086B-7D4A-4676-92F5-E3CBE0B6928C}"/>
              </a:ext>
            </a:extLst>
          </p:cNvPr>
          <p:cNvSpPr txBox="1"/>
          <p:nvPr/>
        </p:nvSpPr>
        <p:spPr>
          <a:xfrm>
            <a:off x="3272897" y="3303560"/>
            <a:ext cx="5646205" cy="3261854"/>
          </a:xfrm>
          <a:prstGeom prst="rect">
            <a:avLst/>
          </a:prstGeom>
          <a:solidFill>
            <a:srgbClr val="EDF1F9"/>
          </a:solidFill>
          <a:ln>
            <a:solidFill>
              <a:schemeClr val="tx1"/>
            </a:solidFill>
          </a:ln>
        </p:spPr>
        <p:txBody>
          <a:bodyPr wrap="square" rtlCol="0">
            <a:noAutofit/>
          </a:bodyPr>
          <a:lstStyle/>
          <a:p>
            <a:br>
              <a:rPr lang="en-US" sz="2000">
                <a:latin typeface="Consolas" panose="020B0609020204030204" pitchFamily="49" charset="0"/>
              </a:rPr>
            </a:br>
            <a:endParaRPr lang="en-US" sz="2000">
              <a:latin typeface="Consolas" panose="020B0609020204030204" pitchFamily="49" charset="0"/>
            </a:endParaRPr>
          </a:p>
          <a:p>
            <a:endParaRPr lang="en-US" sz="2000">
              <a:latin typeface="Consolas" panose="020B0609020204030204" pitchFamily="49" charset="0"/>
            </a:endParaRPr>
          </a:p>
          <a:p>
            <a:endParaRPr lang="en-US" sz="2000">
              <a:latin typeface="Consolas" panose="020B0609020204030204" pitchFamily="49" charset="0"/>
            </a:endParaRPr>
          </a:p>
          <a:p>
            <a:endParaRPr lang="en-US" sz="2000" dirty="0">
              <a:latin typeface="Consolas" panose="020B0609020204030204" pitchFamily="49" charset="0"/>
            </a:endParaRPr>
          </a:p>
        </p:txBody>
      </p:sp>
      <p:sp>
        <p:nvSpPr>
          <p:cNvPr id="5" name="TextBox 4">
            <a:extLst>
              <a:ext uri="{FF2B5EF4-FFF2-40B4-BE49-F238E27FC236}">
                <a16:creationId xmlns:a16="http://schemas.microsoft.com/office/drawing/2014/main" id="{1942E63F-A13D-4314-B194-5141C55C41FE}"/>
              </a:ext>
            </a:extLst>
          </p:cNvPr>
          <p:cNvSpPr txBox="1"/>
          <p:nvPr/>
        </p:nvSpPr>
        <p:spPr>
          <a:xfrm>
            <a:off x="3272896" y="3775903"/>
            <a:ext cx="7034249" cy="400110"/>
          </a:xfrm>
          <a:prstGeom prst="rect">
            <a:avLst/>
          </a:prstGeom>
          <a:noFill/>
        </p:spPr>
        <p:txBody>
          <a:bodyPr wrap="square">
            <a:spAutoFit/>
          </a:bodyPr>
          <a:lstStyle/>
          <a:p>
            <a:r>
              <a:rPr lang="en-US" sz="2000" dirty="0" err="1">
                <a:latin typeface="Consolas" panose="020B0609020204030204" pitchFamily="49" charset="0"/>
              </a:rPr>
              <a:t>file_object</a:t>
            </a:r>
            <a:r>
              <a:rPr lang="en-US" sz="2000" dirty="0">
                <a:latin typeface="Consolas" panose="020B0609020204030204" pitchFamily="49" charset="0"/>
              </a:rPr>
              <a:t> = open(filename)</a:t>
            </a:r>
          </a:p>
        </p:txBody>
      </p:sp>
      <p:sp>
        <p:nvSpPr>
          <p:cNvPr id="6" name="TextBox 5">
            <a:extLst>
              <a:ext uri="{FF2B5EF4-FFF2-40B4-BE49-F238E27FC236}">
                <a16:creationId xmlns:a16="http://schemas.microsoft.com/office/drawing/2014/main" id="{65BE1621-19D1-4CBF-9E3F-B66E72853B0B}"/>
              </a:ext>
            </a:extLst>
          </p:cNvPr>
          <p:cNvSpPr txBox="1"/>
          <p:nvPr/>
        </p:nvSpPr>
        <p:spPr>
          <a:xfrm>
            <a:off x="1430970" y="1030808"/>
            <a:ext cx="9330074" cy="461665"/>
          </a:xfrm>
          <a:prstGeom prst="rect">
            <a:avLst/>
          </a:prstGeom>
          <a:noFill/>
        </p:spPr>
        <p:txBody>
          <a:bodyPr wrap="square" rtlCol="0">
            <a:spAutoFit/>
          </a:bodyPr>
          <a:lstStyle/>
          <a:p>
            <a:pPr algn="ctr"/>
            <a:r>
              <a:rPr lang="en-US" sz="2400" dirty="0"/>
              <a:t>Let's first learn how to </a:t>
            </a:r>
            <a:r>
              <a:rPr lang="en-US" sz="2400" dirty="0">
                <a:solidFill>
                  <a:srgbClr val="009A46"/>
                </a:solidFill>
              </a:rPr>
              <a:t>read from </a:t>
            </a:r>
            <a:r>
              <a:rPr lang="en-US" sz="2400" dirty="0"/>
              <a:t>a text file on your hard drive.</a:t>
            </a:r>
          </a:p>
        </p:txBody>
      </p:sp>
      <p:sp>
        <p:nvSpPr>
          <p:cNvPr id="7" name="TextBox 6">
            <a:extLst>
              <a:ext uri="{FF2B5EF4-FFF2-40B4-BE49-F238E27FC236}">
                <a16:creationId xmlns:a16="http://schemas.microsoft.com/office/drawing/2014/main" id="{6A277365-D200-439F-B3F7-399ED87F29A5}"/>
              </a:ext>
            </a:extLst>
          </p:cNvPr>
          <p:cNvSpPr txBox="1"/>
          <p:nvPr/>
        </p:nvSpPr>
        <p:spPr>
          <a:xfrm>
            <a:off x="3272897" y="2636038"/>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Reading from Files</a:t>
            </a:r>
          </a:p>
        </p:txBody>
      </p:sp>
      <p:sp>
        <p:nvSpPr>
          <p:cNvPr id="8" name="TextBox 7">
            <a:extLst>
              <a:ext uri="{FF2B5EF4-FFF2-40B4-BE49-F238E27FC236}">
                <a16:creationId xmlns:a16="http://schemas.microsoft.com/office/drawing/2014/main" id="{FD8CBDAC-91D5-4052-A100-92C83EC2D7AC}"/>
              </a:ext>
            </a:extLst>
          </p:cNvPr>
          <p:cNvSpPr txBox="1"/>
          <p:nvPr/>
        </p:nvSpPr>
        <p:spPr>
          <a:xfrm>
            <a:off x="3272897" y="3369386"/>
            <a:ext cx="7034249" cy="400110"/>
          </a:xfrm>
          <a:prstGeom prst="rect">
            <a:avLst/>
          </a:prstGeom>
          <a:noFill/>
        </p:spPr>
        <p:txBody>
          <a:bodyPr wrap="square">
            <a:sp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p:txBody>
      </p:sp>
      <p:sp>
        <p:nvSpPr>
          <p:cNvPr id="9" name="TextBox 8">
            <a:extLst>
              <a:ext uri="{FF2B5EF4-FFF2-40B4-BE49-F238E27FC236}">
                <a16:creationId xmlns:a16="http://schemas.microsoft.com/office/drawing/2014/main" id="{30B332ED-9F44-46BE-84E2-9B1087989A3E}"/>
              </a:ext>
            </a:extLst>
          </p:cNvPr>
          <p:cNvSpPr txBox="1"/>
          <p:nvPr/>
        </p:nvSpPr>
        <p:spPr>
          <a:xfrm>
            <a:off x="3272896" y="4600201"/>
            <a:ext cx="7034249" cy="400110"/>
          </a:xfrm>
          <a:prstGeom prst="rect">
            <a:avLst/>
          </a:prstGeom>
          <a:noFill/>
        </p:spPr>
        <p:txBody>
          <a:bodyPr wrap="square">
            <a:spAutoFit/>
          </a:bodyPr>
          <a:lstStyle/>
          <a:p>
            <a:r>
              <a:rPr lang="en-US" sz="2000" dirty="0">
                <a:latin typeface="Consolas" panose="020B0609020204030204" pitchFamily="49" charset="0"/>
              </a:rPr>
              <a:t>for line in </a:t>
            </a:r>
            <a:r>
              <a:rPr lang="en-US" sz="2000" dirty="0" err="1">
                <a:latin typeface="Consolas" panose="020B0609020204030204" pitchFamily="49" charset="0"/>
              </a:rPr>
              <a:t>file_object</a:t>
            </a:r>
            <a:r>
              <a:rPr lang="en-US" sz="2000" dirty="0">
                <a:latin typeface="Consolas" panose="020B0609020204030204" pitchFamily="49" charset="0"/>
              </a:rPr>
              <a:t>:</a:t>
            </a:r>
          </a:p>
        </p:txBody>
      </p:sp>
      <p:sp>
        <p:nvSpPr>
          <p:cNvPr id="12" name="TextBox 11">
            <a:extLst>
              <a:ext uri="{FF2B5EF4-FFF2-40B4-BE49-F238E27FC236}">
                <a16:creationId xmlns:a16="http://schemas.microsoft.com/office/drawing/2014/main" id="{6EBB23C9-DB8E-40CC-88BA-68831779F91C}"/>
              </a:ext>
            </a:extLst>
          </p:cNvPr>
          <p:cNvSpPr txBox="1"/>
          <p:nvPr/>
        </p:nvSpPr>
        <p:spPr>
          <a:xfrm>
            <a:off x="3629538" y="4982640"/>
            <a:ext cx="7034249" cy="400110"/>
          </a:xfrm>
          <a:prstGeom prst="rect">
            <a:avLst/>
          </a:prstGeom>
          <a:noFill/>
        </p:spPr>
        <p:txBody>
          <a:bodyPr wrap="square">
            <a:spAutoFit/>
          </a:bodyPr>
          <a:lstStyle/>
          <a:p>
            <a:r>
              <a:rPr lang="en-US" sz="2000" dirty="0" err="1">
                <a:latin typeface="Consolas" panose="020B0609020204030204" pitchFamily="49" charset="0"/>
              </a:rPr>
              <a:t>file_contents.append</a:t>
            </a:r>
            <a:r>
              <a:rPr lang="en-US" sz="2000" dirty="0">
                <a:latin typeface="Consolas" panose="020B0609020204030204" pitchFamily="49" charset="0"/>
              </a:rPr>
              <a:t>(line)</a:t>
            </a:r>
          </a:p>
        </p:txBody>
      </p:sp>
      <p:sp>
        <p:nvSpPr>
          <p:cNvPr id="13" name="TextBox 12">
            <a:extLst>
              <a:ext uri="{FF2B5EF4-FFF2-40B4-BE49-F238E27FC236}">
                <a16:creationId xmlns:a16="http://schemas.microsoft.com/office/drawing/2014/main" id="{4418AB40-873B-4AE6-8225-24AEA0AB0275}"/>
              </a:ext>
            </a:extLst>
          </p:cNvPr>
          <p:cNvSpPr txBox="1"/>
          <p:nvPr/>
        </p:nvSpPr>
        <p:spPr>
          <a:xfrm>
            <a:off x="3272896" y="4196264"/>
            <a:ext cx="7034249" cy="400110"/>
          </a:xfrm>
          <a:prstGeom prst="rect">
            <a:avLst/>
          </a:prstGeom>
          <a:noFill/>
        </p:spPr>
        <p:txBody>
          <a:bodyPr wrap="square">
            <a:spAutoFit/>
          </a:bodyPr>
          <a:lstStyle/>
          <a:p>
            <a:r>
              <a:rPr lang="en-US" sz="2000" dirty="0" err="1">
                <a:latin typeface="Consolas" panose="020B0609020204030204" pitchFamily="49" charset="0"/>
              </a:rPr>
              <a:t>file_contents</a:t>
            </a:r>
            <a:r>
              <a:rPr lang="en-US" sz="2000" dirty="0">
                <a:latin typeface="Consolas" panose="020B0609020204030204" pitchFamily="49" charset="0"/>
              </a:rPr>
              <a:t> = []</a:t>
            </a:r>
          </a:p>
        </p:txBody>
      </p:sp>
      <p:sp>
        <p:nvSpPr>
          <p:cNvPr id="14" name="TextBox 13">
            <a:extLst>
              <a:ext uri="{FF2B5EF4-FFF2-40B4-BE49-F238E27FC236}">
                <a16:creationId xmlns:a16="http://schemas.microsoft.com/office/drawing/2014/main" id="{8BFF69DF-2A38-4389-A9E9-09B1BB39788F}"/>
              </a:ext>
            </a:extLst>
          </p:cNvPr>
          <p:cNvSpPr txBox="1"/>
          <p:nvPr/>
        </p:nvSpPr>
        <p:spPr>
          <a:xfrm>
            <a:off x="3272896" y="5380385"/>
            <a:ext cx="7034249" cy="400110"/>
          </a:xfrm>
          <a:prstGeom prst="rect">
            <a:avLst/>
          </a:prstGeom>
          <a:noFill/>
        </p:spPr>
        <p:txBody>
          <a:bodyPr wrap="square">
            <a:spAutoFit/>
          </a:bodyPr>
          <a:lstStyle/>
          <a:p>
            <a:r>
              <a:rPr lang="en-US" sz="2000" dirty="0" err="1">
                <a:latin typeface="Consolas" panose="020B0609020204030204" pitchFamily="49" charset="0"/>
              </a:rPr>
              <a:t>file_object.close</a:t>
            </a:r>
            <a:r>
              <a:rPr lang="en-US" sz="2000" dirty="0">
                <a:latin typeface="Consolas" panose="020B0609020204030204" pitchFamily="49" charset="0"/>
              </a:rPr>
              <a:t>()</a:t>
            </a:r>
          </a:p>
        </p:txBody>
      </p:sp>
      <p:sp>
        <p:nvSpPr>
          <p:cNvPr id="15" name="TextBox 14">
            <a:extLst>
              <a:ext uri="{FF2B5EF4-FFF2-40B4-BE49-F238E27FC236}">
                <a16:creationId xmlns:a16="http://schemas.microsoft.com/office/drawing/2014/main" id="{B50DC1D8-6344-4C0C-9DA5-FFC893EF9B16}"/>
              </a:ext>
            </a:extLst>
          </p:cNvPr>
          <p:cNvSpPr txBox="1"/>
          <p:nvPr/>
        </p:nvSpPr>
        <p:spPr>
          <a:xfrm>
            <a:off x="3272895" y="5931868"/>
            <a:ext cx="6527477" cy="400110"/>
          </a:xfrm>
          <a:prstGeom prst="rect">
            <a:avLst/>
          </a:prstGeom>
          <a:noFill/>
        </p:spPr>
        <p:txBody>
          <a:bodyPr wrap="square">
            <a:spAutoFit/>
          </a:bodyPr>
          <a:lstStyle/>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p:txBody>
      </p:sp>
      <p:sp>
        <p:nvSpPr>
          <p:cNvPr id="18" name="Speech Bubble: Rectangle with Corners Rounded 17">
            <a:extLst>
              <a:ext uri="{FF2B5EF4-FFF2-40B4-BE49-F238E27FC236}">
                <a16:creationId xmlns:a16="http://schemas.microsoft.com/office/drawing/2014/main" id="{6EDA2874-4EAC-41A0-A176-30B5A1857398}"/>
              </a:ext>
            </a:extLst>
          </p:cNvPr>
          <p:cNvSpPr/>
          <p:nvPr/>
        </p:nvSpPr>
        <p:spPr>
          <a:xfrm>
            <a:off x="8875524" y="3735654"/>
            <a:ext cx="3293716" cy="921219"/>
          </a:xfrm>
          <a:prstGeom prst="wedgeRoundRectCallout">
            <a:avLst>
              <a:gd name="adj1" fmla="val -98696"/>
              <a:gd name="adj2" fmla="val -244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process a file, first we must </a:t>
            </a:r>
            <a:r>
              <a:rPr lang="en-US" sz="2000" dirty="0">
                <a:solidFill>
                  <a:srgbClr val="FBE0CD"/>
                </a:solidFill>
                <a:latin typeface="Corbel" panose="020B0503020204020204" pitchFamily="34" charset="0"/>
              </a:rPr>
              <a:t>"open"</a:t>
            </a:r>
            <a:r>
              <a:rPr lang="en-US" sz="2000" dirty="0">
                <a:latin typeface="Corbel" panose="020B0503020204020204" pitchFamily="34" charset="0"/>
              </a:rPr>
              <a:t> it.</a:t>
            </a:r>
          </a:p>
        </p:txBody>
      </p:sp>
      <p:sp>
        <p:nvSpPr>
          <p:cNvPr id="19" name="Speech Bubble: Rectangle with Corners Rounded 18">
            <a:extLst>
              <a:ext uri="{FF2B5EF4-FFF2-40B4-BE49-F238E27FC236}">
                <a16:creationId xmlns:a16="http://schemas.microsoft.com/office/drawing/2014/main" id="{4D504159-3257-48A9-AD8E-9CE9C7763C09}"/>
              </a:ext>
            </a:extLst>
          </p:cNvPr>
          <p:cNvSpPr/>
          <p:nvPr/>
        </p:nvSpPr>
        <p:spPr>
          <a:xfrm>
            <a:off x="6087711" y="5160552"/>
            <a:ext cx="4668370" cy="1330796"/>
          </a:xfrm>
          <a:prstGeom prst="wedgeRoundRectCallout">
            <a:avLst>
              <a:gd name="adj1" fmla="val -84514"/>
              <a:gd name="adj2" fmla="val -1247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BE0CD"/>
                </a:solidFill>
                <a:latin typeface="Corbel" panose="020B0503020204020204" pitchFamily="34" charset="0"/>
              </a:rPr>
              <a:t>open() function </a:t>
            </a:r>
            <a:r>
              <a:rPr lang="en-US" sz="2000" dirty="0">
                <a:latin typeface="Corbel" panose="020B0503020204020204" pitchFamily="34" charset="0"/>
              </a:rPr>
              <a:t>returns a </a:t>
            </a:r>
            <a:r>
              <a:rPr lang="en-US" sz="2000" dirty="0">
                <a:solidFill>
                  <a:srgbClr val="FBE0CD"/>
                </a:solidFill>
                <a:latin typeface="Corbel" panose="020B0503020204020204" pitchFamily="34" charset="0"/>
              </a:rPr>
              <a:t>"file object" </a:t>
            </a:r>
            <a:r>
              <a:rPr lang="en-US" sz="2000" dirty="0">
                <a:latin typeface="Corbel" panose="020B0503020204020204" pitchFamily="34" charset="0"/>
              </a:rPr>
              <a:t>which is an </a:t>
            </a:r>
            <a:r>
              <a:rPr lang="en-US" sz="2000" dirty="0">
                <a:solidFill>
                  <a:srgbClr val="FBE0CD"/>
                </a:solidFill>
                <a:latin typeface="Corbel" panose="020B0503020204020204" pitchFamily="34" charset="0"/>
              </a:rPr>
              <a:t>ADT</a:t>
            </a:r>
            <a:r>
              <a:rPr lang="en-US" sz="2000" dirty="0">
                <a:latin typeface="Corbel" panose="020B0503020204020204" pitchFamily="34" charset="0"/>
              </a:rPr>
              <a:t> that lets us read the contents of the file.</a:t>
            </a:r>
          </a:p>
        </p:txBody>
      </p:sp>
      <p:sp>
        <p:nvSpPr>
          <p:cNvPr id="20" name="Speech Bubble: Rectangle with Corners Rounded 19">
            <a:extLst>
              <a:ext uri="{FF2B5EF4-FFF2-40B4-BE49-F238E27FC236}">
                <a16:creationId xmlns:a16="http://schemas.microsoft.com/office/drawing/2014/main" id="{0FECC29E-7617-4CA3-A32C-2DBCDE6AF6CF}"/>
              </a:ext>
            </a:extLst>
          </p:cNvPr>
          <p:cNvSpPr/>
          <p:nvPr/>
        </p:nvSpPr>
        <p:spPr>
          <a:xfrm>
            <a:off x="8047988" y="3723615"/>
            <a:ext cx="2708093" cy="921219"/>
          </a:xfrm>
          <a:prstGeom prst="wedgeRoundRectCallout">
            <a:avLst>
              <a:gd name="adj1" fmla="val -126157"/>
              <a:gd name="adj2" fmla="val 262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add each line of the file to a list.</a:t>
            </a:r>
          </a:p>
        </p:txBody>
      </p:sp>
      <p:sp>
        <p:nvSpPr>
          <p:cNvPr id="21" name="Speech Bubble: Rectangle with Corners Rounded 20">
            <a:extLst>
              <a:ext uri="{FF2B5EF4-FFF2-40B4-BE49-F238E27FC236}">
                <a16:creationId xmlns:a16="http://schemas.microsoft.com/office/drawing/2014/main" id="{737F2691-69F1-4CD5-8F88-15DB4183F1B9}"/>
              </a:ext>
            </a:extLst>
          </p:cNvPr>
          <p:cNvSpPr/>
          <p:nvPr/>
        </p:nvSpPr>
        <p:spPr>
          <a:xfrm>
            <a:off x="8219448" y="3968662"/>
            <a:ext cx="3536185" cy="1184594"/>
          </a:xfrm>
          <a:prstGeom prst="wedgeRoundRectCallout">
            <a:avLst>
              <a:gd name="adj1" fmla="val -92040"/>
              <a:gd name="adj2" fmla="val 220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a:t>
            </a:r>
            <a:r>
              <a:rPr lang="en-US" sz="2000" dirty="0">
                <a:solidFill>
                  <a:srgbClr val="FBE0CD"/>
                </a:solidFill>
                <a:latin typeface="Corbel" panose="020B0503020204020204" pitchFamily="34" charset="0"/>
              </a:rPr>
              <a:t>read lines </a:t>
            </a:r>
            <a:r>
              <a:rPr lang="en-US" sz="2000" dirty="0">
                <a:latin typeface="Corbel" panose="020B0503020204020204" pitchFamily="34" charset="0"/>
              </a:rPr>
              <a:t>from the file, simply enumerate the file object like you would a list!</a:t>
            </a:r>
          </a:p>
        </p:txBody>
      </p:sp>
      <p:sp>
        <p:nvSpPr>
          <p:cNvPr id="22" name="Speech Bubble: Rectangle with Corners Rounded 21">
            <a:extLst>
              <a:ext uri="{FF2B5EF4-FFF2-40B4-BE49-F238E27FC236}">
                <a16:creationId xmlns:a16="http://schemas.microsoft.com/office/drawing/2014/main" id="{60A28D9A-5DB4-4A6E-9D1B-8FD57A2C5E21}"/>
              </a:ext>
            </a:extLst>
          </p:cNvPr>
          <p:cNvSpPr/>
          <p:nvPr/>
        </p:nvSpPr>
        <p:spPr>
          <a:xfrm>
            <a:off x="4567943" y="5654320"/>
            <a:ext cx="3675123" cy="1071335"/>
          </a:xfrm>
          <a:prstGeom prst="wedgeRoundRectCallout">
            <a:avLst>
              <a:gd name="adj1" fmla="val -60753"/>
              <a:gd name="adj2" fmla="val -1154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loop iteration </a:t>
            </a:r>
            <a:r>
              <a:rPr lang="en-US" sz="2000" dirty="0">
                <a:solidFill>
                  <a:srgbClr val="FBE0CD"/>
                </a:solidFill>
                <a:latin typeface="Corbel" panose="020B0503020204020204" pitchFamily="34" charset="0"/>
              </a:rPr>
              <a:t>reads a single line</a:t>
            </a:r>
            <a:r>
              <a:rPr lang="en-US" sz="2000" dirty="0">
                <a:latin typeface="Corbel" panose="020B0503020204020204" pitchFamily="34" charset="0"/>
              </a:rPr>
              <a:t> of the file off the disk and </a:t>
            </a:r>
            <a:r>
              <a:rPr lang="en-US" sz="2000" dirty="0">
                <a:solidFill>
                  <a:srgbClr val="FBE0CD"/>
                </a:solidFill>
                <a:latin typeface="Corbel" panose="020B0503020204020204" pitchFamily="34" charset="0"/>
              </a:rPr>
              <a:t>points this variable at it</a:t>
            </a:r>
            <a:r>
              <a:rPr lang="en-US" sz="2000" dirty="0">
                <a:latin typeface="Corbel" panose="020B0503020204020204" pitchFamily="34" charset="0"/>
              </a:rPr>
              <a:t>.</a:t>
            </a:r>
          </a:p>
        </p:txBody>
      </p:sp>
      <p:sp>
        <p:nvSpPr>
          <p:cNvPr id="24" name="Speech Bubble: Rectangle with Corners Rounded 23">
            <a:extLst>
              <a:ext uri="{FF2B5EF4-FFF2-40B4-BE49-F238E27FC236}">
                <a16:creationId xmlns:a16="http://schemas.microsoft.com/office/drawing/2014/main" id="{37993303-0C92-4F5C-850D-6101B3DF7DC0}"/>
              </a:ext>
            </a:extLst>
          </p:cNvPr>
          <p:cNvSpPr/>
          <p:nvPr/>
        </p:nvSpPr>
        <p:spPr>
          <a:xfrm>
            <a:off x="7690903" y="5672921"/>
            <a:ext cx="2933128" cy="1071335"/>
          </a:xfrm>
          <a:prstGeom prst="wedgeRoundRectCallout">
            <a:avLst>
              <a:gd name="adj1" fmla="val -102602"/>
              <a:gd name="adj2" fmla="val -579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its important to </a:t>
            </a:r>
            <a:r>
              <a:rPr lang="en-US" sz="2000" dirty="0">
                <a:solidFill>
                  <a:srgbClr val="FBE0CD"/>
                </a:solidFill>
                <a:latin typeface="Corbel" panose="020B0503020204020204" pitchFamily="34" charset="0"/>
              </a:rPr>
              <a:t>close the file </a:t>
            </a:r>
            <a:r>
              <a:rPr lang="en-US" sz="2000" dirty="0">
                <a:latin typeface="Corbel" panose="020B0503020204020204" pitchFamily="34" charset="0"/>
              </a:rPr>
              <a:t>object once we're done with it!</a:t>
            </a:r>
          </a:p>
        </p:txBody>
      </p:sp>
      <p:sp>
        <p:nvSpPr>
          <p:cNvPr id="25" name="Rectangle 24">
            <a:extLst>
              <a:ext uri="{FF2B5EF4-FFF2-40B4-BE49-F238E27FC236}">
                <a16:creationId xmlns:a16="http://schemas.microsoft.com/office/drawing/2014/main" id="{469E40FF-FDA4-43B2-8901-D838A3E1A4FF}"/>
              </a:ext>
            </a:extLst>
          </p:cNvPr>
          <p:cNvSpPr/>
          <p:nvPr/>
        </p:nvSpPr>
        <p:spPr>
          <a:xfrm>
            <a:off x="128804" y="5271765"/>
            <a:ext cx="2798813"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6" name="Rectangle 25">
            <a:extLst>
              <a:ext uri="{FF2B5EF4-FFF2-40B4-BE49-F238E27FC236}">
                <a16:creationId xmlns:a16="http://schemas.microsoft.com/office/drawing/2014/main" id="{F8164149-7DBE-4A1A-BCBD-58B89470E829}"/>
              </a:ext>
            </a:extLst>
          </p:cNvPr>
          <p:cNvSpPr/>
          <p:nvPr/>
        </p:nvSpPr>
        <p:spPr>
          <a:xfrm>
            <a:off x="128376" y="5278237"/>
            <a:ext cx="2799854"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2D5FE75-5319-42B9-A2A9-E788F4701B03}"/>
              </a:ext>
            </a:extLst>
          </p:cNvPr>
          <p:cNvGrpSpPr/>
          <p:nvPr/>
        </p:nvGrpSpPr>
        <p:grpSpPr>
          <a:xfrm>
            <a:off x="63423" y="2514632"/>
            <a:ext cx="3128358" cy="2464520"/>
            <a:chOff x="6882555" y="241774"/>
            <a:chExt cx="3128358" cy="2464520"/>
          </a:xfrm>
        </p:grpSpPr>
        <p:sp>
          <p:nvSpPr>
            <p:cNvPr id="28" name="TextBox 27">
              <a:extLst>
                <a:ext uri="{FF2B5EF4-FFF2-40B4-BE49-F238E27FC236}">
                  <a16:creationId xmlns:a16="http://schemas.microsoft.com/office/drawing/2014/main" id="{D48C0577-6902-4569-8364-FCD5640ED722}"/>
                </a:ext>
              </a:extLst>
            </p:cNvPr>
            <p:cNvSpPr txBox="1"/>
            <p:nvPr/>
          </p:nvSpPr>
          <p:spPr>
            <a:xfrm>
              <a:off x="6882555" y="1136634"/>
              <a:ext cx="3128358" cy="1569660"/>
            </a:xfrm>
            <a:prstGeom prst="rect">
              <a:avLst/>
            </a:prstGeom>
            <a:noFill/>
          </p:spPr>
          <p:txBody>
            <a:bodyPr wrap="square">
              <a:spAutoFit/>
            </a:bodyPr>
            <a:lstStyle/>
            <a:p>
              <a:pPr algn="ctr"/>
              <a:r>
                <a:rPr lang="en-US" sz="2400" dirty="0"/>
                <a:t>Challenge: What types of things you think a file object needs </a:t>
              </a:r>
              <a:r>
                <a:rPr lang="en-US" sz="2400"/>
                <a:t>to keep </a:t>
              </a:r>
              <a:r>
                <a:rPr lang="en-US" sz="2400" dirty="0"/>
                <a:t>track of?</a:t>
              </a:r>
            </a:p>
          </p:txBody>
        </p:sp>
        <p:pic>
          <p:nvPicPr>
            <p:cNvPr id="29" name="Picture 28" descr="Shape&#10;&#10;Description automatically generated with low confidence">
              <a:extLst>
                <a:ext uri="{FF2B5EF4-FFF2-40B4-BE49-F238E27FC236}">
                  <a16:creationId xmlns:a16="http://schemas.microsoft.com/office/drawing/2014/main" id="{0E056134-2885-4FD9-B625-F68E9D341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3266" y="241774"/>
              <a:ext cx="846739" cy="846739"/>
            </a:xfrm>
            <a:prstGeom prst="rect">
              <a:avLst/>
            </a:prstGeom>
            <a:ln>
              <a:noFill/>
            </a:ln>
            <a:effectLst>
              <a:outerShdw blurRad="292100" dist="139700" dir="2700000" algn="tl" rotWithShape="0">
                <a:srgbClr val="333333">
                  <a:alpha val="65000"/>
                </a:srgbClr>
              </a:outerShdw>
            </a:effectLst>
          </p:spPr>
        </p:pic>
      </p:grpSp>
      <p:sp>
        <p:nvSpPr>
          <p:cNvPr id="23" name="Speech Bubble: Rectangle with Corners Rounded 22">
            <a:extLst>
              <a:ext uri="{FF2B5EF4-FFF2-40B4-BE49-F238E27FC236}">
                <a16:creationId xmlns:a16="http://schemas.microsoft.com/office/drawing/2014/main" id="{48AE53F3-B0BD-4572-AA1A-FB5D7AF46B4C}"/>
              </a:ext>
            </a:extLst>
          </p:cNvPr>
          <p:cNvSpPr/>
          <p:nvPr/>
        </p:nvSpPr>
        <p:spPr>
          <a:xfrm>
            <a:off x="8446624" y="5304629"/>
            <a:ext cx="2573804" cy="1071335"/>
          </a:xfrm>
          <a:prstGeom prst="wedgeRoundRectCallout">
            <a:avLst>
              <a:gd name="adj1" fmla="val -94130"/>
              <a:gd name="adj2" fmla="val -477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add the line to our list.</a:t>
            </a:r>
          </a:p>
        </p:txBody>
      </p:sp>
    </p:spTree>
    <p:extLst>
      <p:ext uri="{BB962C8B-B14F-4D97-AF65-F5344CB8AC3E}">
        <p14:creationId xmlns:p14="http://schemas.microsoft.com/office/powerpoint/2010/main" val="70591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down)">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down)">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left)">
                                      <p:cBhvr>
                                        <p:cTn id="87" dur="500"/>
                                        <p:tgtEl>
                                          <p:spTgt spid="1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2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down)">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wipe(left)">
                                      <p:cBhvr>
                                        <p:cTn id="101" dur="500"/>
                                        <p:tgtEl>
                                          <p:spTgt spid="1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24"/>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wipe(left)">
                                      <p:cBhvr>
                                        <p:cTn id="110" dur="500"/>
                                        <p:tgtEl>
                                          <p:spTgt spid="15"/>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22" presetClass="entr" presetSubtype="8"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wipe(left)">
                                      <p:cBhvr>
                                        <p:cTn id="121" dur="59000"/>
                                        <p:tgtEl>
                                          <p:spTgt spid="26"/>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25"/>
                                        </p:tgtEl>
                                      </p:cBhvr>
                                    </p:animEffect>
                                    <p:set>
                                      <p:cBhvr>
                                        <p:cTn id="126" dur="1" fill="hold">
                                          <p:stCondLst>
                                            <p:cond delay="499"/>
                                          </p:stCondLst>
                                        </p:cTn>
                                        <p:tgtEl>
                                          <p:spTgt spid="25"/>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26"/>
                                        </p:tgtEl>
                                      </p:cBhvr>
                                    </p:animEffect>
                                    <p:set>
                                      <p:cBhvr>
                                        <p:cTn id="129"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p:bldP spid="12" grpId="0"/>
      <p:bldP spid="13" grpId="0"/>
      <p:bldP spid="14" grpId="0"/>
      <p:bldP spid="15"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23" grpId="0" animBg="1"/>
      <p:bldP spid="23"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4" name="TextBox 3">
            <a:extLst>
              <a:ext uri="{FF2B5EF4-FFF2-40B4-BE49-F238E27FC236}">
                <a16:creationId xmlns:a16="http://schemas.microsoft.com/office/drawing/2014/main" id="{0AE7086B-7D4A-4676-92F5-E3CBE0B6928C}"/>
              </a:ext>
            </a:extLst>
          </p:cNvPr>
          <p:cNvSpPr txBox="1"/>
          <p:nvPr/>
        </p:nvSpPr>
        <p:spPr>
          <a:xfrm>
            <a:off x="3272897" y="3303560"/>
            <a:ext cx="5646205" cy="3261854"/>
          </a:xfrm>
          <a:prstGeom prst="rect">
            <a:avLst/>
          </a:prstGeom>
          <a:solidFill>
            <a:srgbClr val="EDF1F9"/>
          </a:solidFill>
          <a:ln>
            <a:solidFill>
              <a:schemeClr val="tx1"/>
            </a:solidFill>
          </a:ln>
        </p:spPr>
        <p:txBody>
          <a:bodyPr wrap="square" rtlCol="0">
            <a:noAutofit/>
          </a:bodyPr>
          <a:lstStyle/>
          <a:p>
            <a:br>
              <a:rPr lang="en-US" sz="2000">
                <a:latin typeface="Consolas" panose="020B0609020204030204" pitchFamily="49" charset="0"/>
              </a:rPr>
            </a:br>
            <a:endParaRPr lang="en-US" sz="2000">
              <a:latin typeface="Consolas" panose="020B0609020204030204" pitchFamily="49" charset="0"/>
            </a:endParaRPr>
          </a:p>
          <a:p>
            <a:endParaRPr lang="en-US" sz="2000">
              <a:latin typeface="Consolas" panose="020B0609020204030204" pitchFamily="49" charset="0"/>
            </a:endParaRPr>
          </a:p>
          <a:p>
            <a:endParaRPr lang="en-US" sz="2000">
              <a:latin typeface="Consolas" panose="020B0609020204030204" pitchFamily="49" charset="0"/>
            </a:endParaRPr>
          </a:p>
          <a:p>
            <a:endParaRPr lang="en-US" sz="2000" dirty="0">
              <a:latin typeface="Consolas" panose="020B0609020204030204" pitchFamily="49" charset="0"/>
            </a:endParaRPr>
          </a:p>
        </p:txBody>
      </p:sp>
      <p:sp>
        <p:nvSpPr>
          <p:cNvPr id="5" name="TextBox 4">
            <a:extLst>
              <a:ext uri="{FF2B5EF4-FFF2-40B4-BE49-F238E27FC236}">
                <a16:creationId xmlns:a16="http://schemas.microsoft.com/office/drawing/2014/main" id="{1942E63F-A13D-4314-B194-5141C55C41FE}"/>
              </a:ext>
            </a:extLst>
          </p:cNvPr>
          <p:cNvSpPr txBox="1"/>
          <p:nvPr/>
        </p:nvSpPr>
        <p:spPr>
          <a:xfrm>
            <a:off x="3272896" y="3775903"/>
            <a:ext cx="7034249" cy="400110"/>
          </a:xfrm>
          <a:prstGeom prst="rect">
            <a:avLst/>
          </a:prstGeom>
          <a:noFill/>
        </p:spPr>
        <p:txBody>
          <a:bodyPr wrap="square">
            <a:spAutoFit/>
          </a:bodyPr>
          <a:lstStyle/>
          <a:p>
            <a:r>
              <a:rPr lang="en-US" sz="2000" dirty="0" err="1">
                <a:latin typeface="Consolas" panose="020B0609020204030204" pitchFamily="49" charset="0"/>
              </a:rPr>
              <a:t>file_object</a:t>
            </a:r>
            <a:r>
              <a:rPr lang="en-US" sz="2000" dirty="0">
                <a:latin typeface="Consolas" panose="020B0609020204030204" pitchFamily="49" charset="0"/>
              </a:rPr>
              <a:t> = open(filename)</a:t>
            </a:r>
          </a:p>
        </p:txBody>
      </p:sp>
      <p:sp>
        <p:nvSpPr>
          <p:cNvPr id="7" name="TextBox 6">
            <a:extLst>
              <a:ext uri="{FF2B5EF4-FFF2-40B4-BE49-F238E27FC236}">
                <a16:creationId xmlns:a16="http://schemas.microsoft.com/office/drawing/2014/main" id="{6A277365-D200-439F-B3F7-399ED87F29A5}"/>
              </a:ext>
            </a:extLst>
          </p:cNvPr>
          <p:cNvSpPr txBox="1"/>
          <p:nvPr/>
        </p:nvSpPr>
        <p:spPr>
          <a:xfrm>
            <a:off x="3272897" y="2636038"/>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Reading from Files</a:t>
            </a:r>
          </a:p>
        </p:txBody>
      </p:sp>
      <p:sp>
        <p:nvSpPr>
          <p:cNvPr id="8" name="TextBox 7">
            <a:extLst>
              <a:ext uri="{FF2B5EF4-FFF2-40B4-BE49-F238E27FC236}">
                <a16:creationId xmlns:a16="http://schemas.microsoft.com/office/drawing/2014/main" id="{FD8CBDAC-91D5-4052-A100-92C83EC2D7AC}"/>
              </a:ext>
            </a:extLst>
          </p:cNvPr>
          <p:cNvSpPr txBox="1"/>
          <p:nvPr/>
        </p:nvSpPr>
        <p:spPr>
          <a:xfrm>
            <a:off x="3272897" y="3369386"/>
            <a:ext cx="7034249" cy="400110"/>
          </a:xfrm>
          <a:prstGeom prst="rect">
            <a:avLst/>
          </a:prstGeom>
          <a:noFill/>
        </p:spPr>
        <p:txBody>
          <a:bodyPr wrap="square">
            <a:sp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p:txBody>
      </p:sp>
      <p:sp>
        <p:nvSpPr>
          <p:cNvPr id="9" name="TextBox 8">
            <a:extLst>
              <a:ext uri="{FF2B5EF4-FFF2-40B4-BE49-F238E27FC236}">
                <a16:creationId xmlns:a16="http://schemas.microsoft.com/office/drawing/2014/main" id="{30B332ED-9F44-46BE-84E2-9B1087989A3E}"/>
              </a:ext>
            </a:extLst>
          </p:cNvPr>
          <p:cNvSpPr txBox="1"/>
          <p:nvPr/>
        </p:nvSpPr>
        <p:spPr>
          <a:xfrm>
            <a:off x="3272896" y="4600201"/>
            <a:ext cx="7034249" cy="400110"/>
          </a:xfrm>
          <a:prstGeom prst="rect">
            <a:avLst/>
          </a:prstGeom>
          <a:noFill/>
        </p:spPr>
        <p:txBody>
          <a:bodyPr wrap="square">
            <a:spAutoFit/>
          </a:bodyPr>
          <a:lstStyle/>
          <a:p>
            <a:r>
              <a:rPr lang="en-US" sz="2000" dirty="0">
                <a:latin typeface="Consolas" panose="020B0609020204030204" pitchFamily="49" charset="0"/>
              </a:rPr>
              <a:t>for line in </a:t>
            </a:r>
            <a:r>
              <a:rPr lang="en-US" sz="2000" dirty="0" err="1">
                <a:latin typeface="Consolas" panose="020B0609020204030204" pitchFamily="49" charset="0"/>
              </a:rPr>
              <a:t>file_object</a:t>
            </a:r>
            <a:r>
              <a:rPr lang="en-US" sz="2000" dirty="0">
                <a:latin typeface="Consolas" panose="020B0609020204030204" pitchFamily="49" charset="0"/>
              </a:rPr>
              <a:t>:</a:t>
            </a:r>
          </a:p>
        </p:txBody>
      </p:sp>
      <p:sp>
        <p:nvSpPr>
          <p:cNvPr id="12" name="TextBox 11">
            <a:extLst>
              <a:ext uri="{FF2B5EF4-FFF2-40B4-BE49-F238E27FC236}">
                <a16:creationId xmlns:a16="http://schemas.microsoft.com/office/drawing/2014/main" id="{6EBB23C9-DB8E-40CC-88BA-68831779F91C}"/>
              </a:ext>
            </a:extLst>
          </p:cNvPr>
          <p:cNvSpPr txBox="1"/>
          <p:nvPr/>
        </p:nvSpPr>
        <p:spPr>
          <a:xfrm>
            <a:off x="3629538" y="4982640"/>
            <a:ext cx="7034249" cy="400110"/>
          </a:xfrm>
          <a:prstGeom prst="rect">
            <a:avLst/>
          </a:prstGeom>
          <a:noFill/>
        </p:spPr>
        <p:txBody>
          <a:bodyPr wrap="square">
            <a:spAutoFit/>
          </a:bodyPr>
          <a:lstStyle/>
          <a:p>
            <a:r>
              <a:rPr lang="en-US" sz="2000" dirty="0" err="1">
                <a:latin typeface="Consolas" panose="020B0609020204030204" pitchFamily="49" charset="0"/>
              </a:rPr>
              <a:t>file_contents.append</a:t>
            </a:r>
            <a:r>
              <a:rPr lang="en-US" sz="2000" dirty="0">
                <a:latin typeface="Consolas" panose="020B0609020204030204" pitchFamily="49" charset="0"/>
              </a:rPr>
              <a:t>(line)</a:t>
            </a:r>
          </a:p>
        </p:txBody>
      </p:sp>
      <p:sp>
        <p:nvSpPr>
          <p:cNvPr id="13" name="TextBox 12">
            <a:extLst>
              <a:ext uri="{FF2B5EF4-FFF2-40B4-BE49-F238E27FC236}">
                <a16:creationId xmlns:a16="http://schemas.microsoft.com/office/drawing/2014/main" id="{4418AB40-873B-4AE6-8225-24AEA0AB0275}"/>
              </a:ext>
            </a:extLst>
          </p:cNvPr>
          <p:cNvSpPr txBox="1"/>
          <p:nvPr/>
        </p:nvSpPr>
        <p:spPr>
          <a:xfrm>
            <a:off x="3272896" y="4196264"/>
            <a:ext cx="7034249" cy="400110"/>
          </a:xfrm>
          <a:prstGeom prst="rect">
            <a:avLst/>
          </a:prstGeom>
          <a:noFill/>
        </p:spPr>
        <p:txBody>
          <a:bodyPr wrap="square">
            <a:spAutoFit/>
          </a:bodyPr>
          <a:lstStyle/>
          <a:p>
            <a:r>
              <a:rPr lang="en-US" sz="2000" dirty="0" err="1">
                <a:latin typeface="Consolas" panose="020B0609020204030204" pitchFamily="49" charset="0"/>
              </a:rPr>
              <a:t>file_contents</a:t>
            </a:r>
            <a:r>
              <a:rPr lang="en-US" sz="2000" dirty="0">
                <a:latin typeface="Consolas" panose="020B0609020204030204" pitchFamily="49" charset="0"/>
              </a:rPr>
              <a:t> = []</a:t>
            </a:r>
          </a:p>
        </p:txBody>
      </p:sp>
      <p:sp>
        <p:nvSpPr>
          <p:cNvPr id="14" name="TextBox 13">
            <a:extLst>
              <a:ext uri="{FF2B5EF4-FFF2-40B4-BE49-F238E27FC236}">
                <a16:creationId xmlns:a16="http://schemas.microsoft.com/office/drawing/2014/main" id="{8BFF69DF-2A38-4389-A9E9-09B1BB39788F}"/>
              </a:ext>
            </a:extLst>
          </p:cNvPr>
          <p:cNvSpPr txBox="1"/>
          <p:nvPr/>
        </p:nvSpPr>
        <p:spPr>
          <a:xfrm>
            <a:off x="3272896" y="5380385"/>
            <a:ext cx="7034249" cy="400110"/>
          </a:xfrm>
          <a:prstGeom prst="rect">
            <a:avLst/>
          </a:prstGeom>
          <a:noFill/>
        </p:spPr>
        <p:txBody>
          <a:bodyPr wrap="square">
            <a:spAutoFit/>
          </a:bodyPr>
          <a:lstStyle/>
          <a:p>
            <a:r>
              <a:rPr lang="en-US" sz="2000" dirty="0" err="1">
                <a:latin typeface="Consolas" panose="020B0609020204030204" pitchFamily="49" charset="0"/>
              </a:rPr>
              <a:t>file_object.close</a:t>
            </a:r>
            <a:r>
              <a:rPr lang="en-US" sz="2000" dirty="0">
                <a:latin typeface="Consolas" panose="020B0609020204030204" pitchFamily="49" charset="0"/>
              </a:rPr>
              <a:t>()</a:t>
            </a:r>
          </a:p>
        </p:txBody>
      </p:sp>
      <p:sp>
        <p:nvSpPr>
          <p:cNvPr id="25" name="TextBox 24">
            <a:extLst>
              <a:ext uri="{FF2B5EF4-FFF2-40B4-BE49-F238E27FC236}">
                <a16:creationId xmlns:a16="http://schemas.microsoft.com/office/drawing/2014/main" id="{B60C3AB8-0EEB-486A-9F8C-08B5DAD4E1C8}"/>
              </a:ext>
            </a:extLst>
          </p:cNvPr>
          <p:cNvSpPr txBox="1"/>
          <p:nvPr/>
        </p:nvSpPr>
        <p:spPr>
          <a:xfrm>
            <a:off x="3272895" y="5931868"/>
            <a:ext cx="6527477" cy="400110"/>
          </a:xfrm>
          <a:prstGeom prst="rect">
            <a:avLst/>
          </a:prstGeom>
          <a:noFill/>
        </p:spPr>
        <p:txBody>
          <a:bodyPr wrap="square">
            <a:spAutoFit/>
          </a:bodyPr>
          <a:lstStyle/>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p:txBody>
      </p:sp>
      <p:sp>
        <p:nvSpPr>
          <p:cNvPr id="27" name="TextBox 26">
            <a:extLst>
              <a:ext uri="{FF2B5EF4-FFF2-40B4-BE49-F238E27FC236}">
                <a16:creationId xmlns:a16="http://schemas.microsoft.com/office/drawing/2014/main" id="{3BA67910-DB11-4A82-BE7A-274519AF7A63}"/>
              </a:ext>
            </a:extLst>
          </p:cNvPr>
          <p:cNvSpPr txBox="1"/>
          <p:nvPr/>
        </p:nvSpPr>
        <p:spPr>
          <a:xfrm>
            <a:off x="3272894" y="3312222"/>
            <a:ext cx="5646205" cy="3261854"/>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for line in </a:t>
            </a:r>
            <a:r>
              <a:rPr lang="en-US" sz="2000" dirty="0" err="1">
                <a:solidFill>
                  <a:srgbClr val="009A46"/>
                </a:solidFill>
                <a:latin typeface="Consolas" panose="020B0609020204030204" pitchFamily="49" charset="0"/>
              </a:rPr>
              <a:t>file_object</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p>
          <a:p>
            <a:r>
              <a:rPr lang="en-US" sz="2000" dirty="0">
                <a:latin typeface="Consolas" panose="020B0609020204030204" pitchFamily="49" charset="0"/>
              </a:rPr>
              <a:t>  # The "with" </a:t>
            </a:r>
            <a:r>
              <a:rPr lang="en-US" sz="2000" dirty="0" err="1">
                <a:latin typeface="Consolas" panose="020B0609020204030204" pitchFamily="49" charset="0"/>
              </a:rPr>
              <a:t>cmd</a:t>
            </a:r>
            <a:r>
              <a:rPr lang="en-US" sz="2000" dirty="0">
                <a:latin typeface="Consolas" panose="020B0609020204030204" pitchFamily="49" charset="0"/>
              </a:rPr>
              <a:t> auto-closes the file</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628A29AA-03A7-4B5E-B54A-4666E56C5C59}"/>
              </a:ext>
            </a:extLst>
          </p:cNvPr>
          <p:cNvSpPr/>
          <p:nvPr/>
        </p:nvSpPr>
        <p:spPr>
          <a:xfrm>
            <a:off x="8655815" y="1430918"/>
            <a:ext cx="3122055" cy="1184594"/>
          </a:xfrm>
          <a:prstGeom prst="wedgeRoundRectCallout">
            <a:avLst>
              <a:gd name="adj1" fmla="val -56625"/>
              <a:gd name="adj2" fmla="val 1118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see a more idiomatic way of reading files.</a:t>
            </a:r>
          </a:p>
        </p:txBody>
      </p:sp>
      <p:sp>
        <p:nvSpPr>
          <p:cNvPr id="28" name="Speech Bubble: Rectangle with Corners Rounded 27">
            <a:extLst>
              <a:ext uri="{FF2B5EF4-FFF2-40B4-BE49-F238E27FC236}">
                <a16:creationId xmlns:a16="http://schemas.microsoft.com/office/drawing/2014/main" id="{598D8FB3-45B3-446A-977B-401F653A1B64}"/>
              </a:ext>
            </a:extLst>
          </p:cNvPr>
          <p:cNvSpPr/>
          <p:nvPr/>
        </p:nvSpPr>
        <p:spPr>
          <a:xfrm>
            <a:off x="192022" y="2717333"/>
            <a:ext cx="2382213" cy="1058570"/>
          </a:xfrm>
          <a:prstGeom prst="wedgeRoundRectCallout">
            <a:avLst>
              <a:gd name="adj1" fmla="val 96766"/>
              <a:gd name="adj2" fmla="val 689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Let's use the </a:t>
            </a:r>
            <a:r>
              <a:rPr lang="en-US" sz="2000" dirty="0">
                <a:solidFill>
                  <a:schemeClr val="accent2">
                    <a:lumMod val="20000"/>
                    <a:lumOff val="80000"/>
                  </a:schemeClr>
                </a:solidFill>
                <a:latin typeface="Corbel" panose="020B0503020204020204" pitchFamily="34" charset="0"/>
              </a:rPr>
              <a:t>with command </a:t>
            </a:r>
            <a:r>
              <a:rPr lang="en-US" sz="2000" dirty="0">
                <a:solidFill>
                  <a:schemeClr val="bg1"/>
                </a:solidFill>
                <a:latin typeface="Corbel" panose="020B0503020204020204" pitchFamily="34" charset="0"/>
              </a:rPr>
              <a:t>to open our file.</a:t>
            </a:r>
          </a:p>
        </p:txBody>
      </p:sp>
      <p:cxnSp>
        <p:nvCxnSpPr>
          <p:cNvPr id="10" name="Straight Arrow Connector 9">
            <a:extLst>
              <a:ext uri="{FF2B5EF4-FFF2-40B4-BE49-F238E27FC236}">
                <a16:creationId xmlns:a16="http://schemas.microsoft.com/office/drawing/2014/main" id="{1C6A4924-9157-4EC6-B5A8-E6F38C68D46A}"/>
              </a:ext>
            </a:extLst>
          </p:cNvPr>
          <p:cNvCxnSpPr>
            <a:cxnSpLocks/>
          </p:cNvCxnSpPr>
          <p:nvPr/>
        </p:nvCxnSpPr>
        <p:spPr>
          <a:xfrm>
            <a:off x="2916252" y="2329609"/>
            <a:ext cx="615195" cy="2126901"/>
          </a:xfrm>
          <a:prstGeom prst="straightConnector1">
            <a:avLst/>
          </a:prstGeom>
          <a:ln w="28575">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478C3A5F-3B37-483E-802C-EF477BB7EEFF}"/>
              </a:ext>
            </a:extLst>
          </p:cNvPr>
          <p:cNvCxnSpPr>
            <a:cxnSpLocks/>
          </p:cNvCxnSpPr>
          <p:nvPr/>
        </p:nvCxnSpPr>
        <p:spPr>
          <a:xfrm>
            <a:off x="2916252" y="2411333"/>
            <a:ext cx="632018" cy="2588050"/>
          </a:xfrm>
          <a:prstGeom prst="straightConnector1">
            <a:avLst/>
          </a:prstGeom>
          <a:ln w="285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4F1FE6A8-883A-44DD-BC04-A19D291443A8}"/>
              </a:ext>
            </a:extLst>
          </p:cNvPr>
          <p:cNvSpPr txBox="1"/>
          <p:nvPr/>
        </p:nvSpPr>
        <p:spPr>
          <a:xfrm>
            <a:off x="1430970" y="1030808"/>
            <a:ext cx="9330074" cy="461665"/>
          </a:xfrm>
          <a:prstGeom prst="rect">
            <a:avLst/>
          </a:prstGeom>
          <a:noFill/>
        </p:spPr>
        <p:txBody>
          <a:bodyPr wrap="square" rtlCol="0">
            <a:spAutoFit/>
          </a:bodyPr>
          <a:lstStyle/>
          <a:p>
            <a:pPr algn="ctr"/>
            <a:r>
              <a:rPr lang="en-US" sz="2400" dirty="0"/>
              <a:t>Let's first learn how to </a:t>
            </a:r>
            <a:r>
              <a:rPr lang="en-US" sz="2400" dirty="0">
                <a:solidFill>
                  <a:srgbClr val="009A46"/>
                </a:solidFill>
              </a:rPr>
              <a:t>read from </a:t>
            </a:r>
            <a:r>
              <a:rPr lang="en-US" sz="2400" dirty="0"/>
              <a:t>a text file on your hard drive.</a:t>
            </a:r>
          </a:p>
        </p:txBody>
      </p:sp>
      <p:sp>
        <p:nvSpPr>
          <p:cNvPr id="34" name="Speech Bubble: Rectangle with Corners Rounded 33">
            <a:extLst>
              <a:ext uri="{FF2B5EF4-FFF2-40B4-BE49-F238E27FC236}">
                <a16:creationId xmlns:a16="http://schemas.microsoft.com/office/drawing/2014/main" id="{8D2F11A5-46E1-484C-AA2F-31B63C7EE614}"/>
              </a:ext>
            </a:extLst>
          </p:cNvPr>
          <p:cNvSpPr/>
          <p:nvPr/>
        </p:nvSpPr>
        <p:spPr>
          <a:xfrm>
            <a:off x="254452" y="618568"/>
            <a:ext cx="5039828" cy="2301827"/>
          </a:xfrm>
          <a:prstGeom prst="wedgeRoundRectCallout">
            <a:avLst>
              <a:gd name="adj1" fmla="val 17561"/>
              <a:gd name="adj2" fmla="val 97219"/>
              <a:gd name="adj3" fmla="val 16667"/>
            </a:avLst>
          </a:prstGeom>
          <a:solidFill>
            <a:srgbClr val="3864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with command </a:t>
            </a:r>
            <a:r>
              <a:rPr lang="en-US" sz="2000" dirty="0">
                <a:latin typeface="Corbel" panose="020B0503020204020204" pitchFamily="34" charset="0"/>
              </a:rPr>
              <a:t>automatically does </a:t>
            </a:r>
            <a:r>
              <a:rPr lang="en-US" sz="2000" dirty="0">
                <a:solidFill>
                  <a:schemeClr val="accent2">
                    <a:lumMod val="40000"/>
                    <a:lumOff val="60000"/>
                  </a:schemeClr>
                </a:solidFill>
                <a:latin typeface="Corbel" panose="020B0503020204020204" pitchFamily="34" charset="0"/>
              </a:rPr>
              <a:t>this</a:t>
            </a:r>
            <a:r>
              <a:rPr lang="en-US" sz="2000" dirty="0">
                <a:latin typeface="Corbel" panose="020B0503020204020204" pitchFamily="34" charset="0"/>
              </a:rPr>
              <a:t>:</a:t>
            </a:r>
          </a:p>
          <a:p>
            <a:pPr algn="ctr"/>
            <a:endParaRPr lang="en-US" sz="2000" dirty="0">
              <a:latin typeface="Corbel" panose="020B0503020204020204" pitchFamily="34" charset="0"/>
            </a:endParaRPr>
          </a:p>
          <a:p>
            <a:r>
              <a:rPr lang="en-US" sz="2000" dirty="0" err="1">
                <a:solidFill>
                  <a:schemeClr val="accent2">
                    <a:lumMod val="40000"/>
                    <a:lumOff val="60000"/>
                  </a:schemeClr>
                </a:solidFill>
                <a:latin typeface="Corbel" panose="020B0503020204020204" pitchFamily="34" charset="0"/>
              </a:rPr>
              <a:t>file_object</a:t>
            </a:r>
            <a:r>
              <a:rPr lang="en-US" sz="2000" dirty="0">
                <a:solidFill>
                  <a:schemeClr val="accent2">
                    <a:lumMod val="40000"/>
                    <a:lumOff val="60000"/>
                  </a:schemeClr>
                </a:solidFill>
                <a:latin typeface="Corbel" panose="020B0503020204020204" pitchFamily="34" charset="0"/>
              </a:rPr>
              <a:t> = open(filename)</a:t>
            </a:r>
          </a:p>
          <a:p>
            <a:r>
              <a:rPr lang="en-US" sz="2000" dirty="0">
                <a:solidFill>
                  <a:schemeClr val="accent2">
                    <a:lumMod val="40000"/>
                    <a:lumOff val="60000"/>
                  </a:schemeClr>
                </a:solidFill>
                <a:latin typeface="Corbel" panose="020B0503020204020204" pitchFamily="34" charset="0"/>
              </a:rPr>
              <a:t>if </a:t>
            </a:r>
            <a:r>
              <a:rPr lang="en-US" sz="2000" dirty="0" err="1">
                <a:solidFill>
                  <a:schemeClr val="accent2">
                    <a:lumMod val="40000"/>
                    <a:lumOff val="60000"/>
                  </a:schemeClr>
                </a:solidFill>
                <a:latin typeface="Corbel" panose="020B0503020204020204" pitchFamily="34" charset="0"/>
              </a:rPr>
              <a:t>file_object.was_opened_successfully</a:t>
            </a:r>
            <a:r>
              <a:rPr lang="en-US" sz="2000" dirty="0">
                <a:solidFill>
                  <a:schemeClr val="accent2">
                    <a:lumMod val="40000"/>
                    <a:lumOff val="60000"/>
                  </a:schemeClr>
                </a:solidFill>
                <a:latin typeface="Corbel" panose="020B0503020204020204" pitchFamily="34" charset="0"/>
              </a:rPr>
              <a:t>():</a:t>
            </a:r>
          </a:p>
          <a:p>
            <a:r>
              <a:rPr lang="en-US" sz="2000" dirty="0">
                <a:solidFill>
                  <a:schemeClr val="accent6">
                    <a:lumMod val="20000"/>
                    <a:lumOff val="80000"/>
                  </a:schemeClr>
                </a:solidFill>
                <a:latin typeface="Corbel" panose="020B0503020204020204" pitchFamily="34" charset="0"/>
              </a:rPr>
              <a:t>   # do a bunch of processing</a:t>
            </a:r>
          </a:p>
          <a:p>
            <a:r>
              <a:rPr lang="en-US" sz="2000" dirty="0">
                <a:solidFill>
                  <a:srgbClr val="F7F3FB"/>
                </a:solidFill>
                <a:latin typeface="Corbel" panose="020B0503020204020204" pitchFamily="34" charset="0"/>
              </a:rPr>
              <a:t>   </a:t>
            </a:r>
            <a:r>
              <a:rPr lang="en-US" sz="2000" dirty="0" err="1">
                <a:solidFill>
                  <a:schemeClr val="accent2">
                    <a:lumMod val="40000"/>
                    <a:lumOff val="60000"/>
                  </a:schemeClr>
                </a:solidFill>
                <a:latin typeface="Corbel" panose="020B0503020204020204" pitchFamily="34" charset="0"/>
              </a:rPr>
              <a:t>file_object.close</a:t>
            </a:r>
            <a:r>
              <a:rPr lang="en-US" sz="2000" dirty="0">
                <a:solidFill>
                  <a:schemeClr val="accent2">
                    <a:lumMod val="40000"/>
                    <a:lumOff val="60000"/>
                  </a:schemeClr>
                </a:solidFill>
                <a:latin typeface="Corbel" panose="020B0503020204020204" pitchFamily="34" charset="0"/>
              </a:rPr>
              <a:t>()</a:t>
            </a:r>
          </a:p>
        </p:txBody>
      </p:sp>
      <p:cxnSp>
        <p:nvCxnSpPr>
          <p:cNvPr id="35" name="Straight Arrow Connector 34">
            <a:extLst>
              <a:ext uri="{FF2B5EF4-FFF2-40B4-BE49-F238E27FC236}">
                <a16:creationId xmlns:a16="http://schemas.microsoft.com/office/drawing/2014/main" id="{5F31E71A-48DD-4BDD-B1D4-0D7299FFF93E}"/>
              </a:ext>
            </a:extLst>
          </p:cNvPr>
          <p:cNvCxnSpPr>
            <a:cxnSpLocks/>
          </p:cNvCxnSpPr>
          <p:nvPr/>
        </p:nvCxnSpPr>
        <p:spPr>
          <a:xfrm>
            <a:off x="2916252" y="2402602"/>
            <a:ext cx="628124" cy="2320752"/>
          </a:xfrm>
          <a:prstGeom prst="straightConnector1">
            <a:avLst/>
          </a:prstGeom>
          <a:ln w="28575">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2418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4">
                                            <p:bg/>
                                          </p:spTgt>
                                        </p:tgtEl>
                                        <p:attrNameLst>
                                          <p:attrName>style.visibility</p:attrName>
                                        </p:attrNameLst>
                                      </p:cBhvr>
                                      <p:to>
                                        <p:strVal val="visible"/>
                                      </p:to>
                                    </p:set>
                                    <p:animEffect transition="in" filter="wipe(down)">
                                      <p:cBhvr>
                                        <p:cTn id="37" dur="500"/>
                                        <p:tgtEl>
                                          <p:spTgt spid="34">
                                            <p:bg/>
                                          </p:spTgt>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par>
                                <p:cTn id="58" presetID="22" presetClass="entr" presetSubtype="1"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up)">
                                      <p:cBhvr>
                                        <p:cTn id="60" dur="500"/>
                                        <p:tgtEl>
                                          <p:spTgt spid="35"/>
                                        </p:tgtEl>
                                      </p:cBhvr>
                                    </p:animEffect>
                                  </p:childTnLst>
                                </p:cTn>
                              </p:par>
                              <p:par>
                                <p:cTn id="61" presetID="22" presetClass="entr" presetSubtype="1"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up)">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34">
                                            <p:txEl>
                                              <p:pRg st="0" end="0"/>
                                            </p:txEl>
                                          </p:spTgt>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34">
                                            <p:txEl>
                                              <p:pRg st="2" end="2"/>
                                            </p:txEl>
                                          </p:spTgt>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34">
                                            <p:txEl>
                                              <p:pRg st="3" end="3"/>
                                            </p:txEl>
                                          </p:spTgt>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34">
                                            <p:txEl>
                                              <p:pRg st="4" end="4"/>
                                            </p:txEl>
                                          </p:spTgt>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4">
                                            <p:txEl>
                                              <p:pRg st="5" end="5"/>
                                            </p:txEl>
                                          </p:spTgt>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34">
                                            <p:bg/>
                                          </p:spTgt>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10"/>
                                        </p:tgtEl>
                                      </p:cBhvr>
                                    </p:animEffect>
                                    <p:set>
                                      <p:cBhvr>
                                        <p:cTn id="100" dur="1" fill="hold">
                                          <p:stCondLst>
                                            <p:cond delay="499"/>
                                          </p:stCondLst>
                                        </p:cTn>
                                        <p:tgtEl>
                                          <p:spTgt spid="10"/>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35"/>
                                        </p:tgtEl>
                                      </p:cBhvr>
                                    </p:animEffect>
                                    <p:set>
                                      <p:cBhvr>
                                        <p:cTn id="103" dur="1" fill="hold">
                                          <p:stCondLst>
                                            <p:cond delay="499"/>
                                          </p:stCondLst>
                                        </p:cTn>
                                        <p:tgtEl>
                                          <p:spTgt spid="35"/>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animBg="1"/>
      <p:bldP spid="26" grpId="0" animBg="1"/>
      <p:bldP spid="26" grpId="1" animBg="1"/>
      <p:bldP spid="28" grpId="0" animBg="1"/>
      <p:bldP spid="28" grpId="1" animBg="1"/>
      <p:bldP spid="34" grpId="0" uiExpand="1" build="p" animBg="1"/>
      <p:bldP spid="34" grpId="1" build="allAtOnce"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F2124C7-8F3F-4B7A-9E17-0B76247F1302}"/>
              </a:ext>
            </a:extLst>
          </p:cNvPr>
          <p:cNvSpPr txBox="1"/>
          <p:nvPr/>
        </p:nvSpPr>
        <p:spPr>
          <a:xfrm>
            <a:off x="3272894" y="3312222"/>
            <a:ext cx="5646205" cy="3261854"/>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for line in </a:t>
            </a:r>
            <a:r>
              <a:rPr lang="en-US" sz="2000" dirty="0" err="1">
                <a:solidFill>
                  <a:srgbClr val="009A46"/>
                </a:solidFill>
                <a:latin typeface="Consolas" panose="020B0609020204030204" pitchFamily="49" charset="0"/>
              </a:rPr>
              <a:t>file_object</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p>
          <a:p>
            <a:r>
              <a:rPr lang="en-US" sz="2000" dirty="0">
                <a:latin typeface="Consolas" panose="020B0609020204030204" pitchFamily="49" charset="0"/>
              </a:rPr>
              <a:t>  # The "with" </a:t>
            </a:r>
            <a:r>
              <a:rPr lang="en-US" sz="2000" dirty="0" err="1">
                <a:latin typeface="Consolas" panose="020B0609020204030204" pitchFamily="49" charset="0"/>
              </a:rPr>
              <a:t>cmd</a:t>
            </a:r>
            <a:r>
              <a:rPr lang="en-US" sz="2000" dirty="0">
                <a:latin typeface="Consolas" panose="020B0609020204030204" pitchFamily="49" charset="0"/>
              </a:rPr>
              <a:t> auto-closes the file</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7" name="TextBox 6">
            <a:extLst>
              <a:ext uri="{FF2B5EF4-FFF2-40B4-BE49-F238E27FC236}">
                <a16:creationId xmlns:a16="http://schemas.microsoft.com/office/drawing/2014/main" id="{6A277365-D200-439F-B3F7-399ED87F29A5}"/>
              </a:ext>
            </a:extLst>
          </p:cNvPr>
          <p:cNvSpPr txBox="1"/>
          <p:nvPr/>
        </p:nvSpPr>
        <p:spPr>
          <a:xfrm>
            <a:off x="3272897" y="2636038"/>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Reading from Files</a:t>
            </a:r>
          </a:p>
        </p:txBody>
      </p:sp>
      <p:sp>
        <p:nvSpPr>
          <p:cNvPr id="37" name="TextBox 36">
            <a:extLst>
              <a:ext uri="{FF2B5EF4-FFF2-40B4-BE49-F238E27FC236}">
                <a16:creationId xmlns:a16="http://schemas.microsoft.com/office/drawing/2014/main" id="{4F1FE6A8-883A-44DD-BC04-A19D291443A8}"/>
              </a:ext>
            </a:extLst>
          </p:cNvPr>
          <p:cNvSpPr txBox="1"/>
          <p:nvPr/>
        </p:nvSpPr>
        <p:spPr>
          <a:xfrm>
            <a:off x="1430970" y="1030808"/>
            <a:ext cx="9330074" cy="461665"/>
          </a:xfrm>
          <a:prstGeom prst="rect">
            <a:avLst/>
          </a:prstGeom>
          <a:noFill/>
        </p:spPr>
        <p:txBody>
          <a:bodyPr wrap="square" rtlCol="0">
            <a:spAutoFit/>
          </a:bodyPr>
          <a:lstStyle/>
          <a:p>
            <a:pPr algn="ctr"/>
            <a:r>
              <a:rPr lang="en-US" sz="2400" dirty="0"/>
              <a:t>Let's first learn how to </a:t>
            </a:r>
            <a:r>
              <a:rPr lang="en-US" sz="2400" dirty="0">
                <a:solidFill>
                  <a:srgbClr val="009A46"/>
                </a:solidFill>
              </a:rPr>
              <a:t>read from </a:t>
            </a:r>
            <a:r>
              <a:rPr lang="en-US" sz="2400" dirty="0"/>
              <a:t>a text file on your hard drive.</a:t>
            </a:r>
          </a:p>
        </p:txBody>
      </p:sp>
      <p:sp>
        <p:nvSpPr>
          <p:cNvPr id="21" name="TextBox 20">
            <a:extLst>
              <a:ext uri="{FF2B5EF4-FFF2-40B4-BE49-F238E27FC236}">
                <a16:creationId xmlns:a16="http://schemas.microsoft.com/office/drawing/2014/main" id="{1697113F-A27B-4C54-B5E6-D5CCDE951E32}"/>
              </a:ext>
            </a:extLst>
          </p:cNvPr>
          <p:cNvSpPr txBox="1"/>
          <p:nvPr/>
        </p:nvSpPr>
        <p:spPr>
          <a:xfrm>
            <a:off x="3272893" y="3253904"/>
            <a:ext cx="5646205" cy="3489688"/>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7030A0"/>
                </a:solidFill>
                <a:latin typeface="Consolas" panose="020B0609020204030204" pitchFamily="49" charset="0"/>
              </a:rPr>
              <a:t>try: </a:t>
            </a:r>
          </a:p>
          <a:p>
            <a:r>
              <a:rPr lang="en-US" sz="2000" dirty="0">
                <a:latin typeface="Consolas" panose="020B0609020204030204" pitchFamily="49" charset="0"/>
              </a:rPr>
              <a:t>  </a:t>
            </a:r>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for line in </a:t>
            </a:r>
            <a:r>
              <a:rPr lang="en-US" sz="2000" dirty="0" err="1">
                <a:solidFill>
                  <a:srgbClr val="009A46"/>
                </a:solidFill>
                <a:latin typeface="Consolas" panose="020B0609020204030204" pitchFamily="49" charset="0"/>
              </a:rPr>
              <a:t>file_object</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p>
          <a:p>
            <a:r>
              <a:rPr lang="en-US" sz="2000" dirty="0">
                <a:solidFill>
                  <a:srgbClr val="7030A0"/>
                </a:solidFill>
                <a:latin typeface="Consolas" panose="020B0609020204030204" pitchFamily="49" charset="0"/>
              </a:rPr>
              <a:t>except </a:t>
            </a:r>
            <a:r>
              <a:rPr lang="en-US" sz="2000" dirty="0" err="1">
                <a:solidFill>
                  <a:srgbClr val="7030A0"/>
                </a:solidFill>
                <a:latin typeface="Consolas" panose="020B0609020204030204" pitchFamily="49" charset="0"/>
              </a:rPr>
              <a:t>FileNotFoundError</a:t>
            </a:r>
            <a:r>
              <a:rPr lang="en-US" sz="2000" dirty="0">
                <a:solidFill>
                  <a:srgbClr val="7030A0"/>
                </a:solidFill>
                <a:latin typeface="Consolas" panose="020B0609020204030204" pitchFamily="49" charset="0"/>
              </a:rPr>
              <a:t>:</a:t>
            </a:r>
          </a:p>
          <a:p>
            <a:r>
              <a:rPr lang="en-US" sz="2000" dirty="0">
                <a:latin typeface="Consolas" panose="020B0609020204030204" pitchFamily="49" charset="0"/>
              </a:rPr>
              <a:t>  print('File not found!')</a:t>
            </a:r>
          </a:p>
          <a:p>
            <a:r>
              <a:rPr lang="en-US" sz="2000" dirty="0">
                <a:solidFill>
                  <a:srgbClr val="7030A0"/>
                </a:solidFill>
                <a:latin typeface="Consolas" panose="020B0609020204030204" pitchFamily="49" charset="0"/>
              </a:rPr>
              <a:t>except:</a:t>
            </a:r>
          </a:p>
          <a:p>
            <a:r>
              <a:rPr lang="en-US" sz="2000" dirty="0">
                <a:latin typeface="Consolas" panose="020B0609020204030204" pitchFamily="49" charset="0"/>
              </a:rPr>
              <a:t>  print('Some other error occurred!')</a:t>
            </a:r>
          </a:p>
          <a:p>
            <a:endParaRPr lang="en-US" sz="2000" dirty="0">
              <a:latin typeface="Consolas" panose="020B0609020204030204" pitchFamily="49" charset="0"/>
            </a:endParaRPr>
          </a:p>
        </p:txBody>
      </p:sp>
      <p:sp>
        <p:nvSpPr>
          <p:cNvPr id="26" name="Speech Bubble: Rectangle with Corners Rounded 25">
            <a:extLst>
              <a:ext uri="{FF2B5EF4-FFF2-40B4-BE49-F238E27FC236}">
                <a16:creationId xmlns:a16="http://schemas.microsoft.com/office/drawing/2014/main" id="{628A29AA-03A7-4B5E-B54A-4666E56C5C59}"/>
              </a:ext>
            </a:extLst>
          </p:cNvPr>
          <p:cNvSpPr/>
          <p:nvPr/>
        </p:nvSpPr>
        <p:spPr>
          <a:xfrm>
            <a:off x="8655815" y="1430918"/>
            <a:ext cx="3122055" cy="1184594"/>
          </a:xfrm>
          <a:prstGeom prst="wedgeRoundRectCallout">
            <a:avLst>
              <a:gd name="adj1" fmla="val -56625"/>
              <a:gd name="adj2" fmla="val 1118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Ok, now how do we check for </a:t>
            </a:r>
            <a:r>
              <a:rPr lang="en-US" sz="2000" dirty="0">
                <a:solidFill>
                  <a:srgbClr val="E6D5F3"/>
                </a:solidFill>
                <a:latin typeface="Corbel" panose="020B0503020204020204" pitchFamily="34" charset="0"/>
              </a:rPr>
              <a:t>errors</a:t>
            </a:r>
            <a:r>
              <a:rPr lang="en-US" sz="2000" dirty="0">
                <a:latin typeface="Corbel" panose="020B0503020204020204" pitchFamily="34" charset="0"/>
              </a:rPr>
              <a:t>?</a:t>
            </a:r>
          </a:p>
        </p:txBody>
      </p:sp>
      <p:sp>
        <p:nvSpPr>
          <p:cNvPr id="24" name="Speech Bubble: Rectangle with Corners Rounded 23">
            <a:extLst>
              <a:ext uri="{FF2B5EF4-FFF2-40B4-BE49-F238E27FC236}">
                <a16:creationId xmlns:a16="http://schemas.microsoft.com/office/drawing/2014/main" id="{2B88CFD5-A366-4899-9339-E0975D7DAD23}"/>
              </a:ext>
            </a:extLst>
          </p:cNvPr>
          <p:cNvSpPr/>
          <p:nvPr/>
        </p:nvSpPr>
        <p:spPr>
          <a:xfrm>
            <a:off x="836578" y="2883654"/>
            <a:ext cx="2217383" cy="1090692"/>
          </a:xfrm>
          <a:prstGeom prst="wedgeRoundRectCallout">
            <a:avLst>
              <a:gd name="adj1" fmla="val 74301"/>
              <a:gd name="adj2" fmla="val 857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 we try to open the file...</a:t>
            </a:r>
          </a:p>
        </p:txBody>
      </p:sp>
      <p:sp>
        <p:nvSpPr>
          <p:cNvPr id="29" name="Speech Bubble: Rectangle with Corners Rounded 28">
            <a:extLst>
              <a:ext uri="{FF2B5EF4-FFF2-40B4-BE49-F238E27FC236}">
                <a16:creationId xmlns:a16="http://schemas.microsoft.com/office/drawing/2014/main" id="{165DB5DE-4643-4BA1-993B-01CDB946C139}"/>
              </a:ext>
            </a:extLst>
          </p:cNvPr>
          <p:cNvSpPr/>
          <p:nvPr/>
        </p:nvSpPr>
        <p:spPr>
          <a:xfrm>
            <a:off x="107004" y="4453402"/>
            <a:ext cx="2859931" cy="1090692"/>
          </a:xfrm>
          <a:prstGeom prst="wedgeRoundRectCallout">
            <a:avLst>
              <a:gd name="adj1" fmla="val 72782"/>
              <a:gd name="adj2" fmla="val 830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the file doesn't exist, execution immediately jumps here!</a:t>
            </a:r>
          </a:p>
        </p:txBody>
      </p:sp>
      <p:sp>
        <p:nvSpPr>
          <p:cNvPr id="30" name="Speech Bubble: Rectangle with Corners Rounded 29">
            <a:extLst>
              <a:ext uri="{FF2B5EF4-FFF2-40B4-BE49-F238E27FC236}">
                <a16:creationId xmlns:a16="http://schemas.microsoft.com/office/drawing/2014/main" id="{0E1D8C3D-5EAD-464F-9434-FA56B81D1F11}"/>
              </a:ext>
            </a:extLst>
          </p:cNvPr>
          <p:cNvSpPr/>
          <p:nvPr/>
        </p:nvSpPr>
        <p:spPr>
          <a:xfrm>
            <a:off x="8962943" y="4760775"/>
            <a:ext cx="3122054" cy="1332614"/>
          </a:xfrm>
          <a:prstGeom prst="wedgeRoundRectCallout">
            <a:avLst>
              <a:gd name="adj1" fmla="val -135381"/>
              <a:gd name="adj2" fmla="val 711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some other error occurs (e.g., the file is deleted while reading it), the code jumps here.</a:t>
            </a:r>
          </a:p>
        </p:txBody>
      </p:sp>
    </p:spTree>
    <p:extLst>
      <p:ext uri="{BB962C8B-B14F-4D97-AF65-F5344CB8AC3E}">
        <p14:creationId xmlns:p14="http://schemas.microsoft.com/office/powerpoint/2010/main" val="16259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animBg="1"/>
      <p:bldP spid="26" grpId="0" animBg="1"/>
      <p:bldP spid="26" grpId="1" animBg="1"/>
      <p:bldP spid="24" grpId="0" animBg="1"/>
      <p:bldP spid="24" grpId="1" animBg="1"/>
      <p:bldP spid="29" grpId="0" animBg="1"/>
      <p:bldP spid="29" grpId="1" animBg="1"/>
      <p:bldP spid="30" grpId="0" animBg="1"/>
      <p:bldP spid="30"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3E328FE2-41E3-479A-B1F4-DF5043A54BD8}"/>
              </a:ext>
            </a:extLst>
          </p:cNvPr>
          <p:cNvSpPr txBox="1"/>
          <p:nvPr/>
        </p:nvSpPr>
        <p:spPr>
          <a:xfrm>
            <a:off x="3272894" y="3312222"/>
            <a:ext cx="5646205" cy="3261854"/>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for line in </a:t>
            </a:r>
            <a:r>
              <a:rPr lang="en-US" sz="2000" dirty="0" err="1">
                <a:solidFill>
                  <a:srgbClr val="009A46"/>
                </a:solidFill>
                <a:latin typeface="Consolas" panose="020B0609020204030204" pitchFamily="49" charset="0"/>
              </a:rPr>
              <a:t>file_object</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p>
          <a:p>
            <a:r>
              <a:rPr lang="en-US" sz="2000" dirty="0">
                <a:latin typeface="Consolas" panose="020B0609020204030204" pitchFamily="49" charset="0"/>
              </a:rPr>
              <a:t>  # The "with" </a:t>
            </a:r>
            <a:r>
              <a:rPr lang="en-US" sz="2000" dirty="0" err="1">
                <a:latin typeface="Consolas" panose="020B0609020204030204" pitchFamily="49" charset="0"/>
              </a:rPr>
              <a:t>cmd</a:t>
            </a:r>
            <a:r>
              <a:rPr lang="en-US" sz="2000" dirty="0">
                <a:latin typeface="Consolas" panose="020B0609020204030204" pitchFamily="49" charset="0"/>
              </a:rPr>
              <a:t> auto-closes the file</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file_contents</a:t>
            </a:r>
            <a:r>
              <a:rPr lang="en-US" sz="2000" dirty="0">
                <a:latin typeface="Consolas" panose="020B0609020204030204" pitchFamily="49" charset="0"/>
              </a:rPr>
              <a:t> contains all the lines</a:t>
            </a: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7" name="TextBox 6">
            <a:extLst>
              <a:ext uri="{FF2B5EF4-FFF2-40B4-BE49-F238E27FC236}">
                <a16:creationId xmlns:a16="http://schemas.microsoft.com/office/drawing/2014/main" id="{6A277365-D200-439F-B3F7-399ED87F29A5}"/>
              </a:ext>
            </a:extLst>
          </p:cNvPr>
          <p:cNvSpPr txBox="1"/>
          <p:nvPr/>
        </p:nvSpPr>
        <p:spPr>
          <a:xfrm>
            <a:off x="3272897" y="2636038"/>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Reading from Files</a:t>
            </a:r>
          </a:p>
        </p:txBody>
      </p:sp>
      <p:sp>
        <p:nvSpPr>
          <p:cNvPr id="27" name="TextBox 26">
            <a:extLst>
              <a:ext uri="{FF2B5EF4-FFF2-40B4-BE49-F238E27FC236}">
                <a16:creationId xmlns:a16="http://schemas.microsoft.com/office/drawing/2014/main" id="{3BA67910-DB11-4A82-BE7A-274519AF7A63}"/>
              </a:ext>
            </a:extLst>
          </p:cNvPr>
          <p:cNvSpPr txBox="1"/>
          <p:nvPr/>
        </p:nvSpPr>
        <p:spPr>
          <a:xfrm>
            <a:off x="3272894" y="3312222"/>
            <a:ext cx="5646205" cy="3261854"/>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/foo.txt'</a:t>
            </a:r>
          </a:p>
          <a:p>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with</a:t>
            </a:r>
            <a:r>
              <a:rPr lang="en-US" sz="2000" dirty="0">
                <a:latin typeface="Consolas" panose="020B0609020204030204" pitchFamily="49" charset="0"/>
              </a:rPr>
              <a:t> open(filename) </a:t>
            </a:r>
            <a:r>
              <a:rPr lang="en-US" sz="2000" dirty="0">
                <a:solidFill>
                  <a:srgbClr val="FF0000"/>
                </a:solidFill>
                <a:latin typeface="Consolas" panose="020B0609020204030204" pitchFamily="49" charset="0"/>
              </a:rPr>
              <a:t>as</a:t>
            </a:r>
            <a:r>
              <a:rPr lang="en-US" sz="2000" dirty="0">
                <a:latin typeface="Consolas" panose="020B0609020204030204" pitchFamily="49" charset="0"/>
              </a:rPr>
              <a:t> </a:t>
            </a:r>
            <a:r>
              <a:rPr lang="en-US" sz="2000" dirty="0" err="1">
                <a:latin typeface="Consolas" panose="020B0609020204030204" pitchFamily="49" charset="0"/>
              </a:rPr>
              <a:t>file_object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file_contents</a:t>
            </a:r>
            <a:r>
              <a:rPr lang="en-US" sz="2000" dirty="0">
                <a:solidFill>
                  <a:srgbClr val="009A46"/>
                </a:solidFill>
                <a:latin typeface="Consolas" panose="020B0609020204030204" pitchFamily="49" charset="0"/>
              </a:rPr>
              <a:t> = []</a:t>
            </a:r>
          </a:p>
          <a:p>
            <a:r>
              <a:rPr lang="en-US" sz="2000" dirty="0">
                <a:solidFill>
                  <a:srgbClr val="009A46"/>
                </a:solidFill>
                <a:latin typeface="Consolas" panose="020B0609020204030204" pitchFamily="49" charset="0"/>
              </a:rPr>
              <a:t>  while True:</a:t>
            </a:r>
          </a:p>
          <a:p>
            <a:r>
              <a:rPr lang="en-US" sz="2000" dirty="0">
                <a:solidFill>
                  <a:srgbClr val="009A46"/>
                </a:solidFill>
                <a:latin typeface="Consolas" panose="020B0609020204030204" pitchFamily="49" charset="0"/>
              </a:rPr>
              <a:t>    line = </a:t>
            </a:r>
            <a:r>
              <a:rPr lang="en-US" sz="2000" dirty="0" err="1">
                <a:solidFill>
                  <a:srgbClr val="009A46"/>
                </a:solidFill>
                <a:latin typeface="Consolas" panose="020B0609020204030204" pitchFamily="49" charset="0"/>
              </a:rPr>
              <a:t>file_object.readline</a:t>
            </a:r>
            <a:r>
              <a:rPr lang="en-US" sz="2000" dirty="0">
                <a:solidFill>
                  <a:srgbClr val="009A46"/>
                </a:solidFill>
                <a:latin typeface="Consolas" panose="020B0609020204030204" pitchFamily="49" charset="0"/>
              </a:rPr>
              <a:t>()</a:t>
            </a:r>
          </a:p>
          <a:p>
            <a:r>
              <a:rPr lang="en-US" sz="2000" dirty="0">
                <a:solidFill>
                  <a:srgbClr val="009A46"/>
                </a:solidFill>
                <a:latin typeface="Consolas" panose="020B0609020204030204" pitchFamily="49" charset="0"/>
              </a:rPr>
              <a:t>    if not line: </a:t>
            </a:r>
          </a:p>
          <a:p>
            <a:r>
              <a:rPr lang="en-US" sz="2000" dirty="0">
                <a:solidFill>
                  <a:srgbClr val="009A46"/>
                </a:solidFill>
                <a:latin typeface="Consolas" panose="020B0609020204030204" pitchFamily="49" charset="0"/>
              </a:rPr>
              <a:t>      break</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file_contents.append</a:t>
            </a:r>
            <a:r>
              <a:rPr lang="en-US" sz="2000" dirty="0">
                <a:solidFill>
                  <a:srgbClr val="009A46"/>
                </a:solidFill>
                <a:latin typeface="Consolas" panose="020B0609020204030204" pitchFamily="49" charset="0"/>
              </a:rPr>
              <a:t>(line)</a:t>
            </a:r>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22" name="Speech Bubble: Rectangle with Corners Rounded 21">
            <a:extLst>
              <a:ext uri="{FF2B5EF4-FFF2-40B4-BE49-F238E27FC236}">
                <a16:creationId xmlns:a16="http://schemas.microsoft.com/office/drawing/2014/main" id="{CC8FCDFA-4F8D-4674-9F50-909C7B7BEA1B}"/>
              </a:ext>
            </a:extLst>
          </p:cNvPr>
          <p:cNvSpPr/>
          <p:nvPr/>
        </p:nvSpPr>
        <p:spPr>
          <a:xfrm>
            <a:off x="8500970" y="3520233"/>
            <a:ext cx="3536185" cy="1184594"/>
          </a:xfrm>
          <a:prstGeom prst="wedgeRoundRectCallout">
            <a:avLst>
              <a:gd name="adj1" fmla="val -102439"/>
              <a:gd name="adj2" fmla="val 68203"/>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also do things a bit more manually.</a:t>
            </a:r>
          </a:p>
        </p:txBody>
      </p:sp>
      <p:sp>
        <p:nvSpPr>
          <p:cNvPr id="24" name="Speech Bubble: Rectangle with Corners Rounded 23">
            <a:extLst>
              <a:ext uri="{FF2B5EF4-FFF2-40B4-BE49-F238E27FC236}">
                <a16:creationId xmlns:a16="http://schemas.microsoft.com/office/drawing/2014/main" id="{25AA486A-5515-48B4-B507-0531A7FDE94C}"/>
              </a:ext>
            </a:extLst>
          </p:cNvPr>
          <p:cNvSpPr/>
          <p:nvPr/>
        </p:nvSpPr>
        <p:spPr>
          <a:xfrm>
            <a:off x="8665548" y="4736469"/>
            <a:ext cx="3536185" cy="1184594"/>
          </a:xfrm>
          <a:prstGeom prst="wedgeRoundRectCallout">
            <a:avLst>
              <a:gd name="adj1" fmla="val -71803"/>
              <a:gd name="adj2" fmla="val -27447"/>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c0mmand reads a single line from the file, then advances to the next line.</a:t>
            </a:r>
          </a:p>
        </p:txBody>
      </p:sp>
      <p:sp>
        <p:nvSpPr>
          <p:cNvPr id="29" name="Speech Bubble: Rectangle with Corners Rounded 28">
            <a:extLst>
              <a:ext uri="{FF2B5EF4-FFF2-40B4-BE49-F238E27FC236}">
                <a16:creationId xmlns:a16="http://schemas.microsoft.com/office/drawing/2014/main" id="{C8A96C91-3FC6-4530-A572-4C37934AEAA3}"/>
              </a:ext>
            </a:extLst>
          </p:cNvPr>
          <p:cNvSpPr/>
          <p:nvPr/>
        </p:nvSpPr>
        <p:spPr>
          <a:xfrm>
            <a:off x="6897456" y="5314115"/>
            <a:ext cx="3536185" cy="1184594"/>
          </a:xfrm>
          <a:prstGeom prst="wedgeRoundRectCallout">
            <a:avLst>
              <a:gd name="adj1" fmla="val -85013"/>
              <a:gd name="adj2" fmla="val -47584"/>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we've reached the end of the file and try to </a:t>
            </a:r>
            <a:r>
              <a:rPr lang="en-US" sz="2000" dirty="0" err="1">
                <a:solidFill>
                  <a:srgbClr val="FBE0CD"/>
                </a:solidFill>
                <a:latin typeface="Corbel" panose="020B0503020204020204" pitchFamily="34" charset="0"/>
              </a:rPr>
              <a:t>readline</a:t>
            </a:r>
            <a:r>
              <a:rPr lang="en-US" sz="2000" dirty="0">
                <a:solidFill>
                  <a:srgbClr val="FBE0CD"/>
                </a:solidFill>
                <a:latin typeface="Corbel" panose="020B0503020204020204" pitchFamily="34" charset="0"/>
              </a:rPr>
              <a:t>()</a:t>
            </a:r>
            <a:r>
              <a:rPr lang="en-US" sz="2000" dirty="0">
                <a:latin typeface="Corbel" panose="020B0503020204020204" pitchFamily="34" charset="0"/>
              </a:rPr>
              <a:t>, it  returns an empty string.</a:t>
            </a:r>
          </a:p>
        </p:txBody>
      </p:sp>
      <p:sp>
        <p:nvSpPr>
          <p:cNvPr id="30" name="TextBox 29">
            <a:extLst>
              <a:ext uri="{FF2B5EF4-FFF2-40B4-BE49-F238E27FC236}">
                <a16:creationId xmlns:a16="http://schemas.microsoft.com/office/drawing/2014/main" id="{DE2E3A82-31F4-44B6-9007-022BA447F7FA}"/>
              </a:ext>
            </a:extLst>
          </p:cNvPr>
          <p:cNvSpPr txBox="1"/>
          <p:nvPr/>
        </p:nvSpPr>
        <p:spPr>
          <a:xfrm>
            <a:off x="1430970" y="1030808"/>
            <a:ext cx="9330074" cy="461665"/>
          </a:xfrm>
          <a:prstGeom prst="rect">
            <a:avLst/>
          </a:prstGeom>
          <a:noFill/>
        </p:spPr>
        <p:txBody>
          <a:bodyPr wrap="square" rtlCol="0">
            <a:spAutoFit/>
          </a:bodyPr>
          <a:lstStyle/>
          <a:p>
            <a:pPr algn="ctr"/>
            <a:r>
              <a:rPr lang="en-US" sz="2400" dirty="0"/>
              <a:t>Let's first learn how to </a:t>
            </a:r>
            <a:r>
              <a:rPr lang="en-US" sz="2400" dirty="0">
                <a:solidFill>
                  <a:srgbClr val="009A46"/>
                </a:solidFill>
              </a:rPr>
              <a:t>read from </a:t>
            </a:r>
            <a:r>
              <a:rPr lang="en-US" sz="2400" dirty="0"/>
              <a:t>a text file on your hard drive.</a:t>
            </a:r>
          </a:p>
        </p:txBody>
      </p:sp>
    </p:spTree>
    <p:extLst>
      <p:ext uri="{BB962C8B-B14F-4D97-AF65-F5344CB8AC3E}">
        <p14:creationId xmlns:p14="http://schemas.microsoft.com/office/powerpoint/2010/main" val="269971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animBg="1"/>
      <p:bldP spid="22" grpId="0" animBg="1"/>
      <p:bldP spid="22" grpId="1" animBg="1"/>
      <p:bldP spid="24" grpId="0" animBg="1"/>
      <p:bldP spid="24" grpId="1" animBg="1"/>
      <p:bldP spid="29" grpId="0" animBg="1"/>
      <p:bldP spid="29"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38661"/>
            <a:ext cx="11411205" cy="707886"/>
          </a:xfrm>
          <a:prstGeom prst="rect">
            <a:avLst/>
          </a:prstGeom>
          <a:noFill/>
        </p:spPr>
        <p:txBody>
          <a:bodyPr wrap="square" rtlCol="0">
            <a:spAutoFit/>
          </a:bodyPr>
          <a:lstStyle/>
          <a:p>
            <a:pPr algn="ctr"/>
            <a:r>
              <a:rPr lang="en-US" sz="4000" dirty="0"/>
              <a:t>Practical Python: Reading and Writing Text Files</a:t>
            </a:r>
          </a:p>
        </p:txBody>
      </p:sp>
      <p:sp>
        <p:nvSpPr>
          <p:cNvPr id="32" name="TextBox 31">
            <a:extLst>
              <a:ext uri="{FF2B5EF4-FFF2-40B4-BE49-F238E27FC236}">
                <a16:creationId xmlns:a16="http://schemas.microsoft.com/office/drawing/2014/main" id="{94443C0A-8AAE-42DD-83B6-374D6DA58AE9}"/>
              </a:ext>
            </a:extLst>
          </p:cNvPr>
          <p:cNvSpPr txBox="1"/>
          <p:nvPr/>
        </p:nvSpPr>
        <p:spPr>
          <a:xfrm>
            <a:off x="526357" y="822189"/>
            <a:ext cx="11139300" cy="707886"/>
          </a:xfrm>
          <a:prstGeom prst="rect">
            <a:avLst/>
          </a:prstGeom>
          <a:noFill/>
        </p:spPr>
        <p:txBody>
          <a:bodyPr wrap="square" rtlCol="0">
            <a:spAutoFit/>
          </a:bodyPr>
          <a:lstStyle/>
          <a:p>
            <a:pPr algn="ctr"/>
            <a:r>
              <a:rPr lang="en-US" sz="2000" dirty="0"/>
              <a:t>OK, now let's see how to </a:t>
            </a:r>
            <a:r>
              <a:rPr lang="en-US" sz="2000" dirty="0">
                <a:solidFill>
                  <a:srgbClr val="FF0000"/>
                </a:solidFill>
              </a:rPr>
              <a:t>write to</a:t>
            </a:r>
            <a:r>
              <a:rPr lang="en-US" sz="2000" dirty="0"/>
              <a:t> a text file on your hard drive. There are two different options:</a:t>
            </a:r>
            <a:endParaRPr lang="en-US" sz="2000" dirty="0">
              <a:solidFill>
                <a:srgbClr val="FF0000"/>
              </a:solidFill>
            </a:endParaRPr>
          </a:p>
          <a:p>
            <a:pPr algn="ctr"/>
            <a:endParaRPr lang="en-US" sz="2000" dirty="0"/>
          </a:p>
        </p:txBody>
      </p:sp>
      <p:sp>
        <p:nvSpPr>
          <p:cNvPr id="20" name="TextBox 19">
            <a:extLst>
              <a:ext uri="{FF2B5EF4-FFF2-40B4-BE49-F238E27FC236}">
                <a16:creationId xmlns:a16="http://schemas.microsoft.com/office/drawing/2014/main" id="{0ACF29CB-D6FE-449F-B15F-A6DF2AC2C571}"/>
              </a:ext>
            </a:extLst>
          </p:cNvPr>
          <p:cNvSpPr txBox="1"/>
          <p:nvPr/>
        </p:nvSpPr>
        <p:spPr>
          <a:xfrm>
            <a:off x="6217803" y="1377692"/>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Appending to a File</a:t>
            </a:r>
          </a:p>
        </p:txBody>
      </p:sp>
      <p:sp>
        <p:nvSpPr>
          <p:cNvPr id="21" name="TextBox 20">
            <a:extLst>
              <a:ext uri="{FF2B5EF4-FFF2-40B4-BE49-F238E27FC236}">
                <a16:creationId xmlns:a16="http://schemas.microsoft.com/office/drawing/2014/main" id="{B7CF0A0F-CB06-4816-8472-31537AF13733}"/>
              </a:ext>
            </a:extLst>
          </p:cNvPr>
          <p:cNvSpPr txBox="1"/>
          <p:nvPr/>
        </p:nvSpPr>
        <p:spPr>
          <a:xfrm>
            <a:off x="6217800" y="2053877"/>
            <a:ext cx="5646205" cy="2331653"/>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/out.txt'</a:t>
            </a:r>
          </a:p>
          <a:p>
            <a:endParaRPr lang="en-US" sz="2000" dirty="0">
              <a:latin typeface="Consolas" panose="020B0609020204030204" pitchFamily="49" charset="0"/>
            </a:endParaRPr>
          </a:p>
          <a:p>
            <a:r>
              <a:rPr lang="en-US" sz="2000" dirty="0">
                <a:latin typeface="Consolas" panose="020B0609020204030204" pitchFamily="49" charset="0"/>
              </a:rPr>
              <a:t>with open(filename, "</a:t>
            </a:r>
            <a:r>
              <a:rPr lang="en-US" sz="2000" dirty="0">
                <a:solidFill>
                  <a:srgbClr val="FF0000"/>
                </a:solidFill>
                <a:latin typeface="Consolas" panose="020B0609020204030204" pitchFamily="49" charset="0"/>
              </a:rPr>
              <a:t>a</a:t>
            </a:r>
            <a:r>
              <a:rPr lang="en-US" sz="2000" dirty="0">
                <a:latin typeface="Consolas" panose="020B0609020204030204" pitchFamily="49" charset="0"/>
              </a:rPr>
              <a:t>") as </a:t>
            </a:r>
            <a:r>
              <a:rPr lang="en-US" sz="2000" dirty="0" err="1">
                <a:latin typeface="Consolas" panose="020B0609020204030204" pitchFamily="49" charset="0"/>
              </a:rPr>
              <a:t>file_obj</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('This adds four\n')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('lines to the end\n')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('of the original\n')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('file\n')</a:t>
            </a:r>
            <a:endParaRPr lang="en-US" sz="2000" dirty="0">
              <a:latin typeface="Consolas" panose="020B0609020204030204" pitchFamily="49" charset="0"/>
            </a:endParaRPr>
          </a:p>
        </p:txBody>
      </p:sp>
      <p:sp>
        <p:nvSpPr>
          <p:cNvPr id="13" name="TextBox 12">
            <a:extLst>
              <a:ext uri="{FF2B5EF4-FFF2-40B4-BE49-F238E27FC236}">
                <a16:creationId xmlns:a16="http://schemas.microsoft.com/office/drawing/2014/main" id="{80877E3B-5FEC-4D6F-9FE9-50F80F01D22B}"/>
              </a:ext>
            </a:extLst>
          </p:cNvPr>
          <p:cNvSpPr txBox="1"/>
          <p:nvPr/>
        </p:nvSpPr>
        <p:spPr>
          <a:xfrm>
            <a:off x="254455" y="1377692"/>
            <a:ext cx="5646205"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Overwriting a File</a:t>
            </a:r>
          </a:p>
        </p:txBody>
      </p:sp>
      <p:sp>
        <p:nvSpPr>
          <p:cNvPr id="14" name="TextBox 13">
            <a:extLst>
              <a:ext uri="{FF2B5EF4-FFF2-40B4-BE49-F238E27FC236}">
                <a16:creationId xmlns:a16="http://schemas.microsoft.com/office/drawing/2014/main" id="{6F2A9A95-A208-4F24-AD78-3E453E51DD15}"/>
              </a:ext>
            </a:extLst>
          </p:cNvPr>
          <p:cNvSpPr txBox="1"/>
          <p:nvPr/>
        </p:nvSpPr>
        <p:spPr>
          <a:xfrm>
            <a:off x="254452" y="2053876"/>
            <a:ext cx="5646205" cy="2331653"/>
          </a:xfrm>
          <a:prstGeom prst="rect">
            <a:avLst/>
          </a:prstGeom>
          <a:solidFill>
            <a:srgbClr val="EDF1F9"/>
          </a:solidFill>
          <a:ln>
            <a:solidFill>
              <a:schemeClr val="tx1"/>
            </a:solidFill>
          </a:ln>
        </p:spPr>
        <p:txBody>
          <a:bodyPr wrap="square" rtlCol="0">
            <a:noAutofit/>
          </a:bodyPr>
          <a:lstStyle/>
          <a:p>
            <a:r>
              <a:rPr lang="en-US" sz="2000" dirty="0">
                <a:latin typeface="Consolas" panose="020B0609020204030204" pitchFamily="49" charset="0"/>
              </a:rPr>
              <a:t>filename = '/Users/</a:t>
            </a:r>
            <a:r>
              <a:rPr lang="en-US" sz="2000" dirty="0" err="1">
                <a:latin typeface="Consolas" panose="020B0609020204030204" pitchFamily="49" charset="0"/>
              </a:rPr>
              <a:t>climberkip</a:t>
            </a:r>
            <a:r>
              <a:rPr lang="en-US" sz="2000" dirty="0">
                <a:latin typeface="Consolas" panose="020B0609020204030204" pitchFamily="49" charset="0"/>
              </a:rPr>
              <a:t>/out.txt'</a:t>
            </a:r>
          </a:p>
          <a:p>
            <a:endParaRPr lang="en-US" sz="2000" dirty="0">
              <a:latin typeface="Consolas" panose="020B0609020204030204" pitchFamily="49" charset="0"/>
            </a:endParaRPr>
          </a:p>
          <a:p>
            <a:r>
              <a:rPr lang="en-US" sz="2000" dirty="0">
                <a:latin typeface="Consolas" panose="020B0609020204030204" pitchFamily="49" charset="0"/>
              </a:rPr>
              <a:t>with open(filename, "</a:t>
            </a:r>
            <a:r>
              <a:rPr lang="en-US" sz="2000" dirty="0">
                <a:solidFill>
                  <a:srgbClr val="FF0000"/>
                </a:solidFill>
                <a:latin typeface="Consolas" panose="020B0609020204030204" pitchFamily="49" charset="0"/>
              </a:rPr>
              <a:t>w</a:t>
            </a:r>
            <a:r>
              <a:rPr lang="en-US" sz="2000" dirty="0">
                <a:latin typeface="Consolas" panose="020B0609020204030204" pitchFamily="49" charset="0"/>
              </a:rPr>
              <a:t>") as </a:t>
            </a:r>
            <a:r>
              <a:rPr lang="en-US" sz="2000" dirty="0" err="1">
                <a:latin typeface="Consolas" panose="020B0609020204030204" pitchFamily="49" charset="0"/>
              </a:rPr>
              <a:t>file_obj</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('This deletes\n')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('the original file\n')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('and replaces it\n')</a:t>
            </a:r>
          </a:p>
          <a:p>
            <a:r>
              <a:rPr lang="en-US" sz="2000" dirty="0">
                <a:solidFill>
                  <a:srgbClr val="009A46"/>
                </a:solidFill>
                <a:latin typeface="Consolas" panose="020B0609020204030204" pitchFamily="49" charset="0"/>
              </a:rPr>
              <a:t>  </a:t>
            </a:r>
            <a:r>
              <a:rPr lang="en-US" sz="2000" dirty="0" err="1">
                <a:solidFill>
                  <a:srgbClr val="009A46"/>
                </a:solidFill>
                <a:latin typeface="Consolas" panose="020B0609020204030204" pitchFamily="49" charset="0"/>
              </a:rPr>
              <a:t>file_obj.write</a:t>
            </a:r>
            <a:r>
              <a:rPr lang="en-US" sz="2000" dirty="0">
                <a:solidFill>
                  <a:srgbClr val="009A46"/>
                </a:solidFill>
                <a:latin typeface="Consolas" panose="020B0609020204030204" pitchFamily="49" charset="0"/>
              </a:rPr>
              <a:t>('w/these 4 lines\n')</a:t>
            </a:r>
            <a:endParaRPr lang="en-US" sz="2000" dirty="0">
              <a:latin typeface="Consolas" panose="020B0609020204030204" pitchFamily="49" charset="0"/>
            </a:endParaRPr>
          </a:p>
        </p:txBody>
      </p:sp>
      <p:grpSp>
        <p:nvGrpSpPr>
          <p:cNvPr id="22" name="Group 21">
            <a:extLst>
              <a:ext uri="{FF2B5EF4-FFF2-40B4-BE49-F238E27FC236}">
                <a16:creationId xmlns:a16="http://schemas.microsoft.com/office/drawing/2014/main" id="{A4B6D77A-9ADF-43C9-814D-428F762EDE3D}"/>
              </a:ext>
            </a:extLst>
          </p:cNvPr>
          <p:cNvGrpSpPr/>
          <p:nvPr/>
        </p:nvGrpSpPr>
        <p:grpSpPr>
          <a:xfrm>
            <a:off x="1313358" y="4402727"/>
            <a:ext cx="3428999" cy="2264514"/>
            <a:chOff x="1451114" y="5464816"/>
            <a:chExt cx="3428999" cy="2264514"/>
          </a:xfrm>
        </p:grpSpPr>
        <p:sp>
          <p:nvSpPr>
            <p:cNvPr id="23" name="Rectangle 22">
              <a:extLst>
                <a:ext uri="{FF2B5EF4-FFF2-40B4-BE49-F238E27FC236}">
                  <a16:creationId xmlns:a16="http://schemas.microsoft.com/office/drawing/2014/main" id="{4F6AF647-F122-48E7-A236-C59084812D01}"/>
                </a:ext>
              </a:extLst>
            </p:cNvPr>
            <p:cNvSpPr/>
            <p:nvPr/>
          </p:nvSpPr>
          <p:spPr>
            <a:xfrm>
              <a:off x="1530626" y="5791243"/>
              <a:ext cx="3349487" cy="1938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9C1E0A2-9D61-4261-9102-B4DACD9B19A9}"/>
                </a:ext>
              </a:extLst>
            </p:cNvPr>
            <p:cNvSpPr txBox="1"/>
            <p:nvPr/>
          </p:nvSpPr>
          <p:spPr>
            <a:xfrm>
              <a:off x="1451114" y="5464816"/>
              <a:ext cx="3220278" cy="400110"/>
            </a:xfrm>
            <a:prstGeom prst="rect">
              <a:avLst/>
            </a:prstGeom>
            <a:noFill/>
          </p:spPr>
          <p:txBody>
            <a:bodyPr wrap="square">
              <a:spAutoFit/>
            </a:bodyPr>
            <a:lstStyle/>
            <a:p>
              <a:r>
                <a:rPr lang="en-US" sz="2000" dirty="0">
                  <a:latin typeface="Consolas" panose="020B0609020204030204" pitchFamily="49" charset="0"/>
                </a:rPr>
                <a:t>out.txt</a:t>
              </a:r>
            </a:p>
          </p:txBody>
        </p:sp>
      </p:grpSp>
      <p:sp>
        <p:nvSpPr>
          <p:cNvPr id="6" name="TextBox 5">
            <a:extLst>
              <a:ext uri="{FF2B5EF4-FFF2-40B4-BE49-F238E27FC236}">
                <a16:creationId xmlns:a16="http://schemas.microsoft.com/office/drawing/2014/main" id="{2E7C8F57-D6D3-455B-BD76-FE1EFD85D3B7}"/>
              </a:ext>
            </a:extLst>
          </p:cNvPr>
          <p:cNvSpPr txBox="1"/>
          <p:nvPr/>
        </p:nvSpPr>
        <p:spPr>
          <a:xfrm>
            <a:off x="1349917" y="4754517"/>
            <a:ext cx="3288080" cy="1015663"/>
          </a:xfrm>
          <a:prstGeom prst="rect">
            <a:avLst/>
          </a:prstGeom>
          <a:noFill/>
        </p:spPr>
        <p:txBody>
          <a:bodyPr wrap="none" rtlCol="0">
            <a:spAutoFit/>
          </a:bodyPr>
          <a:lstStyle/>
          <a:p>
            <a:r>
              <a:rPr lang="en-US" sz="2000" dirty="0">
                <a:latin typeface="Consolas" panose="020B0609020204030204" pitchFamily="49" charset="0"/>
              </a:rPr>
              <a:t>These are the original</a:t>
            </a:r>
          </a:p>
          <a:p>
            <a:r>
              <a:rPr lang="en-US" sz="2000" dirty="0">
                <a:latin typeface="Consolas" panose="020B0609020204030204" pitchFamily="49" charset="0"/>
              </a:rPr>
              <a:t>file contents.</a:t>
            </a:r>
          </a:p>
          <a:p>
            <a:endParaRPr lang="en-US" sz="2000"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CCF33C5B-E39E-49F6-A3E1-A8F995E725B1}"/>
              </a:ext>
            </a:extLst>
          </p:cNvPr>
          <p:cNvCxnSpPr>
            <a:cxnSpLocks/>
          </p:cNvCxnSpPr>
          <p:nvPr/>
        </p:nvCxnSpPr>
        <p:spPr>
          <a:xfrm>
            <a:off x="9939" y="28606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Speech Bubble: Rectangle with Corners Rounded 32">
            <a:extLst>
              <a:ext uri="{FF2B5EF4-FFF2-40B4-BE49-F238E27FC236}">
                <a16:creationId xmlns:a16="http://schemas.microsoft.com/office/drawing/2014/main" id="{78FCC8F3-34CA-4287-8A3D-49DF2FE1460E}"/>
              </a:ext>
            </a:extLst>
          </p:cNvPr>
          <p:cNvSpPr/>
          <p:nvPr/>
        </p:nvSpPr>
        <p:spPr>
          <a:xfrm>
            <a:off x="4674556" y="3623193"/>
            <a:ext cx="3536185" cy="1184594"/>
          </a:xfrm>
          <a:prstGeom prst="wedgeRoundRectCallout">
            <a:avLst>
              <a:gd name="adj1" fmla="val -88948"/>
              <a:gd name="adj2" fmla="val -101282"/>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20000"/>
                    <a:lumOff val="80000"/>
                  </a:schemeClr>
                </a:solidFill>
                <a:latin typeface="Corbel" panose="020B0503020204020204" pitchFamily="34" charset="0"/>
              </a:rPr>
              <a:t>"w"</a:t>
            </a:r>
            <a:r>
              <a:rPr lang="en-US" sz="2000" dirty="0">
                <a:latin typeface="Corbel" panose="020B0503020204020204" pitchFamily="34" charset="0"/>
              </a:rPr>
              <a:t> means we are opening the file for writing and will delete the original contents first.</a:t>
            </a:r>
          </a:p>
        </p:txBody>
      </p:sp>
      <p:cxnSp>
        <p:nvCxnSpPr>
          <p:cNvPr id="34" name="Straight Arrow Connector 33">
            <a:extLst>
              <a:ext uri="{FF2B5EF4-FFF2-40B4-BE49-F238E27FC236}">
                <a16:creationId xmlns:a16="http://schemas.microsoft.com/office/drawing/2014/main" id="{74DB8186-B06B-4C96-B2FB-92322F92B6B9}"/>
              </a:ext>
            </a:extLst>
          </p:cNvPr>
          <p:cNvCxnSpPr>
            <a:cxnSpLocks/>
          </p:cNvCxnSpPr>
          <p:nvPr/>
        </p:nvCxnSpPr>
        <p:spPr>
          <a:xfrm>
            <a:off x="322853" y="317150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AE60015-1174-405F-BC86-B0A79BC085C3}"/>
              </a:ext>
            </a:extLst>
          </p:cNvPr>
          <p:cNvSpPr txBox="1"/>
          <p:nvPr/>
        </p:nvSpPr>
        <p:spPr>
          <a:xfrm>
            <a:off x="1349917" y="4757689"/>
            <a:ext cx="1877437"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This deletes</a:t>
            </a:r>
          </a:p>
        </p:txBody>
      </p:sp>
      <p:sp>
        <p:nvSpPr>
          <p:cNvPr id="37" name="TextBox 36">
            <a:extLst>
              <a:ext uri="{FF2B5EF4-FFF2-40B4-BE49-F238E27FC236}">
                <a16:creationId xmlns:a16="http://schemas.microsoft.com/office/drawing/2014/main" id="{32BC4DBC-A80D-456F-89E0-28D512DB19B4}"/>
              </a:ext>
            </a:extLst>
          </p:cNvPr>
          <p:cNvSpPr txBox="1"/>
          <p:nvPr/>
        </p:nvSpPr>
        <p:spPr>
          <a:xfrm>
            <a:off x="1349917" y="5072886"/>
            <a:ext cx="2582758"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the original file</a:t>
            </a:r>
          </a:p>
        </p:txBody>
      </p:sp>
      <p:cxnSp>
        <p:nvCxnSpPr>
          <p:cNvPr id="38" name="Straight Arrow Connector 37">
            <a:extLst>
              <a:ext uri="{FF2B5EF4-FFF2-40B4-BE49-F238E27FC236}">
                <a16:creationId xmlns:a16="http://schemas.microsoft.com/office/drawing/2014/main" id="{A566D766-027C-46D7-BABF-F022A6BBF099}"/>
              </a:ext>
            </a:extLst>
          </p:cNvPr>
          <p:cNvCxnSpPr>
            <a:cxnSpLocks/>
          </p:cNvCxnSpPr>
          <p:nvPr/>
        </p:nvCxnSpPr>
        <p:spPr>
          <a:xfrm>
            <a:off x="338337" y="345881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37C8E4-7F2F-4FFC-B80C-98D47C8A2A88}"/>
              </a:ext>
            </a:extLst>
          </p:cNvPr>
          <p:cNvSpPr txBox="1"/>
          <p:nvPr/>
        </p:nvSpPr>
        <p:spPr>
          <a:xfrm>
            <a:off x="1349917" y="5388083"/>
            <a:ext cx="2441694"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and replaces it </a:t>
            </a:r>
          </a:p>
        </p:txBody>
      </p:sp>
      <p:cxnSp>
        <p:nvCxnSpPr>
          <p:cNvPr id="40" name="Straight Arrow Connector 39">
            <a:extLst>
              <a:ext uri="{FF2B5EF4-FFF2-40B4-BE49-F238E27FC236}">
                <a16:creationId xmlns:a16="http://schemas.microsoft.com/office/drawing/2014/main" id="{8D9EF03D-0589-4933-8E26-D2C7A1754188}"/>
              </a:ext>
            </a:extLst>
          </p:cNvPr>
          <p:cNvCxnSpPr>
            <a:cxnSpLocks/>
          </p:cNvCxnSpPr>
          <p:nvPr/>
        </p:nvCxnSpPr>
        <p:spPr>
          <a:xfrm>
            <a:off x="338337" y="375924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33A7BEE-E3DC-4C0B-AC5F-0CA9786C8ADF}"/>
              </a:ext>
            </a:extLst>
          </p:cNvPr>
          <p:cNvSpPr txBox="1"/>
          <p:nvPr/>
        </p:nvSpPr>
        <p:spPr>
          <a:xfrm>
            <a:off x="1349917" y="5703281"/>
            <a:ext cx="2300630"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w/these 4 lines</a:t>
            </a:r>
          </a:p>
        </p:txBody>
      </p:sp>
      <p:cxnSp>
        <p:nvCxnSpPr>
          <p:cNvPr id="43" name="Straight Arrow Connector 42">
            <a:extLst>
              <a:ext uri="{FF2B5EF4-FFF2-40B4-BE49-F238E27FC236}">
                <a16:creationId xmlns:a16="http://schemas.microsoft.com/office/drawing/2014/main" id="{CF26F480-17AE-436A-9D93-D37ED16DDE34}"/>
              </a:ext>
            </a:extLst>
          </p:cNvPr>
          <p:cNvCxnSpPr>
            <a:cxnSpLocks/>
          </p:cNvCxnSpPr>
          <p:nvPr/>
        </p:nvCxnSpPr>
        <p:spPr>
          <a:xfrm>
            <a:off x="367736" y="40709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Speech Bubble: Rectangle with Corners Rounded 43">
            <a:extLst>
              <a:ext uri="{FF2B5EF4-FFF2-40B4-BE49-F238E27FC236}">
                <a16:creationId xmlns:a16="http://schemas.microsoft.com/office/drawing/2014/main" id="{666AE2D1-1334-463A-A80A-B9711B63C547}"/>
              </a:ext>
            </a:extLst>
          </p:cNvPr>
          <p:cNvSpPr/>
          <p:nvPr/>
        </p:nvSpPr>
        <p:spPr>
          <a:xfrm>
            <a:off x="4952700" y="1646245"/>
            <a:ext cx="3536185" cy="1184594"/>
          </a:xfrm>
          <a:prstGeom prst="wedgeRoundRectCallout">
            <a:avLst>
              <a:gd name="adj1" fmla="val -102439"/>
              <a:gd name="adj2" fmla="val 68203"/>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These must be strings – other types aren't allowed.</a:t>
            </a:r>
          </a:p>
        </p:txBody>
      </p:sp>
      <p:cxnSp>
        <p:nvCxnSpPr>
          <p:cNvPr id="45" name="Straight Arrow Connector 44">
            <a:extLst>
              <a:ext uri="{FF2B5EF4-FFF2-40B4-BE49-F238E27FC236}">
                <a16:creationId xmlns:a16="http://schemas.microsoft.com/office/drawing/2014/main" id="{CC934465-E6DC-435C-BD8B-1E92995E1593}"/>
              </a:ext>
            </a:extLst>
          </p:cNvPr>
          <p:cNvCxnSpPr>
            <a:cxnSpLocks/>
          </p:cNvCxnSpPr>
          <p:nvPr/>
        </p:nvCxnSpPr>
        <p:spPr>
          <a:xfrm>
            <a:off x="5970104" y="28720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95404DF-6040-42C2-A65C-58ECCAB36D66}"/>
              </a:ext>
            </a:extLst>
          </p:cNvPr>
          <p:cNvGrpSpPr/>
          <p:nvPr/>
        </p:nvGrpSpPr>
        <p:grpSpPr>
          <a:xfrm>
            <a:off x="7466303" y="4426627"/>
            <a:ext cx="3428999" cy="2264514"/>
            <a:chOff x="1451114" y="5464816"/>
            <a:chExt cx="3428999" cy="2264514"/>
          </a:xfrm>
        </p:grpSpPr>
        <p:sp>
          <p:nvSpPr>
            <p:cNvPr id="47" name="Rectangle 46">
              <a:extLst>
                <a:ext uri="{FF2B5EF4-FFF2-40B4-BE49-F238E27FC236}">
                  <a16:creationId xmlns:a16="http://schemas.microsoft.com/office/drawing/2014/main" id="{54F2DC4A-6409-4ECD-BB11-DEC848CAA3E6}"/>
                </a:ext>
              </a:extLst>
            </p:cNvPr>
            <p:cNvSpPr/>
            <p:nvPr/>
          </p:nvSpPr>
          <p:spPr>
            <a:xfrm>
              <a:off x="1530626" y="5791243"/>
              <a:ext cx="3349487" cy="1938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5051C6F-4619-4954-A436-58340671DF98}"/>
                </a:ext>
              </a:extLst>
            </p:cNvPr>
            <p:cNvSpPr txBox="1"/>
            <p:nvPr/>
          </p:nvSpPr>
          <p:spPr>
            <a:xfrm>
              <a:off x="1451114" y="5464816"/>
              <a:ext cx="3220278" cy="400110"/>
            </a:xfrm>
            <a:prstGeom prst="rect">
              <a:avLst/>
            </a:prstGeom>
            <a:noFill/>
          </p:spPr>
          <p:txBody>
            <a:bodyPr wrap="square">
              <a:spAutoFit/>
            </a:bodyPr>
            <a:lstStyle/>
            <a:p>
              <a:r>
                <a:rPr lang="en-US" sz="2000" dirty="0">
                  <a:latin typeface="Consolas" panose="020B0609020204030204" pitchFamily="49" charset="0"/>
                </a:rPr>
                <a:t>out.txt</a:t>
              </a:r>
            </a:p>
          </p:txBody>
        </p:sp>
      </p:grpSp>
      <p:sp>
        <p:nvSpPr>
          <p:cNvPr id="49" name="TextBox 48">
            <a:extLst>
              <a:ext uri="{FF2B5EF4-FFF2-40B4-BE49-F238E27FC236}">
                <a16:creationId xmlns:a16="http://schemas.microsoft.com/office/drawing/2014/main" id="{9CBE1651-630C-4524-A3C1-05697544609E}"/>
              </a:ext>
            </a:extLst>
          </p:cNvPr>
          <p:cNvSpPr txBox="1"/>
          <p:nvPr/>
        </p:nvSpPr>
        <p:spPr>
          <a:xfrm>
            <a:off x="7562496" y="4778417"/>
            <a:ext cx="3288080" cy="1015663"/>
          </a:xfrm>
          <a:prstGeom prst="rect">
            <a:avLst/>
          </a:prstGeom>
          <a:noFill/>
        </p:spPr>
        <p:txBody>
          <a:bodyPr wrap="none" rtlCol="0">
            <a:spAutoFit/>
          </a:bodyPr>
          <a:lstStyle/>
          <a:p>
            <a:r>
              <a:rPr lang="en-US" sz="2000" dirty="0">
                <a:latin typeface="Consolas" panose="020B0609020204030204" pitchFamily="49" charset="0"/>
              </a:rPr>
              <a:t>These are the original</a:t>
            </a:r>
          </a:p>
          <a:p>
            <a:r>
              <a:rPr lang="en-US" sz="2000" dirty="0">
                <a:latin typeface="Consolas" panose="020B0609020204030204" pitchFamily="49" charset="0"/>
              </a:rPr>
              <a:t>file contents.</a:t>
            </a:r>
          </a:p>
          <a:p>
            <a:endParaRPr lang="en-US" sz="2000" dirty="0">
              <a:latin typeface="Consolas" panose="020B0609020204030204" pitchFamily="49" charset="0"/>
            </a:endParaRPr>
          </a:p>
        </p:txBody>
      </p:sp>
      <p:sp>
        <p:nvSpPr>
          <p:cNvPr id="50" name="Speech Bubble: Rectangle with Corners Rounded 49">
            <a:extLst>
              <a:ext uri="{FF2B5EF4-FFF2-40B4-BE49-F238E27FC236}">
                <a16:creationId xmlns:a16="http://schemas.microsoft.com/office/drawing/2014/main" id="{D1BC33F0-162F-4566-9171-F1702336BFAA}"/>
              </a:ext>
            </a:extLst>
          </p:cNvPr>
          <p:cNvSpPr/>
          <p:nvPr/>
        </p:nvSpPr>
        <p:spPr>
          <a:xfrm>
            <a:off x="3930118" y="179623"/>
            <a:ext cx="3536185" cy="1184594"/>
          </a:xfrm>
          <a:prstGeom prst="wedgeRoundRectCallout">
            <a:avLst>
              <a:gd name="adj1" fmla="val 103023"/>
              <a:gd name="adj2" fmla="val 168048"/>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20000"/>
                    <a:lumOff val="80000"/>
                  </a:schemeClr>
                </a:solidFill>
                <a:latin typeface="Corbel" panose="020B0503020204020204" pitchFamily="34" charset="0"/>
              </a:rPr>
              <a:t>"a" </a:t>
            </a:r>
            <a:r>
              <a:rPr lang="en-US" sz="2000" dirty="0">
                <a:latin typeface="Corbel" panose="020B0503020204020204" pitchFamily="34" charset="0"/>
              </a:rPr>
              <a:t>means we are appending data onto the end of the file, adding to its original contents.</a:t>
            </a:r>
          </a:p>
        </p:txBody>
      </p:sp>
      <p:cxnSp>
        <p:nvCxnSpPr>
          <p:cNvPr id="52" name="Straight Arrow Connector 51">
            <a:extLst>
              <a:ext uri="{FF2B5EF4-FFF2-40B4-BE49-F238E27FC236}">
                <a16:creationId xmlns:a16="http://schemas.microsoft.com/office/drawing/2014/main" id="{07D3F3B8-B91E-47FA-A9B9-A9DBA4C02289}"/>
              </a:ext>
            </a:extLst>
          </p:cNvPr>
          <p:cNvCxnSpPr>
            <a:cxnSpLocks/>
          </p:cNvCxnSpPr>
          <p:nvPr/>
        </p:nvCxnSpPr>
        <p:spPr>
          <a:xfrm>
            <a:off x="6267077" y="31668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5577336-F817-4744-8AB6-2618AE5C59A2}"/>
              </a:ext>
            </a:extLst>
          </p:cNvPr>
          <p:cNvSpPr txBox="1"/>
          <p:nvPr/>
        </p:nvSpPr>
        <p:spPr>
          <a:xfrm>
            <a:off x="7562496" y="5379222"/>
            <a:ext cx="2159566"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This adds four</a:t>
            </a:r>
          </a:p>
        </p:txBody>
      </p:sp>
      <p:sp>
        <p:nvSpPr>
          <p:cNvPr id="54" name="TextBox 53">
            <a:extLst>
              <a:ext uri="{FF2B5EF4-FFF2-40B4-BE49-F238E27FC236}">
                <a16:creationId xmlns:a16="http://schemas.microsoft.com/office/drawing/2014/main" id="{4E75E641-1BD0-4DCD-BBBC-FB6D884C4DD1}"/>
              </a:ext>
            </a:extLst>
          </p:cNvPr>
          <p:cNvSpPr txBox="1"/>
          <p:nvPr/>
        </p:nvSpPr>
        <p:spPr>
          <a:xfrm>
            <a:off x="7562496" y="5694419"/>
            <a:ext cx="2441694"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lines to the end</a:t>
            </a:r>
          </a:p>
        </p:txBody>
      </p:sp>
      <p:cxnSp>
        <p:nvCxnSpPr>
          <p:cNvPr id="55" name="Straight Arrow Connector 54">
            <a:extLst>
              <a:ext uri="{FF2B5EF4-FFF2-40B4-BE49-F238E27FC236}">
                <a16:creationId xmlns:a16="http://schemas.microsoft.com/office/drawing/2014/main" id="{D3886BB0-56C4-4A78-A673-97FF447626CB}"/>
              </a:ext>
            </a:extLst>
          </p:cNvPr>
          <p:cNvCxnSpPr>
            <a:cxnSpLocks/>
          </p:cNvCxnSpPr>
          <p:nvPr/>
        </p:nvCxnSpPr>
        <p:spPr>
          <a:xfrm>
            <a:off x="6282561" y="34839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967583C-C85E-48B6-B9CD-B40A7112C9E6}"/>
              </a:ext>
            </a:extLst>
          </p:cNvPr>
          <p:cNvSpPr txBox="1"/>
          <p:nvPr/>
        </p:nvSpPr>
        <p:spPr>
          <a:xfrm>
            <a:off x="7562496" y="6009616"/>
            <a:ext cx="2300630"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of the original</a:t>
            </a:r>
          </a:p>
        </p:txBody>
      </p:sp>
      <p:cxnSp>
        <p:nvCxnSpPr>
          <p:cNvPr id="57" name="Straight Arrow Connector 56">
            <a:extLst>
              <a:ext uri="{FF2B5EF4-FFF2-40B4-BE49-F238E27FC236}">
                <a16:creationId xmlns:a16="http://schemas.microsoft.com/office/drawing/2014/main" id="{2E49F2F3-0B56-4A38-B0FA-AE25000A71C2}"/>
              </a:ext>
            </a:extLst>
          </p:cNvPr>
          <p:cNvCxnSpPr>
            <a:cxnSpLocks/>
          </p:cNvCxnSpPr>
          <p:nvPr/>
        </p:nvCxnSpPr>
        <p:spPr>
          <a:xfrm>
            <a:off x="6282561" y="37744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027A983-23FC-49B6-8994-B43ACA36686C}"/>
              </a:ext>
            </a:extLst>
          </p:cNvPr>
          <p:cNvSpPr txBox="1"/>
          <p:nvPr/>
        </p:nvSpPr>
        <p:spPr>
          <a:xfrm>
            <a:off x="7562496" y="6324814"/>
            <a:ext cx="748923" cy="400110"/>
          </a:xfrm>
          <a:prstGeom prst="rect">
            <a:avLst/>
          </a:prstGeom>
          <a:noFill/>
        </p:spPr>
        <p:txBody>
          <a:bodyPr wrap="none" rtlCol="0">
            <a:spAutoFit/>
          </a:bodyPr>
          <a:lstStyle/>
          <a:p>
            <a:r>
              <a:rPr lang="en-US" sz="2000" dirty="0">
                <a:solidFill>
                  <a:srgbClr val="009A46"/>
                </a:solidFill>
                <a:latin typeface="Consolas" panose="020B0609020204030204" pitchFamily="49" charset="0"/>
              </a:rPr>
              <a:t>file</a:t>
            </a:r>
          </a:p>
        </p:txBody>
      </p:sp>
      <p:cxnSp>
        <p:nvCxnSpPr>
          <p:cNvPr id="59" name="Straight Arrow Connector 58">
            <a:extLst>
              <a:ext uri="{FF2B5EF4-FFF2-40B4-BE49-F238E27FC236}">
                <a16:creationId xmlns:a16="http://schemas.microsoft.com/office/drawing/2014/main" id="{9A80EF6D-928F-483C-BC51-895C398C398B}"/>
              </a:ext>
            </a:extLst>
          </p:cNvPr>
          <p:cNvCxnSpPr>
            <a:cxnSpLocks/>
          </p:cNvCxnSpPr>
          <p:nvPr/>
        </p:nvCxnSpPr>
        <p:spPr>
          <a:xfrm>
            <a:off x="6311960" y="41060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black rectangle with a black background&#10;&#10;Description automatically generated with low confidence">
            <a:extLst>
              <a:ext uri="{FF2B5EF4-FFF2-40B4-BE49-F238E27FC236}">
                <a16:creationId xmlns:a16="http://schemas.microsoft.com/office/drawing/2014/main" id="{4D71A9A4-3707-44C8-A113-FC6185DF6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4810391"/>
            <a:ext cx="295008" cy="295008"/>
          </a:xfrm>
          <a:prstGeom prst="rect">
            <a:avLst/>
          </a:prstGeom>
        </p:spPr>
      </p:pic>
      <p:sp>
        <p:nvSpPr>
          <p:cNvPr id="60" name="Speech Bubble: Rectangle with Corners Rounded 59">
            <a:extLst>
              <a:ext uri="{FF2B5EF4-FFF2-40B4-BE49-F238E27FC236}">
                <a16:creationId xmlns:a16="http://schemas.microsoft.com/office/drawing/2014/main" id="{28028A39-7084-42DD-9E31-044E4CDF5BBD}"/>
              </a:ext>
            </a:extLst>
          </p:cNvPr>
          <p:cNvSpPr/>
          <p:nvPr/>
        </p:nvSpPr>
        <p:spPr>
          <a:xfrm>
            <a:off x="4275643" y="5166719"/>
            <a:ext cx="3755174" cy="1210385"/>
          </a:xfrm>
          <a:prstGeom prst="wedgeRoundRectCallout">
            <a:avLst>
              <a:gd name="adj1" fmla="val -123095"/>
              <a:gd name="adj2" fmla="val -66096"/>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file object maintains </a:t>
            </a:r>
            <a:r>
              <a:rPr lang="en-US" sz="2000" dirty="0">
                <a:solidFill>
                  <a:schemeClr val="accent2">
                    <a:lumMod val="20000"/>
                    <a:lumOff val="80000"/>
                  </a:schemeClr>
                </a:solidFill>
                <a:latin typeface="Corbel" panose="020B0503020204020204" pitchFamily="34" charset="0"/>
              </a:rPr>
              <a:t>a "write cursor" </a:t>
            </a:r>
            <a:r>
              <a:rPr lang="en-US" sz="2000" dirty="0">
                <a:latin typeface="Corbel" panose="020B0503020204020204" pitchFamily="34" charset="0"/>
              </a:rPr>
              <a:t>which indicates where data is to be written.</a:t>
            </a:r>
          </a:p>
        </p:txBody>
      </p:sp>
      <p:pic>
        <p:nvPicPr>
          <p:cNvPr id="61" name="Picture 60" descr="A black rectangle with a black background&#10;&#10;Description automatically generated with low confidence">
            <a:extLst>
              <a:ext uri="{FF2B5EF4-FFF2-40B4-BE49-F238E27FC236}">
                <a16:creationId xmlns:a16="http://schemas.microsoft.com/office/drawing/2014/main" id="{693CE67C-8661-4DE2-8B22-926DE9201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5114439"/>
            <a:ext cx="295008" cy="295008"/>
          </a:xfrm>
          <a:prstGeom prst="rect">
            <a:avLst/>
          </a:prstGeom>
        </p:spPr>
      </p:pic>
      <p:pic>
        <p:nvPicPr>
          <p:cNvPr id="62" name="Picture 61" descr="A black rectangle with a black background&#10;&#10;Description automatically generated with low confidence">
            <a:extLst>
              <a:ext uri="{FF2B5EF4-FFF2-40B4-BE49-F238E27FC236}">
                <a16:creationId xmlns:a16="http://schemas.microsoft.com/office/drawing/2014/main" id="{BC36EEF2-D855-4A46-A7AF-EC29CD261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5418487"/>
            <a:ext cx="295008" cy="295008"/>
          </a:xfrm>
          <a:prstGeom prst="rect">
            <a:avLst/>
          </a:prstGeom>
        </p:spPr>
      </p:pic>
      <p:pic>
        <p:nvPicPr>
          <p:cNvPr id="63" name="Picture 62" descr="A black rectangle with a black background&#10;&#10;Description automatically generated with low confidence">
            <a:extLst>
              <a:ext uri="{FF2B5EF4-FFF2-40B4-BE49-F238E27FC236}">
                <a16:creationId xmlns:a16="http://schemas.microsoft.com/office/drawing/2014/main" id="{F6CBAD8A-A4CA-4B16-9B18-FA441E3C8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5722535"/>
            <a:ext cx="295008" cy="295008"/>
          </a:xfrm>
          <a:prstGeom prst="rect">
            <a:avLst/>
          </a:prstGeom>
        </p:spPr>
      </p:pic>
      <p:pic>
        <p:nvPicPr>
          <p:cNvPr id="64" name="Picture 63" descr="A black rectangle with a black background&#10;&#10;Description automatically generated with low confidence">
            <a:extLst>
              <a:ext uri="{FF2B5EF4-FFF2-40B4-BE49-F238E27FC236}">
                <a16:creationId xmlns:a16="http://schemas.microsoft.com/office/drawing/2014/main" id="{35F0F13F-22E8-4C8E-91A0-D112BC273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88" y="6026582"/>
            <a:ext cx="295008" cy="295008"/>
          </a:xfrm>
          <a:prstGeom prst="rect">
            <a:avLst/>
          </a:prstGeom>
        </p:spPr>
      </p:pic>
      <p:pic>
        <p:nvPicPr>
          <p:cNvPr id="65" name="Picture 64" descr="A black rectangle with a black background&#10;&#10;Description automatically generated with low confidence">
            <a:extLst>
              <a:ext uri="{FF2B5EF4-FFF2-40B4-BE49-F238E27FC236}">
                <a16:creationId xmlns:a16="http://schemas.microsoft.com/office/drawing/2014/main" id="{A1E32CBB-1EFE-4C7D-9A53-856588F2F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952" y="5438856"/>
            <a:ext cx="295008" cy="295008"/>
          </a:xfrm>
          <a:prstGeom prst="rect">
            <a:avLst/>
          </a:prstGeom>
        </p:spPr>
      </p:pic>
      <p:pic>
        <p:nvPicPr>
          <p:cNvPr id="66" name="Picture 65" descr="A black rectangle with a black background&#10;&#10;Description automatically generated with low confidence">
            <a:extLst>
              <a:ext uri="{FF2B5EF4-FFF2-40B4-BE49-F238E27FC236}">
                <a16:creationId xmlns:a16="http://schemas.microsoft.com/office/drawing/2014/main" id="{71F3DA57-5DE5-4143-9C91-695557009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952" y="5742904"/>
            <a:ext cx="295008" cy="295008"/>
          </a:xfrm>
          <a:prstGeom prst="rect">
            <a:avLst/>
          </a:prstGeom>
        </p:spPr>
      </p:pic>
      <p:pic>
        <p:nvPicPr>
          <p:cNvPr id="67" name="Picture 66" descr="A black rectangle with a black background&#10;&#10;Description automatically generated with low confidence">
            <a:extLst>
              <a:ext uri="{FF2B5EF4-FFF2-40B4-BE49-F238E27FC236}">
                <a16:creationId xmlns:a16="http://schemas.microsoft.com/office/drawing/2014/main" id="{45117153-873E-450C-B2CA-586BFB5D3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952" y="6046952"/>
            <a:ext cx="295008" cy="295008"/>
          </a:xfrm>
          <a:prstGeom prst="rect">
            <a:avLst/>
          </a:prstGeom>
        </p:spPr>
      </p:pic>
      <p:pic>
        <p:nvPicPr>
          <p:cNvPr id="68" name="Picture 67" descr="A black rectangle with a black background&#10;&#10;Description automatically generated with low confidence">
            <a:extLst>
              <a:ext uri="{FF2B5EF4-FFF2-40B4-BE49-F238E27FC236}">
                <a16:creationId xmlns:a16="http://schemas.microsoft.com/office/drawing/2014/main" id="{DAAF9870-A279-4A19-809A-78C6787ED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952" y="6351000"/>
            <a:ext cx="295008" cy="295008"/>
          </a:xfrm>
          <a:prstGeom prst="rect">
            <a:avLst/>
          </a:prstGeom>
        </p:spPr>
      </p:pic>
      <p:grpSp>
        <p:nvGrpSpPr>
          <p:cNvPr id="70" name="Group 69">
            <a:extLst>
              <a:ext uri="{FF2B5EF4-FFF2-40B4-BE49-F238E27FC236}">
                <a16:creationId xmlns:a16="http://schemas.microsoft.com/office/drawing/2014/main" id="{55F12B48-C251-43AD-8C11-C5A6369B2B37}"/>
              </a:ext>
            </a:extLst>
          </p:cNvPr>
          <p:cNvGrpSpPr/>
          <p:nvPr/>
        </p:nvGrpSpPr>
        <p:grpSpPr>
          <a:xfrm>
            <a:off x="7200541" y="4731275"/>
            <a:ext cx="4929289" cy="2077008"/>
            <a:chOff x="7212094" y="-7912"/>
            <a:chExt cx="4929289" cy="2077008"/>
          </a:xfrm>
        </p:grpSpPr>
        <p:grpSp>
          <p:nvGrpSpPr>
            <p:cNvPr id="71" name="Group 70">
              <a:extLst>
                <a:ext uri="{FF2B5EF4-FFF2-40B4-BE49-F238E27FC236}">
                  <a16:creationId xmlns:a16="http://schemas.microsoft.com/office/drawing/2014/main" id="{6990B46C-73FA-4E11-8CB7-EF7858E5A7C5}"/>
                </a:ext>
              </a:extLst>
            </p:cNvPr>
            <p:cNvGrpSpPr/>
            <p:nvPr/>
          </p:nvGrpSpPr>
          <p:grpSpPr>
            <a:xfrm>
              <a:off x="7212094" y="-7912"/>
              <a:ext cx="4924644" cy="2077008"/>
              <a:chOff x="7817274" y="4772008"/>
              <a:chExt cx="4924644" cy="2077008"/>
            </a:xfrm>
          </p:grpSpPr>
          <p:grpSp>
            <p:nvGrpSpPr>
              <p:cNvPr id="73" name="Group 72">
                <a:extLst>
                  <a:ext uri="{FF2B5EF4-FFF2-40B4-BE49-F238E27FC236}">
                    <a16:creationId xmlns:a16="http://schemas.microsoft.com/office/drawing/2014/main" id="{2EAD644F-49D6-4FFC-818E-B03410BF13BB}"/>
                  </a:ext>
                </a:extLst>
              </p:cNvPr>
              <p:cNvGrpSpPr/>
              <p:nvPr/>
            </p:nvGrpSpPr>
            <p:grpSpPr>
              <a:xfrm>
                <a:off x="7817274" y="4772008"/>
                <a:ext cx="4924644" cy="2077008"/>
                <a:chOff x="8055815" y="4394470"/>
                <a:chExt cx="4924644" cy="2077008"/>
              </a:xfrm>
            </p:grpSpPr>
            <p:sp>
              <p:nvSpPr>
                <p:cNvPr id="75" name="Rectangle: Rounded Corners 74">
                  <a:extLst>
                    <a:ext uri="{FF2B5EF4-FFF2-40B4-BE49-F238E27FC236}">
                      <a16:creationId xmlns:a16="http://schemas.microsoft.com/office/drawing/2014/main" id="{F4FC971F-B734-4B91-8296-C0F335E36371}"/>
                    </a:ext>
                  </a:extLst>
                </p:cNvPr>
                <p:cNvSpPr/>
                <p:nvPr/>
              </p:nvSpPr>
              <p:spPr>
                <a:xfrm>
                  <a:off x="8055815" y="4426226"/>
                  <a:ext cx="4924644"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TextBox 75">
                  <a:extLst>
                    <a:ext uri="{FF2B5EF4-FFF2-40B4-BE49-F238E27FC236}">
                      <a16:creationId xmlns:a16="http://schemas.microsoft.com/office/drawing/2014/main" id="{2731A01D-CE42-4A36-AD0E-808EF7BAF135}"/>
                    </a:ext>
                  </a:extLst>
                </p:cNvPr>
                <p:cNvSpPr txBox="1"/>
                <p:nvPr/>
              </p:nvSpPr>
              <p:spPr>
                <a:xfrm>
                  <a:off x="8163179" y="4394470"/>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74" name="Picture 45" descr="spinhead">
                <a:extLst>
                  <a:ext uri="{FF2B5EF4-FFF2-40B4-BE49-F238E27FC236}">
                    <a16:creationId xmlns:a16="http://schemas.microsoft.com/office/drawing/2014/main" id="{12E96710-EA23-4ECA-AED2-173FBFBF625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27648" y="5152624"/>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72" name="TextBox 71">
              <a:extLst>
                <a:ext uri="{FF2B5EF4-FFF2-40B4-BE49-F238E27FC236}">
                  <a16:creationId xmlns:a16="http://schemas.microsoft.com/office/drawing/2014/main" id="{DF342C18-F6D0-47D5-A883-26020D336BFB}"/>
                </a:ext>
              </a:extLst>
            </p:cNvPr>
            <p:cNvSpPr txBox="1"/>
            <p:nvPr/>
          </p:nvSpPr>
          <p:spPr>
            <a:xfrm>
              <a:off x="8165474" y="449591"/>
              <a:ext cx="3975909" cy="1538883"/>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a:t>
              </a:r>
              <a:r>
                <a:rPr lang="en-US" sz="2000" dirty="0">
                  <a:latin typeface="Comic Sans MS" panose="030F0702030302020204" pitchFamily="66" charset="0"/>
                </a:rPr>
                <a:t>What about </a:t>
              </a:r>
              <a:r>
                <a:rPr lang="en-US" sz="2000" dirty="0">
                  <a:solidFill>
                    <a:schemeClr val="tx1"/>
                  </a:solidFill>
                  <a:latin typeface="Comic Sans MS" panose="030F0702030302020204" pitchFamily="66" charset="0"/>
                </a:rPr>
                <a:t>reading and writing to binary files, Carey?</a:t>
              </a:r>
            </a:p>
            <a:p>
              <a:pPr algn="ctr"/>
              <a:endParaRPr lang="en-US" sz="1400" dirty="0">
                <a:latin typeface="Comic Sans MS" panose="030F0702030302020204" pitchFamily="66" charset="0"/>
              </a:endParaRPr>
            </a:p>
            <a:p>
              <a:pPr algn="ctr"/>
              <a:r>
                <a:rPr lang="en-US" sz="2000" dirty="0">
                  <a:latin typeface="Comic Sans MS" panose="030F0702030302020204" pitchFamily="66" charset="0"/>
                </a:rPr>
                <a:t>That's used for applications like databases and big data!'</a:t>
              </a:r>
              <a:endParaRPr lang="en-US" sz="2000" dirty="0">
                <a:solidFill>
                  <a:schemeClr val="tx1"/>
                </a:solidFill>
                <a:latin typeface="Comic Sans MS" panose="030F0702030302020204" pitchFamily="66" charset="0"/>
              </a:endParaRPr>
            </a:p>
          </p:txBody>
        </p:sp>
      </p:grpSp>
    </p:spTree>
    <p:extLst>
      <p:ext uri="{BB962C8B-B14F-4D97-AF65-F5344CB8AC3E}">
        <p14:creationId xmlns:p14="http://schemas.microsoft.com/office/powerpoint/2010/main" val="267209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4.58333E-6 -3.33333E-6 L 0.09856 0.27547 " pathEditMode="relative" rAng="0" ptsTypes="AA">
                                      <p:cBhvr>
                                        <p:cTn id="47" dur="2000" fill="hold"/>
                                        <p:tgtEl>
                                          <p:spTgt spid="33"/>
                                        </p:tgtEl>
                                        <p:attrNameLst>
                                          <p:attrName>ppt_x</p:attrName>
                                          <p:attrName>ppt_y</p:attrName>
                                        </p:attrNameLst>
                                      </p:cBhvr>
                                      <p:rCtr x="4922" y="13773"/>
                                    </p:animMotion>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500"/>
                                        <p:tgtEl>
                                          <p:spTgt spid="6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6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3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6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3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left)">
                                      <p:cBhvr>
                                        <p:cTn id="100" dur="500"/>
                                        <p:tgtEl>
                                          <p:spTgt spid="37"/>
                                        </p:tgtEl>
                                      </p:cBhvr>
                                    </p:animEffect>
                                  </p:childTnLst>
                                </p:cTn>
                              </p:par>
                              <p:par>
                                <p:cTn id="101" presetID="1" presetClass="exit" presetSubtype="0" fill="hold" nodeType="withEffect">
                                  <p:stCondLst>
                                    <p:cond delay="0"/>
                                  </p:stCondLst>
                                  <p:childTnLst>
                                    <p:set>
                                      <p:cBhvr>
                                        <p:cTn id="102" dur="1" fill="hold">
                                          <p:stCondLst>
                                            <p:cond delay="0"/>
                                          </p:stCondLst>
                                        </p:cTn>
                                        <p:tgtEl>
                                          <p:spTgt spid="61"/>
                                        </p:tgtEl>
                                        <p:attrNameLst>
                                          <p:attrName>style.visibility</p:attrName>
                                        </p:attrNameLst>
                                      </p:cBhvr>
                                      <p:to>
                                        <p:strVal val="hidden"/>
                                      </p:to>
                                    </p:set>
                                  </p:childTnLst>
                                </p:cTn>
                              </p:par>
                            </p:childTnLst>
                          </p:cTn>
                        </p:par>
                        <p:par>
                          <p:cTn id="103" fill="hold">
                            <p:stCondLst>
                              <p:cond delay="500"/>
                            </p:stCondLst>
                            <p:childTnLst>
                              <p:par>
                                <p:cTn id="104" presetID="1" presetClass="entr" presetSubtype="0" fill="hold" nodeType="afterEffect">
                                  <p:stCondLst>
                                    <p:cond delay="0"/>
                                  </p:stCondLst>
                                  <p:childTnLst>
                                    <p:set>
                                      <p:cBhvr>
                                        <p:cTn id="105" dur="1" fill="hold">
                                          <p:stCondLst>
                                            <p:cond delay="0"/>
                                          </p:stCondLst>
                                        </p:cTn>
                                        <p:tgtEl>
                                          <p:spTgt spid="6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38"/>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wipe(left)">
                                      <p:cBhvr>
                                        <p:cTn id="118" dur="500"/>
                                        <p:tgtEl>
                                          <p:spTgt spid="39"/>
                                        </p:tgtEl>
                                      </p:cBhvr>
                                    </p:animEffect>
                                  </p:childTnLst>
                                </p:cTn>
                              </p:par>
                              <p:par>
                                <p:cTn id="119" presetID="1" presetClass="exit" presetSubtype="0" fill="hold" nodeType="withEffect">
                                  <p:stCondLst>
                                    <p:cond delay="0"/>
                                  </p:stCondLst>
                                  <p:childTnLst>
                                    <p:set>
                                      <p:cBhvr>
                                        <p:cTn id="120" dur="1" fill="hold">
                                          <p:stCondLst>
                                            <p:cond delay="0"/>
                                          </p:stCondLst>
                                        </p:cTn>
                                        <p:tgtEl>
                                          <p:spTgt spid="62"/>
                                        </p:tgtEl>
                                        <p:attrNameLst>
                                          <p:attrName>style.visibility</p:attrName>
                                        </p:attrNameLst>
                                      </p:cBhvr>
                                      <p:to>
                                        <p:strVal val="hidden"/>
                                      </p:to>
                                    </p:set>
                                  </p:childTnLst>
                                </p:cTn>
                              </p:par>
                              <p:par>
                                <p:cTn id="121" presetID="1" presetClass="entr" presetSubtype="0" fill="hold" nodeType="withEffect">
                                  <p:stCondLst>
                                    <p:cond delay="0"/>
                                  </p:stCondLst>
                                  <p:childTnLst>
                                    <p:set>
                                      <p:cBhvr>
                                        <p:cTn id="122" dur="1" fill="hold">
                                          <p:stCondLst>
                                            <p:cond delay="0"/>
                                          </p:stCondLst>
                                        </p:cTn>
                                        <p:tgtEl>
                                          <p:spTgt spid="6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wipe(left)">
                                      <p:cBhvr>
                                        <p:cTn id="135" dur="500"/>
                                        <p:tgtEl>
                                          <p:spTgt spid="42"/>
                                        </p:tgtEl>
                                      </p:cBhvr>
                                    </p:animEffect>
                                  </p:childTnLst>
                                </p:cTn>
                              </p:par>
                              <p:par>
                                <p:cTn id="136" presetID="1" presetClass="exit" presetSubtype="0" fill="hold" nodeType="withEffect">
                                  <p:stCondLst>
                                    <p:cond delay="0"/>
                                  </p:stCondLst>
                                  <p:childTnLst>
                                    <p:set>
                                      <p:cBhvr>
                                        <p:cTn id="137" dur="1" fill="hold">
                                          <p:stCondLst>
                                            <p:cond delay="0"/>
                                          </p:stCondLst>
                                        </p:cTn>
                                        <p:tgtEl>
                                          <p:spTgt spid="63"/>
                                        </p:tgtEl>
                                        <p:attrNameLst>
                                          <p:attrName>style.visibility</p:attrName>
                                        </p:attrNameLst>
                                      </p:cBhvr>
                                      <p:to>
                                        <p:strVal val="hidden"/>
                                      </p:to>
                                    </p:set>
                                  </p:childTnLst>
                                </p:cTn>
                              </p:par>
                            </p:childTnLst>
                          </p:cTn>
                        </p:par>
                        <p:par>
                          <p:cTn id="138" fill="hold">
                            <p:stCondLst>
                              <p:cond delay="500"/>
                            </p:stCondLst>
                            <p:childTnLst>
                              <p:par>
                                <p:cTn id="139" presetID="1" presetClass="entr" presetSubtype="0" fill="hold" nodeType="afterEffect">
                                  <p:stCondLst>
                                    <p:cond delay="0"/>
                                  </p:stCondLst>
                                  <p:childTnLst>
                                    <p:set>
                                      <p:cBhvr>
                                        <p:cTn id="140" dur="1" fill="hold">
                                          <p:stCondLst>
                                            <p:cond delay="0"/>
                                          </p:stCondLst>
                                        </p:cTn>
                                        <p:tgtEl>
                                          <p:spTgt spid="6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nodeType="clickEffect">
                                  <p:stCondLst>
                                    <p:cond delay="0"/>
                                  </p:stCondLst>
                                  <p:childTnLst>
                                    <p:set>
                                      <p:cBhvr>
                                        <p:cTn id="144" dur="1" fill="hold">
                                          <p:stCondLst>
                                            <p:cond delay="0"/>
                                          </p:stCondLst>
                                        </p:cTn>
                                        <p:tgtEl>
                                          <p:spTgt spid="64"/>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nodeType="clickEffect">
                                  <p:stCondLst>
                                    <p:cond delay="0"/>
                                  </p:stCondLst>
                                  <p:childTnLst>
                                    <p:set>
                                      <p:cBhvr>
                                        <p:cTn id="148" dur="1" fill="hold">
                                          <p:stCondLst>
                                            <p:cond delay="0"/>
                                          </p:stCondLst>
                                        </p:cTn>
                                        <p:tgtEl>
                                          <p:spTgt spid="43"/>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44"/>
                                        </p:tgtEl>
                                        <p:attrNameLst>
                                          <p:attrName>style.visibility</p:attrName>
                                        </p:attrNameLst>
                                      </p:cBhvr>
                                      <p:to>
                                        <p:strVal val="visible"/>
                                      </p:to>
                                    </p:set>
                                    <p:animEffect transition="in" filter="wipe(down)">
                                      <p:cBhvr>
                                        <p:cTn id="153" dur="500"/>
                                        <p:tgtEl>
                                          <p:spTgt spid="44"/>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44"/>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20"/>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21">
                                            <p:bg/>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21">
                                            <p:txEl>
                                              <p:pRg st="3" end="3"/>
                                            </p:txEl>
                                          </p:spTgt>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21">
                                            <p:txEl>
                                              <p:pRg st="4" end="4"/>
                                            </p:txEl>
                                          </p:spTgt>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21">
                                            <p:txEl>
                                              <p:pRg st="5" end="5"/>
                                            </p:txEl>
                                          </p:spTgt>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46"/>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49"/>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nodeType="clickEffect">
                                  <p:stCondLst>
                                    <p:cond delay="0"/>
                                  </p:stCondLst>
                                  <p:childTnLst>
                                    <p:set>
                                      <p:cBhvr>
                                        <p:cTn id="193" dur="1" fill="hold">
                                          <p:stCondLst>
                                            <p:cond delay="0"/>
                                          </p:stCondLst>
                                        </p:cTn>
                                        <p:tgtEl>
                                          <p:spTgt spid="45"/>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50"/>
                                        </p:tgtEl>
                                        <p:attrNameLst>
                                          <p:attrName>style.visibility</p:attrName>
                                        </p:attrNameLst>
                                      </p:cBhvr>
                                      <p:to>
                                        <p:strVal val="visible"/>
                                      </p:to>
                                    </p:set>
                                    <p:animEffect transition="in" filter="wipe(down)">
                                      <p:cBhvr>
                                        <p:cTn id="198" dur="500"/>
                                        <p:tgtEl>
                                          <p:spTgt spid="50"/>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path" presetSubtype="0" accel="50000" decel="50000" fill="hold" grpId="2" nodeType="clickEffect">
                                  <p:stCondLst>
                                    <p:cond delay="0"/>
                                  </p:stCondLst>
                                  <p:childTnLst>
                                    <p:animMotion origin="layout" path="M 2.29167E-6 1.38778E-17 L -0.12904 0.41296 " pathEditMode="relative" rAng="0" ptsTypes="AA">
                                      <p:cBhvr>
                                        <p:cTn id="202" dur="2000" fill="hold"/>
                                        <p:tgtEl>
                                          <p:spTgt spid="50"/>
                                        </p:tgtEl>
                                        <p:attrNameLst>
                                          <p:attrName>ppt_x</p:attrName>
                                          <p:attrName>ppt_y</p:attrName>
                                        </p:attrNameLst>
                                      </p:cBhvr>
                                      <p:rCtr x="-6458" y="20648"/>
                                    </p:animMotion>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65"/>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50"/>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nodeType="clickEffect">
                                  <p:stCondLst>
                                    <p:cond delay="0"/>
                                  </p:stCondLst>
                                  <p:childTnLst>
                                    <p:set>
                                      <p:cBhvr>
                                        <p:cTn id="214" dur="1" fill="hold">
                                          <p:stCondLst>
                                            <p:cond delay="0"/>
                                          </p:stCondLst>
                                        </p:cTn>
                                        <p:tgtEl>
                                          <p:spTgt spid="45"/>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5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53"/>
                                        </p:tgtEl>
                                        <p:attrNameLst>
                                          <p:attrName>style.visibility</p:attrName>
                                        </p:attrNameLst>
                                      </p:cBhvr>
                                      <p:to>
                                        <p:strVal val="visible"/>
                                      </p:to>
                                    </p:set>
                                    <p:animEffect transition="in" filter="wipe(left)">
                                      <p:cBhvr>
                                        <p:cTn id="223" dur="500"/>
                                        <p:tgtEl>
                                          <p:spTgt spid="53"/>
                                        </p:tgtEl>
                                      </p:cBhvr>
                                    </p:animEffect>
                                  </p:childTnLst>
                                </p:cTn>
                              </p:par>
                              <p:par>
                                <p:cTn id="224" presetID="1" presetClass="exit" presetSubtype="0" fill="hold" nodeType="withEffect">
                                  <p:stCondLst>
                                    <p:cond delay="0"/>
                                  </p:stCondLst>
                                  <p:childTnLst>
                                    <p:set>
                                      <p:cBhvr>
                                        <p:cTn id="225" dur="1" fill="hold">
                                          <p:stCondLst>
                                            <p:cond delay="0"/>
                                          </p:stCondLst>
                                        </p:cTn>
                                        <p:tgtEl>
                                          <p:spTgt spid="65"/>
                                        </p:tgtEl>
                                        <p:attrNameLst>
                                          <p:attrName>style.visibility</p:attrName>
                                        </p:attrNameLst>
                                      </p:cBhvr>
                                      <p:to>
                                        <p:strVal val="hidden"/>
                                      </p:to>
                                    </p:set>
                                  </p:childTnLst>
                                </p:cTn>
                              </p:par>
                            </p:childTnLst>
                          </p:cTn>
                        </p:par>
                        <p:par>
                          <p:cTn id="226" fill="hold">
                            <p:stCondLst>
                              <p:cond delay="500"/>
                            </p:stCondLst>
                            <p:childTnLst>
                              <p:par>
                                <p:cTn id="227" presetID="1" presetClass="entr" presetSubtype="0" fill="hold" nodeType="afterEffect">
                                  <p:stCondLst>
                                    <p:cond delay="0"/>
                                  </p:stCondLst>
                                  <p:childTnLst>
                                    <p:set>
                                      <p:cBhvr>
                                        <p:cTn id="228" dur="1" fill="hold">
                                          <p:stCondLst>
                                            <p:cond delay="0"/>
                                          </p:stCondLst>
                                        </p:cTn>
                                        <p:tgtEl>
                                          <p:spTgt spid="66"/>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nodeType="clickEffect">
                                  <p:stCondLst>
                                    <p:cond delay="0"/>
                                  </p:stCondLst>
                                  <p:childTnLst>
                                    <p:set>
                                      <p:cBhvr>
                                        <p:cTn id="232" dur="1" fill="hold">
                                          <p:stCondLst>
                                            <p:cond delay="0"/>
                                          </p:stCondLst>
                                        </p:cTn>
                                        <p:tgtEl>
                                          <p:spTgt spid="52"/>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nodeType="clickEffect">
                                  <p:stCondLst>
                                    <p:cond delay="0"/>
                                  </p:stCondLst>
                                  <p:childTnLst>
                                    <p:set>
                                      <p:cBhvr>
                                        <p:cTn id="236" dur="1" fill="hold">
                                          <p:stCondLst>
                                            <p:cond delay="0"/>
                                          </p:stCondLst>
                                        </p:cTn>
                                        <p:tgtEl>
                                          <p:spTgt spid="5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54"/>
                                        </p:tgtEl>
                                        <p:attrNameLst>
                                          <p:attrName>style.visibility</p:attrName>
                                        </p:attrNameLst>
                                      </p:cBhvr>
                                      <p:to>
                                        <p:strVal val="visible"/>
                                      </p:to>
                                    </p:set>
                                    <p:animEffect transition="in" filter="wipe(left)">
                                      <p:cBhvr>
                                        <p:cTn id="241" dur="500"/>
                                        <p:tgtEl>
                                          <p:spTgt spid="54"/>
                                        </p:tgtEl>
                                      </p:cBhvr>
                                    </p:animEffect>
                                  </p:childTnLst>
                                </p:cTn>
                              </p:par>
                              <p:par>
                                <p:cTn id="242" presetID="1" presetClass="exit" presetSubtype="0" fill="hold" nodeType="withEffect">
                                  <p:stCondLst>
                                    <p:cond delay="0"/>
                                  </p:stCondLst>
                                  <p:childTnLst>
                                    <p:set>
                                      <p:cBhvr>
                                        <p:cTn id="243" dur="1" fill="hold">
                                          <p:stCondLst>
                                            <p:cond delay="0"/>
                                          </p:stCondLst>
                                        </p:cTn>
                                        <p:tgtEl>
                                          <p:spTgt spid="66"/>
                                        </p:tgtEl>
                                        <p:attrNameLst>
                                          <p:attrName>style.visibility</p:attrName>
                                        </p:attrNameLst>
                                      </p:cBhvr>
                                      <p:to>
                                        <p:strVal val="hidden"/>
                                      </p:to>
                                    </p:set>
                                  </p:childTnLst>
                                </p:cTn>
                              </p:par>
                            </p:childTnLst>
                          </p:cTn>
                        </p:par>
                        <p:par>
                          <p:cTn id="244" fill="hold">
                            <p:stCondLst>
                              <p:cond delay="500"/>
                            </p:stCondLst>
                            <p:childTnLst>
                              <p:par>
                                <p:cTn id="245" presetID="1" presetClass="entr" presetSubtype="0" fill="hold" nodeType="afterEffect">
                                  <p:stCondLst>
                                    <p:cond delay="0"/>
                                  </p:stCondLst>
                                  <p:childTnLst>
                                    <p:set>
                                      <p:cBhvr>
                                        <p:cTn id="246" dur="1" fill="hold">
                                          <p:stCondLst>
                                            <p:cond delay="0"/>
                                          </p:stCondLst>
                                        </p:cTn>
                                        <p:tgtEl>
                                          <p:spTgt spid="67"/>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nodeType="clickEffect">
                                  <p:stCondLst>
                                    <p:cond delay="0"/>
                                  </p:stCondLst>
                                  <p:childTnLst>
                                    <p:set>
                                      <p:cBhvr>
                                        <p:cTn id="250" dur="1" fill="hold">
                                          <p:stCondLst>
                                            <p:cond delay="0"/>
                                          </p:stCondLst>
                                        </p:cTn>
                                        <p:tgtEl>
                                          <p:spTgt spid="55"/>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57"/>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56"/>
                                        </p:tgtEl>
                                        <p:attrNameLst>
                                          <p:attrName>style.visibility</p:attrName>
                                        </p:attrNameLst>
                                      </p:cBhvr>
                                      <p:to>
                                        <p:strVal val="visible"/>
                                      </p:to>
                                    </p:set>
                                    <p:animEffect transition="in" filter="wipe(left)">
                                      <p:cBhvr>
                                        <p:cTn id="259" dur="500"/>
                                        <p:tgtEl>
                                          <p:spTgt spid="56"/>
                                        </p:tgtEl>
                                      </p:cBhvr>
                                    </p:animEffect>
                                  </p:childTnLst>
                                </p:cTn>
                              </p:par>
                              <p:par>
                                <p:cTn id="260" presetID="1" presetClass="exit" presetSubtype="0" fill="hold" nodeType="withEffect">
                                  <p:stCondLst>
                                    <p:cond delay="0"/>
                                  </p:stCondLst>
                                  <p:childTnLst>
                                    <p:set>
                                      <p:cBhvr>
                                        <p:cTn id="261" dur="1" fill="hold">
                                          <p:stCondLst>
                                            <p:cond delay="0"/>
                                          </p:stCondLst>
                                        </p:cTn>
                                        <p:tgtEl>
                                          <p:spTgt spid="67"/>
                                        </p:tgtEl>
                                        <p:attrNameLst>
                                          <p:attrName>style.visibility</p:attrName>
                                        </p:attrNameLst>
                                      </p:cBhvr>
                                      <p:to>
                                        <p:strVal val="hidden"/>
                                      </p:to>
                                    </p:set>
                                  </p:childTnLst>
                                </p:cTn>
                              </p:par>
                              <p:par>
                                <p:cTn id="262" presetID="1" presetClass="entr" presetSubtype="0" fill="hold" nodeType="withEffect">
                                  <p:stCondLst>
                                    <p:cond delay="0"/>
                                  </p:stCondLst>
                                  <p:childTnLst>
                                    <p:set>
                                      <p:cBhvr>
                                        <p:cTn id="263" dur="1" fill="hold">
                                          <p:stCondLst>
                                            <p:cond delay="0"/>
                                          </p:stCondLst>
                                        </p:cTn>
                                        <p:tgtEl>
                                          <p:spTgt spid="68"/>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nodeType="clickEffect">
                                  <p:stCondLst>
                                    <p:cond delay="0"/>
                                  </p:stCondLst>
                                  <p:childTnLst>
                                    <p:set>
                                      <p:cBhvr>
                                        <p:cTn id="267" dur="1" fill="hold">
                                          <p:stCondLst>
                                            <p:cond delay="0"/>
                                          </p:stCondLst>
                                        </p:cTn>
                                        <p:tgtEl>
                                          <p:spTgt spid="57"/>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nodeType="clickEffect">
                                  <p:stCondLst>
                                    <p:cond delay="0"/>
                                  </p:stCondLst>
                                  <p:childTnLst>
                                    <p:set>
                                      <p:cBhvr>
                                        <p:cTn id="271" dur="1" fill="hold">
                                          <p:stCondLst>
                                            <p:cond delay="0"/>
                                          </p:stCondLst>
                                        </p:cTn>
                                        <p:tgtEl>
                                          <p:spTgt spid="59"/>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58"/>
                                        </p:tgtEl>
                                        <p:attrNameLst>
                                          <p:attrName>style.visibility</p:attrName>
                                        </p:attrNameLst>
                                      </p:cBhvr>
                                      <p:to>
                                        <p:strVal val="visible"/>
                                      </p:to>
                                    </p:set>
                                    <p:animEffect transition="in" filter="wipe(left)">
                                      <p:cBhvr>
                                        <p:cTn id="276" dur="500"/>
                                        <p:tgtEl>
                                          <p:spTgt spid="58"/>
                                        </p:tgtEl>
                                      </p:cBhvr>
                                    </p:animEffect>
                                  </p:childTnLst>
                                </p:cTn>
                              </p:par>
                              <p:par>
                                <p:cTn id="277" presetID="1" presetClass="exit" presetSubtype="0" fill="hold" nodeType="withEffect">
                                  <p:stCondLst>
                                    <p:cond delay="0"/>
                                  </p:stCondLst>
                                  <p:childTnLst>
                                    <p:set>
                                      <p:cBhvr>
                                        <p:cTn id="278" dur="1" fill="hold">
                                          <p:stCondLst>
                                            <p:cond delay="0"/>
                                          </p:stCondLst>
                                        </p:cTn>
                                        <p:tgtEl>
                                          <p:spTgt spid="68"/>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nodeType="clickEffect">
                                  <p:stCondLst>
                                    <p:cond delay="0"/>
                                  </p:stCondLst>
                                  <p:childTnLst>
                                    <p:set>
                                      <p:cBhvr>
                                        <p:cTn id="282" dur="1" fill="hold">
                                          <p:stCondLst>
                                            <p:cond delay="0"/>
                                          </p:stCondLst>
                                        </p:cTn>
                                        <p:tgtEl>
                                          <p:spTgt spid="59"/>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2" presetClass="entr" presetSubtype="2" fill="hold" nodeType="clickEffect">
                                  <p:stCondLst>
                                    <p:cond delay="0"/>
                                  </p:stCondLst>
                                  <p:childTnLst>
                                    <p:set>
                                      <p:cBhvr>
                                        <p:cTn id="286" dur="1" fill="hold">
                                          <p:stCondLst>
                                            <p:cond delay="0"/>
                                          </p:stCondLst>
                                        </p:cTn>
                                        <p:tgtEl>
                                          <p:spTgt spid="70"/>
                                        </p:tgtEl>
                                        <p:attrNameLst>
                                          <p:attrName>style.visibility</p:attrName>
                                        </p:attrNameLst>
                                      </p:cBhvr>
                                      <p:to>
                                        <p:strVal val="visible"/>
                                      </p:to>
                                    </p:set>
                                    <p:anim calcmode="lin" valueType="num">
                                      <p:cBhvr additive="base">
                                        <p:cTn id="287" dur="500" fill="hold"/>
                                        <p:tgtEl>
                                          <p:spTgt spid="70"/>
                                        </p:tgtEl>
                                        <p:attrNameLst>
                                          <p:attrName>ppt_x</p:attrName>
                                        </p:attrNameLst>
                                      </p:cBhvr>
                                      <p:tavLst>
                                        <p:tav tm="0">
                                          <p:val>
                                            <p:strVal val="1+#ppt_w/2"/>
                                          </p:val>
                                        </p:tav>
                                        <p:tav tm="100000">
                                          <p:val>
                                            <p:strVal val="#ppt_x"/>
                                          </p:val>
                                        </p:tav>
                                      </p:tavLst>
                                    </p:anim>
                                    <p:anim calcmode="lin" valueType="num">
                                      <p:cBhvr additive="base">
                                        <p:cTn id="288"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2" presetClass="exit" presetSubtype="2" fill="hold" nodeType="clickEffect">
                                  <p:stCondLst>
                                    <p:cond delay="0"/>
                                  </p:stCondLst>
                                  <p:childTnLst>
                                    <p:anim calcmode="lin" valueType="num">
                                      <p:cBhvr additive="base">
                                        <p:cTn id="292" dur="500"/>
                                        <p:tgtEl>
                                          <p:spTgt spid="70"/>
                                        </p:tgtEl>
                                        <p:attrNameLst>
                                          <p:attrName>ppt_x</p:attrName>
                                        </p:attrNameLst>
                                      </p:cBhvr>
                                      <p:tavLst>
                                        <p:tav tm="0">
                                          <p:val>
                                            <p:strVal val="ppt_x"/>
                                          </p:val>
                                        </p:tav>
                                        <p:tav tm="100000">
                                          <p:val>
                                            <p:strVal val="1+ppt_w/2"/>
                                          </p:val>
                                        </p:tav>
                                      </p:tavLst>
                                    </p:anim>
                                    <p:anim calcmode="lin" valueType="num">
                                      <p:cBhvr additive="base">
                                        <p:cTn id="293" dur="500"/>
                                        <p:tgtEl>
                                          <p:spTgt spid="70"/>
                                        </p:tgtEl>
                                        <p:attrNameLst>
                                          <p:attrName>ppt_y</p:attrName>
                                        </p:attrNameLst>
                                      </p:cBhvr>
                                      <p:tavLst>
                                        <p:tav tm="0">
                                          <p:val>
                                            <p:strVal val="ppt_y"/>
                                          </p:val>
                                        </p:tav>
                                        <p:tav tm="100000">
                                          <p:val>
                                            <p:strVal val="ppt_y"/>
                                          </p:val>
                                        </p:tav>
                                      </p:tavLst>
                                    </p:anim>
                                    <p:set>
                                      <p:cBhvr>
                                        <p:cTn id="294"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uiExpand="1" build="p" animBg="1"/>
      <p:bldP spid="13" grpId="0" animBg="1"/>
      <p:bldP spid="14" grpId="0" uiExpand="1" build="p" animBg="1"/>
      <p:bldP spid="6" grpId="0"/>
      <p:bldP spid="6" grpId="1"/>
      <p:bldP spid="33" grpId="0" animBg="1"/>
      <p:bldP spid="33" grpId="1" animBg="1"/>
      <p:bldP spid="33" grpId="2" animBg="1"/>
      <p:bldP spid="35" grpId="0"/>
      <p:bldP spid="37" grpId="0"/>
      <p:bldP spid="39" grpId="0"/>
      <p:bldP spid="42" grpId="0"/>
      <p:bldP spid="44" grpId="0" animBg="1"/>
      <p:bldP spid="44" grpId="1" animBg="1"/>
      <p:bldP spid="49" grpId="0"/>
      <p:bldP spid="50" grpId="0" animBg="1"/>
      <p:bldP spid="50" grpId="1" animBg="1"/>
      <p:bldP spid="50" grpId="2" animBg="1"/>
      <p:bldP spid="53" grpId="0"/>
      <p:bldP spid="54" grpId="0"/>
      <p:bldP spid="56" grpId="0"/>
      <p:bldP spid="58" grpId="0"/>
      <p:bldP spid="60" grpId="0" animBg="1"/>
      <p:bldP spid="60"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Processing JSON Config Files</a:t>
            </a:r>
          </a:p>
        </p:txBody>
      </p:sp>
      <p:sp>
        <p:nvSpPr>
          <p:cNvPr id="3" name="TextBox 2">
            <a:extLst>
              <a:ext uri="{FF2B5EF4-FFF2-40B4-BE49-F238E27FC236}">
                <a16:creationId xmlns:a16="http://schemas.microsoft.com/office/drawing/2014/main" id="{FC71DCC9-6B18-4BCF-B3C2-4D8D156289CD}"/>
              </a:ext>
            </a:extLst>
          </p:cNvPr>
          <p:cNvSpPr txBox="1"/>
          <p:nvPr/>
        </p:nvSpPr>
        <p:spPr>
          <a:xfrm>
            <a:off x="1430970" y="1030808"/>
            <a:ext cx="9330074" cy="400110"/>
          </a:xfrm>
          <a:prstGeom prst="rect">
            <a:avLst/>
          </a:prstGeom>
          <a:noFill/>
        </p:spPr>
        <p:txBody>
          <a:bodyPr wrap="square" rtlCol="0">
            <a:spAutoFit/>
          </a:bodyPr>
          <a:lstStyle/>
          <a:p>
            <a:pPr algn="ctr"/>
            <a:r>
              <a:rPr lang="en-US" sz="2000" dirty="0"/>
              <a:t>JSON is a </a:t>
            </a:r>
            <a:r>
              <a:rPr lang="en-US" sz="2000" i="1" dirty="0"/>
              <a:t>standardized </a:t>
            </a:r>
            <a:r>
              <a:rPr lang="en-US" sz="2000" dirty="0"/>
              <a:t>textual data format used to </a:t>
            </a:r>
            <a:r>
              <a:rPr lang="en-US" sz="2000" dirty="0">
                <a:solidFill>
                  <a:srgbClr val="FF0000"/>
                </a:solidFill>
              </a:rPr>
              <a:t>store</a:t>
            </a:r>
            <a:r>
              <a:rPr lang="en-US" sz="2000" dirty="0"/>
              <a:t> and </a:t>
            </a:r>
            <a:r>
              <a:rPr lang="en-US" sz="2000" dirty="0">
                <a:solidFill>
                  <a:srgbClr val="FF0000"/>
                </a:solidFill>
              </a:rPr>
              <a:t>transmit</a:t>
            </a:r>
            <a:r>
              <a:rPr lang="en-US" sz="2000" dirty="0"/>
              <a:t> </a:t>
            </a:r>
            <a:r>
              <a:rPr lang="en-US" sz="2000" dirty="0">
                <a:solidFill>
                  <a:srgbClr val="FF0000"/>
                </a:solidFill>
              </a:rPr>
              <a:t>information</a:t>
            </a:r>
            <a:r>
              <a:rPr lang="en-US" sz="2000" dirty="0"/>
              <a:t>.</a:t>
            </a:r>
          </a:p>
        </p:txBody>
      </p:sp>
      <p:sp>
        <p:nvSpPr>
          <p:cNvPr id="5" name="TextBox 4">
            <a:extLst>
              <a:ext uri="{FF2B5EF4-FFF2-40B4-BE49-F238E27FC236}">
                <a16:creationId xmlns:a16="http://schemas.microsoft.com/office/drawing/2014/main" id="{266C2508-8B0C-4A16-913A-3C4604314BA8}"/>
              </a:ext>
            </a:extLst>
          </p:cNvPr>
          <p:cNvSpPr txBox="1"/>
          <p:nvPr/>
        </p:nvSpPr>
        <p:spPr>
          <a:xfrm>
            <a:off x="1268910" y="1525150"/>
            <a:ext cx="9654194" cy="707886"/>
          </a:xfrm>
          <a:prstGeom prst="rect">
            <a:avLst/>
          </a:prstGeom>
          <a:noFill/>
        </p:spPr>
        <p:txBody>
          <a:bodyPr wrap="square" rtlCol="0">
            <a:spAutoFit/>
          </a:bodyPr>
          <a:lstStyle/>
          <a:p>
            <a:pPr algn="ctr"/>
            <a:r>
              <a:rPr lang="en-US" sz="2000" dirty="0"/>
              <a:t>Common uses include </a:t>
            </a:r>
            <a:r>
              <a:rPr lang="en-US" sz="2000" dirty="0">
                <a:solidFill>
                  <a:srgbClr val="FF0000"/>
                </a:solidFill>
              </a:rPr>
              <a:t>transmitting records </a:t>
            </a:r>
            <a:r>
              <a:rPr lang="en-US" sz="2000" dirty="0"/>
              <a:t>from a server to a web browser for rendering and </a:t>
            </a:r>
            <a:r>
              <a:rPr lang="en-US" sz="2000" dirty="0">
                <a:solidFill>
                  <a:srgbClr val="FF0000"/>
                </a:solidFill>
              </a:rPr>
              <a:t>storing configuration settings </a:t>
            </a:r>
            <a:r>
              <a:rPr lang="en-US" sz="2000" dirty="0"/>
              <a:t>for an application.</a:t>
            </a:r>
          </a:p>
        </p:txBody>
      </p:sp>
      <p:sp>
        <p:nvSpPr>
          <p:cNvPr id="6" name="TextBox 5">
            <a:extLst>
              <a:ext uri="{FF2B5EF4-FFF2-40B4-BE49-F238E27FC236}">
                <a16:creationId xmlns:a16="http://schemas.microsoft.com/office/drawing/2014/main" id="{1834D797-4D98-44CC-987D-5C1D56096D18}"/>
              </a:ext>
            </a:extLst>
          </p:cNvPr>
          <p:cNvSpPr txBox="1"/>
          <p:nvPr/>
        </p:nvSpPr>
        <p:spPr>
          <a:xfrm>
            <a:off x="139148" y="2564886"/>
            <a:ext cx="6877877" cy="2723394"/>
          </a:xfrm>
          <a:prstGeom prst="rect">
            <a:avLst/>
          </a:prstGeom>
          <a:solidFill>
            <a:schemeClr val="bg1">
              <a:lumMod val="95000"/>
            </a:schemeClr>
          </a:solidFill>
          <a:ln>
            <a:solidFill>
              <a:schemeClr val="tx1"/>
            </a:solidFill>
          </a:ln>
        </p:spPr>
        <p:txBody>
          <a:bodyPr wrap="square" rtlCol="0">
            <a:noAutofit/>
          </a:bodyPr>
          <a:lstStyle/>
          <a:p>
            <a:endParaRPr lang="en-US" sz="2000" dirty="0">
              <a:latin typeface="Consolas" panose="020B0609020204030204" pitchFamily="49" charset="0"/>
            </a:endParaRPr>
          </a:p>
        </p:txBody>
      </p:sp>
      <p:sp>
        <p:nvSpPr>
          <p:cNvPr id="7" name="TextBox 6">
            <a:extLst>
              <a:ext uri="{FF2B5EF4-FFF2-40B4-BE49-F238E27FC236}">
                <a16:creationId xmlns:a16="http://schemas.microsoft.com/office/drawing/2014/main" id="{FC88198D-88BD-4B95-81E3-4B331A6B837B}"/>
              </a:ext>
            </a:extLst>
          </p:cNvPr>
          <p:cNvSpPr txBox="1"/>
          <p:nvPr/>
        </p:nvSpPr>
        <p:spPr>
          <a:xfrm>
            <a:off x="6906039" y="2579007"/>
            <a:ext cx="5357192" cy="400110"/>
          </a:xfrm>
          <a:prstGeom prst="rect">
            <a:avLst/>
          </a:prstGeom>
          <a:noFill/>
        </p:spPr>
        <p:txBody>
          <a:bodyPr wrap="square" rtlCol="0">
            <a:spAutoFit/>
          </a:bodyPr>
          <a:lstStyle/>
          <a:p>
            <a:pPr algn="ctr"/>
            <a:r>
              <a:rPr lang="en-US" sz="2000" dirty="0"/>
              <a:t>Each JSON "object" is enclosed in </a:t>
            </a:r>
            <a:r>
              <a:rPr lang="en-US" sz="2000" dirty="0">
                <a:solidFill>
                  <a:srgbClr val="FF0000"/>
                </a:solidFill>
              </a:rPr>
              <a:t>{</a:t>
            </a:r>
            <a:r>
              <a:rPr lang="en-US" sz="2000" dirty="0"/>
              <a:t> bracers </a:t>
            </a:r>
            <a:r>
              <a:rPr lang="en-US" sz="2000" dirty="0">
                <a:solidFill>
                  <a:srgbClr val="FF0000"/>
                </a:solidFill>
              </a:rPr>
              <a:t>}</a:t>
            </a:r>
            <a:r>
              <a:rPr lang="en-US" sz="2000" dirty="0"/>
              <a:t>.</a:t>
            </a:r>
          </a:p>
        </p:txBody>
      </p:sp>
      <p:sp>
        <p:nvSpPr>
          <p:cNvPr id="8" name="TextBox 7">
            <a:extLst>
              <a:ext uri="{FF2B5EF4-FFF2-40B4-BE49-F238E27FC236}">
                <a16:creationId xmlns:a16="http://schemas.microsoft.com/office/drawing/2014/main" id="{D0D49BFF-5179-45C1-A207-1D994F21397D}"/>
              </a:ext>
            </a:extLst>
          </p:cNvPr>
          <p:cNvSpPr txBox="1"/>
          <p:nvPr/>
        </p:nvSpPr>
        <p:spPr>
          <a:xfrm>
            <a:off x="159028" y="2536789"/>
            <a:ext cx="6019925" cy="2862322"/>
          </a:xfrm>
          <a:prstGeom prst="rect">
            <a:avLst/>
          </a:prstGeom>
          <a:noFill/>
        </p:spPr>
        <p:txBody>
          <a:bodyPr wrap="square" rtlCol="0">
            <a:spAutoFit/>
          </a:bodyPr>
          <a:lstStyle/>
          <a:p>
            <a:r>
              <a:rPr lang="en-US" sz="2000" dirty="0">
                <a:solidFill>
                  <a:srgbClr val="FF0000"/>
                </a:solidFill>
                <a:latin typeface="Consolas" panose="020B0609020204030204" pitchFamily="49" charset="0"/>
              </a:rPr>
              <a:t>{</a:t>
            </a: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1600" dirty="0">
              <a:latin typeface="Consolas" panose="020B0609020204030204" pitchFamily="49" charset="0"/>
            </a:endParaRPr>
          </a:p>
          <a:p>
            <a:r>
              <a:rPr lang="en-US" sz="2000" dirty="0">
                <a:solidFill>
                  <a:srgbClr val="FF0000"/>
                </a:solidFill>
                <a:latin typeface="Consolas" panose="020B0609020204030204" pitchFamily="49" charset="0"/>
              </a:rPr>
              <a:t>}</a:t>
            </a:r>
          </a:p>
        </p:txBody>
      </p:sp>
      <p:sp>
        <p:nvSpPr>
          <p:cNvPr id="9" name="TextBox 8">
            <a:extLst>
              <a:ext uri="{FF2B5EF4-FFF2-40B4-BE49-F238E27FC236}">
                <a16:creationId xmlns:a16="http://schemas.microsoft.com/office/drawing/2014/main" id="{E244B68A-3365-495B-AD9A-501DBAC27826}"/>
              </a:ext>
            </a:extLst>
          </p:cNvPr>
          <p:cNvSpPr txBox="1"/>
          <p:nvPr/>
        </p:nvSpPr>
        <p:spPr>
          <a:xfrm>
            <a:off x="7245625" y="2997593"/>
            <a:ext cx="4678020" cy="707886"/>
          </a:xfrm>
          <a:prstGeom prst="rect">
            <a:avLst/>
          </a:prstGeom>
          <a:noFill/>
        </p:spPr>
        <p:txBody>
          <a:bodyPr wrap="square" rtlCol="0">
            <a:spAutoFit/>
          </a:bodyPr>
          <a:lstStyle/>
          <a:p>
            <a:pPr algn="ctr"/>
            <a:r>
              <a:rPr lang="en-US" sz="2000" dirty="0"/>
              <a:t>The object contains pairs of </a:t>
            </a:r>
            <a:r>
              <a:rPr lang="en-US" sz="2000" dirty="0">
                <a:solidFill>
                  <a:srgbClr val="00B0F0"/>
                </a:solidFill>
              </a:rPr>
              <a:t>key strings</a:t>
            </a:r>
            <a:r>
              <a:rPr lang="en-US" sz="2000" dirty="0"/>
              <a:t> and </a:t>
            </a:r>
            <a:r>
              <a:rPr lang="en-US" sz="2000" dirty="0">
                <a:solidFill>
                  <a:srgbClr val="009A46"/>
                </a:solidFill>
              </a:rPr>
              <a:t>v</a:t>
            </a:r>
            <a:r>
              <a:rPr lang="en-US" sz="2000" dirty="0">
                <a:solidFill>
                  <a:srgbClr val="0070C0"/>
                </a:solidFill>
              </a:rPr>
              <a:t>a</a:t>
            </a:r>
            <a:r>
              <a:rPr lang="en-US" sz="2000" dirty="0">
                <a:solidFill>
                  <a:schemeClr val="accent4">
                    <a:lumMod val="50000"/>
                  </a:schemeClr>
                </a:solidFill>
              </a:rPr>
              <a:t>l</a:t>
            </a:r>
            <a:r>
              <a:rPr lang="en-US" sz="2000" dirty="0">
                <a:solidFill>
                  <a:srgbClr val="7030A0"/>
                </a:solidFill>
              </a:rPr>
              <a:t>u</a:t>
            </a:r>
            <a:r>
              <a:rPr lang="en-US" sz="2000" dirty="0">
                <a:solidFill>
                  <a:srgbClr val="FF0000"/>
                </a:solidFill>
              </a:rPr>
              <a:t>e</a:t>
            </a:r>
            <a:r>
              <a:rPr lang="en-US" sz="2000" dirty="0">
                <a:solidFill>
                  <a:srgbClr val="C00000"/>
                </a:solidFill>
              </a:rPr>
              <a:t>s</a:t>
            </a:r>
            <a:r>
              <a:rPr lang="en-US" sz="2000" dirty="0"/>
              <a:t>:</a:t>
            </a:r>
          </a:p>
        </p:txBody>
      </p:sp>
      <p:sp>
        <p:nvSpPr>
          <p:cNvPr id="10" name="TextBox 9">
            <a:extLst>
              <a:ext uri="{FF2B5EF4-FFF2-40B4-BE49-F238E27FC236}">
                <a16:creationId xmlns:a16="http://schemas.microsoft.com/office/drawing/2014/main" id="{8E15AC81-2368-412C-9C7E-44E8ED8CA5C9}"/>
              </a:ext>
            </a:extLst>
          </p:cNvPr>
          <p:cNvSpPr txBox="1"/>
          <p:nvPr/>
        </p:nvSpPr>
        <p:spPr>
          <a:xfrm>
            <a:off x="466358" y="2864432"/>
            <a:ext cx="5374663" cy="400110"/>
          </a:xfrm>
          <a:prstGeom prst="rect">
            <a:avLst/>
          </a:prstGeom>
          <a:noFill/>
        </p:spPr>
        <p:txBody>
          <a:bodyPr wrap="square" rtlCol="0">
            <a:spAutoFit/>
          </a:bodyPr>
          <a:lstStyle/>
          <a:p>
            <a:r>
              <a:rPr lang="en-US" sz="2000" dirty="0">
                <a:solidFill>
                  <a:srgbClr val="00B0F0"/>
                </a:solidFill>
                <a:latin typeface="Consolas" panose="020B0609020204030204" pitchFamily="49" charset="0"/>
              </a:rPr>
              <a:t>"name"</a:t>
            </a:r>
            <a:r>
              <a:rPr lang="en-US" sz="2000" dirty="0">
                <a:latin typeface="Consolas" panose="020B0609020204030204" pitchFamily="49" charset="0"/>
              </a:rPr>
              <a:t>: </a:t>
            </a:r>
            <a:r>
              <a:rPr lang="en-US" sz="2000" dirty="0">
                <a:solidFill>
                  <a:srgbClr val="009A46"/>
                </a:solidFill>
                <a:latin typeface="Consolas" panose="020B0609020204030204" pitchFamily="49" charset="0"/>
              </a:rPr>
              <a:t>"Carey"</a:t>
            </a:r>
            <a:r>
              <a:rPr lang="en-US" sz="2000" dirty="0">
                <a:latin typeface="Consolas" panose="020B0609020204030204" pitchFamily="49" charset="0"/>
              </a:rPr>
              <a:t>,</a:t>
            </a:r>
          </a:p>
        </p:txBody>
      </p:sp>
      <p:sp>
        <p:nvSpPr>
          <p:cNvPr id="12" name="TextBox 11">
            <a:extLst>
              <a:ext uri="{FF2B5EF4-FFF2-40B4-BE49-F238E27FC236}">
                <a16:creationId xmlns:a16="http://schemas.microsoft.com/office/drawing/2014/main" id="{A9B18F5B-8346-4754-899F-B8A598BABEFE}"/>
              </a:ext>
            </a:extLst>
          </p:cNvPr>
          <p:cNvSpPr txBox="1"/>
          <p:nvPr/>
        </p:nvSpPr>
        <p:spPr>
          <a:xfrm>
            <a:off x="6906039" y="4142541"/>
            <a:ext cx="5357192" cy="400110"/>
          </a:xfrm>
          <a:prstGeom prst="rect">
            <a:avLst/>
          </a:prstGeom>
          <a:noFill/>
        </p:spPr>
        <p:txBody>
          <a:bodyPr wrap="square" rtlCol="0">
            <a:spAutoFit/>
          </a:bodyPr>
          <a:lstStyle/>
          <a:p>
            <a:pPr algn="ctr"/>
            <a:r>
              <a:rPr lang="en-US" sz="2000" dirty="0" err="1">
                <a:solidFill>
                  <a:srgbClr val="0070C0"/>
                </a:solidFill>
              </a:rPr>
              <a:t>ints</a:t>
            </a:r>
            <a:r>
              <a:rPr lang="en-US" sz="2000" dirty="0">
                <a:solidFill>
                  <a:srgbClr val="0070C0"/>
                </a:solidFill>
              </a:rPr>
              <a:t>/floats/</a:t>
            </a:r>
            <a:r>
              <a:rPr lang="en-US" sz="2000" dirty="0" err="1">
                <a:solidFill>
                  <a:srgbClr val="0070C0"/>
                </a:solidFill>
              </a:rPr>
              <a:t>booleans</a:t>
            </a:r>
            <a:endParaRPr lang="en-US" sz="2000" dirty="0">
              <a:solidFill>
                <a:srgbClr val="0070C0"/>
              </a:solidFill>
            </a:endParaRPr>
          </a:p>
        </p:txBody>
      </p:sp>
      <p:sp>
        <p:nvSpPr>
          <p:cNvPr id="13" name="TextBox 12">
            <a:extLst>
              <a:ext uri="{FF2B5EF4-FFF2-40B4-BE49-F238E27FC236}">
                <a16:creationId xmlns:a16="http://schemas.microsoft.com/office/drawing/2014/main" id="{6E7B9F95-152D-4590-9000-3E8AF3777D2F}"/>
              </a:ext>
            </a:extLst>
          </p:cNvPr>
          <p:cNvSpPr txBox="1"/>
          <p:nvPr/>
        </p:nvSpPr>
        <p:spPr>
          <a:xfrm>
            <a:off x="6906039" y="4561127"/>
            <a:ext cx="5357192" cy="400110"/>
          </a:xfrm>
          <a:prstGeom prst="rect">
            <a:avLst/>
          </a:prstGeom>
          <a:noFill/>
        </p:spPr>
        <p:txBody>
          <a:bodyPr wrap="square" rtlCol="0">
            <a:spAutoFit/>
          </a:bodyPr>
          <a:lstStyle/>
          <a:p>
            <a:pPr algn="ctr"/>
            <a:r>
              <a:rPr lang="en-US" sz="2000" dirty="0">
                <a:solidFill>
                  <a:schemeClr val="accent2">
                    <a:lumMod val="75000"/>
                  </a:schemeClr>
                </a:solidFill>
              </a:rPr>
              <a:t>Arrays of values</a:t>
            </a:r>
          </a:p>
        </p:txBody>
      </p:sp>
      <p:sp>
        <p:nvSpPr>
          <p:cNvPr id="14" name="TextBox 13">
            <a:extLst>
              <a:ext uri="{FF2B5EF4-FFF2-40B4-BE49-F238E27FC236}">
                <a16:creationId xmlns:a16="http://schemas.microsoft.com/office/drawing/2014/main" id="{17A168B8-E810-4909-AC57-AD635638150D}"/>
              </a:ext>
            </a:extLst>
          </p:cNvPr>
          <p:cNvSpPr txBox="1"/>
          <p:nvPr/>
        </p:nvSpPr>
        <p:spPr>
          <a:xfrm>
            <a:off x="466357" y="3232698"/>
            <a:ext cx="5374663" cy="400110"/>
          </a:xfrm>
          <a:prstGeom prst="rect">
            <a:avLst/>
          </a:prstGeom>
          <a:noFill/>
        </p:spPr>
        <p:txBody>
          <a:bodyPr wrap="square" rtlCol="0">
            <a:spAutoFit/>
          </a:bodyPr>
          <a:lstStyle/>
          <a:p>
            <a:r>
              <a:rPr lang="en-US" sz="2000" dirty="0">
                <a:solidFill>
                  <a:srgbClr val="00B0F0"/>
                </a:solidFill>
                <a:latin typeface="Consolas" panose="020B0609020204030204" pitchFamily="49" charset="0"/>
              </a:rPr>
              <a:t>"GPA"</a:t>
            </a:r>
            <a:r>
              <a:rPr lang="en-US" sz="2000" dirty="0">
                <a:latin typeface="Consolas" panose="020B0609020204030204" pitchFamily="49" charset="0"/>
              </a:rPr>
              <a:t>: </a:t>
            </a:r>
            <a:r>
              <a:rPr lang="en-US" sz="2000" dirty="0">
                <a:solidFill>
                  <a:srgbClr val="0070C0"/>
                </a:solidFill>
                <a:latin typeface="Consolas" panose="020B0609020204030204" pitchFamily="49" charset="0"/>
              </a:rPr>
              <a:t>3.62</a:t>
            </a:r>
            <a:r>
              <a:rPr lang="en-US" sz="2000" dirty="0">
                <a:latin typeface="Consolas" panose="020B0609020204030204" pitchFamily="49" charset="0"/>
              </a:rPr>
              <a:t>,</a:t>
            </a:r>
          </a:p>
        </p:txBody>
      </p:sp>
      <p:sp>
        <p:nvSpPr>
          <p:cNvPr id="15" name="TextBox 14">
            <a:extLst>
              <a:ext uri="{FF2B5EF4-FFF2-40B4-BE49-F238E27FC236}">
                <a16:creationId xmlns:a16="http://schemas.microsoft.com/office/drawing/2014/main" id="{EA256072-79AF-46AA-8E9D-59984486484B}"/>
              </a:ext>
            </a:extLst>
          </p:cNvPr>
          <p:cNvSpPr txBox="1"/>
          <p:nvPr/>
        </p:nvSpPr>
        <p:spPr>
          <a:xfrm>
            <a:off x="6906039" y="3723955"/>
            <a:ext cx="5357192" cy="400110"/>
          </a:xfrm>
          <a:prstGeom prst="rect">
            <a:avLst/>
          </a:prstGeom>
          <a:noFill/>
        </p:spPr>
        <p:txBody>
          <a:bodyPr wrap="square" rtlCol="0">
            <a:spAutoFit/>
          </a:bodyPr>
          <a:lstStyle/>
          <a:p>
            <a:pPr algn="ctr"/>
            <a:r>
              <a:rPr lang="en-US" sz="2000" dirty="0">
                <a:solidFill>
                  <a:srgbClr val="009A46"/>
                </a:solidFill>
              </a:rPr>
              <a:t>strings</a:t>
            </a:r>
          </a:p>
        </p:txBody>
      </p:sp>
      <p:sp>
        <p:nvSpPr>
          <p:cNvPr id="16" name="TextBox 15">
            <a:extLst>
              <a:ext uri="{FF2B5EF4-FFF2-40B4-BE49-F238E27FC236}">
                <a16:creationId xmlns:a16="http://schemas.microsoft.com/office/drawing/2014/main" id="{ED3CB141-7BF4-40B0-AE93-4C47DB060701}"/>
              </a:ext>
            </a:extLst>
          </p:cNvPr>
          <p:cNvSpPr txBox="1"/>
          <p:nvPr/>
        </p:nvSpPr>
        <p:spPr>
          <a:xfrm>
            <a:off x="6906039" y="4979713"/>
            <a:ext cx="5357192" cy="400110"/>
          </a:xfrm>
          <a:prstGeom prst="rect">
            <a:avLst/>
          </a:prstGeom>
          <a:noFill/>
        </p:spPr>
        <p:txBody>
          <a:bodyPr wrap="square" rtlCol="0">
            <a:spAutoFit/>
          </a:bodyPr>
          <a:lstStyle/>
          <a:p>
            <a:pPr algn="ctr"/>
            <a:r>
              <a:rPr lang="en-US" sz="2000" dirty="0">
                <a:solidFill>
                  <a:srgbClr val="7030A0"/>
                </a:solidFill>
              </a:rPr>
              <a:t>Nested objects</a:t>
            </a:r>
          </a:p>
        </p:txBody>
      </p:sp>
      <p:sp>
        <p:nvSpPr>
          <p:cNvPr id="17" name="TextBox 16">
            <a:extLst>
              <a:ext uri="{FF2B5EF4-FFF2-40B4-BE49-F238E27FC236}">
                <a16:creationId xmlns:a16="http://schemas.microsoft.com/office/drawing/2014/main" id="{041986D7-2D88-42BE-90D0-34BB72ADC5A0}"/>
              </a:ext>
            </a:extLst>
          </p:cNvPr>
          <p:cNvSpPr txBox="1"/>
          <p:nvPr/>
        </p:nvSpPr>
        <p:spPr>
          <a:xfrm>
            <a:off x="466357" y="3600964"/>
            <a:ext cx="6739513" cy="400110"/>
          </a:xfrm>
          <a:prstGeom prst="rect">
            <a:avLst/>
          </a:prstGeom>
          <a:noFill/>
        </p:spPr>
        <p:txBody>
          <a:bodyPr wrap="square" rtlCol="0">
            <a:spAutoFit/>
          </a:bodyPr>
          <a:lstStyle/>
          <a:p>
            <a:r>
              <a:rPr lang="en-US" sz="2000" dirty="0">
                <a:solidFill>
                  <a:srgbClr val="00B0F0"/>
                </a:solidFill>
                <a:latin typeface="Consolas" panose="020B0609020204030204" pitchFamily="49" charset="0"/>
              </a:rPr>
              <a:t>"classes"</a:t>
            </a:r>
            <a:r>
              <a:rPr lang="en-US" sz="2000" dirty="0">
                <a:latin typeface="Consolas" panose="020B0609020204030204" pitchFamily="49" charset="0"/>
              </a:rPr>
              <a:t>: </a:t>
            </a:r>
            <a:r>
              <a:rPr lang="en-US" sz="2000" dirty="0">
                <a:solidFill>
                  <a:schemeClr val="accent2">
                    <a:lumMod val="75000"/>
                  </a:schemeClr>
                </a:solidFill>
                <a:latin typeface="Consolas" panose="020B0609020204030204" pitchFamily="49" charset="0"/>
              </a:rPr>
              <a:t>[</a:t>
            </a:r>
            <a:r>
              <a:rPr lang="en-US" sz="2000" dirty="0">
                <a:solidFill>
                  <a:srgbClr val="009A46"/>
                </a:solidFill>
                <a:latin typeface="Consolas" panose="020B0609020204030204" pitchFamily="49" charset="0"/>
              </a:rPr>
              <a:t>"CS 131"</a:t>
            </a:r>
            <a:r>
              <a:rPr lang="en-US" sz="2000" dirty="0">
                <a:solidFill>
                  <a:schemeClr val="accent2">
                    <a:lumMod val="75000"/>
                  </a:schemeClr>
                </a:solidFill>
                <a:latin typeface="Consolas" panose="020B0609020204030204" pitchFamily="49" charset="0"/>
              </a:rPr>
              <a:t>, </a:t>
            </a:r>
            <a:r>
              <a:rPr lang="en-US" sz="2000" dirty="0">
                <a:solidFill>
                  <a:srgbClr val="009A46"/>
                </a:solidFill>
                <a:latin typeface="Consolas" panose="020B0609020204030204" pitchFamily="49" charset="0"/>
              </a:rPr>
              <a:t>"Math 33B"</a:t>
            </a:r>
            <a:r>
              <a:rPr lang="en-US" sz="2000" dirty="0">
                <a:solidFill>
                  <a:schemeClr val="accent2">
                    <a:lumMod val="75000"/>
                  </a:schemeClr>
                </a:solidFill>
                <a:latin typeface="Consolas" panose="020B0609020204030204" pitchFamily="49" charset="0"/>
              </a:rPr>
              <a:t>, </a:t>
            </a:r>
            <a:r>
              <a:rPr lang="en-US" sz="2000" dirty="0">
                <a:solidFill>
                  <a:srgbClr val="009A46"/>
                </a:solidFill>
                <a:latin typeface="Consolas" panose="020B0609020204030204" pitchFamily="49" charset="0"/>
              </a:rPr>
              <a:t>"CS 151B"</a:t>
            </a:r>
            <a:r>
              <a:rPr lang="en-US" sz="2000" dirty="0">
                <a:solidFill>
                  <a:schemeClr val="accent2">
                    <a:lumMod val="75000"/>
                  </a:schemeClr>
                </a:solidFill>
                <a:latin typeface="Consolas" panose="020B0609020204030204" pitchFamily="49" charset="0"/>
              </a:rPr>
              <a:t>]</a:t>
            </a:r>
          </a:p>
        </p:txBody>
      </p:sp>
      <p:sp>
        <p:nvSpPr>
          <p:cNvPr id="18" name="TextBox 17">
            <a:extLst>
              <a:ext uri="{FF2B5EF4-FFF2-40B4-BE49-F238E27FC236}">
                <a16:creationId xmlns:a16="http://schemas.microsoft.com/office/drawing/2014/main" id="{77C19E2D-22FC-46E3-998F-070A4C621576}"/>
              </a:ext>
            </a:extLst>
          </p:cNvPr>
          <p:cNvSpPr txBox="1"/>
          <p:nvPr/>
        </p:nvSpPr>
        <p:spPr>
          <a:xfrm>
            <a:off x="466356" y="3969229"/>
            <a:ext cx="7912331" cy="1015663"/>
          </a:xfrm>
          <a:prstGeom prst="rect">
            <a:avLst/>
          </a:prstGeom>
          <a:noFill/>
        </p:spPr>
        <p:txBody>
          <a:bodyPr wrap="square" rtlCol="0">
            <a:spAutoFit/>
          </a:bodyPr>
          <a:lstStyle/>
          <a:p>
            <a:r>
              <a:rPr lang="en-US" sz="2000" dirty="0">
                <a:solidFill>
                  <a:srgbClr val="00B0F0"/>
                </a:solidFill>
                <a:latin typeface="Consolas" panose="020B0609020204030204" pitchFamily="49" charset="0"/>
              </a:rPr>
              <a:t>"address"</a:t>
            </a:r>
            <a:r>
              <a:rPr lang="en-US" sz="2000" dirty="0">
                <a:latin typeface="Consolas" panose="020B0609020204030204" pitchFamily="49" charset="0"/>
              </a:rPr>
              <a:t>: </a:t>
            </a:r>
            <a:r>
              <a:rPr lang="en-US" sz="2000" dirty="0">
                <a:solidFill>
                  <a:srgbClr val="7030A0"/>
                </a:solidFill>
                <a:latin typeface="Consolas" panose="020B0609020204030204" pitchFamily="49" charset="0"/>
              </a:rPr>
              <a:t>{ </a:t>
            </a:r>
            <a:r>
              <a:rPr lang="en-US" sz="2000" dirty="0">
                <a:solidFill>
                  <a:srgbClr val="00B0F0"/>
                </a:solidFill>
                <a:latin typeface="Consolas" panose="020B0609020204030204" pitchFamily="49" charset="0"/>
              </a:rPr>
              <a:t>"street"</a:t>
            </a:r>
            <a:r>
              <a:rPr lang="en-US" sz="2000" dirty="0">
                <a:solidFill>
                  <a:srgbClr val="7030A0"/>
                </a:solidFill>
                <a:latin typeface="Consolas" panose="020B0609020204030204" pitchFamily="49" charset="0"/>
              </a:rPr>
              <a:t>: </a:t>
            </a:r>
            <a:r>
              <a:rPr lang="en-US" sz="2000" dirty="0">
                <a:solidFill>
                  <a:srgbClr val="009A46"/>
                </a:solidFill>
                <a:latin typeface="Consolas" panose="020B0609020204030204" pitchFamily="49" charset="0"/>
              </a:rPr>
              <a:t>"201 Del Monte"</a:t>
            </a:r>
            <a:r>
              <a:rPr lang="en-US" sz="2000" dirty="0">
                <a:solidFill>
                  <a:srgbClr val="7030A0"/>
                </a:solidFill>
                <a:latin typeface="Consolas" panose="020B0609020204030204" pitchFamily="49" charset="0"/>
              </a:rPr>
              <a:t>,</a:t>
            </a:r>
          </a:p>
          <a:p>
            <a:r>
              <a:rPr lang="en-US" sz="2000" dirty="0">
                <a:solidFill>
                  <a:srgbClr val="7030A0"/>
                </a:solidFill>
                <a:latin typeface="Consolas" panose="020B0609020204030204" pitchFamily="49" charset="0"/>
              </a:rPr>
              <a:t>            </a:t>
            </a:r>
            <a:r>
              <a:rPr lang="en-US" sz="2000" dirty="0">
                <a:solidFill>
                  <a:srgbClr val="00B0F0"/>
                </a:solidFill>
                <a:latin typeface="Consolas" panose="020B0609020204030204" pitchFamily="49" charset="0"/>
              </a:rPr>
              <a:t> "city"</a:t>
            </a:r>
            <a:r>
              <a:rPr lang="en-US" sz="2000" dirty="0">
                <a:solidFill>
                  <a:srgbClr val="7030A0"/>
                </a:solidFill>
                <a:latin typeface="Consolas" panose="020B0609020204030204" pitchFamily="49" charset="0"/>
              </a:rPr>
              <a:t>: </a:t>
            </a:r>
            <a:r>
              <a:rPr lang="en-US" sz="2000" dirty="0">
                <a:solidFill>
                  <a:srgbClr val="009A46"/>
                </a:solidFill>
                <a:latin typeface="Consolas" panose="020B0609020204030204" pitchFamily="49" charset="0"/>
              </a:rPr>
              <a:t>"Los Altos"</a:t>
            </a:r>
            <a:r>
              <a:rPr lang="en-US" sz="2000" dirty="0">
                <a:solidFill>
                  <a:srgbClr val="7030A0"/>
                </a:solidFill>
                <a:latin typeface="Consolas" panose="020B0609020204030204" pitchFamily="49" charset="0"/>
              </a:rPr>
              <a:t>,</a:t>
            </a:r>
          </a:p>
          <a:p>
            <a:r>
              <a:rPr lang="en-US" sz="2000" dirty="0">
                <a:solidFill>
                  <a:srgbClr val="7030A0"/>
                </a:solidFill>
                <a:latin typeface="Consolas" panose="020B0609020204030204" pitchFamily="49" charset="0"/>
              </a:rPr>
              <a:t>             </a:t>
            </a:r>
            <a:r>
              <a:rPr lang="en-US" sz="2000" dirty="0">
                <a:solidFill>
                  <a:srgbClr val="00B0F0"/>
                </a:solidFill>
                <a:latin typeface="Consolas" panose="020B0609020204030204" pitchFamily="49" charset="0"/>
              </a:rPr>
              <a:t>"state"</a:t>
            </a:r>
            <a:r>
              <a:rPr lang="en-US" sz="2000" dirty="0">
                <a:solidFill>
                  <a:srgbClr val="7030A0"/>
                </a:solidFill>
                <a:latin typeface="Consolas" panose="020B0609020204030204" pitchFamily="49" charset="0"/>
              </a:rPr>
              <a:t>: </a:t>
            </a:r>
            <a:r>
              <a:rPr lang="en-US" sz="2000" dirty="0">
                <a:solidFill>
                  <a:srgbClr val="009A46"/>
                </a:solidFill>
                <a:latin typeface="Consolas" panose="020B0609020204030204" pitchFamily="49" charset="0"/>
              </a:rPr>
              <a:t>"CA"</a:t>
            </a:r>
            <a:r>
              <a:rPr lang="en-US" sz="2000" dirty="0">
                <a:solidFill>
                  <a:srgbClr val="7030A0"/>
                </a:solidFill>
                <a:latin typeface="Consolas" panose="020B0609020204030204" pitchFamily="49" charset="0"/>
              </a:rPr>
              <a:t>, </a:t>
            </a:r>
            <a:r>
              <a:rPr lang="en-US" sz="2000" dirty="0">
                <a:solidFill>
                  <a:srgbClr val="00B0F0"/>
                </a:solidFill>
                <a:latin typeface="Consolas" panose="020B0609020204030204" pitchFamily="49" charset="0"/>
              </a:rPr>
              <a:t>"zip"</a:t>
            </a:r>
            <a:r>
              <a:rPr lang="en-US" sz="2000" dirty="0">
                <a:solidFill>
                  <a:srgbClr val="7030A0"/>
                </a:solidFill>
                <a:latin typeface="Consolas" panose="020B0609020204030204" pitchFamily="49" charset="0"/>
              </a:rPr>
              <a:t>: </a:t>
            </a:r>
            <a:r>
              <a:rPr lang="en-US" sz="2000" dirty="0">
                <a:solidFill>
                  <a:srgbClr val="0070C0"/>
                </a:solidFill>
                <a:latin typeface="Consolas" panose="020B0609020204030204" pitchFamily="49" charset="0"/>
              </a:rPr>
              <a:t>94022</a:t>
            </a:r>
            <a:r>
              <a:rPr lang="en-US" sz="2000" dirty="0">
                <a:solidFill>
                  <a:srgbClr val="7030A0"/>
                </a:solidFill>
                <a:latin typeface="Consolas" panose="020B0609020204030204" pitchFamily="49" charset="0"/>
              </a:rPr>
              <a:t> }</a:t>
            </a:r>
          </a:p>
        </p:txBody>
      </p:sp>
      <p:grpSp>
        <p:nvGrpSpPr>
          <p:cNvPr id="19" name="Group 18">
            <a:extLst>
              <a:ext uri="{FF2B5EF4-FFF2-40B4-BE49-F238E27FC236}">
                <a16:creationId xmlns:a16="http://schemas.microsoft.com/office/drawing/2014/main" id="{7414EFDC-F812-404B-9E9C-39CDD666D478}"/>
              </a:ext>
            </a:extLst>
          </p:cNvPr>
          <p:cNvGrpSpPr/>
          <p:nvPr/>
        </p:nvGrpSpPr>
        <p:grpSpPr>
          <a:xfrm>
            <a:off x="7182035" y="47021"/>
            <a:ext cx="4978587" cy="2395796"/>
            <a:chOff x="6692921" y="1867122"/>
            <a:chExt cx="4978587" cy="2395796"/>
          </a:xfrm>
        </p:grpSpPr>
        <p:grpSp>
          <p:nvGrpSpPr>
            <p:cNvPr id="20" name="Group 19">
              <a:extLst>
                <a:ext uri="{FF2B5EF4-FFF2-40B4-BE49-F238E27FC236}">
                  <a16:creationId xmlns:a16="http://schemas.microsoft.com/office/drawing/2014/main" id="{04D63F6D-16AC-4B6C-980F-05323A2DEEFB}"/>
                </a:ext>
              </a:extLst>
            </p:cNvPr>
            <p:cNvGrpSpPr/>
            <p:nvPr/>
          </p:nvGrpSpPr>
          <p:grpSpPr>
            <a:xfrm>
              <a:off x="6692921" y="1867122"/>
              <a:ext cx="4978587" cy="2395796"/>
              <a:chOff x="7763330" y="4803764"/>
              <a:chExt cx="4978587" cy="2395796"/>
            </a:xfrm>
          </p:grpSpPr>
          <p:grpSp>
            <p:nvGrpSpPr>
              <p:cNvPr id="22" name="Group 21">
                <a:extLst>
                  <a:ext uri="{FF2B5EF4-FFF2-40B4-BE49-F238E27FC236}">
                    <a16:creationId xmlns:a16="http://schemas.microsoft.com/office/drawing/2014/main" id="{10AAD15D-C6F0-4EA2-A0E4-4E7CBC27FDA5}"/>
                  </a:ext>
                </a:extLst>
              </p:cNvPr>
              <p:cNvGrpSpPr/>
              <p:nvPr/>
            </p:nvGrpSpPr>
            <p:grpSpPr>
              <a:xfrm>
                <a:off x="7763330" y="4803764"/>
                <a:ext cx="4978587" cy="2045252"/>
                <a:chOff x="8001871" y="4426226"/>
                <a:chExt cx="4978587" cy="2045252"/>
              </a:xfrm>
            </p:grpSpPr>
            <p:sp>
              <p:nvSpPr>
                <p:cNvPr id="24" name="Rectangle: Rounded Corners 23">
                  <a:extLst>
                    <a:ext uri="{FF2B5EF4-FFF2-40B4-BE49-F238E27FC236}">
                      <a16:creationId xmlns:a16="http://schemas.microsoft.com/office/drawing/2014/main" id="{2BEE8516-ED70-45CF-A487-CA89874164D8}"/>
                    </a:ext>
                  </a:extLst>
                </p:cNvPr>
                <p:cNvSpPr/>
                <p:nvPr/>
              </p:nvSpPr>
              <p:spPr>
                <a:xfrm>
                  <a:off x="8001871" y="4426226"/>
                  <a:ext cx="4978587"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BD4C24A7-9A39-4DC2-B23E-D885D8989233}"/>
                    </a:ext>
                  </a:extLst>
                </p:cNvPr>
                <p:cNvSpPr txBox="1"/>
                <p:nvPr/>
              </p:nvSpPr>
              <p:spPr>
                <a:xfrm>
                  <a:off x="8105230" y="4433290"/>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23" name="TextBox 22">
                <a:extLst>
                  <a:ext uri="{FF2B5EF4-FFF2-40B4-BE49-F238E27FC236}">
                    <a16:creationId xmlns:a16="http://schemas.microsoft.com/office/drawing/2014/main" id="{81503A83-6C54-4EE3-A0EE-F0E4F1CF2865}"/>
                  </a:ext>
                </a:extLst>
              </p:cNvPr>
              <p:cNvSpPr txBox="1"/>
              <p:nvPr/>
            </p:nvSpPr>
            <p:spPr>
              <a:xfrm>
                <a:off x="8420279" y="5260568"/>
                <a:ext cx="4174570" cy="1938992"/>
              </a:xfrm>
              <a:prstGeom prst="rect">
                <a:avLst/>
              </a:prstGeom>
              <a:noFill/>
            </p:spPr>
            <p:txBody>
              <a:bodyPr wrap="square" rtlCol="0">
                <a:spAutoFit/>
              </a:bodyPr>
              <a:lstStyle/>
              <a:p>
                <a:pPr algn="ctr"/>
                <a:r>
                  <a:rPr lang="en-US" sz="2000" dirty="0">
                    <a:latin typeface="Comic Sans MS" panose="030F0702030302020204" pitchFamily="66" charset="0"/>
                  </a:rPr>
                  <a:t>'Don't forget to tell them the meaning of the name, Carey!</a:t>
                </a:r>
              </a:p>
              <a:p>
                <a:pPr algn="ctr"/>
                <a:endParaRPr lang="en-US" sz="1600" dirty="0">
                  <a:latin typeface="Comic Sans MS" panose="030F0702030302020204" pitchFamily="66" charset="0"/>
                </a:endParaRPr>
              </a:p>
              <a:p>
                <a:pPr algn="ctr"/>
                <a:r>
                  <a:rPr lang="en-US" sz="2000" dirty="0">
                    <a:latin typeface="Comic Sans MS" panose="030F0702030302020204" pitchFamily="66" charset="0"/>
                  </a:rPr>
                  <a:t>JSON is an acronym for </a:t>
                </a:r>
                <a:br>
                  <a:rPr lang="en-US" sz="2000" dirty="0">
                    <a:latin typeface="Comic Sans MS" panose="030F0702030302020204" pitchFamily="66" charset="0"/>
                  </a:rPr>
                </a:br>
                <a:r>
                  <a:rPr lang="en-US" sz="2000" dirty="0">
                    <a:latin typeface="Comic Sans MS" panose="030F0702030302020204" pitchFamily="66" charset="0"/>
                  </a:rPr>
                  <a:t>JavaScript Object Notation.'</a:t>
                </a:r>
              </a:p>
              <a:p>
                <a:pPr algn="ctr"/>
                <a:endParaRPr lang="en-US" sz="2000" dirty="0">
                  <a:solidFill>
                    <a:schemeClr val="accent1">
                      <a:lumMod val="75000"/>
                    </a:schemeClr>
                  </a:solidFill>
                  <a:latin typeface="Comic Sans MS" panose="030F0702030302020204" pitchFamily="66" charset="0"/>
                </a:endParaRPr>
              </a:p>
            </p:txBody>
          </p:sp>
        </p:grpSp>
        <p:pic>
          <p:nvPicPr>
            <p:cNvPr id="21" name="Picture 20">
              <a:extLst>
                <a:ext uri="{FF2B5EF4-FFF2-40B4-BE49-F238E27FC236}">
                  <a16:creationId xmlns:a16="http://schemas.microsoft.com/office/drawing/2014/main" id="{E9146A17-0E7A-4140-9125-0B6B732716CD}"/>
                </a:ext>
              </a:extLst>
            </p:cNvPr>
            <p:cNvPicPr>
              <a:picLocks noChangeAspect="1"/>
            </p:cNvPicPr>
            <p:nvPr/>
          </p:nvPicPr>
          <p:blipFill rotWithShape="1">
            <a:blip r:embed="rId3"/>
            <a:srcRect l="23761" r="21167"/>
            <a:stretch/>
          </p:blipFill>
          <p:spPr>
            <a:xfrm>
              <a:off x="6887201" y="2306918"/>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7" name="TextBox 26">
            <a:extLst>
              <a:ext uri="{FF2B5EF4-FFF2-40B4-BE49-F238E27FC236}">
                <a16:creationId xmlns:a16="http://schemas.microsoft.com/office/drawing/2014/main" id="{CACA9DBB-FC88-41D4-80A2-BC1A6A98F595}"/>
              </a:ext>
            </a:extLst>
          </p:cNvPr>
          <p:cNvSpPr txBox="1"/>
          <p:nvPr/>
        </p:nvSpPr>
        <p:spPr>
          <a:xfrm>
            <a:off x="136323" y="5683140"/>
            <a:ext cx="7445192" cy="1936407"/>
          </a:xfrm>
          <a:prstGeom prst="rect">
            <a:avLst/>
          </a:prstGeom>
          <a:solidFill>
            <a:schemeClr val="bg1">
              <a:lumMod val="95000"/>
            </a:schemeClr>
          </a:solidFill>
          <a:ln>
            <a:solidFill>
              <a:schemeClr val="tx1"/>
            </a:solidFill>
          </a:ln>
        </p:spPr>
        <p:txBody>
          <a:bodyPr wrap="square" rtlCol="0">
            <a:noAutofit/>
          </a:bodyPr>
          <a:lstStyle/>
          <a:p>
            <a:r>
              <a:rPr lang="en-US" sz="2000" dirty="0">
                <a:solidFill>
                  <a:srgbClr val="FF0000"/>
                </a:solidFill>
                <a:latin typeface="Consolas" panose="020B0609020204030204" pitchFamily="49" charset="0"/>
              </a:rPr>
              <a:t>{</a:t>
            </a:r>
          </a:p>
          <a:p>
            <a:r>
              <a:rPr lang="en-US" sz="2000" dirty="0">
                <a:solidFill>
                  <a:srgbClr val="00B0F0"/>
                </a:solidFill>
                <a:latin typeface="Consolas" panose="020B0609020204030204" pitchFamily="49" charset="0"/>
              </a:rPr>
              <a:t>  "</a:t>
            </a:r>
            <a:r>
              <a:rPr lang="en-US" sz="2000" dirty="0" err="1">
                <a:solidFill>
                  <a:srgbClr val="00B0F0"/>
                </a:solidFill>
                <a:latin typeface="Consolas" panose="020B0609020204030204" pitchFamily="49" charset="0"/>
              </a:rPr>
              <a:t>data_directory</a:t>
            </a:r>
            <a:r>
              <a:rPr lang="en-US" sz="2000" dirty="0">
                <a:solidFill>
                  <a:srgbClr val="00B0F0"/>
                </a:solidFill>
                <a:latin typeface="Consolas" panose="020B0609020204030204" pitchFamily="49" charset="0"/>
              </a:rPr>
              <a:t>"</a:t>
            </a:r>
            <a:r>
              <a:rPr lang="en-US" sz="2000" dirty="0">
                <a:latin typeface="Consolas" panose="020B0609020204030204" pitchFamily="49" charset="0"/>
              </a:rPr>
              <a:t>: </a:t>
            </a:r>
            <a:r>
              <a:rPr lang="en-US" sz="2000" dirty="0">
                <a:solidFill>
                  <a:srgbClr val="009A46"/>
                </a:solidFill>
                <a:latin typeface="Consolas" panose="020B0609020204030204" pitchFamily="49" charset="0"/>
              </a:rPr>
              <a:t>"/Apps/League of Legends/data"</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a:t>
            </a:r>
            <a:r>
              <a:rPr lang="en-US" sz="2000" dirty="0" err="1">
                <a:solidFill>
                  <a:srgbClr val="00B0F0"/>
                </a:solidFill>
                <a:latin typeface="Consolas" panose="020B0609020204030204" pitchFamily="49" charset="0"/>
              </a:rPr>
              <a:t>license_expiration</a:t>
            </a:r>
            <a:r>
              <a:rPr lang="en-US" sz="2000" dirty="0">
                <a:solidFill>
                  <a:srgbClr val="00B0F0"/>
                </a:solidFill>
                <a:latin typeface="Consolas" panose="020B0609020204030204" pitchFamily="49" charset="0"/>
              </a:rPr>
              <a:t>"</a:t>
            </a:r>
            <a:r>
              <a:rPr lang="en-US" sz="2000" dirty="0">
                <a:latin typeface="Consolas" panose="020B0609020204030204" pitchFamily="49" charset="0"/>
              </a:rPr>
              <a:t>: </a:t>
            </a:r>
            <a:r>
              <a:rPr lang="en-US" sz="2000" dirty="0">
                <a:solidFill>
                  <a:srgbClr val="009A46"/>
                </a:solidFill>
                <a:latin typeface="Consolas" panose="020B0609020204030204" pitchFamily="49" charset="0"/>
              </a:rPr>
              <a:t>"12/31/2026"</a:t>
            </a:r>
            <a:r>
              <a:rPr lang="en-US" sz="2000" dirty="0">
                <a:latin typeface="Consolas" panose="020B0609020204030204" pitchFamily="49" charset="0"/>
              </a:rPr>
              <a:t>,</a:t>
            </a:r>
          </a:p>
          <a:p>
            <a:r>
              <a:rPr lang="en-US" sz="2000" dirty="0">
                <a:solidFill>
                  <a:srgbClr val="FF0000"/>
                </a:solidFill>
                <a:latin typeface="Consolas" panose="020B0609020204030204" pitchFamily="49" charset="0"/>
              </a:rPr>
              <a:t>  </a:t>
            </a:r>
            <a:r>
              <a:rPr lang="en-US" sz="2000" dirty="0">
                <a:solidFill>
                  <a:srgbClr val="00B0F0"/>
                </a:solidFill>
                <a:latin typeface="Consolas" panose="020B0609020204030204" pitchFamily="49" charset="0"/>
              </a:rPr>
              <a:t>"</a:t>
            </a:r>
            <a:r>
              <a:rPr lang="en-US" sz="2000" dirty="0" err="1">
                <a:solidFill>
                  <a:srgbClr val="00B0F0"/>
                </a:solidFill>
                <a:latin typeface="Consolas" panose="020B0609020204030204" pitchFamily="49" charset="0"/>
              </a:rPr>
              <a:t>registered_user</a:t>
            </a:r>
            <a:r>
              <a:rPr lang="en-US" sz="2000" dirty="0">
                <a:solidFill>
                  <a:srgbClr val="00B0F0"/>
                </a:solidFill>
                <a:latin typeface="Consolas" panose="020B0609020204030204" pitchFamily="49" charset="0"/>
              </a:rPr>
              <a:t>"</a:t>
            </a:r>
            <a:r>
              <a:rPr lang="en-US" sz="2000" dirty="0">
                <a:latin typeface="Consolas" panose="020B0609020204030204" pitchFamily="49" charset="0"/>
              </a:rPr>
              <a:t>: </a:t>
            </a:r>
            <a:r>
              <a:rPr lang="en-US" sz="2000" dirty="0">
                <a:solidFill>
                  <a:srgbClr val="009A46"/>
                </a:solidFill>
                <a:latin typeface="Consolas" panose="020B0609020204030204" pitchFamily="49" charset="0"/>
              </a:rPr>
              <a:t>"Carey Nachenberg"</a:t>
            </a:r>
            <a:r>
              <a:rPr lang="en-US" sz="2000" dirty="0">
                <a:latin typeface="Consolas" panose="020B0609020204030204" pitchFamily="49" charset="0"/>
              </a:rPr>
              <a:t>,</a:t>
            </a:r>
          </a:p>
          <a:p>
            <a:r>
              <a:rPr lang="en-US" sz="2000" dirty="0">
                <a:solidFill>
                  <a:srgbClr val="FF0000"/>
                </a:solidFill>
                <a:latin typeface="Consolas" panose="020B0609020204030204" pitchFamily="49" charset="0"/>
              </a:rPr>
              <a:t>  </a:t>
            </a:r>
            <a:r>
              <a:rPr lang="en-US" sz="2000" dirty="0">
                <a:solidFill>
                  <a:srgbClr val="00B0F0"/>
                </a:solidFill>
                <a:latin typeface="Consolas" panose="020B0609020204030204" pitchFamily="49" charset="0"/>
              </a:rPr>
              <a:t>"</a:t>
            </a:r>
            <a:r>
              <a:rPr lang="en-US" sz="2000" dirty="0" err="1">
                <a:solidFill>
                  <a:srgbClr val="00B0F0"/>
                </a:solidFill>
                <a:latin typeface="Consolas" panose="020B0609020204030204" pitchFamily="49" charset="0"/>
              </a:rPr>
              <a:t>app_version</a:t>
            </a:r>
            <a:r>
              <a:rPr lang="en-US" sz="2000" dirty="0">
                <a:solidFill>
                  <a:srgbClr val="00B0F0"/>
                </a:solidFill>
                <a:latin typeface="Consolas" panose="020B0609020204030204" pitchFamily="49" charset="0"/>
              </a:rPr>
              <a:t>"</a:t>
            </a:r>
            <a:r>
              <a:rPr lang="en-US" sz="2000" dirty="0">
                <a:latin typeface="Consolas" panose="020B0609020204030204" pitchFamily="49" charset="0"/>
              </a:rPr>
              <a:t>: </a:t>
            </a:r>
            <a:r>
              <a:rPr lang="en-US" sz="2000" dirty="0">
                <a:solidFill>
                  <a:srgbClr val="009A46"/>
                </a:solidFill>
                <a:latin typeface="Consolas" panose="020B0609020204030204" pitchFamily="49" charset="0"/>
              </a:rPr>
              <a:t>"12.15.1 beta"</a:t>
            </a:r>
            <a:r>
              <a:rPr lang="en-US" sz="2000" dirty="0">
                <a:latin typeface="Consolas" panose="020B0609020204030204" pitchFamily="49" charset="0"/>
              </a:rPr>
              <a:t>,</a:t>
            </a:r>
            <a:r>
              <a:rPr lang="en-US" sz="2000" dirty="0">
                <a:solidFill>
                  <a:srgbClr val="FF0000"/>
                </a:solidFill>
                <a:latin typeface="Consolas" panose="020B0609020204030204" pitchFamily="49" charset="0"/>
              </a:rPr>
              <a:t>  </a:t>
            </a:r>
          </a:p>
          <a:p>
            <a:r>
              <a:rPr lang="en-US" sz="2000" dirty="0">
                <a:solidFill>
                  <a:srgbClr val="FF0000"/>
                </a:solidFill>
                <a:latin typeface="Consolas" panose="020B0609020204030204" pitchFamily="49" charset="0"/>
              </a:rPr>
              <a:t>}</a:t>
            </a:r>
          </a:p>
        </p:txBody>
      </p:sp>
      <p:sp>
        <p:nvSpPr>
          <p:cNvPr id="4" name="TextBox 3">
            <a:extLst>
              <a:ext uri="{FF2B5EF4-FFF2-40B4-BE49-F238E27FC236}">
                <a16:creationId xmlns:a16="http://schemas.microsoft.com/office/drawing/2014/main" id="{9D4A3DA0-8787-4AAC-9E96-0BCDDB3D204D}"/>
              </a:ext>
            </a:extLst>
          </p:cNvPr>
          <p:cNvSpPr txBox="1"/>
          <p:nvPr/>
        </p:nvSpPr>
        <p:spPr>
          <a:xfrm>
            <a:off x="61771" y="2198977"/>
            <a:ext cx="1507144" cy="400110"/>
          </a:xfrm>
          <a:prstGeom prst="rect">
            <a:avLst/>
          </a:prstGeom>
          <a:noFill/>
        </p:spPr>
        <p:txBody>
          <a:bodyPr wrap="none" rtlCol="0">
            <a:spAutoFit/>
          </a:bodyPr>
          <a:lstStyle/>
          <a:p>
            <a:pPr algn="ctr"/>
            <a:r>
              <a:rPr lang="en-US" sz="2000" dirty="0" err="1"/>
              <a:t>student.json</a:t>
            </a:r>
            <a:endParaRPr lang="en-US" sz="2000" dirty="0"/>
          </a:p>
        </p:txBody>
      </p:sp>
      <p:sp>
        <p:nvSpPr>
          <p:cNvPr id="26" name="TextBox 25">
            <a:extLst>
              <a:ext uri="{FF2B5EF4-FFF2-40B4-BE49-F238E27FC236}">
                <a16:creationId xmlns:a16="http://schemas.microsoft.com/office/drawing/2014/main" id="{B15EF1EC-0188-47CC-94B9-FD7B21DCC1C0}"/>
              </a:ext>
            </a:extLst>
          </p:cNvPr>
          <p:cNvSpPr txBox="1"/>
          <p:nvPr/>
        </p:nvSpPr>
        <p:spPr>
          <a:xfrm>
            <a:off x="61771" y="5298547"/>
            <a:ext cx="1729961" cy="400110"/>
          </a:xfrm>
          <a:prstGeom prst="rect">
            <a:avLst/>
          </a:prstGeom>
          <a:noFill/>
        </p:spPr>
        <p:txBody>
          <a:bodyPr wrap="none" rtlCol="0">
            <a:spAutoFit/>
          </a:bodyPr>
          <a:lstStyle/>
          <a:p>
            <a:pPr algn="ctr"/>
            <a:r>
              <a:rPr lang="en-US" sz="2000" dirty="0" err="1"/>
              <a:t>lol_config.json</a:t>
            </a:r>
            <a:endParaRPr lang="en-US" sz="2000" dirty="0"/>
          </a:p>
        </p:txBody>
      </p:sp>
    </p:spTree>
    <p:extLst>
      <p:ext uri="{BB962C8B-B14F-4D97-AF65-F5344CB8AC3E}">
        <p14:creationId xmlns:p14="http://schemas.microsoft.com/office/powerpoint/2010/main" val="317292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1+#ppt_w/2"/>
                                          </p:val>
                                        </p:tav>
                                        <p:tav tm="100000">
                                          <p:val>
                                            <p:strVal val="#ppt_x"/>
                                          </p:val>
                                        </p:tav>
                                      </p:tavLst>
                                    </p:anim>
                                    <p:anim calcmode="lin" valueType="num">
                                      <p:cBhvr additive="base">
                                        <p:cTn id="6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2" fill="hold" nodeType="clickEffect">
                                  <p:stCondLst>
                                    <p:cond delay="0"/>
                                  </p:stCondLst>
                                  <p:childTnLst>
                                    <p:anim calcmode="lin" valueType="num">
                                      <p:cBhvr additive="base">
                                        <p:cTn id="70" dur="500"/>
                                        <p:tgtEl>
                                          <p:spTgt spid="19"/>
                                        </p:tgtEl>
                                        <p:attrNameLst>
                                          <p:attrName>ppt_x</p:attrName>
                                        </p:attrNameLst>
                                      </p:cBhvr>
                                      <p:tavLst>
                                        <p:tav tm="0">
                                          <p:val>
                                            <p:strVal val="ppt_x"/>
                                          </p:val>
                                        </p:tav>
                                        <p:tav tm="100000">
                                          <p:val>
                                            <p:strVal val="1+ppt_w/2"/>
                                          </p:val>
                                        </p:tav>
                                      </p:tavLst>
                                    </p:anim>
                                    <p:anim calcmode="lin" valueType="num">
                                      <p:cBhvr additive="base">
                                        <p:cTn id="71" dur="500"/>
                                        <p:tgtEl>
                                          <p:spTgt spid="19"/>
                                        </p:tgtEl>
                                        <p:attrNameLst>
                                          <p:attrName>ppt_y</p:attrName>
                                        </p:attrNameLst>
                                      </p:cBhvr>
                                      <p:tavLst>
                                        <p:tav tm="0">
                                          <p:val>
                                            <p:strVal val="ppt_y"/>
                                          </p:val>
                                        </p:tav>
                                        <p:tav tm="100000">
                                          <p:val>
                                            <p:strVal val="ppt_y"/>
                                          </p:val>
                                        </p:tav>
                                      </p:tavLst>
                                    </p:anim>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p:bldP spid="8" grpId="0"/>
      <p:bldP spid="9" grpId="0"/>
      <p:bldP spid="10" grpId="0"/>
      <p:bldP spid="12" grpId="0"/>
      <p:bldP spid="13" grpId="0"/>
      <p:bldP spid="14" grpId="0"/>
      <p:bldP spid="15" grpId="0"/>
      <p:bldP spid="16" grpId="0"/>
      <p:bldP spid="17" grpId="0"/>
      <p:bldP spid="18" grpId="0"/>
      <p:bldP spid="27" grpId="0" animBg="1"/>
      <p:bldP spid="4" grpId="0"/>
      <p:bldP spid="2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84727-1A3A-4E9F-956C-57CC4F72B5AC}"/>
              </a:ext>
            </a:extLst>
          </p:cNvPr>
          <p:cNvSpPr txBox="1"/>
          <p:nvPr/>
        </p:nvSpPr>
        <p:spPr>
          <a:xfrm>
            <a:off x="254452" y="113744"/>
            <a:ext cx="11411205" cy="707886"/>
          </a:xfrm>
          <a:prstGeom prst="rect">
            <a:avLst/>
          </a:prstGeom>
          <a:noFill/>
        </p:spPr>
        <p:txBody>
          <a:bodyPr wrap="square" rtlCol="0">
            <a:spAutoFit/>
          </a:bodyPr>
          <a:lstStyle/>
          <a:p>
            <a:pPr algn="ctr"/>
            <a:r>
              <a:rPr lang="en-US" sz="4000" dirty="0"/>
              <a:t>Practical Python: Processing JSON Config Files</a:t>
            </a:r>
          </a:p>
        </p:txBody>
      </p:sp>
      <p:sp>
        <p:nvSpPr>
          <p:cNvPr id="3" name="TextBox 2">
            <a:extLst>
              <a:ext uri="{FF2B5EF4-FFF2-40B4-BE49-F238E27FC236}">
                <a16:creationId xmlns:a16="http://schemas.microsoft.com/office/drawing/2014/main" id="{FC71DCC9-6B18-4BCF-B3C2-4D8D156289CD}"/>
              </a:ext>
            </a:extLst>
          </p:cNvPr>
          <p:cNvSpPr txBox="1"/>
          <p:nvPr/>
        </p:nvSpPr>
        <p:spPr>
          <a:xfrm>
            <a:off x="1430970" y="961235"/>
            <a:ext cx="9330074" cy="400110"/>
          </a:xfrm>
          <a:prstGeom prst="rect">
            <a:avLst/>
          </a:prstGeom>
          <a:noFill/>
        </p:spPr>
        <p:txBody>
          <a:bodyPr wrap="square" rtlCol="0">
            <a:spAutoFit/>
          </a:bodyPr>
          <a:lstStyle/>
          <a:p>
            <a:pPr algn="ctr"/>
            <a:r>
              <a:rPr lang="en-US" sz="2000" dirty="0"/>
              <a:t>Python provides </a:t>
            </a:r>
            <a:r>
              <a:rPr lang="en-US" sz="2000" dirty="0">
                <a:solidFill>
                  <a:srgbClr val="FF0000"/>
                </a:solidFill>
              </a:rPr>
              <a:t>built-in support </a:t>
            </a:r>
            <a:r>
              <a:rPr lang="en-US" sz="2000" dirty="0"/>
              <a:t>for </a:t>
            </a:r>
            <a:r>
              <a:rPr lang="en-US" sz="2000" dirty="0">
                <a:solidFill>
                  <a:srgbClr val="FF0000"/>
                </a:solidFill>
              </a:rPr>
              <a:t>writing to</a:t>
            </a:r>
            <a:r>
              <a:rPr lang="en-US" sz="2000" dirty="0"/>
              <a:t> and </a:t>
            </a:r>
            <a:r>
              <a:rPr lang="en-US" sz="2000" dirty="0">
                <a:solidFill>
                  <a:srgbClr val="FF0000"/>
                </a:solidFill>
              </a:rPr>
              <a:t>reading from </a:t>
            </a:r>
            <a:r>
              <a:rPr lang="en-US" sz="2000" dirty="0"/>
              <a:t>JSON files! </a:t>
            </a:r>
          </a:p>
        </p:txBody>
      </p:sp>
      <p:sp>
        <p:nvSpPr>
          <p:cNvPr id="26" name="TextBox 25">
            <a:extLst>
              <a:ext uri="{FF2B5EF4-FFF2-40B4-BE49-F238E27FC236}">
                <a16:creationId xmlns:a16="http://schemas.microsoft.com/office/drawing/2014/main" id="{E829F36B-7258-48FC-BA0E-99A1BB081EDA}"/>
              </a:ext>
            </a:extLst>
          </p:cNvPr>
          <p:cNvSpPr txBox="1"/>
          <p:nvPr/>
        </p:nvSpPr>
        <p:spPr>
          <a:xfrm>
            <a:off x="166481" y="2219941"/>
            <a:ext cx="5704233" cy="4524315"/>
          </a:xfrm>
          <a:prstGeom prst="rect">
            <a:avLst/>
          </a:prstGeom>
          <a:solidFill>
            <a:schemeClr val="accent1">
              <a:lumMod val="20000"/>
              <a:lumOff val="80000"/>
            </a:schemeClr>
          </a:solidFill>
          <a:ln>
            <a:solidFill>
              <a:schemeClr val="tx1"/>
            </a:solidFill>
          </a:ln>
        </p:spPr>
        <p:txBody>
          <a:bodyPr wrap="square">
            <a:spAutoFit/>
          </a:bodyPr>
          <a:lstStyle/>
          <a:p>
            <a:endParaRPr lang="en-US">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28" name="TextBox 27">
            <a:extLst>
              <a:ext uri="{FF2B5EF4-FFF2-40B4-BE49-F238E27FC236}">
                <a16:creationId xmlns:a16="http://schemas.microsoft.com/office/drawing/2014/main" id="{EE4888F1-C234-44E1-BD92-F0829668D6A9}"/>
              </a:ext>
            </a:extLst>
          </p:cNvPr>
          <p:cNvSpPr txBox="1"/>
          <p:nvPr/>
        </p:nvSpPr>
        <p:spPr>
          <a:xfrm>
            <a:off x="176141" y="1571064"/>
            <a:ext cx="5695196" cy="523220"/>
          </a:xfrm>
          <a:prstGeom prst="rect">
            <a:avLst/>
          </a:prstGeom>
          <a:solidFill>
            <a:schemeClr val="accent1">
              <a:lumMod val="75000"/>
            </a:schemeClr>
          </a:solidFill>
        </p:spPr>
        <p:txBody>
          <a:bodyPr wrap="square" rtlCol="0">
            <a:spAutoFit/>
          </a:bodyPr>
          <a:lstStyle/>
          <a:p>
            <a:pPr algn="ctr"/>
            <a:r>
              <a:rPr lang="en-US" sz="2800" dirty="0">
                <a:solidFill>
                  <a:schemeClr val="bg1"/>
                </a:solidFill>
              </a:rPr>
              <a:t>Creating/Serializing a JSON File</a:t>
            </a:r>
          </a:p>
        </p:txBody>
      </p:sp>
      <p:sp>
        <p:nvSpPr>
          <p:cNvPr id="33" name="TextBox 32">
            <a:extLst>
              <a:ext uri="{FF2B5EF4-FFF2-40B4-BE49-F238E27FC236}">
                <a16:creationId xmlns:a16="http://schemas.microsoft.com/office/drawing/2014/main" id="{DE8A9716-B86F-4A80-84E2-BFA925859FBC}"/>
              </a:ext>
            </a:extLst>
          </p:cNvPr>
          <p:cNvSpPr txBox="1"/>
          <p:nvPr/>
        </p:nvSpPr>
        <p:spPr>
          <a:xfrm>
            <a:off x="166481" y="2687871"/>
            <a:ext cx="5425502" cy="3139321"/>
          </a:xfrm>
          <a:prstGeom prst="rect">
            <a:avLst/>
          </a:prstGeom>
          <a:noFill/>
        </p:spPr>
        <p:txBody>
          <a:bodyPr wrap="square">
            <a:spAutoFit/>
          </a:bodyPr>
          <a:lstStyle/>
          <a:p>
            <a:r>
              <a:rPr lang="en-US" dirty="0" err="1">
                <a:latin typeface="Consolas" panose="020B0609020204030204" pitchFamily="49" charset="0"/>
              </a:rPr>
              <a:t>course_data</a:t>
            </a:r>
            <a:r>
              <a:rPr lang="en-US" dirty="0">
                <a:latin typeface="Consolas" panose="020B0609020204030204" pitchFamily="49" charset="0"/>
              </a:rPr>
              <a:t> = {</a:t>
            </a:r>
          </a:p>
          <a:p>
            <a:r>
              <a:rPr lang="en-US" dirty="0">
                <a:latin typeface="Consolas" panose="020B0609020204030204" pitchFamily="49" charset="0"/>
              </a:rPr>
              <a:t>    "courses":  </a:t>
            </a:r>
          </a:p>
          <a:p>
            <a:r>
              <a:rPr lang="en-US" dirty="0">
                <a:latin typeface="Consolas" panose="020B0609020204030204" pitchFamily="49" charset="0"/>
              </a:rPr>
              <a:t>    [ { "name": "CS31", "Units": 4,</a:t>
            </a:r>
          </a:p>
          <a:p>
            <a:r>
              <a:rPr lang="en-US" dirty="0">
                <a:latin typeface="Consolas" panose="020B0609020204030204" pitchFamily="49" charset="0"/>
              </a:rPr>
              <a:t>        "enrollment": "113/250"},</a:t>
            </a:r>
          </a:p>
          <a:p>
            <a:r>
              <a:rPr lang="en-US" dirty="0">
                <a:latin typeface="Consolas" panose="020B0609020204030204" pitchFamily="49" charset="0"/>
              </a:rPr>
              <a:t>      { "name": "CS32", "Units": 4,</a:t>
            </a:r>
          </a:p>
          <a:p>
            <a:r>
              <a:rPr lang="en-US" dirty="0">
                <a:latin typeface="Consolas" panose="020B0609020204030204" pitchFamily="49" charset="0"/>
              </a:rPr>
              <a:t>        "enrollment": "180/200"},</a:t>
            </a:r>
          </a:p>
          <a:p>
            <a:r>
              <a:rPr lang="en-US" dirty="0">
                <a:latin typeface="Consolas" panose="020B0609020204030204" pitchFamily="49" charset="0"/>
              </a:rPr>
              <a:t>      { "name": "CS131", "Units": 4,</a:t>
            </a:r>
          </a:p>
          <a:p>
            <a:r>
              <a:rPr lang="en-US" dirty="0">
                <a:latin typeface="Consolas" panose="020B0609020204030204" pitchFamily="49" charset="0"/>
              </a:rPr>
              <a:t>        "enrollment": "5/200"}  </a:t>
            </a:r>
          </a:p>
          <a:p>
            <a:r>
              <a:rPr lang="en-US" dirty="0">
                <a:latin typeface="Consolas" panose="020B0609020204030204" pitchFamily="49" charset="0"/>
              </a:rPr>
              <a:t>    ],</a:t>
            </a:r>
          </a:p>
          <a:p>
            <a:r>
              <a:rPr lang="en-US" dirty="0">
                <a:latin typeface="Consolas" panose="020B0609020204030204" pitchFamily="49" charset="0"/>
              </a:rPr>
              <a:t>    "quarter": "fall"</a:t>
            </a:r>
          </a:p>
          <a:p>
            <a:r>
              <a:rPr lang="en-US" dirty="0">
                <a:latin typeface="Consolas" panose="020B0609020204030204" pitchFamily="49" charset="0"/>
              </a:rPr>
              <a:t>}</a:t>
            </a:r>
          </a:p>
        </p:txBody>
      </p:sp>
      <p:sp>
        <p:nvSpPr>
          <p:cNvPr id="34" name="TextBox 33">
            <a:extLst>
              <a:ext uri="{FF2B5EF4-FFF2-40B4-BE49-F238E27FC236}">
                <a16:creationId xmlns:a16="http://schemas.microsoft.com/office/drawing/2014/main" id="{008542AF-8F8D-41D3-A89D-CC98270E3A42}"/>
              </a:ext>
            </a:extLst>
          </p:cNvPr>
          <p:cNvSpPr txBox="1"/>
          <p:nvPr/>
        </p:nvSpPr>
        <p:spPr>
          <a:xfrm>
            <a:off x="166202" y="2690139"/>
            <a:ext cx="5425502" cy="2862322"/>
          </a:xfrm>
          <a:prstGeom prst="rect">
            <a:avLst/>
          </a:prstGeom>
          <a:noFill/>
        </p:spPr>
        <p:txBody>
          <a:bodyPr wrap="square">
            <a:spAutoFit/>
          </a:bodyPr>
          <a:lstStyle/>
          <a:p>
            <a:r>
              <a:rPr lang="en-US" dirty="0" err="1">
                <a:latin typeface="Consolas" panose="020B0609020204030204" pitchFamily="49" charset="0"/>
              </a:rPr>
              <a:t>course_data</a:t>
            </a:r>
            <a:r>
              <a:rPr lang="en-US" dirty="0">
                <a:latin typeface="Consolas" panose="020B0609020204030204" pitchFamily="49" charset="0"/>
              </a:rPr>
              <a:t> = {}</a:t>
            </a:r>
          </a:p>
          <a:p>
            <a:r>
              <a:rPr lang="en-US" dirty="0" err="1">
                <a:latin typeface="Consolas" panose="020B0609020204030204" pitchFamily="49" charset="0"/>
              </a:rPr>
              <a:t>course_data</a:t>
            </a:r>
            <a:r>
              <a:rPr lang="en-US" dirty="0">
                <a:latin typeface="Consolas" panose="020B0609020204030204" pitchFamily="49" charset="0"/>
              </a:rPr>
              <a:t>["courses"] = []</a:t>
            </a:r>
          </a:p>
          <a:p>
            <a:r>
              <a:rPr lang="en-US" dirty="0" err="1">
                <a:latin typeface="Consolas" panose="020B0609020204030204" pitchFamily="49" charset="0"/>
              </a:rPr>
              <a:t>course_data</a:t>
            </a:r>
            <a:r>
              <a:rPr lang="en-US" dirty="0">
                <a:latin typeface="Consolas" panose="020B0609020204030204" pitchFamily="49" charset="0"/>
              </a:rPr>
              <a:t>["courses"].append(</a:t>
            </a:r>
          </a:p>
          <a:p>
            <a:r>
              <a:rPr lang="en-US" dirty="0">
                <a:latin typeface="Consolas" panose="020B0609020204030204" pitchFamily="49" charset="0"/>
              </a:rPr>
              <a:t>  {"name": "CS31", "Units": 4,</a:t>
            </a:r>
          </a:p>
          <a:p>
            <a:r>
              <a:rPr lang="en-US" dirty="0">
                <a:latin typeface="Consolas" panose="020B0609020204030204" pitchFamily="49" charset="0"/>
              </a:rPr>
              <a:t>   "enrollment": "113/250"})</a:t>
            </a:r>
          </a:p>
          <a:p>
            <a:r>
              <a:rPr lang="en-US" dirty="0" err="1">
                <a:latin typeface="Consolas" panose="020B0609020204030204" pitchFamily="49" charset="0"/>
              </a:rPr>
              <a:t>course_data</a:t>
            </a:r>
            <a:r>
              <a:rPr lang="en-US" dirty="0">
                <a:latin typeface="Consolas" panose="020B0609020204030204" pitchFamily="49" charset="0"/>
              </a:rPr>
              <a:t>["courses"].append(</a:t>
            </a:r>
          </a:p>
          <a:p>
            <a:r>
              <a:rPr lang="en-US" dirty="0">
                <a:latin typeface="Consolas" panose="020B0609020204030204" pitchFamily="49" charset="0"/>
              </a:rPr>
              <a:t>  {"name": "CS32", "Units": 4,</a:t>
            </a:r>
          </a:p>
          <a:p>
            <a:r>
              <a:rPr lang="en-US" dirty="0">
                <a:latin typeface="Consolas" panose="020B0609020204030204" pitchFamily="49" charset="0"/>
              </a:rPr>
              <a:t>   "enrollment": "180/200"})</a:t>
            </a:r>
            <a:br>
              <a:rPr lang="en-US" dirty="0">
                <a:latin typeface="Consolas" panose="020B0609020204030204" pitchFamily="49" charset="0"/>
              </a:rPr>
            </a:br>
            <a:r>
              <a:rPr lang="en-US" dirty="0">
                <a:latin typeface="Consolas" panose="020B0609020204030204" pitchFamily="49" charset="0"/>
              </a:rPr>
              <a:t>...</a:t>
            </a:r>
          </a:p>
          <a:p>
            <a:r>
              <a:rPr lang="en-US" dirty="0" err="1">
                <a:latin typeface="Consolas" panose="020B0609020204030204" pitchFamily="49" charset="0"/>
              </a:rPr>
              <a:t>course_data</a:t>
            </a:r>
            <a:r>
              <a:rPr lang="en-US" dirty="0">
                <a:latin typeface="Consolas" panose="020B0609020204030204" pitchFamily="49" charset="0"/>
              </a:rPr>
              <a:t>["quarter"] = "fall"</a:t>
            </a:r>
          </a:p>
        </p:txBody>
      </p:sp>
      <p:sp>
        <p:nvSpPr>
          <p:cNvPr id="36" name="TextBox 35">
            <a:extLst>
              <a:ext uri="{FF2B5EF4-FFF2-40B4-BE49-F238E27FC236}">
                <a16:creationId xmlns:a16="http://schemas.microsoft.com/office/drawing/2014/main" id="{032EEFE8-43D7-4854-B826-2C2AA9B74506}"/>
              </a:ext>
            </a:extLst>
          </p:cNvPr>
          <p:cNvSpPr txBox="1"/>
          <p:nvPr/>
        </p:nvSpPr>
        <p:spPr>
          <a:xfrm>
            <a:off x="166481" y="6095398"/>
            <a:ext cx="6226864" cy="646331"/>
          </a:xfrm>
          <a:prstGeom prst="rect">
            <a:avLst/>
          </a:prstGeom>
          <a:noFill/>
        </p:spPr>
        <p:txBody>
          <a:bodyPr wrap="square">
            <a:spAutoFit/>
          </a:bodyPr>
          <a:lstStyle/>
          <a:p>
            <a:r>
              <a:rPr lang="en-US" dirty="0">
                <a:latin typeface="Consolas" panose="020B0609020204030204" pitchFamily="49" charset="0"/>
              </a:rPr>
              <a:t>with open("</a:t>
            </a:r>
            <a:r>
              <a:rPr lang="en-US" dirty="0" err="1">
                <a:latin typeface="Consolas" panose="020B0609020204030204" pitchFamily="49" charset="0"/>
              </a:rPr>
              <a:t>courses.json</a:t>
            </a:r>
            <a:r>
              <a:rPr lang="en-US" dirty="0">
                <a:latin typeface="Consolas" panose="020B0609020204030204" pitchFamily="49" charset="0"/>
              </a:rPr>
              <a:t>", </a:t>
            </a:r>
            <a:r>
              <a:rPr lang="en-US" dirty="0">
                <a:solidFill>
                  <a:srgbClr val="FF0000"/>
                </a:solidFill>
                <a:latin typeface="Consolas" panose="020B0609020204030204" pitchFamily="49" charset="0"/>
              </a:rPr>
              <a:t>"w"</a:t>
            </a:r>
            <a:r>
              <a:rPr lang="en-US" dirty="0">
                <a:latin typeface="Consolas" panose="020B0609020204030204" pitchFamily="49" charset="0"/>
              </a:rPr>
              <a:t>) as </a:t>
            </a:r>
            <a:r>
              <a:rPr lang="en-US" dirty="0" err="1">
                <a:latin typeface="Consolas" panose="020B0609020204030204" pitchFamily="49" charset="0"/>
              </a:rPr>
              <a:t>file_obj</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009A46"/>
                </a:solidFill>
                <a:latin typeface="Consolas" panose="020B0609020204030204" pitchFamily="49" charset="0"/>
              </a:rPr>
              <a:t>json</a:t>
            </a:r>
            <a:r>
              <a:rPr lang="en-US" dirty="0" err="1">
                <a:latin typeface="Consolas" panose="020B0609020204030204" pitchFamily="49" charset="0"/>
              </a:rPr>
              <a:t>.</a:t>
            </a:r>
            <a:r>
              <a:rPr lang="en-US" dirty="0" err="1">
                <a:solidFill>
                  <a:srgbClr val="009A46"/>
                </a:solidFill>
                <a:latin typeface="Consolas" panose="020B0609020204030204" pitchFamily="49" charset="0"/>
              </a:rPr>
              <a:t>dump</a:t>
            </a:r>
            <a:r>
              <a:rPr lang="en-US" dirty="0">
                <a:latin typeface="Consolas" panose="020B0609020204030204" pitchFamily="49" charset="0"/>
              </a:rPr>
              <a:t>(</a:t>
            </a:r>
            <a:r>
              <a:rPr lang="en-US" dirty="0" err="1">
                <a:latin typeface="Consolas" panose="020B0609020204030204" pitchFamily="49" charset="0"/>
              </a:rPr>
              <a:t>course_data</a:t>
            </a:r>
            <a:r>
              <a:rPr lang="en-US" dirty="0">
                <a:latin typeface="Consolas" panose="020B0609020204030204" pitchFamily="49" charset="0"/>
              </a:rPr>
              <a:t>, </a:t>
            </a:r>
            <a:r>
              <a:rPr lang="en-US" dirty="0" err="1">
                <a:latin typeface="Consolas" panose="020B0609020204030204" pitchFamily="49" charset="0"/>
              </a:rPr>
              <a:t>file_obj</a:t>
            </a:r>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141B3034-901B-4629-BD59-11362271D054}"/>
              </a:ext>
            </a:extLst>
          </p:cNvPr>
          <p:cNvSpPr txBox="1"/>
          <p:nvPr/>
        </p:nvSpPr>
        <p:spPr>
          <a:xfrm>
            <a:off x="166481" y="2255711"/>
            <a:ext cx="6226864" cy="369332"/>
          </a:xfrm>
          <a:prstGeom prst="rect">
            <a:avLst/>
          </a:prstGeom>
          <a:noFill/>
        </p:spPr>
        <p:txBody>
          <a:bodyPr wrap="square">
            <a:spAutoFit/>
          </a:bodyPr>
          <a:lstStyle/>
          <a:p>
            <a:r>
              <a:rPr lang="en-US" dirty="0">
                <a:latin typeface="Consolas" panose="020B0609020204030204" pitchFamily="49" charset="0"/>
              </a:rPr>
              <a:t>import </a:t>
            </a:r>
            <a:r>
              <a:rPr lang="en-US" dirty="0">
                <a:solidFill>
                  <a:srgbClr val="0070C0"/>
                </a:solidFill>
                <a:latin typeface="Consolas" panose="020B0609020204030204" pitchFamily="49" charset="0"/>
              </a:rPr>
              <a:t>json</a:t>
            </a:r>
          </a:p>
        </p:txBody>
      </p:sp>
      <p:sp>
        <p:nvSpPr>
          <p:cNvPr id="39" name="Speech Bubble: Rectangle with Corners Rounded 38">
            <a:extLst>
              <a:ext uri="{FF2B5EF4-FFF2-40B4-BE49-F238E27FC236}">
                <a16:creationId xmlns:a16="http://schemas.microsoft.com/office/drawing/2014/main" id="{B78DAB78-9E41-4459-84F0-D8FA808259AF}"/>
              </a:ext>
            </a:extLst>
          </p:cNvPr>
          <p:cNvSpPr/>
          <p:nvPr/>
        </p:nvSpPr>
        <p:spPr>
          <a:xfrm>
            <a:off x="3512115" y="2154509"/>
            <a:ext cx="3015548" cy="1011899"/>
          </a:xfrm>
          <a:prstGeom prst="wedgeRoundRectCallout">
            <a:avLst>
              <a:gd name="adj1" fmla="val -111697"/>
              <a:gd name="adj2" fmla="val -20033"/>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First, we import Python's </a:t>
            </a:r>
            <a:r>
              <a:rPr lang="en-US" sz="2000" dirty="0">
                <a:solidFill>
                  <a:schemeClr val="accent2">
                    <a:lumMod val="20000"/>
                    <a:lumOff val="80000"/>
                  </a:schemeClr>
                </a:solidFill>
                <a:latin typeface="Corbel" panose="020B0503020204020204" pitchFamily="34" charset="0"/>
              </a:rPr>
              <a:t>json module</a:t>
            </a:r>
            <a:r>
              <a:rPr lang="en-US" sz="2000" dirty="0">
                <a:latin typeface="Corbel" panose="020B0503020204020204" pitchFamily="34" charset="0"/>
              </a:rPr>
              <a:t>.</a:t>
            </a:r>
          </a:p>
        </p:txBody>
      </p:sp>
      <p:sp>
        <p:nvSpPr>
          <p:cNvPr id="40" name="Speech Bubble: Rectangle with Corners Rounded 39">
            <a:extLst>
              <a:ext uri="{FF2B5EF4-FFF2-40B4-BE49-F238E27FC236}">
                <a16:creationId xmlns:a16="http://schemas.microsoft.com/office/drawing/2014/main" id="{7DF252E4-6D38-409F-A242-35F5EEF5B5F6}"/>
              </a:ext>
            </a:extLst>
          </p:cNvPr>
          <p:cNvSpPr/>
          <p:nvPr/>
        </p:nvSpPr>
        <p:spPr>
          <a:xfrm>
            <a:off x="3648061" y="2186897"/>
            <a:ext cx="2447939" cy="1011899"/>
          </a:xfrm>
          <a:prstGeom prst="wedgeRoundRectCallout">
            <a:avLst>
              <a:gd name="adj1" fmla="val -115872"/>
              <a:gd name="adj2" fmla="val 20239"/>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we define a dictionary with our keys/values.</a:t>
            </a:r>
          </a:p>
        </p:txBody>
      </p:sp>
      <p:sp>
        <p:nvSpPr>
          <p:cNvPr id="42" name="Speech Bubble: Rectangle with Corners Rounded 41">
            <a:extLst>
              <a:ext uri="{FF2B5EF4-FFF2-40B4-BE49-F238E27FC236}">
                <a16:creationId xmlns:a16="http://schemas.microsoft.com/office/drawing/2014/main" id="{F8281D01-A249-49B7-B590-92C4711A3B4E}"/>
              </a:ext>
            </a:extLst>
          </p:cNvPr>
          <p:cNvSpPr/>
          <p:nvPr/>
        </p:nvSpPr>
        <p:spPr>
          <a:xfrm>
            <a:off x="5591704" y="3661380"/>
            <a:ext cx="3805727" cy="1011899"/>
          </a:xfrm>
          <a:prstGeom prst="wedgeRoundRectCallout">
            <a:avLst>
              <a:gd name="adj1" fmla="val -93348"/>
              <a:gd name="adj2" fmla="val -17086"/>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Of course, we can create the dictionary programmatically too!</a:t>
            </a:r>
          </a:p>
        </p:txBody>
      </p:sp>
      <p:sp>
        <p:nvSpPr>
          <p:cNvPr id="43" name="Speech Bubble: Rectangle with Corners Rounded 42">
            <a:extLst>
              <a:ext uri="{FF2B5EF4-FFF2-40B4-BE49-F238E27FC236}">
                <a16:creationId xmlns:a16="http://schemas.microsoft.com/office/drawing/2014/main" id="{4EBFFEAA-ED98-4DDD-9703-CC3277E7CC74}"/>
              </a:ext>
            </a:extLst>
          </p:cNvPr>
          <p:cNvSpPr/>
          <p:nvPr/>
        </p:nvSpPr>
        <p:spPr>
          <a:xfrm>
            <a:off x="7182035" y="5920195"/>
            <a:ext cx="4796778" cy="807808"/>
          </a:xfrm>
          <a:prstGeom prst="wedgeRoundRectCallout">
            <a:avLst>
              <a:gd name="adj1" fmla="val -102316"/>
              <a:gd name="adj2" fmla="val 34868"/>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use the </a:t>
            </a:r>
            <a:r>
              <a:rPr lang="en-US" sz="2000" dirty="0">
                <a:solidFill>
                  <a:schemeClr val="accent6">
                    <a:lumMod val="20000"/>
                    <a:lumOff val="80000"/>
                  </a:schemeClr>
                </a:solidFill>
                <a:latin typeface="Corbel" panose="020B0503020204020204" pitchFamily="34" charset="0"/>
              </a:rPr>
              <a:t>json module's dump() function </a:t>
            </a:r>
            <a:r>
              <a:rPr lang="en-US" sz="2000" dirty="0">
                <a:latin typeface="Corbel" panose="020B0503020204020204" pitchFamily="34" charset="0"/>
              </a:rPr>
              <a:t>to save our object in JSON format.</a:t>
            </a:r>
          </a:p>
        </p:txBody>
      </p:sp>
      <p:sp>
        <p:nvSpPr>
          <p:cNvPr id="41" name="Speech Bubble: Rectangle with Corners Rounded 40">
            <a:extLst>
              <a:ext uri="{FF2B5EF4-FFF2-40B4-BE49-F238E27FC236}">
                <a16:creationId xmlns:a16="http://schemas.microsoft.com/office/drawing/2014/main" id="{95E7EE04-51DC-486C-8873-DD6F8825C088}"/>
              </a:ext>
            </a:extLst>
          </p:cNvPr>
          <p:cNvSpPr/>
          <p:nvPr/>
        </p:nvSpPr>
        <p:spPr>
          <a:xfrm>
            <a:off x="5297276" y="5094697"/>
            <a:ext cx="4035567" cy="807807"/>
          </a:xfrm>
          <a:prstGeom prst="wedgeRoundRectCallout">
            <a:avLst>
              <a:gd name="adj1" fmla="val -89834"/>
              <a:gd name="adj2" fmla="val 84083"/>
              <a:gd name="adj3" fmla="val 16667"/>
            </a:avLst>
          </a:prstGeom>
          <a:solidFill>
            <a:srgbClr val="0070C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open the file that we're saving the JSON to for writing...</a:t>
            </a:r>
          </a:p>
        </p:txBody>
      </p:sp>
      <p:grpSp>
        <p:nvGrpSpPr>
          <p:cNvPr id="46" name="Group 45">
            <a:extLst>
              <a:ext uri="{FF2B5EF4-FFF2-40B4-BE49-F238E27FC236}">
                <a16:creationId xmlns:a16="http://schemas.microsoft.com/office/drawing/2014/main" id="{F1F9E0A1-38B4-488C-9F8D-0FC7E17507DB}"/>
              </a:ext>
            </a:extLst>
          </p:cNvPr>
          <p:cNvGrpSpPr/>
          <p:nvPr/>
        </p:nvGrpSpPr>
        <p:grpSpPr>
          <a:xfrm>
            <a:off x="6222724" y="4897588"/>
            <a:ext cx="5644009" cy="1844148"/>
            <a:chOff x="6547991" y="5094844"/>
            <a:chExt cx="5644009" cy="1508658"/>
          </a:xfrm>
        </p:grpSpPr>
        <p:sp>
          <p:nvSpPr>
            <p:cNvPr id="44" name="TextBox 43">
              <a:extLst>
                <a:ext uri="{FF2B5EF4-FFF2-40B4-BE49-F238E27FC236}">
                  <a16:creationId xmlns:a16="http://schemas.microsoft.com/office/drawing/2014/main" id="{7B6EBB40-B373-4483-815A-1B77ED749F0F}"/>
                </a:ext>
              </a:extLst>
            </p:cNvPr>
            <p:cNvSpPr txBox="1"/>
            <p:nvPr/>
          </p:nvSpPr>
          <p:spPr>
            <a:xfrm>
              <a:off x="6600018" y="5394401"/>
              <a:ext cx="5591982" cy="1209101"/>
            </a:xfrm>
            <a:prstGeom prst="rect">
              <a:avLst/>
            </a:prstGeom>
            <a:solidFill>
              <a:schemeClr val="bg1">
                <a:lumMod val="95000"/>
              </a:schemeClr>
            </a:solidFill>
            <a:ln>
              <a:solidFill>
                <a:schemeClr val="tx1"/>
              </a:solidFill>
            </a:ln>
          </p:spPr>
          <p:txBody>
            <a:bodyPr wrap="square" rtlCol="0">
              <a:noAutofit/>
            </a:bodyPr>
            <a:lstStyle/>
            <a:p>
              <a:r>
                <a:rPr lang="en-US" dirty="0">
                  <a:latin typeface="Consolas" panose="020B0609020204030204" pitchFamily="49" charset="0"/>
                </a:rPr>
                <a:t>{"courses": [{"name": "CS31", "Units": 4, "enrollment": "113/250"}, {"name": "CS32", "Units": 4, "enrollment": "180/200"}, {"name": "CS131", "Units": 4, "enrollment": "5/200"}], "quarter": "fall"}</a:t>
              </a:r>
              <a:endParaRPr lang="en-US" sz="2000" dirty="0">
                <a:solidFill>
                  <a:srgbClr val="FF0000"/>
                </a:solidFill>
                <a:latin typeface="Consolas" panose="020B0609020204030204" pitchFamily="49" charset="0"/>
              </a:endParaRPr>
            </a:p>
          </p:txBody>
        </p:sp>
        <p:sp>
          <p:nvSpPr>
            <p:cNvPr id="45" name="TextBox 44">
              <a:extLst>
                <a:ext uri="{FF2B5EF4-FFF2-40B4-BE49-F238E27FC236}">
                  <a16:creationId xmlns:a16="http://schemas.microsoft.com/office/drawing/2014/main" id="{80A978DB-CAB4-4D07-9E51-D5954154B4D6}"/>
                </a:ext>
              </a:extLst>
            </p:cNvPr>
            <p:cNvSpPr txBox="1"/>
            <p:nvPr/>
          </p:nvSpPr>
          <p:spPr>
            <a:xfrm>
              <a:off x="6547991" y="5094844"/>
              <a:ext cx="1494320" cy="400110"/>
            </a:xfrm>
            <a:prstGeom prst="rect">
              <a:avLst/>
            </a:prstGeom>
            <a:noFill/>
          </p:spPr>
          <p:txBody>
            <a:bodyPr wrap="none" rtlCol="0">
              <a:spAutoFit/>
            </a:bodyPr>
            <a:lstStyle/>
            <a:p>
              <a:pPr algn="ctr"/>
              <a:r>
                <a:rPr lang="en-US" sz="2000" dirty="0" err="1"/>
                <a:t>courses.json</a:t>
              </a:r>
              <a:endParaRPr lang="en-US" sz="2000" dirty="0"/>
            </a:p>
          </p:txBody>
        </p:sp>
      </p:grpSp>
    </p:spTree>
    <p:extLst>
      <p:ext uri="{BB962C8B-B14F-4D97-AF65-F5344CB8AC3E}">
        <p14:creationId xmlns:p14="http://schemas.microsoft.com/office/powerpoint/2010/main" val="149635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Effect transition="in" filter="wipe(left)">
                                      <p:cBhvr>
                                        <p:cTn id="38" dur="500"/>
                                        <p:tgtEl>
                                          <p:spTgt spid="33">
                                            <p:txEl>
                                              <p:pRg st="0" end="0"/>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3">
                                            <p:txEl>
                                              <p:pRg st="10" end="10"/>
                                            </p:txEl>
                                          </p:spTgt>
                                        </p:tgtEl>
                                        <p:attrNameLst>
                                          <p:attrName>style.visibility</p:attrName>
                                        </p:attrNameLst>
                                      </p:cBhvr>
                                      <p:to>
                                        <p:strVal val="visible"/>
                                      </p:to>
                                    </p:set>
                                    <p:animEffect transition="in" filter="wipe(left)">
                                      <p:cBhvr>
                                        <p:cTn id="41" dur="500"/>
                                        <p:tgtEl>
                                          <p:spTgt spid="3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3">
                                            <p:txEl>
                                              <p:pRg st="1" end="1"/>
                                            </p:txEl>
                                          </p:spTgt>
                                        </p:tgtEl>
                                        <p:attrNameLst>
                                          <p:attrName>style.visibility</p:attrName>
                                        </p:attrNameLst>
                                      </p:cBhvr>
                                      <p:to>
                                        <p:strVal val="visible"/>
                                      </p:to>
                                    </p:set>
                                    <p:animEffect transition="in" filter="wipe(left)">
                                      <p:cBhvr>
                                        <p:cTn id="46" dur="500"/>
                                        <p:tgtEl>
                                          <p:spTgt spid="3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3">
                                            <p:txEl>
                                              <p:pRg st="2" end="2"/>
                                            </p:txEl>
                                          </p:spTgt>
                                        </p:tgtEl>
                                        <p:attrNameLst>
                                          <p:attrName>style.visibility</p:attrName>
                                        </p:attrNameLst>
                                      </p:cBhvr>
                                      <p:to>
                                        <p:strVal val="visible"/>
                                      </p:to>
                                    </p:set>
                                    <p:animEffect transition="in" filter="wipe(left)">
                                      <p:cBhvr>
                                        <p:cTn id="51" dur="500"/>
                                        <p:tgtEl>
                                          <p:spTgt spid="33">
                                            <p:txEl>
                                              <p:pRg st="2" end="2"/>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3">
                                            <p:txEl>
                                              <p:pRg st="3" end="3"/>
                                            </p:txEl>
                                          </p:spTgt>
                                        </p:tgtEl>
                                        <p:attrNameLst>
                                          <p:attrName>style.visibility</p:attrName>
                                        </p:attrNameLst>
                                      </p:cBhvr>
                                      <p:to>
                                        <p:strVal val="visible"/>
                                      </p:to>
                                    </p:set>
                                    <p:animEffect transition="in" filter="wipe(left)">
                                      <p:cBhvr>
                                        <p:cTn id="54" dur="500"/>
                                        <p:tgtEl>
                                          <p:spTgt spid="33">
                                            <p:txEl>
                                              <p:pRg st="3" end="3"/>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3">
                                            <p:txEl>
                                              <p:pRg st="8" end="8"/>
                                            </p:txEl>
                                          </p:spTgt>
                                        </p:tgtEl>
                                        <p:attrNameLst>
                                          <p:attrName>style.visibility</p:attrName>
                                        </p:attrNameLst>
                                      </p:cBhvr>
                                      <p:to>
                                        <p:strVal val="visible"/>
                                      </p:to>
                                    </p:set>
                                    <p:animEffect transition="in" filter="wipe(left)">
                                      <p:cBhvr>
                                        <p:cTn id="57" dur="500"/>
                                        <p:tgtEl>
                                          <p:spTgt spid="3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3">
                                            <p:txEl>
                                              <p:pRg st="4" end="4"/>
                                            </p:txEl>
                                          </p:spTgt>
                                        </p:tgtEl>
                                        <p:attrNameLst>
                                          <p:attrName>style.visibility</p:attrName>
                                        </p:attrNameLst>
                                      </p:cBhvr>
                                      <p:to>
                                        <p:strVal val="visible"/>
                                      </p:to>
                                    </p:set>
                                    <p:animEffect transition="in" filter="wipe(left)">
                                      <p:cBhvr>
                                        <p:cTn id="62" dur="500"/>
                                        <p:tgtEl>
                                          <p:spTgt spid="33">
                                            <p:txEl>
                                              <p:pRg st="4" end="4"/>
                                            </p:txEl>
                                          </p:spTgt>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3">
                                            <p:txEl>
                                              <p:pRg st="5" end="5"/>
                                            </p:txEl>
                                          </p:spTgt>
                                        </p:tgtEl>
                                        <p:attrNameLst>
                                          <p:attrName>style.visibility</p:attrName>
                                        </p:attrNameLst>
                                      </p:cBhvr>
                                      <p:to>
                                        <p:strVal val="visible"/>
                                      </p:to>
                                    </p:set>
                                    <p:animEffect transition="in" filter="wipe(left)">
                                      <p:cBhvr>
                                        <p:cTn id="65" dur="500"/>
                                        <p:tgtEl>
                                          <p:spTgt spid="33">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3">
                                            <p:txEl>
                                              <p:pRg st="6" end="6"/>
                                            </p:txEl>
                                          </p:spTgt>
                                        </p:tgtEl>
                                        <p:attrNameLst>
                                          <p:attrName>style.visibility</p:attrName>
                                        </p:attrNameLst>
                                      </p:cBhvr>
                                      <p:to>
                                        <p:strVal val="visible"/>
                                      </p:to>
                                    </p:set>
                                    <p:animEffect transition="in" filter="wipe(left)">
                                      <p:cBhvr>
                                        <p:cTn id="70" dur="500"/>
                                        <p:tgtEl>
                                          <p:spTgt spid="33">
                                            <p:txEl>
                                              <p:pRg st="6" end="6"/>
                                            </p:txEl>
                                          </p:spTgt>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3">
                                            <p:txEl>
                                              <p:pRg st="7" end="7"/>
                                            </p:txEl>
                                          </p:spTgt>
                                        </p:tgtEl>
                                        <p:attrNameLst>
                                          <p:attrName>style.visibility</p:attrName>
                                        </p:attrNameLst>
                                      </p:cBhvr>
                                      <p:to>
                                        <p:strVal val="visible"/>
                                      </p:to>
                                    </p:set>
                                    <p:animEffect transition="in" filter="wipe(left)">
                                      <p:cBhvr>
                                        <p:cTn id="73" dur="500"/>
                                        <p:tgtEl>
                                          <p:spTgt spid="33">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3">
                                            <p:txEl>
                                              <p:pRg st="9" end="9"/>
                                            </p:txEl>
                                          </p:spTgt>
                                        </p:tgtEl>
                                        <p:attrNameLst>
                                          <p:attrName>style.visibility</p:attrName>
                                        </p:attrNameLst>
                                      </p:cBhvr>
                                      <p:to>
                                        <p:strVal val="visible"/>
                                      </p:to>
                                    </p:set>
                                    <p:animEffect transition="in" filter="wipe(left)">
                                      <p:cBhvr>
                                        <p:cTn id="78" dur="500"/>
                                        <p:tgtEl>
                                          <p:spTgt spid="33">
                                            <p:txEl>
                                              <p:pRg st="9" end="9"/>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4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down)">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wipe(down)">
                                      <p:cBhvr>
                                        <p:cTn id="97" dur="500"/>
                                        <p:tgtEl>
                                          <p:spTgt spid="4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6">
                                            <p:txEl>
                                              <p:pRg st="1" end="1"/>
                                            </p:txEl>
                                          </p:spTgt>
                                        </p:tgtEl>
                                        <p:attrNameLst>
                                          <p:attrName>style.visibility</p:attrName>
                                        </p:attrNameLst>
                                      </p:cBhvr>
                                      <p:to>
                                        <p:strVal val="visible"/>
                                      </p:to>
                                    </p:set>
                                    <p:animEffect transition="in" filter="wipe(left)">
                                      <p:cBhvr>
                                        <p:cTn id="102" dur="500"/>
                                        <p:tgtEl>
                                          <p:spTgt spid="36">
                                            <p:txEl>
                                              <p:pRg st="1" end="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41"/>
                                        </p:tgtEl>
                                        <p:attrNameLst>
                                          <p:attrName>style.visibility</p:attrName>
                                        </p:attrNameLst>
                                      </p:cBhvr>
                                      <p:to>
                                        <p:strVal val="hidden"/>
                                      </p:to>
                                    </p:set>
                                  </p:childTnLst>
                                </p:cTn>
                              </p:par>
                              <p:par>
                                <p:cTn id="109" presetID="22" presetClass="entr" presetSubtype="1"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wipe(up)">
                                      <p:cBhvr>
                                        <p:cTn id="111" dur="500"/>
                                        <p:tgtEl>
                                          <p:spTgt spid="4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down)">
                                      <p:cBhvr>
                                        <p:cTn id="116" dur="500"/>
                                        <p:tgtEl>
                                          <p:spTgt spid="42"/>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33">
                                            <p:txEl>
                                              <p:pRg st="0" end="0"/>
                                            </p:txEl>
                                          </p:spTgt>
                                        </p:tgtEl>
                                      </p:cBhvr>
                                    </p:animEffect>
                                    <p:set>
                                      <p:cBhvr>
                                        <p:cTn id="121" dur="1" fill="hold">
                                          <p:stCondLst>
                                            <p:cond delay="499"/>
                                          </p:stCondLst>
                                        </p:cTn>
                                        <p:tgtEl>
                                          <p:spTgt spid="33">
                                            <p:txEl>
                                              <p:pRg st="0" end="0"/>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33">
                                            <p:txEl>
                                              <p:pRg st="1" end="1"/>
                                            </p:txEl>
                                          </p:spTgt>
                                        </p:tgtEl>
                                      </p:cBhvr>
                                    </p:animEffect>
                                    <p:set>
                                      <p:cBhvr>
                                        <p:cTn id="124" dur="1" fill="hold">
                                          <p:stCondLst>
                                            <p:cond delay="499"/>
                                          </p:stCondLst>
                                        </p:cTn>
                                        <p:tgtEl>
                                          <p:spTgt spid="33">
                                            <p:txEl>
                                              <p:pRg st="1" end="1"/>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33">
                                            <p:txEl>
                                              <p:pRg st="2" end="2"/>
                                            </p:txEl>
                                          </p:spTgt>
                                        </p:tgtEl>
                                      </p:cBhvr>
                                    </p:animEffect>
                                    <p:set>
                                      <p:cBhvr>
                                        <p:cTn id="127" dur="1" fill="hold">
                                          <p:stCondLst>
                                            <p:cond delay="499"/>
                                          </p:stCondLst>
                                        </p:cTn>
                                        <p:tgtEl>
                                          <p:spTgt spid="33">
                                            <p:txEl>
                                              <p:pRg st="2" end="2"/>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33">
                                            <p:txEl>
                                              <p:pRg st="3" end="3"/>
                                            </p:txEl>
                                          </p:spTgt>
                                        </p:tgtEl>
                                      </p:cBhvr>
                                    </p:animEffect>
                                    <p:set>
                                      <p:cBhvr>
                                        <p:cTn id="130" dur="1" fill="hold">
                                          <p:stCondLst>
                                            <p:cond delay="499"/>
                                          </p:stCondLst>
                                        </p:cTn>
                                        <p:tgtEl>
                                          <p:spTgt spid="33">
                                            <p:txEl>
                                              <p:pRg st="3" end="3"/>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33">
                                            <p:txEl>
                                              <p:pRg st="4" end="4"/>
                                            </p:txEl>
                                          </p:spTgt>
                                        </p:tgtEl>
                                      </p:cBhvr>
                                    </p:animEffect>
                                    <p:set>
                                      <p:cBhvr>
                                        <p:cTn id="133" dur="1" fill="hold">
                                          <p:stCondLst>
                                            <p:cond delay="499"/>
                                          </p:stCondLst>
                                        </p:cTn>
                                        <p:tgtEl>
                                          <p:spTgt spid="33">
                                            <p:txEl>
                                              <p:pRg st="4" end="4"/>
                                            </p:txEl>
                                          </p:spTgt>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33">
                                            <p:txEl>
                                              <p:pRg st="5" end="5"/>
                                            </p:txEl>
                                          </p:spTgt>
                                        </p:tgtEl>
                                      </p:cBhvr>
                                    </p:animEffect>
                                    <p:set>
                                      <p:cBhvr>
                                        <p:cTn id="136" dur="1" fill="hold">
                                          <p:stCondLst>
                                            <p:cond delay="499"/>
                                          </p:stCondLst>
                                        </p:cTn>
                                        <p:tgtEl>
                                          <p:spTgt spid="33">
                                            <p:txEl>
                                              <p:pRg st="5" end="5"/>
                                            </p:txEl>
                                          </p:spTgt>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33">
                                            <p:txEl>
                                              <p:pRg st="6" end="6"/>
                                            </p:txEl>
                                          </p:spTgt>
                                        </p:tgtEl>
                                      </p:cBhvr>
                                    </p:animEffect>
                                    <p:set>
                                      <p:cBhvr>
                                        <p:cTn id="139" dur="1" fill="hold">
                                          <p:stCondLst>
                                            <p:cond delay="499"/>
                                          </p:stCondLst>
                                        </p:cTn>
                                        <p:tgtEl>
                                          <p:spTgt spid="33">
                                            <p:txEl>
                                              <p:pRg st="6" end="6"/>
                                            </p:txEl>
                                          </p:spTgt>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33">
                                            <p:txEl>
                                              <p:pRg st="7" end="7"/>
                                            </p:txEl>
                                          </p:spTgt>
                                        </p:tgtEl>
                                      </p:cBhvr>
                                    </p:animEffect>
                                    <p:set>
                                      <p:cBhvr>
                                        <p:cTn id="142" dur="1" fill="hold">
                                          <p:stCondLst>
                                            <p:cond delay="499"/>
                                          </p:stCondLst>
                                        </p:cTn>
                                        <p:tgtEl>
                                          <p:spTgt spid="33">
                                            <p:txEl>
                                              <p:pRg st="7" end="7"/>
                                            </p:txEl>
                                          </p:spTgt>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33">
                                            <p:txEl>
                                              <p:pRg st="8" end="8"/>
                                            </p:txEl>
                                          </p:spTgt>
                                        </p:tgtEl>
                                      </p:cBhvr>
                                    </p:animEffect>
                                    <p:set>
                                      <p:cBhvr>
                                        <p:cTn id="145" dur="1" fill="hold">
                                          <p:stCondLst>
                                            <p:cond delay="499"/>
                                          </p:stCondLst>
                                        </p:cTn>
                                        <p:tgtEl>
                                          <p:spTgt spid="33">
                                            <p:txEl>
                                              <p:pRg st="8" end="8"/>
                                            </p:txEl>
                                          </p:spTgt>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33">
                                            <p:txEl>
                                              <p:pRg st="9" end="9"/>
                                            </p:txEl>
                                          </p:spTgt>
                                        </p:tgtEl>
                                      </p:cBhvr>
                                    </p:animEffect>
                                    <p:set>
                                      <p:cBhvr>
                                        <p:cTn id="148" dur="1" fill="hold">
                                          <p:stCondLst>
                                            <p:cond delay="499"/>
                                          </p:stCondLst>
                                        </p:cTn>
                                        <p:tgtEl>
                                          <p:spTgt spid="33">
                                            <p:txEl>
                                              <p:pRg st="9" end="9"/>
                                            </p:txEl>
                                          </p:spTgt>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3">
                                            <p:txEl>
                                              <p:pRg st="10" end="10"/>
                                            </p:txEl>
                                          </p:spTgt>
                                        </p:tgtEl>
                                      </p:cBhvr>
                                    </p:animEffect>
                                    <p:set>
                                      <p:cBhvr>
                                        <p:cTn id="151" dur="1" fill="hold">
                                          <p:stCondLst>
                                            <p:cond delay="499"/>
                                          </p:stCondLst>
                                        </p:cTn>
                                        <p:tgtEl>
                                          <p:spTgt spid="33">
                                            <p:txEl>
                                              <p:pRg st="10" end="10"/>
                                            </p:txEl>
                                          </p:spTgt>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animBg="1"/>
      <p:bldP spid="28" grpId="0" animBg="1"/>
      <p:bldP spid="33" grpId="0" uiExpand="1" build="p"/>
      <p:bldP spid="33" grpId="1" uiExpand="1" build="allAtOnce"/>
      <p:bldP spid="34" grpId="0"/>
      <p:bldP spid="36" grpId="0" uiExpand="1" build="p"/>
      <p:bldP spid="38" grpId="0"/>
      <p:bldP spid="39" grpId="0" animBg="1"/>
      <p:bldP spid="39" grpId="1" animBg="1"/>
      <p:bldP spid="40" grpId="0" animBg="1"/>
      <p:bldP spid="40" grpId="1" animBg="1"/>
      <p:bldP spid="42" grpId="0" animBg="1"/>
      <p:bldP spid="42" grpId="1" animBg="1"/>
      <p:bldP spid="43" grpId="0" animBg="1"/>
      <p:bldP spid="43" grpId="1" animBg="1"/>
      <p:bldP spid="41" grpId="0" animBg="1"/>
      <p:bldP spid="41"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127167</TotalTime>
  <Words>33775</Words>
  <Application>Microsoft Macintosh PowerPoint</Application>
  <PresentationFormat>Widescreen</PresentationFormat>
  <Paragraphs>5020</Paragraphs>
  <Slides>169</Slides>
  <Notes>154</Notes>
  <HiddenSlides>9</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169</vt:i4>
      </vt:variant>
    </vt:vector>
  </HeadingPairs>
  <TitlesOfParts>
    <vt:vector size="181" baseType="lpstr">
      <vt:lpstr>Arial</vt:lpstr>
      <vt:lpstr>Calibri</vt:lpstr>
      <vt:lpstr>Calibri Light</vt:lpstr>
      <vt:lpstr>Caveat</vt:lpstr>
      <vt:lpstr>Comic Sans MS</vt:lpstr>
      <vt:lpstr>Consolas</vt:lpstr>
      <vt:lpstr>Consolas-Bold</vt:lpstr>
      <vt:lpstr>Corbel</vt:lpstr>
      <vt:lpstr>Georgia</vt:lpstr>
      <vt:lpstr>Menlo-Regular</vt:lpstr>
      <vt:lpstr>Söhne</vt:lpstr>
      <vt:lpstr>Office Theme</vt:lpstr>
      <vt:lpstr>PowerPoint Presentation</vt:lpstr>
      <vt:lpstr>A Brief History of Python</vt:lpstr>
      <vt:lpstr>But Why Name it 'Python'?</vt:lpstr>
      <vt:lpstr>Python Uses</vt:lpstr>
      <vt:lpstr>Avoid Python For...</vt:lpstr>
      <vt:lpstr>Python: An Open Source Language!</vt:lpstr>
      <vt:lpstr>PowerPoint Presentation</vt:lpstr>
      <vt:lpstr>PowerPoint Presentation</vt:lpstr>
      <vt:lpstr>A Basic Intro to Python (Through Challenges)</vt:lpstr>
      <vt:lpstr>PowerPoint Presentation</vt:lpstr>
      <vt:lpstr>PowerPoint Presentation</vt:lpstr>
      <vt:lpstr>PowerPoint Presentation</vt:lpstr>
      <vt:lpstr>Variables and Types</vt:lpstr>
      <vt:lpstr>Variables and Types</vt:lpstr>
      <vt:lpstr>More Variables and Types</vt:lpstr>
      <vt:lpstr>Variables and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Variables</vt:lpstr>
      <vt:lpstr>Class Variables</vt:lpstr>
      <vt:lpstr>PowerPoint Presentation</vt:lpstr>
      <vt:lpstr>PowerPoint Presentation</vt:lpstr>
      <vt:lpstr>Python: Automatic Garbage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Multi-threading in Python</vt:lpstr>
      <vt:lpstr>The Global Interpreter Lock (GIL) in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OOP History: Part 2 – Simula</vt:lpstr>
      <vt:lpstr>Class Fields and Methods</vt:lpstr>
      <vt:lpstr>Constructors, Initializers, Destructors, and Finalizers</vt:lpstr>
      <vt:lpstr>PowerPoint Presentation</vt:lpstr>
      <vt:lpstr>Interface Inheritance Pros and Cons</vt:lpstr>
      <vt:lpstr>Interface Inheritance</vt:lpstr>
      <vt:lpstr>PowerPoint Presentation</vt:lpstr>
      <vt:lpstr>Python: Procedural, Functional and OOP Influences</vt:lpstr>
      <vt:lpstr>PowerPoint Presentation</vt:lpstr>
      <vt:lpstr>Python: A Dynamically-typed Language</vt:lpstr>
      <vt:lpstr>Python: A Dynamically-typed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nachenberg</dc:creator>
  <cp:lastModifiedBy>carey nachenberg</cp:lastModifiedBy>
  <cp:revision>7008</cp:revision>
  <dcterms:created xsi:type="dcterms:W3CDTF">2021-09-28T21:38:18Z</dcterms:created>
  <dcterms:modified xsi:type="dcterms:W3CDTF">2023-10-17T20:17:48Z</dcterms:modified>
</cp:coreProperties>
</file>